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7" r:id="rId2"/>
    <p:sldId id="294" r:id="rId3"/>
    <p:sldId id="291" r:id="rId4"/>
    <p:sldId id="298" r:id="rId5"/>
    <p:sldId id="299" r:id="rId6"/>
    <p:sldId id="300" r:id="rId7"/>
    <p:sldId id="301" r:id="rId8"/>
    <p:sldId id="273" r:id="rId9"/>
    <p:sldId id="256" r:id="rId10"/>
    <p:sldId id="258" r:id="rId11"/>
    <p:sldId id="292" r:id="rId12"/>
    <p:sldId id="260" r:id="rId13"/>
    <p:sldId id="277" r:id="rId14"/>
    <p:sldId id="261" r:id="rId15"/>
    <p:sldId id="263" r:id="rId16"/>
    <p:sldId id="262" r:id="rId17"/>
    <p:sldId id="279" r:id="rId18"/>
    <p:sldId id="278" r:id="rId19"/>
    <p:sldId id="264" r:id="rId20"/>
    <p:sldId id="302" r:id="rId21"/>
    <p:sldId id="303" r:id="rId22"/>
    <p:sldId id="266" r:id="rId23"/>
    <p:sldId id="267" r:id="rId24"/>
    <p:sldId id="305" r:id="rId25"/>
    <p:sldId id="306" r:id="rId26"/>
    <p:sldId id="282" r:id="rId27"/>
    <p:sldId id="289" r:id="rId28"/>
    <p:sldId id="293" r:id="rId29"/>
    <p:sldId id="271" r:id="rId30"/>
    <p:sldId id="270" r:id="rId31"/>
    <p:sldId id="307" r:id="rId32"/>
    <p:sldId id="304" r:id="rId33"/>
    <p:sldId id="272" r:id="rId34"/>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a:t>
            </a:r>
            <a:r>
              <a:rPr lang="en-US" baseline="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273495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a:t>
            </a:r>
            <a:r>
              <a:rPr lang="en-US" baseline="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165222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31</a:t>
            </a:fld>
            <a:endParaRPr lang="en-US"/>
          </a:p>
        </p:txBody>
      </p:sp>
    </p:spTree>
    <p:extLst>
      <p:ext uri="{BB962C8B-B14F-4D97-AF65-F5344CB8AC3E}">
        <p14:creationId xmlns:p14="http://schemas.microsoft.com/office/powerpoint/2010/main" val="160681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4"/><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3.mp4"/></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5.mp4"/><Relationship Id="rId7" Type="http://schemas.openxmlformats.org/officeDocument/2006/relationships/image" Target="../media/image2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5.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pic>
        <p:nvPicPr>
          <p:cNvPr id="3" name="y2meta.com-Mẹ Đi Vắng - Nhạc Thiếu Nhi Bảo Ngọc - Skids Nhạc Thiếu Nhi Mới Nhất 2017-(480p)">
            <a:hlinkClick r:id="" action="ppaction://media"/>
            <a:extLst>
              <a:ext uri="{FF2B5EF4-FFF2-40B4-BE49-F238E27FC236}">
                <a16:creationId xmlns:a16="http://schemas.microsoft.com/office/drawing/2014/main" id="{F75FBDAC-8ED3-4A53-8202-827ED55B64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292" y="514351"/>
            <a:ext cx="7160513" cy="4022072"/>
          </a:xfrm>
          <a:prstGeom prst="rect">
            <a:avLst/>
          </a:prstGeom>
        </p:spPr>
      </p:pic>
      <p:sp>
        <p:nvSpPr>
          <p:cNvPr id="2" name="Title 1"/>
          <p:cNvSpPr>
            <a:spLocks noGrp="1"/>
          </p:cNvSpPr>
          <p:nvPr>
            <p:ph type="title"/>
          </p:nvPr>
        </p:nvSpPr>
        <p:spPr>
          <a:xfrm>
            <a:off x="789777" y="365349"/>
            <a:ext cx="3632200" cy="857250"/>
          </a:xfrm>
        </p:spPr>
        <p:txBody>
          <a:bodyPr>
            <a:normAutofit/>
          </a:bodyPr>
          <a:lstStyle/>
          <a:p>
            <a:r>
              <a:rPr lang="en-US" b="1" dirty="0" err="1">
                <a:solidFill>
                  <a:srgbClr val="FF0000"/>
                </a:solidFill>
                <a:latin typeface="Arial" pitchFamily="34" charset="0"/>
                <a:cs typeface="Arial" pitchFamily="34" charset="0"/>
              </a:rPr>
              <a:t>Khởi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động</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516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CD70876-4E2D-4CF2-95EE-6A7438CCAECF}"/>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UTM Avo" panose="02040603050506020204" pitchFamily="18" charset="0"/>
                <a:ea typeface="Arial-Rounded" pitchFamily="34" charset="0"/>
                <a:cs typeface="Arial" pitchFamily="34" charset="0"/>
              </a:rPr>
              <a:t>Đọc</a:t>
            </a:r>
          </a:p>
        </p:txBody>
      </p:sp>
      <p:sp>
        <p:nvSpPr>
          <p:cNvPr id="4" name="TextBox 3"/>
          <p:cNvSpPr txBox="1"/>
          <p:nvPr/>
        </p:nvSpPr>
        <p:spPr>
          <a:xfrm>
            <a:off x="1490273" y="422922"/>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Nếu không may bị lạc</a:t>
            </a:r>
          </a:p>
        </p:txBody>
      </p:sp>
      <p:sp>
        <p:nvSpPr>
          <p:cNvPr id="5" name="TextBox 4"/>
          <p:cNvSpPr txBox="1"/>
          <p:nvPr/>
        </p:nvSpPr>
        <p:spPr>
          <a:xfrm>
            <a:off x="71910" y="920748"/>
            <a:ext cx="8977746" cy="4524194"/>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đi ra cổng này. Nhìn kìa, trên cổng có lá cờ rất to”.</a:t>
            </a:r>
          </a:p>
          <a:p>
            <a:pPr algn="just"/>
            <a:r>
              <a:rPr lang="en-US" sz="2400">
                <a:latin typeface="UTM Avo" panose="02040603050506020204" pitchFamily="18"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UTM Avo" panose="02040603050506020204" pitchFamily="18" charset="0"/>
                <a:ea typeface="Arial-Rounded" pitchFamily="34" charset="0"/>
                <a:cs typeface="Arial" pitchFamily="34" charset="0"/>
              </a:rPr>
              <a:t>(</a:t>
            </a:r>
            <a:r>
              <a:rPr lang="en-US" sz="2400" i="1">
                <a:latin typeface="UTM Avo" panose="02040603050506020204" pitchFamily="18" charset="0"/>
                <a:ea typeface="Arial-Rounded" pitchFamily="34" charset="0"/>
                <a:cs typeface="Arial" pitchFamily="34" charset="0"/>
              </a:rPr>
              <a:t>Theo</a:t>
            </a:r>
            <a:r>
              <a:rPr lang="en-US" sz="2400">
                <a:latin typeface="UTM Avo" panose="02040603050506020204" pitchFamily="18" charset="0"/>
                <a:ea typeface="Arial-Rounded" pitchFamily="34" charset="0"/>
                <a:cs typeface="Arial" pitchFamily="34" charset="0"/>
              </a:rPr>
              <a:t> Phạm Thị Thúy – Tuấn Hiển)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UTM Avo" panose="02040603050506020204" pitchFamily="18" charset="0"/>
                <a:ea typeface="Arial-Rounded" pitchFamily="34" charset="0"/>
                <a:cs typeface="Arial" pitchFamily="34" charset="0"/>
              </a:rPr>
              <a:t>Đọc mẫu</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a:extLst>
              <a:ext uri="{FF2B5EF4-FFF2-40B4-BE49-F238E27FC236}">
                <a16:creationId xmlns:a16="http://schemas.microsoft.com/office/drawing/2014/main" id="{3E574956-C635-4347-8918-B430BB063C60}"/>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6" name="1">
            <a:extLst>
              <a:ext uri="{FF2B5EF4-FFF2-40B4-BE49-F238E27FC236}">
                <a16:creationId xmlns:a16="http://schemas.microsoft.com/office/drawing/2014/main" id="{3D3176D8-5F0B-48BB-B726-50ECD7C9C636}"/>
              </a:ext>
            </a:extLst>
          </p:cNvPr>
          <p:cNvGrpSpPr/>
          <p:nvPr/>
        </p:nvGrpSpPr>
        <p:grpSpPr>
          <a:xfrm>
            <a:off x="-19493" y="174543"/>
            <a:ext cx="9116747" cy="4794413"/>
            <a:chOff x="341926" y="208486"/>
            <a:chExt cx="11441759" cy="5883467"/>
          </a:xfrm>
        </p:grpSpPr>
        <p:pic>
          <p:nvPicPr>
            <p:cNvPr id="7" name="136">
              <a:extLst>
                <a:ext uri="{FF2B5EF4-FFF2-40B4-BE49-F238E27FC236}">
                  <a16:creationId xmlns:a16="http://schemas.microsoft.com/office/drawing/2014/main" id="{BF0B3F35-4D63-487D-8120-81B6DB7058AD}"/>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8" name="134">
              <a:extLst>
                <a:ext uri="{FF2B5EF4-FFF2-40B4-BE49-F238E27FC236}">
                  <a16:creationId xmlns:a16="http://schemas.microsoft.com/office/drawing/2014/main" id="{5071BB41-D137-47E5-AE0E-A9954FF1319E}"/>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9" name="135">
              <a:extLst>
                <a:ext uri="{FF2B5EF4-FFF2-40B4-BE49-F238E27FC236}">
                  <a16:creationId xmlns:a16="http://schemas.microsoft.com/office/drawing/2014/main" id="{EB524E98-8165-4621-B669-867A160F5A1E}"/>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0" name="142">
              <a:extLst>
                <a:ext uri="{FF2B5EF4-FFF2-40B4-BE49-F238E27FC236}">
                  <a16:creationId xmlns:a16="http://schemas.microsoft.com/office/drawing/2014/main" id="{53529692-8420-4DC6-B461-24B54724C4FA}"/>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2" name="Title 1"/>
          <p:cNvSpPr>
            <a:spLocks noGrp="1"/>
          </p:cNvSpPr>
          <p:nvPr>
            <p:ph type="title"/>
          </p:nvPr>
        </p:nvSpPr>
        <p:spPr>
          <a:xfrm>
            <a:off x="304800" y="819150"/>
            <a:ext cx="8229600" cy="857250"/>
          </a:xfrm>
        </p:spPr>
        <p:txBody>
          <a:bodyPr/>
          <a:lstStyle/>
          <a:p>
            <a:r>
              <a:rPr lang="en-US" b="1">
                <a:latin typeface="UTM Avo" panose="02040603050506020204" pitchFamily="18" charset="0"/>
                <a:cs typeface="Arial" pitchFamily="34" charset="0"/>
              </a:rPr>
              <a:t>Vần mới:</a:t>
            </a:r>
          </a:p>
        </p:txBody>
      </p:sp>
      <p:sp>
        <p:nvSpPr>
          <p:cNvPr id="4" name="Title 1"/>
          <p:cNvSpPr txBox="1">
            <a:spLocks/>
          </p:cNvSpPr>
          <p:nvPr/>
        </p:nvSpPr>
        <p:spPr>
          <a:xfrm>
            <a:off x="457200" y="2343150"/>
            <a:ext cx="8229600"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a:latin typeface="UTM Avo" panose="02040603050506020204" pitchFamily="18" charset="0"/>
                <a:cs typeface="Arial" pitchFamily="34" charset="0"/>
              </a:rPr>
              <a:t>oanh – ngoảnh lại</a:t>
            </a:r>
          </a:p>
        </p:txBody>
      </p:sp>
      <p:pic>
        <p:nvPicPr>
          <p:cNvPr id="11" name="Picture 10">
            <a:extLst>
              <a:ext uri="{FF2B5EF4-FFF2-40B4-BE49-F238E27FC236}">
                <a16:creationId xmlns:a16="http://schemas.microsoft.com/office/drawing/2014/main" id="{E1696B15-D388-427D-95E0-F4E0789591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541" y="97003"/>
            <a:ext cx="1024081" cy="1024081"/>
          </a:xfrm>
          <a:prstGeom prst="rect">
            <a:avLst/>
          </a:prstGeom>
        </p:spPr>
      </p:pic>
    </p:spTree>
    <p:extLst>
      <p:ext uri="{BB962C8B-B14F-4D97-AF65-F5344CB8AC3E}">
        <p14:creationId xmlns:p14="http://schemas.microsoft.com/office/powerpoint/2010/main" val="1620687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ocument 17">
            <a:extLst>
              <a:ext uri="{FF2B5EF4-FFF2-40B4-BE49-F238E27FC236}">
                <a16:creationId xmlns:a16="http://schemas.microsoft.com/office/drawing/2014/main" id="{FE513B43-B682-471C-8DD2-48B6FA696AAA}"/>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11" name="TextBox 10"/>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Nếu không may bị lạc</a:t>
            </a:r>
          </a:p>
        </p:txBody>
      </p:sp>
      <p:sp>
        <p:nvSpPr>
          <p:cNvPr id="12" name="TextBox 11"/>
          <p:cNvSpPr txBox="1"/>
          <p:nvPr/>
        </p:nvSpPr>
        <p:spPr>
          <a:xfrm>
            <a:off x="71910" y="478776"/>
            <a:ext cx="8977746" cy="4524194"/>
          </a:xfrm>
          <a:prstGeom prst="rect">
            <a:avLst/>
          </a:prstGeom>
          <a:noFill/>
        </p:spPr>
        <p:txBody>
          <a:bodyPr wrap="square" lIns="91317" tIns="45660" rIns="91317" bIns="45660" rtlCol="0">
            <a:spAutoFit/>
          </a:bodyPr>
          <a:lstStyle/>
          <a:p>
            <a:pPr algn="just"/>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Sáng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chủ</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nhật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cho</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như</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hội</a:t>
            </a:r>
            <a:r>
              <a:rPr lang="en-US" sz="2400" dirty="0">
                <a:latin typeface="UTM Avo" panose="02040603050506020204" pitchFamily="18" charset="0"/>
                <a:ea typeface="Arial-Rounded" pitchFamily="34" charset="0"/>
                <a:cs typeface="Arial" pitchFamily="34" charset="0"/>
              </a:rPr>
              <a:t>. Khi </a:t>
            </a:r>
            <a:r>
              <a:rPr lang="en-US" sz="2400" dirty="0" err="1">
                <a:latin typeface="UTM Avo" panose="02040603050506020204" pitchFamily="18" charset="0"/>
                <a:ea typeface="Arial-Rounded" pitchFamily="34" charset="0"/>
                <a:cs typeface="Arial" pitchFamily="34" charset="0"/>
              </a:rPr>
              <a:t>vào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cổng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dặn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Các</a:t>
            </a:r>
            <a:r>
              <a:rPr lang="en-US" sz="2400" dirty="0">
                <a:latin typeface="UTM Avo" panose="02040603050506020204" pitchFamily="18" charset="0"/>
                <a:ea typeface="Arial-Rounded" pitchFamily="34" charset="0"/>
                <a:cs typeface="Arial" pitchFamily="34" charset="0"/>
              </a:rPr>
              <a:t> con </a:t>
            </a:r>
            <a:r>
              <a:rPr lang="en-US" sz="2400" dirty="0" err="1">
                <a:latin typeface="UTM Avo" panose="02040603050506020204" pitchFamily="18" charset="0"/>
                <a:ea typeface="Arial-Rounded" pitchFamily="34" charset="0"/>
                <a:cs typeface="Arial" pitchFamily="34" charset="0"/>
              </a:rPr>
              <a:t>cẩn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thẩn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kẻo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bị</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Nếu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không</a:t>
            </a:r>
            <a:r>
              <a:rPr lang="en-US" sz="2400" dirty="0">
                <a:latin typeface="UTM Avo" panose="02040603050506020204" pitchFamily="18" charset="0"/>
                <a:ea typeface="Arial-Rounded" pitchFamily="34" charset="0"/>
                <a:cs typeface="Arial" pitchFamily="34" charset="0"/>
              </a:rPr>
              <a:t> may </a:t>
            </a:r>
            <a:r>
              <a:rPr lang="en-US" sz="2400" dirty="0" err="1">
                <a:latin typeface="UTM Avo" panose="02040603050506020204" pitchFamily="18" charset="0"/>
                <a:ea typeface="Arial-Rounded" pitchFamily="34" charset="0"/>
                <a:cs typeface="Arial" pitchFamily="34" charset="0"/>
              </a:rPr>
              <a:t>bị</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các</a:t>
            </a:r>
            <a:r>
              <a:rPr lang="en-US" sz="2400" dirty="0">
                <a:latin typeface="UTM Avo" panose="02040603050506020204" pitchFamily="18" charset="0"/>
                <a:ea typeface="Arial-Rounded" pitchFamily="34" charset="0"/>
                <a:cs typeface="Arial" pitchFamily="34" charset="0"/>
              </a:rPr>
              <a:t> con </a:t>
            </a:r>
            <a:r>
              <a:rPr lang="en-US" sz="2400" err="1">
                <a:latin typeface="UTM Avo" panose="02040603050506020204" pitchFamily="18" charset="0"/>
                <a:ea typeface="Arial-Rounded" pitchFamily="34" charset="0"/>
                <a:cs typeface="Arial" pitchFamily="34" charset="0"/>
              </a:rPr>
              <a:t>nhớ</a:t>
            </a:r>
            <a:r>
              <a:rPr lang="en-US" sz="2400">
                <a:latin typeface="UTM Avo" panose="02040603050506020204" pitchFamily="18" charset="0"/>
                <a:ea typeface="Arial-Rounded" pitchFamily="34" charset="0"/>
                <a:cs typeface="Arial" pitchFamily="34" charset="0"/>
              </a:rPr>
              <a:t> đi ra </a:t>
            </a:r>
            <a:r>
              <a:rPr lang="en-US" sz="2400" dirty="0" err="1">
                <a:latin typeface="UTM Avo" panose="02040603050506020204" pitchFamily="18" charset="0"/>
                <a:ea typeface="Arial-Rounded" pitchFamily="34" charset="0"/>
                <a:cs typeface="Arial" pitchFamily="34" charset="0"/>
              </a:rPr>
              <a:t>cổng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này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Nhìn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kìa</a:t>
            </a:r>
            <a:r>
              <a:rPr lang="en-US" sz="2400">
                <a:latin typeface="UTM Avo" panose="02040603050506020204" pitchFamily="18" charset="0"/>
                <a:ea typeface="Arial-Rounded" pitchFamily="34" charset="0"/>
                <a:cs typeface="Arial" pitchFamily="34" charset="0"/>
              </a:rPr>
              <a:t>, trên cổng </a:t>
            </a:r>
            <a:r>
              <a:rPr lang="en-US" sz="2400" dirty="0" err="1">
                <a:latin typeface="UTM Avo" panose="02040603050506020204" pitchFamily="18" charset="0"/>
                <a:ea typeface="Arial-Rounded" pitchFamily="34" charset="0"/>
                <a:cs typeface="Arial" pitchFamily="34" charset="0"/>
              </a:rPr>
              <a:t>có</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lá</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cờ</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rất</a:t>
            </a:r>
            <a:r>
              <a:rPr lang="en-US" sz="2400" dirty="0">
                <a:latin typeface="UTM Avo" panose="02040603050506020204" pitchFamily="18" charset="0"/>
                <a:ea typeface="Arial-Rounded" pitchFamily="34" charset="0"/>
                <a:cs typeface="Arial" pitchFamily="34" charset="0"/>
              </a:rPr>
              <a:t> to”.</a:t>
            </a:r>
          </a:p>
          <a:p>
            <a:pPr algn="just"/>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đẹp</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quá</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cứ</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mải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mê</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xem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hết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chỗ</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này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đến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chỗ</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Lúc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ngoảnh</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thì</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đâu</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vừa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chạy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tìm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vừa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gọi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Hoảng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hốt</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suýt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khóc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Chợt</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nhìn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tấm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biển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Lối</a:t>
            </a:r>
            <a:r>
              <a:rPr lang="en-US" sz="2400" dirty="0">
                <a:latin typeface="UTM Avo" panose="02040603050506020204" pitchFamily="18" charset="0"/>
                <a:ea typeface="Arial-Rounded" pitchFamily="34" charset="0"/>
                <a:cs typeface="Arial" pitchFamily="34" charset="0"/>
              </a:rPr>
              <a:t> ra </a:t>
            </a:r>
            <a:r>
              <a:rPr lang="en-US" sz="2400" dirty="0" err="1">
                <a:latin typeface="UTM Avo" panose="02040603050506020204" pitchFamily="18" charset="0"/>
                <a:ea typeface="Arial-Rounded" pitchFamily="34" charset="0"/>
                <a:cs typeface="Arial" pitchFamily="34" charset="0"/>
              </a:rPr>
              <a:t>cổng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Nhớ</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lời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dặn</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theo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hướng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tấm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biển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chỉ</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đường</a:t>
            </a:r>
            <a:r>
              <a:rPr lang="en-US" sz="2400" dirty="0">
                <a:latin typeface="UTM Avo" panose="02040603050506020204" pitchFamily="18" charset="0"/>
                <a:ea typeface="Arial-Rounded" pitchFamily="34" charset="0"/>
                <a:cs typeface="Arial" pitchFamily="34" charset="0"/>
              </a:rPr>
              <a:t>. “A, </a:t>
            </a:r>
            <a:r>
              <a:rPr lang="en-US" sz="2400" dirty="0" err="1">
                <a:latin typeface="UTM Avo" panose="02040603050506020204" pitchFamily="18" charset="0"/>
                <a:ea typeface="Arial-Rounded" pitchFamily="34" charset="0"/>
                <a:cs typeface="Arial" pitchFamily="34" charset="0"/>
              </a:rPr>
              <a:t>lá</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cờ</a:t>
            </a:r>
            <a:r>
              <a:rPr lang="en-US" sz="2400" dirty="0">
                <a:latin typeface="UTM Avo" panose="02040603050506020204" pitchFamily="18" charset="0"/>
                <a:ea typeface="Arial-Rounded" pitchFamily="34" charset="0"/>
                <a:cs typeface="Arial" pitchFamily="34" charset="0"/>
              </a:rPr>
              <a:t> kia </a:t>
            </a:r>
            <a:r>
              <a:rPr lang="en-US" sz="2400" dirty="0" err="1">
                <a:latin typeface="UTM Avo" panose="02040603050506020204" pitchFamily="18" charset="0"/>
                <a:ea typeface="Arial-Rounded" pitchFamily="34" charset="0"/>
                <a:cs typeface="Arial" pitchFamily="34" charset="0"/>
              </a:rPr>
              <a:t>rồi</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mừng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rỡ</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đang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chờ</a:t>
            </a:r>
            <a:r>
              <a:rPr lang="en-US" sz="2400" dirty="0">
                <a:latin typeface="UTM Avo" panose="02040603050506020204" pitchFamily="18" charset="0"/>
                <a:ea typeface="Arial-Rounded" pitchFamily="34" charset="0"/>
                <a:cs typeface="Arial" pitchFamily="34" charset="0"/>
              </a:rPr>
              <a:t> ở </a:t>
            </a:r>
            <a:r>
              <a:rPr lang="en-US" sz="2400" dirty="0" err="1">
                <a:latin typeface="UTM Avo" panose="02040603050506020204" pitchFamily="18" charset="0"/>
                <a:ea typeface="Arial-Rounded" pitchFamily="34" charset="0"/>
                <a:cs typeface="Arial" pitchFamily="34" charset="0"/>
              </a:rPr>
              <a:t>đó</a:t>
            </a:r>
            <a:r>
              <a:rPr lang="en-US" sz="2400" dirty="0">
                <a:latin typeface="UTM Avo" panose="02040603050506020204" pitchFamily="18" charset="0"/>
                <a:ea typeface="Arial-Rounded" pitchFamily="34" charset="0"/>
                <a:cs typeface="Arial" pitchFamily="34" charset="0"/>
              </a:rPr>
              <a:t>.</a:t>
            </a:r>
          </a:p>
          <a:p>
            <a:pPr algn="r"/>
            <a:r>
              <a:rPr lang="en-US" sz="2400" dirty="0">
                <a:latin typeface="UTM Avo" panose="02040603050506020204" pitchFamily="18" charset="0"/>
                <a:ea typeface="Arial-Rounded" pitchFamily="34" charset="0"/>
                <a:cs typeface="Arial" pitchFamily="34" charset="0"/>
              </a:rPr>
              <a:t>(</a:t>
            </a:r>
            <a:r>
              <a:rPr lang="en-US" sz="2400" i="1" dirty="0">
                <a:latin typeface="UTM Avo" panose="02040603050506020204" pitchFamily="18" charset="0"/>
                <a:ea typeface="Arial-Rounded" pitchFamily="34" charset="0"/>
                <a:cs typeface="Arial" pitchFamily="34" charset="0"/>
              </a:rPr>
              <a:t>Theo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Phạm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Thị</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Thúy</a:t>
            </a:r>
            <a:r>
              <a:rPr lang="en-US" sz="2400" dirty="0">
                <a:latin typeface="UTM Avo" panose="02040603050506020204" pitchFamily="18" charset="0"/>
                <a:ea typeface="Arial-Rounded" pitchFamily="34" charset="0"/>
                <a:cs typeface="Arial" pitchFamily="34" charset="0"/>
              </a:rPr>
              <a:t> – </a:t>
            </a:r>
            <a:r>
              <a:rPr lang="en-US" sz="2400" dirty="0" err="1">
                <a:latin typeface="UTM Avo" panose="02040603050506020204" pitchFamily="18" charset="0"/>
                <a:ea typeface="Arial-Rounded" pitchFamily="34" charset="0"/>
                <a:cs typeface="Arial" pitchFamily="34" charset="0"/>
              </a:rPr>
              <a:t>Tuấn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Hiển</a:t>
            </a:r>
            <a:r>
              <a:rPr lang="en-US" sz="2400" dirty="0">
                <a:latin typeface="UTM Avo" panose="02040603050506020204" pitchFamily="18" charset="0"/>
                <a:ea typeface="Arial-Rounded" pitchFamily="34" charset="0"/>
                <a:cs typeface="Arial" pitchFamily="34" charset="0"/>
              </a:rPr>
              <a:t>)</a:t>
            </a:r>
          </a:p>
        </p:txBody>
      </p:sp>
      <p:sp>
        <p:nvSpPr>
          <p:cNvPr id="4" name="TextBox 3"/>
          <p:cNvSpPr txBox="1"/>
          <p:nvPr/>
        </p:nvSpPr>
        <p:spPr>
          <a:xfrm>
            <a:off x="9175" y="4670511"/>
            <a:ext cx="3800825" cy="400000"/>
          </a:xfrm>
          <a:prstGeom prst="rect">
            <a:avLst/>
          </a:prstGeom>
          <a:solidFill>
            <a:srgbClr val="B9EDFF"/>
          </a:solidFill>
        </p:spPr>
        <p:txBody>
          <a:bodyPr wrap="square" lIns="91330" tIns="45666" rIns="91330" bIns="45666" rtlCol="0">
            <a:spAutoFit/>
          </a:bodyPr>
          <a:lstStyle/>
          <a:p>
            <a:pPr algn="ctr"/>
            <a:r>
              <a:rPr lang="en-US" sz="2000" dirty="0" err="1">
                <a:latin typeface="UTM Avo" panose="02040603050506020204" pitchFamily="18" charset="0"/>
                <a:ea typeface="Arial-Rounded" pitchFamily="34" charset="0"/>
                <a:cs typeface="Arial" pitchFamily="34" charset="0"/>
              </a:rPr>
              <a:t>Em</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hãy</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tìm</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từ</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khó</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trong</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bài</a:t>
            </a:r>
            <a:endParaRPr lang="en-US" sz="2000" dirty="0">
              <a:latin typeface="UTM Avo" panose="02040603050506020204" pitchFamily="18" charset="0"/>
              <a:ea typeface="Arial-Rounded" pitchFamily="34" charset="0"/>
              <a:cs typeface="Arial" pitchFamily="34" charset="0"/>
            </a:endParaRPr>
          </a:p>
        </p:txBody>
      </p:sp>
      <p:cxnSp>
        <p:nvCxnSpPr>
          <p:cNvPr id="5" name="Straight Connector 4"/>
          <p:cNvCxnSpPr/>
          <p:nvPr/>
        </p:nvCxnSpPr>
        <p:spPr>
          <a:xfrm flipH="1">
            <a:off x="3990342" y="2724150"/>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706663" y="3486150"/>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 y="4171950"/>
            <a:ext cx="850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943600" y="3867150"/>
            <a:ext cx="910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001000" y="31051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BF0A48-28B2-45AE-BF14-9D38678AFD9F}"/>
              </a:ext>
            </a:extLst>
          </p:cNvPr>
          <p:cNvCxnSpPr/>
          <p:nvPr/>
        </p:nvCxnSpPr>
        <p:spPr>
          <a:xfrm flipH="1">
            <a:off x="71910" y="3486150"/>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a:extLst>
              <a:ext uri="{FF2B5EF4-FFF2-40B4-BE49-F238E27FC236}">
                <a16:creationId xmlns:a16="http://schemas.microsoft.com/office/drawing/2014/main" id="{853E811A-698E-4E76-82AD-1F9D19F45638}"/>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5" name="1">
            <a:extLst>
              <a:ext uri="{FF2B5EF4-FFF2-40B4-BE49-F238E27FC236}">
                <a16:creationId xmlns:a16="http://schemas.microsoft.com/office/drawing/2014/main" id="{A0D5BF20-8D5F-425C-A535-0E90F2FF4A16}"/>
              </a:ext>
            </a:extLst>
          </p:cNvPr>
          <p:cNvGrpSpPr/>
          <p:nvPr/>
        </p:nvGrpSpPr>
        <p:grpSpPr>
          <a:xfrm>
            <a:off x="-19493" y="174543"/>
            <a:ext cx="9116747" cy="4794413"/>
            <a:chOff x="341926" y="208486"/>
            <a:chExt cx="11441759" cy="5883467"/>
          </a:xfrm>
        </p:grpSpPr>
        <p:pic>
          <p:nvPicPr>
            <p:cNvPr id="6" name="136">
              <a:extLst>
                <a:ext uri="{FF2B5EF4-FFF2-40B4-BE49-F238E27FC236}">
                  <a16:creationId xmlns:a16="http://schemas.microsoft.com/office/drawing/2014/main" id="{D22BD12D-DD84-484C-9FA3-803DA06B7B1C}"/>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7" name="134">
              <a:extLst>
                <a:ext uri="{FF2B5EF4-FFF2-40B4-BE49-F238E27FC236}">
                  <a16:creationId xmlns:a16="http://schemas.microsoft.com/office/drawing/2014/main" id="{B73E855E-E179-4451-8099-DFEF9D0D69E2}"/>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8" name="135">
              <a:extLst>
                <a:ext uri="{FF2B5EF4-FFF2-40B4-BE49-F238E27FC236}">
                  <a16:creationId xmlns:a16="http://schemas.microsoft.com/office/drawing/2014/main" id="{886480AB-D9BF-4EE9-A80C-22BA10AF53C4}"/>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9" name="142">
              <a:extLst>
                <a:ext uri="{FF2B5EF4-FFF2-40B4-BE49-F238E27FC236}">
                  <a16:creationId xmlns:a16="http://schemas.microsoft.com/office/drawing/2014/main" id="{D1E12990-1F73-4AD2-B3E0-1BEB890C7E2C}"/>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2" name="Title 1"/>
          <p:cNvSpPr>
            <a:spLocks noGrp="1"/>
          </p:cNvSpPr>
          <p:nvPr>
            <p:ph type="title"/>
          </p:nvPr>
        </p:nvSpPr>
        <p:spPr>
          <a:xfrm>
            <a:off x="3468914" y="971550"/>
            <a:ext cx="5943600" cy="3886200"/>
          </a:xfrm>
        </p:spPr>
        <p:txBody>
          <a:bodyPr>
            <a:normAutofit/>
          </a:bodyPr>
          <a:lstStyle/>
          <a:p>
            <a:pPr algn="l"/>
            <a:r>
              <a:rPr lang="en-US" dirty="0" err="1">
                <a:latin typeface="UTM Avo" panose="02040603050506020204" pitchFamily="18" charset="0"/>
                <a:cs typeface="Arial" pitchFamily="34" charset="0"/>
              </a:rPr>
              <a:t>ngoảnh</a:t>
            </a:r>
            <a:br>
              <a:rPr lang="en-US">
                <a:latin typeface="UTM Avo" panose="02040603050506020204" pitchFamily="18" charset="0"/>
                <a:cs typeface="Arial" pitchFamily="34" charset="0"/>
              </a:rPr>
            </a:br>
            <a:r>
              <a:rPr lang="en-US">
                <a:latin typeface="UTM Avo" panose="02040603050506020204" pitchFamily="18" charset="0"/>
                <a:cs typeface="Arial" pitchFamily="34" charset="0"/>
              </a:rPr>
              <a:t>hoảng hốt</a:t>
            </a:r>
            <a:br>
              <a:rPr lang="en-US" dirty="0">
                <a:latin typeface="UTM Avo" panose="02040603050506020204" pitchFamily="18" charset="0"/>
                <a:cs typeface="Arial" pitchFamily="34" charset="0"/>
              </a:rPr>
            </a:br>
            <a:r>
              <a:rPr lang="en-US" dirty="0" err="1">
                <a:latin typeface="UTM Avo" panose="02040603050506020204" pitchFamily="18" charset="0"/>
                <a:cs typeface="Arial" pitchFamily="34" charset="0"/>
              </a:rPr>
              <a:t>suýt</a:t>
            </a:r>
            <a:br>
              <a:rPr lang="en-US" dirty="0">
                <a:latin typeface="UTM Avo" panose="02040603050506020204" pitchFamily="18" charset="0"/>
                <a:cs typeface="Arial" pitchFamily="34" charset="0"/>
              </a:rPr>
            </a:br>
            <a:r>
              <a:rPr lang="en-US" dirty="0" err="1">
                <a:latin typeface="UTM Avo" panose="02040603050506020204" pitchFamily="18" charset="0"/>
                <a:cs typeface="Arial" pitchFamily="34" charset="0"/>
              </a:rPr>
              <a:t>hướng</a:t>
            </a:r>
            <a:br>
              <a:rPr lang="en-US" dirty="0">
                <a:latin typeface="UTM Avo" panose="02040603050506020204" pitchFamily="18" charset="0"/>
                <a:cs typeface="Arial" pitchFamily="34" charset="0"/>
              </a:rPr>
            </a:br>
            <a:r>
              <a:rPr lang="en-US" dirty="0" err="1">
                <a:latin typeface="UTM Avo" panose="02040603050506020204" pitchFamily="18" charset="0"/>
                <a:cs typeface="Arial" pitchFamily="34" charset="0"/>
              </a:rPr>
              <a:t>đường</a:t>
            </a:r>
            <a:endParaRPr lang="en-US" dirty="0">
              <a:latin typeface="UTM Avo" panose="02040603050506020204" pitchFamily="18" charset="0"/>
              <a:cs typeface="Arial" pitchFamily="34" charset="0"/>
            </a:endParaRP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pic>
        <p:nvPicPr>
          <p:cNvPr id="10" name="Picture 9">
            <a:extLst>
              <a:ext uri="{FF2B5EF4-FFF2-40B4-BE49-F238E27FC236}">
                <a16:creationId xmlns:a16="http://schemas.microsoft.com/office/drawing/2014/main" id="{3A73DBE3-B8A3-4BDD-BDAA-954DF35C3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541" y="97003"/>
            <a:ext cx="1024081" cy="1024081"/>
          </a:xfrm>
          <a:prstGeom prst="rect">
            <a:avLst/>
          </a:prstGeom>
        </p:spPr>
      </p:pic>
    </p:spTree>
    <p:extLst>
      <p:ext uri="{BB962C8B-B14F-4D97-AF65-F5344CB8AC3E}">
        <p14:creationId xmlns:p14="http://schemas.microsoft.com/office/powerpoint/2010/main" val="403824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17">
            <a:extLst>
              <a:ext uri="{FF2B5EF4-FFF2-40B4-BE49-F238E27FC236}">
                <a16:creationId xmlns:a16="http://schemas.microsoft.com/office/drawing/2014/main" id="{8138626D-8D7C-4F75-9939-FD388083A8CD}"/>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6" name="TextBox 5"/>
          <p:cNvSpPr txBox="1"/>
          <p:nvPr/>
        </p:nvSpPr>
        <p:spPr>
          <a:xfrm>
            <a:off x="0" y="4662894"/>
            <a:ext cx="5938194" cy="461556"/>
          </a:xfrm>
          <a:prstGeom prst="rect">
            <a:avLst/>
          </a:prstGeom>
          <a:solidFill>
            <a:srgbClr val="B9EDFF"/>
          </a:solidFill>
        </p:spPr>
        <p:txBody>
          <a:bodyPr wrap="square" lIns="91330" tIns="45666" rIns="91330" bIns="45666" rtlCol="0">
            <a:spAutoFit/>
          </a:bodyPr>
          <a:lstStyle/>
          <a:p>
            <a:pPr algn="ct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hãy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tự</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ngắt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câu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vào</a:t>
            </a:r>
            <a:r>
              <a:rPr lang="en-US" sz="2400" dirty="0">
                <a:latin typeface="UTM Avo" panose="02040603050506020204" pitchFamily="18" charset="0"/>
                <a:ea typeface="Arial-Rounded" pitchFamily="34" charset="0"/>
                <a:cs typeface="Arial" pitchFamily="34" charset="0"/>
              </a:rPr>
              <a:t> SGK</a:t>
            </a:r>
          </a:p>
        </p:txBody>
      </p:sp>
      <p:sp>
        <p:nvSpPr>
          <p:cNvPr id="7" name="TextBox 6"/>
          <p:cNvSpPr txBox="1"/>
          <p:nvPr/>
        </p:nvSpPr>
        <p:spPr>
          <a:xfrm>
            <a:off x="0" y="4677165"/>
            <a:ext cx="5947064" cy="523111"/>
          </a:xfrm>
          <a:prstGeom prst="rect">
            <a:avLst/>
          </a:prstGeom>
          <a:solidFill>
            <a:srgbClr val="B9EDFF"/>
          </a:solidFill>
        </p:spPr>
        <p:txBody>
          <a:bodyPr wrap="square" lIns="91330" tIns="45666" rIns="91330" bIns="45666" rtlCol="0">
            <a:spAutoFit/>
          </a:bodyPr>
          <a:lstStyle/>
          <a:p>
            <a:pPr algn="ctr"/>
            <a:r>
              <a:rPr lang="en-US" sz="2800" dirty="0" err="1">
                <a:latin typeface="UTM Avo" panose="02040603050506020204" pitchFamily="18" charset="0"/>
                <a:ea typeface="Arial-Rounded" pitchFamily="34" charset="0"/>
                <a:cs typeface="Arial" pitchFamily="34" charset="0"/>
              </a:rPr>
              <a:t>Đọc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nối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tiếp</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câu</a:t>
            </a:r>
            <a:endParaRPr lang="en-US" sz="2800" dirty="0">
              <a:latin typeface="UTM Avo" panose="02040603050506020204" pitchFamily="18" charset="0"/>
              <a:ea typeface="Arial-Rounded" pitchFamily="34" charset="0"/>
              <a:cs typeface="Arial" pitchFamily="34" charset="0"/>
            </a:endParaRPr>
          </a:p>
        </p:txBody>
      </p:sp>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Nếu không may bị lạc</a:t>
            </a:r>
          </a:p>
        </p:txBody>
      </p:sp>
      <p:sp>
        <p:nvSpPr>
          <p:cNvPr id="9" name="TextBox 8"/>
          <p:cNvSpPr txBox="1"/>
          <p:nvPr/>
        </p:nvSpPr>
        <p:spPr>
          <a:xfrm>
            <a:off x="177374" y="522303"/>
            <a:ext cx="8977746" cy="4154862"/>
          </a:xfrm>
          <a:prstGeom prst="rect">
            <a:avLst/>
          </a:prstGeom>
          <a:noFill/>
        </p:spPr>
        <p:txBody>
          <a:bodyPr wrap="square" lIns="91317" tIns="45660" rIns="91317" bIns="45660" rtlCol="0">
            <a:spAutoFit/>
          </a:bodyPr>
          <a:lstStyle/>
          <a:p>
            <a:pPr algn="just"/>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Sáng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chủ</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nhật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cho</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như</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hội</a:t>
            </a:r>
            <a:r>
              <a:rPr lang="en-US" sz="2400" dirty="0">
                <a:latin typeface="UTM Avo" panose="02040603050506020204" pitchFamily="18" charset="0"/>
                <a:ea typeface="Arial-Rounded" pitchFamily="34" charset="0"/>
                <a:cs typeface="Arial" pitchFamily="34" charset="0"/>
              </a:rPr>
              <a:t>. Khi </a:t>
            </a:r>
            <a:r>
              <a:rPr lang="en-US" sz="2400" dirty="0" err="1">
                <a:latin typeface="UTM Avo" panose="02040603050506020204" pitchFamily="18" charset="0"/>
                <a:ea typeface="Arial-Rounded" pitchFamily="34" charset="0"/>
                <a:cs typeface="Arial" pitchFamily="34" charset="0"/>
              </a:rPr>
              <a:t>vào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cổng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dặn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Các</a:t>
            </a:r>
            <a:r>
              <a:rPr lang="en-US" sz="2400" dirty="0">
                <a:latin typeface="UTM Avo" panose="02040603050506020204" pitchFamily="18" charset="0"/>
                <a:ea typeface="Arial-Rounded" pitchFamily="34" charset="0"/>
                <a:cs typeface="Arial" pitchFamily="34" charset="0"/>
              </a:rPr>
              <a:t> con </a:t>
            </a:r>
            <a:r>
              <a:rPr lang="en-US" sz="2400" dirty="0" err="1">
                <a:latin typeface="UTM Avo" panose="02040603050506020204" pitchFamily="18" charset="0"/>
                <a:ea typeface="Arial-Rounded" pitchFamily="34" charset="0"/>
                <a:cs typeface="Arial" pitchFamily="34" charset="0"/>
              </a:rPr>
              <a:t>cẩn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thẩn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kẻo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bị</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Nếu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không</a:t>
            </a:r>
            <a:r>
              <a:rPr lang="en-US" sz="2400" dirty="0">
                <a:latin typeface="UTM Avo" panose="02040603050506020204" pitchFamily="18" charset="0"/>
                <a:ea typeface="Arial-Rounded" pitchFamily="34" charset="0"/>
                <a:cs typeface="Arial" pitchFamily="34" charset="0"/>
              </a:rPr>
              <a:t> may </a:t>
            </a:r>
            <a:r>
              <a:rPr lang="en-US" sz="2400" dirty="0" err="1">
                <a:latin typeface="UTM Avo" panose="02040603050506020204" pitchFamily="18" charset="0"/>
                <a:ea typeface="Arial-Rounded" pitchFamily="34" charset="0"/>
                <a:cs typeface="Arial" pitchFamily="34" charset="0"/>
              </a:rPr>
              <a:t>bị</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các</a:t>
            </a:r>
            <a:r>
              <a:rPr lang="en-US" sz="2400" dirty="0">
                <a:latin typeface="UTM Avo" panose="02040603050506020204" pitchFamily="18" charset="0"/>
                <a:ea typeface="Arial-Rounded" pitchFamily="34" charset="0"/>
                <a:cs typeface="Arial" pitchFamily="34" charset="0"/>
              </a:rPr>
              <a:t> con </a:t>
            </a:r>
            <a:r>
              <a:rPr lang="en-US" sz="2400" err="1">
                <a:latin typeface="UTM Avo" panose="02040603050506020204" pitchFamily="18" charset="0"/>
                <a:ea typeface="Arial-Rounded" pitchFamily="34" charset="0"/>
                <a:cs typeface="Arial" pitchFamily="34" charset="0"/>
              </a:rPr>
              <a:t>nhớ</a:t>
            </a:r>
            <a:r>
              <a:rPr lang="en-US" sz="2400">
                <a:latin typeface="UTM Avo" panose="02040603050506020204" pitchFamily="18" charset="0"/>
                <a:ea typeface="Arial-Rounded" pitchFamily="34" charset="0"/>
                <a:cs typeface="Arial" pitchFamily="34" charset="0"/>
              </a:rPr>
              <a:t> đi ra </a:t>
            </a:r>
            <a:r>
              <a:rPr lang="en-US" sz="2400" dirty="0" err="1">
                <a:latin typeface="UTM Avo" panose="02040603050506020204" pitchFamily="18" charset="0"/>
                <a:ea typeface="Arial-Rounded" pitchFamily="34" charset="0"/>
                <a:cs typeface="Arial" pitchFamily="34" charset="0"/>
              </a:rPr>
              <a:t>cổng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này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Nhìn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kìa</a:t>
            </a:r>
            <a:r>
              <a:rPr lang="en-US" sz="2400">
                <a:latin typeface="UTM Avo" panose="02040603050506020204" pitchFamily="18" charset="0"/>
                <a:ea typeface="Arial-Rounded" pitchFamily="34" charset="0"/>
                <a:cs typeface="Arial" pitchFamily="34" charset="0"/>
              </a:rPr>
              <a:t>, trên cổng </a:t>
            </a:r>
            <a:r>
              <a:rPr lang="en-US" sz="2400" dirty="0" err="1">
                <a:latin typeface="UTM Avo" panose="02040603050506020204" pitchFamily="18" charset="0"/>
                <a:ea typeface="Arial-Rounded" pitchFamily="34" charset="0"/>
                <a:cs typeface="Arial" pitchFamily="34" charset="0"/>
              </a:rPr>
              <a:t>có</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lá</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cờ</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rất</a:t>
            </a:r>
            <a:r>
              <a:rPr lang="en-US" sz="2400" dirty="0">
                <a:latin typeface="UTM Avo" panose="02040603050506020204" pitchFamily="18" charset="0"/>
                <a:ea typeface="Arial-Rounded" pitchFamily="34" charset="0"/>
                <a:cs typeface="Arial" pitchFamily="34" charset="0"/>
              </a:rPr>
              <a:t> to”.</a:t>
            </a:r>
          </a:p>
          <a:p>
            <a:pPr algn="just"/>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đẹp</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quá</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cứ</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mải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mê</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xem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hết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chỗ</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này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đến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chỗ</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Lúc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ngoảnh</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thì</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đâu</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vừa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chạy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tìm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vừa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gọi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Hoảng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hốt</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suýt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khóc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Chợt</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nhìn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tấm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biển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Lối</a:t>
            </a:r>
            <a:r>
              <a:rPr lang="en-US" sz="2400" dirty="0">
                <a:latin typeface="UTM Avo" panose="02040603050506020204" pitchFamily="18" charset="0"/>
                <a:ea typeface="Arial-Rounded" pitchFamily="34" charset="0"/>
                <a:cs typeface="Arial" pitchFamily="34" charset="0"/>
              </a:rPr>
              <a:t> ra </a:t>
            </a:r>
            <a:r>
              <a:rPr lang="en-US" sz="2400" dirty="0" err="1">
                <a:latin typeface="UTM Avo" panose="02040603050506020204" pitchFamily="18" charset="0"/>
                <a:ea typeface="Arial-Rounded" pitchFamily="34" charset="0"/>
                <a:cs typeface="Arial" pitchFamily="34" charset="0"/>
              </a:rPr>
              <a:t>cổng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Nhớ</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lời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dặn</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theo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hướng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tấm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biển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chỉ</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đường</a:t>
            </a:r>
            <a:r>
              <a:rPr lang="en-US" sz="2400" dirty="0">
                <a:latin typeface="UTM Avo" panose="02040603050506020204" pitchFamily="18" charset="0"/>
                <a:ea typeface="Arial-Rounded" pitchFamily="34" charset="0"/>
                <a:cs typeface="Arial" pitchFamily="34" charset="0"/>
              </a:rPr>
              <a:t>. “A, </a:t>
            </a:r>
            <a:r>
              <a:rPr lang="en-US" sz="2400" dirty="0" err="1">
                <a:latin typeface="UTM Avo" panose="02040603050506020204" pitchFamily="18" charset="0"/>
                <a:ea typeface="Arial-Rounded" pitchFamily="34" charset="0"/>
                <a:cs typeface="Arial" pitchFamily="34" charset="0"/>
              </a:rPr>
              <a:t>lá</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cờ</a:t>
            </a:r>
            <a:r>
              <a:rPr lang="en-US" sz="2400" dirty="0">
                <a:latin typeface="UTM Avo" panose="02040603050506020204" pitchFamily="18" charset="0"/>
                <a:ea typeface="Arial-Rounded" pitchFamily="34" charset="0"/>
                <a:cs typeface="Arial" pitchFamily="34" charset="0"/>
              </a:rPr>
              <a:t> kia </a:t>
            </a:r>
            <a:r>
              <a:rPr lang="en-US" sz="2400" dirty="0" err="1">
                <a:latin typeface="UTM Avo" panose="02040603050506020204" pitchFamily="18" charset="0"/>
                <a:ea typeface="Arial-Rounded" pitchFamily="34" charset="0"/>
                <a:cs typeface="Arial" pitchFamily="34" charset="0"/>
              </a:rPr>
              <a:t>rồi</a:t>
            </a:r>
            <a:r>
              <a:rPr lang="en-US" sz="2400" dirty="0">
                <a:latin typeface="UTM Avo" panose="02040603050506020204" pitchFamily="18" charset="0"/>
                <a:ea typeface="Arial-Rounded" pitchFamily="34" charset="0"/>
                <a:cs typeface="Arial" pitchFamily="34" charset="0"/>
              </a:rPr>
              <a:t>!”. Nam </a:t>
            </a:r>
            <a:r>
              <a:rPr lang="en-US" sz="2400" dirty="0" err="1">
                <a:latin typeface="UTM Avo" panose="02040603050506020204" pitchFamily="18" charset="0"/>
                <a:ea typeface="Arial-Rounded" pitchFamily="34" charset="0"/>
                <a:cs typeface="Arial" pitchFamily="34" charset="0"/>
              </a:rPr>
              <a:t>mừng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rỡ</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đang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chờ</a:t>
            </a:r>
            <a:r>
              <a:rPr lang="en-US" sz="2400" dirty="0">
                <a:latin typeface="UTM Avo" panose="02040603050506020204" pitchFamily="18" charset="0"/>
                <a:ea typeface="Arial-Rounded" pitchFamily="34" charset="0"/>
                <a:cs typeface="Arial" pitchFamily="34" charset="0"/>
              </a:rPr>
              <a:t> ở </a:t>
            </a:r>
            <a:r>
              <a:rPr lang="en-US" sz="2400" dirty="0" err="1">
                <a:latin typeface="UTM Avo" panose="02040603050506020204" pitchFamily="18" charset="0"/>
                <a:ea typeface="Arial-Rounded" pitchFamily="34" charset="0"/>
                <a:cs typeface="Arial" pitchFamily="34" charset="0"/>
              </a:rPr>
              <a:t>đó</a:t>
            </a:r>
            <a:r>
              <a:rPr lang="en-US" sz="2400" dirty="0">
                <a:latin typeface="UTM Avo" panose="02040603050506020204" pitchFamily="18" charset="0"/>
                <a:ea typeface="Arial-Rounded" pitchFamily="34" charset="0"/>
                <a:cs typeface="Arial" pitchFamily="34" charset="0"/>
              </a:rPr>
              <a:t>.                  (</a:t>
            </a:r>
            <a:r>
              <a:rPr lang="en-US" sz="2400" i="1" dirty="0">
                <a:latin typeface="UTM Avo" panose="02040603050506020204" pitchFamily="18" charset="0"/>
                <a:ea typeface="Arial-Rounded" pitchFamily="34" charset="0"/>
                <a:cs typeface="Arial" pitchFamily="34" charset="0"/>
              </a:rPr>
              <a:t>Theo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Phạm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Thị</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Thúy</a:t>
            </a:r>
            <a:r>
              <a:rPr lang="en-US" sz="2400" dirty="0">
                <a:latin typeface="UTM Avo" panose="02040603050506020204" pitchFamily="18" charset="0"/>
                <a:ea typeface="Arial-Rounded" pitchFamily="34" charset="0"/>
                <a:cs typeface="Arial" pitchFamily="34" charset="0"/>
              </a:rPr>
              <a:t> – </a:t>
            </a:r>
            <a:r>
              <a:rPr lang="en-US" sz="2400" dirty="0" err="1">
                <a:latin typeface="UTM Avo" panose="02040603050506020204" pitchFamily="18" charset="0"/>
                <a:ea typeface="Arial-Rounded" pitchFamily="34" charset="0"/>
                <a:cs typeface="Arial" pitchFamily="34" charset="0"/>
              </a:rPr>
              <a:t>Tuấn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Hiển</a:t>
            </a:r>
            <a:r>
              <a:rPr lang="en-US" sz="2400" dirty="0">
                <a:latin typeface="UTM Avo" panose="02040603050506020204" pitchFamily="18" charset="0"/>
                <a:ea typeface="Arial-Rounded" pitchFamily="34" charset="0"/>
                <a:cs typeface="Arial" pitchFamily="34" charset="0"/>
              </a:rPr>
              <a:t>)</a:t>
            </a:r>
          </a:p>
        </p:txBody>
      </p:sp>
      <p:sp>
        <p:nvSpPr>
          <p:cNvPr id="11" name="TextBox 10">
            <a:extLst>
              <a:ext uri="{FF2B5EF4-FFF2-40B4-BE49-F238E27FC236}">
                <a16:creationId xmlns:a16="http://schemas.microsoft.com/office/drawing/2014/main" id="{603F4260-4768-4AA5-9A8A-F949A5613600}"/>
              </a:ext>
            </a:extLst>
          </p:cNvPr>
          <p:cNvSpPr txBox="1"/>
          <p:nvPr/>
        </p:nvSpPr>
        <p:spPr>
          <a:xfrm>
            <a:off x="918814" y="438150"/>
            <a:ext cx="224186"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1</a:t>
            </a:r>
          </a:p>
        </p:txBody>
      </p:sp>
      <p:sp>
        <p:nvSpPr>
          <p:cNvPr id="12" name="TextBox 11">
            <a:extLst>
              <a:ext uri="{FF2B5EF4-FFF2-40B4-BE49-F238E27FC236}">
                <a16:creationId xmlns:a16="http://schemas.microsoft.com/office/drawing/2014/main" id="{A21F74D3-8EB1-4BB7-AEA3-167381C6B928}"/>
              </a:ext>
            </a:extLst>
          </p:cNvPr>
          <p:cNvSpPr txBox="1"/>
          <p:nvPr/>
        </p:nvSpPr>
        <p:spPr>
          <a:xfrm>
            <a:off x="125610" y="748023"/>
            <a:ext cx="348909"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2</a:t>
            </a:r>
          </a:p>
        </p:txBody>
      </p:sp>
      <p:sp>
        <p:nvSpPr>
          <p:cNvPr id="13" name="TextBox 12">
            <a:extLst>
              <a:ext uri="{FF2B5EF4-FFF2-40B4-BE49-F238E27FC236}">
                <a16:creationId xmlns:a16="http://schemas.microsoft.com/office/drawing/2014/main" id="{51642435-C1C5-469F-99B8-16C7A0BE1FED}"/>
              </a:ext>
            </a:extLst>
          </p:cNvPr>
          <p:cNvSpPr txBox="1"/>
          <p:nvPr/>
        </p:nvSpPr>
        <p:spPr>
          <a:xfrm>
            <a:off x="3864146" y="782783"/>
            <a:ext cx="348909"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3</a:t>
            </a:r>
          </a:p>
        </p:txBody>
      </p:sp>
      <p:sp>
        <p:nvSpPr>
          <p:cNvPr id="14" name="TextBox 13">
            <a:extLst>
              <a:ext uri="{FF2B5EF4-FFF2-40B4-BE49-F238E27FC236}">
                <a16:creationId xmlns:a16="http://schemas.microsoft.com/office/drawing/2014/main" id="{47798172-7B80-4584-9566-E738AAC64E11}"/>
              </a:ext>
            </a:extLst>
          </p:cNvPr>
          <p:cNvSpPr txBox="1"/>
          <p:nvPr/>
        </p:nvSpPr>
        <p:spPr>
          <a:xfrm>
            <a:off x="3168505" y="1139615"/>
            <a:ext cx="348909"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4</a:t>
            </a:r>
          </a:p>
        </p:txBody>
      </p:sp>
      <p:sp>
        <p:nvSpPr>
          <p:cNvPr id="15" name="TextBox 14">
            <a:extLst>
              <a:ext uri="{FF2B5EF4-FFF2-40B4-BE49-F238E27FC236}">
                <a16:creationId xmlns:a16="http://schemas.microsoft.com/office/drawing/2014/main" id="{6749E8FD-D715-46CD-B409-85EA08D9ED0A}"/>
              </a:ext>
            </a:extLst>
          </p:cNvPr>
          <p:cNvSpPr txBox="1"/>
          <p:nvPr/>
        </p:nvSpPr>
        <p:spPr>
          <a:xfrm>
            <a:off x="1981200" y="1508947"/>
            <a:ext cx="348909"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5</a:t>
            </a:r>
          </a:p>
        </p:txBody>
      </p:sp>
      <p:sp>
        <p:nvSpPr>
          <p:cNvPr id="16" name="TextBox 15">
            <a:extLst>
              <a:ext uri="{FF2B5EF4-FFF2-40B4-BE49-F238E27FC236}">
                <a16:creationId xmlns:a16="http://schemas.microsoft.com/office/drawing/2014/main" id="{B09231FA-7050-4A3E-B304-7C74C06D8042}"/>
              </a:ext>
            </a:extLst>
          </p:cNvPr>
          <p:cNvSpPr txBox="1"/>
          <p:nvPr/>
        </p:nvSpPr>
        <p:spPr>
          <a:xfrm>
            <a:off x="3168505" y="2270635"/>
            <a:ext cx="533772"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8</a:t>
            </a:r>
          </a:p>
        </p:txBody>
      </p:sp>
      <p:sp>
        <p:nvSpPr>
          <p:cNvPr id="17" name="TextBox 16">
            <a:extLst>
              <a:ext uri="{FF2B5EF4-FFF2-40B4-BE49-F238E27FC236}">
                <a16:creationId xmlns:a16="http://schemas.microsoft.com/office/drawing/2014/main" id="{521B85C0-16F9-40B2-992F-600EF46CCF30}"/>
              </a:ext>
            </a:extLst>
          </p:cNvPr>
          <p:cNvSpPr txBox="1"/>
          <p:nvPr/>
        </p:nvSpPr>
        <p:spPr>
          <a:xfrm>
            <a:off x="1371600" y="2617180"/>
            <a:ext cx="533772"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9</a:t>
            </a:r>
          </a:p>
        </p:txBody>
      </p:sp>
      <p:sp>
        <p:nvSpPr>
          <p:cNvPr id="18" name="TextBox 17">
            <a:extLst>
              <a:ext uri="{FF2B5EF4-FFF2-40B4-BE49-F238E27FC236}">
                <a16:creationId xmlns:a16="http://schemas.microsoft.com/office/drawing/2014/main" id="{BFA86FA1-5749-4403-99AE-2FF0F29D80BC}"/>
              </a:ext>
            </a:extLst>
          </p:cNvPr>
          <p:cNvSpPr txBox="1"/>
          <p:nvPr/>
        </p:nvSpPr>
        <p:spPr>
          <a:xfrm>
            <a:off x="7696200" y="2571750"/>
            <a:ext cx="558255"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10</a:t>
            </a:r>
          </a:p>
        </p:txBody>
      </p:sp>
      <p:sp>
        <p:nvSpPr>
          <p:cNvPr id="19" name="TextBox 18">
            <a:extLst>
              <a:ext uri="{FF2B5EF4-FFF2-40B4-BE49-F238E27FC236}">
                <a16:creationId xmlns:a16="http://schemas.microsoft.com/office/drawing/2014/main" id="{0BDA12D9-FEB1-44FA-9874-3EF3AFD00E96}"/>
              </a:ext>
            </a:extLst>
          </p:cNvPr>
          <p:cNvSpPr txBox="1"/>
          <p:nvPr/>
        </p:nvSpPr>
        <p:spPr>
          <a:xfrm>
            <a:off x="4191000" y="1885831"/>
            <a:ext cx="348909"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7</a:t>
            </a:r>
          </a:p>
        </p:txBody>
      </p:sp>
      <p:sp>
        <p:nvSpPr>
          <p:cNvPr id="20" name="TextBox 19">
            <a:extLst>
              <a:ext uri="{FF2B5EF4-FFF2-40B4-BE49-F238E27FC236}">
                <a16:creationId xmlns:a16="http://schemas.microsoft.com/office/drawing/2014/main" id="{6B191F4E-ED61-4547-B6B7-30A94E327B22}"/>
              </a:ext>
            </a:extLst>
          </p:cNvPr>
          <p:cNvSpPr txBox="1"/>
          <p:nvPr/>
        </p:nvSpPr>
        <p:spPr>
          <a:xfrm>
            <a:off x="898937" y="2033865"/>
            <a:ext cx="348909"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6</a:t>
            </a:r>
          </a:p>
        </p:txBody>
      </p:sp>
      <p:sp>
        <p:nvSpPr>
          <p:cNvPr id="21" name="TextBox 20">
            <a:extLst>
              <a:ext uri="{FF2B5EF4-FFF2-40B4-BE49-F238E27FC236}">
                <a16:creationId xmlns:a16="http://schemas.microsoft.com/office/drawing/2014/main" id="{172E63B1-4363-4CF4-8356-C87D3D66D933}"/>
              </a:ext>
            </a:extLst>
          </p:cNvPr>
          <p:cNvSpPr txBox="1"/>
          <p:nvPr/>
        </p:nvSpPr>
        <p:spPr>
          <a:xfrm>
            <a:off x="3051590" y="2986512"/>
            <a:ext cx="558255" cy="369332"/>
          </a:xfrm>
          <a:prstGeom prst="rect">
            <a:avLst/>
          </a:prstGeom>
          <a:noFill/>
        </p:spPr>
        <p:txBody>
          <a:bodyPr wrap="square" rtlCol="0">
            <a:spAutoFit/>
          </a:bodyPr>
          <a:lstStyle/>
          <a:p>
            <a:r>
              <a:rPr lang="en-US" b="1" dirty="0">
                <a:solidFill>
                  <a:srgbClr val="FF0000"/>
                </a:solidFill>
                <a:latin typeface="UTM Avo" panose="02040603050506020204" pitchFamily="18" charset="0"/>
              </a:rPr>
              <a:t>11</a:t>
            </a:r>
          </a:p>
        </p:txBody>
      </p:sp>
      <p:sp>
        <p:nvSpPr>
          <p:cNvPr id="22" name="TextBox 21">
            <a:extLst>
              <a:ext uri="{FF2B5EF4-FFF2-40B4-BE49-F238E27FC236}">
                <a16:creationId xmlns:a16="http://schemas.microsoft.com/office/drawing/2014/main" id="{A1BD549A-7A8E-4C54-A455-4706C6B2361A}"/>
              </a:ext>
            </a:extLst>
          </p:cNvPr>
          <p:cNvSpPr txBox="1"/>
          <p:nvPr/>
        </p:nvSpPr>
        <p:spPr>
          <a:xfrm>
            <a:off x="1211145" y="3326764"/>
            <a:ext cx="558255" cy="369332"/>
          </a:xfrm>
          <a:prstGeom prst="rect">
            <a:avLst/>
          </a:prstGeom>
          <a:noFill/>
        </p:spPr>
        <p:txBody>
          <a:bodyPr wrap="square" rtlCol="0">
            <a:spAutoFit/>
          </a:bodyPr>
          <a:lstStyle/>
          <a:p>
            <a:r>
              <a:rPr lang="en-US" b="1">
                <a:solidFill>
                  <a:srgbClr val="FF0000"/>
                </a:solidFill>
                <a:latin typeface="UTM Avo" panose="02040603050506020204" pitchFamily="18" charset="0"/>
              </a:rPr>
              <a:t>12</a:t>
            </a:r>
            <a:endParaRPr lang="en-US" b="1" dirty="0">
              <a:solidFill>
                <a:srgbClr val="FF0000"/>
              </a:solidFill>
              <a:latin typeface="UTM Avo" panose="02040603050506020204" pitchFamily="18" charset="0"/>
            </a:endParaRPr>
          </a:p>
        </p:txBody>
      </p:sp>
      <p:sp>
        <p:nvSpPr>
          <p:cNvPr id="23" name="TextBox 22">
            <a:extLst>
              <a:ext uri="{FF2B5EF4-FFF2-40B4-BE49-F238E27FC236}">
                <a16:creationId xmlns:a16="http://schemas.microsoft.com/office/drawing/2014/main" id="{8B093386-AD8F-4054-B1AF-38F3DE1EFE9D}"/>
              </a:ext>
            </a:extLst>
          </p:cNvPr>
          <p:cNvSpPr txBox="1"/>
          <p:nvPr/>
        </p:nvSpPr>
        <p:spPr>
          <a:xfrm>
            <a:off x="1073391" y="3682747"/>
            <a:ext cx="558255" cy="369332"/>
          </a:xfrm>
          <a:prstGeom prst="rect">
            <a:avLst/>
          </a:prstGeom>
          <a:noFill/>
        </p:spPr>
        <p:txBody>
          <a:bodyPr wrap="square" rtlCol="0">
            <a:spAutoFit/>
          </a:bodyPr>
          <a:lstStyle/>
          <a:p>
            <a:r>
              <a:rPr lang="en-US" b="1">
                <a:solidFill>
                  <a:srgbClr val="FF0000"/>
                </a:solidFill>
                <a:latin typeface="UTM Avo" panose="02040603050506020204" pitchFamily="18" charset="0"/>
              </a:rPr>
              <a:t>13</a:t>
            </a:r>
            <a:endParaRPr lang="en-US" b="1" dirty="0">
              <a:solidFill>
                <a:srgbClr val="FF0000"/>
              </a:solidFill>
              <a:latin typeface="UTM Avo" panose="02040603050506020204" pitchFamily="18" charset="0"/>
            </a:endParaRPr>
          </a:p>
        </p:txBody>
      </p:sp>
      <p:sp>
        <p:nvSpPr>
          <p:cNvPr id="24" name="TextBox 23">
            <a:extLst>
              <a:ext uri="{FF2B5EF4-FFF2-40B4-BE49-F238E27FC236}">
                <a16:creationId xmlns:a16="http://schemas.microsoft.com/office/drawing/2014/main" id="{805E5566-5351-41CA-A19B-E6CBE2E7FEEE}"/>
              </a:ext>
            </a:extLst>
          </p:cNvPr>
          <p:cNvSpPr txBox="1"/>
          <p:nvPr/>
        </p:nvSpPr>
        <p:spPr>
          <a:xfrm>
            <a:off x="3807199" y="3691077"/>
            <a:ext cx="558255" cy="369332"/>
          </a:xfrm>
          <a:prstGeom prst="rect">
            <a:avLst/>
          </a:prstGeom>
          <a:noFill/>
        </p:spPr>
        <p:txBody>
          <a:bodyPr wrap="square" rtlCol="0">
            <a:spAutoFit/>
          </a:bodyPr>
          <a:lstStyle/>
          <a:p>
            <a:r>
              <a:rPr lang="en-US" b="1">
                <a:solidFill>
                  <a:srgbClr val="FF0000"/>
                </a:solidFill>
                <a:latin typeface="UTM Avo" panose="02040603050506020204" pitchFamily="18" charset="0"/>
              </a:rPr>
              <a:t>14</a:t>
            </a:r>
            <a:endParaRPr lang="en-US"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5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5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5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5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5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2000"/>
                                        <p:tgtEl>
                                          <p:spTgt spid="1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10"/>
                                        <p:tgtEl>
                                          <p:spTgt spid="1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ircle(in)">
                                      <p:cBhvr>
                                        <p:cTn id="46" dur="250"/>
                                        <p:tgtEl>
                                          <p:spTgt spid="2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circle(in)">
                                      <p:cBhvr>
                                        <p:cTn id="49" dur="10"/>
                                        <p:tgtEl>
                                          <p:spTgt spid="2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10"/>
                                        <p:tgtEl>
                                          <p:spTgt spid="22"/>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in)">
                                      <p:cBhvr>
                                        <p:cTn id="55" dur="10"/>
                                        <p:tgtEl>
                                          <p:spTgt spid="2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1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Document 17">
            <a:extLst>
              <a:ext uri="{FF2B5EF4-FFF2-40B4-BE49-F238E27FC236}">
                <a16:creationId xmlns:a16="http://schemas.microsoft.com/office/drawing/2014/main" id="{B787B256-9002-4355-BF8E-2A96DCE64910}"/>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17" name="1">
            <a:extLst>
              <a:ext uri="{FF2B5EF4-FFF2-40B4-BE49-F238E27FC236}">
                <a16:creationId xmlns:a16="http://schemas.microsoft.com/office/drawing/2014/main" id="{36EABC15-93D8-4128-9134-593423CE250C}"/>
              </a:ext>
            </a:extLst>
          </p:cNvPr>
          <p:cNvGrpSpPr/>
          <p:nvPr/>
        </p:nvGrpSpPr>
        <p:grpSpPr>
          <a:xfrm>
            <a:off x="-19493" y="174543"/>
            <a:ext cx="9116747" cy="4794413"/>
            <a:chOff x="341926" y="208486"/>
            <a:chExt cx="11441759" cy="5883467"/>
          </a:xfrm>
        </p:grpSpPr>
        <p:pic>
          <p:nvPicPr>
            <p:cNvPr id="18" name="136">
              <a:extLst>
                <a:ext uri="{FF2B5EF4-FFF2-40B4-BE49-F238E27FC236}">
                  <a16:creationId xmlns:a16="http://schemas.microsoft.com/office/drawing/2014/main" id="{C9128AFB-AD7C-4F8D-8F46-1D6C28461284}"/>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9" name="134">
              <a:extLst>
                <a:ext uri="{FF2B5EF4-FFF2-40B4-BE49-F238E27FC236}">
                  <a16:creationId xmlns:a16="http://schemas.microsoft.com/office/drawing/2014/main" id="{35981005-9706-4E43-838F-9CBAE886671C}"/>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20" name="135">
              <a:extLst>
                <a:ext uri="{FF2B5EF4-FFF2-40B4-BE49-F238E27FC236}">
                  <a16:creationId xmlns:a16="http://schemas.microsoft.com/office/drawing/2014/main" id="{3D8EA36E-C139-477A-B861-A7EB91574B4D}"/>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21" name="142">
              <a:extLst>
                <a:ext uri="{FF2B5EF4-FFF2-40B4-BE49-F238E27FC236}">
                  <a16:creationId xmlns:a16="http://schemas.microsoft.com/office/drawing/2014/main" id="{2EA8F282-D2A4-4D25-9401-0B6EDFF08FB2}"/>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3" name="TextBox 2"/>
          <p:cNvSpPr txBox="1"/>
          <p:nvPr/>
        </p:nvSpPr>
        <p:spPr>
          <a:xfrm>
            <a:off x="2286000" y="824520"/>
            <a:ext cx="4419600" cy="584666"/>
          </a:xfrm>
          <a:prstGeom prst="rect">
            <a:avLst/>
          </a:prstGeom>
          <a:solidFill>
            <a:srgbClr val="B9EDFF"/>
          </a:solidFill>
        </p:spPr>
        <p:txBody>
          <a:bodyPr wrap="square" lIns="91330" tIns="45666" rIns="91330" bIns="45666" rtlCol="0">
            <a:spAutoFit/>
          </a:bodyPr>
          <a:lstStyle/>
          <a:p>
            <a:pPr algn="ctr"/>
            <a:r>
              <a:rPr lang="en-US" sz="3200" b="1">
                <a:latin typeface="UTM Avo" panose="02040603050506020204" pitchFamily="18" charset="0"/>
                <a:ea typeface="Arial-Rounded" pitchFamily="34" charset="0"/>
                <a:cs typeface="Arial" pitchFamily="34" charset="0"/>
              </a:rPr>
              <a:t>Luyện đọc câu dài:</a:t>
            </a:r>
          </a:p>
        </p:txBody>
      </p:sp>
      <p:sp>
        <p:nvSpPr>
          <p:cNvPr id="4" name="TextBox 3"/>
          <p:cNvSpPr txBox="1"/>
          <p:nvPr/>
        </p:nvSpPr>
        <p:spPr>
          <a:xfrm>
            <a:off x="711848" y="1615430"/>
            <a:ext cx="8407461" cy="1077109"/>
          </a:xfrm>
          <a:prstGeom prst="rect">
            <a:avLst/>
          </a:prstGeom>
          <a:noFill/>
        </p:spPr>
        <p:txBody>
          <a:bodyPr wrap="square" lIns="91330" tIns="45666" rIns="91330" bIns="45666" rtlCol="0">
            <a:spAutoFit/>
          </a:bodyPr>
          <a:lstStyle/>
          <a:p>
            <a:pPr algn="just"/>
            <a:r>
              <a:rPr lang="en-US" sz="3200" dirty="0" err="1">
                <a:latin typeface="UTM Avo" panose="02040603050506020204" pitchFamily="18" charset="0"/>
                <a:ea typeface="Arial-Rounded" pitchFamily="34" charset="0"/>
                <a:cs typeface="Arial" pitchFamily="34" charset="0"/>
              </a:rPr>
              <a:t>Sáng</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chủ</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nhật</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bố</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cho</a:t>
            </a:r>
            <a:r>
              <a:rPr lang="en-US" sz="3200" dirty="0">
                <a:latin typeface="UTM Avo" panose="02040603050506020204" pitchFamily="18" charset="0"/>
                <a:ea typeface="Arial-Rounded" pitchFamily="34" charset="0"/>
                <a:cs typeface="Arial" pitchFamily="34" charset="0"/>
              </a:rPr>
              <a:t> Nam </a:t>
            </a:r>
            <a:r>
              <a:rPr lang="en-US" sz="3200" dirty="0" err="1">
                <a:latin typeface="UTM Avo" panose="02040603050506020204" pitchFamily="18" charset="0"/>
                <a:ea typeface="Arial-Rounded" pitchFamily="34" charset="0"/>
                <a:cs typeface="Arial" pitchFamily="34" charset="0"/>
              </a:rPr>
              <a:t>và</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em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công</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viên</a:t>
            </a:r>
            <a:r>
              <a:rPr lang="en-US" sz="3200" dirty="0">
                <a:latin typeface="UTM Avo" panose="02040603050506020204" pitchFamily="18" charset="0"/>
                <a:ea typeface="Arial-Rounded" pitchFamily="34" charset="0"/>
                <a:cs typeface="Arial" pitchFamily="34" charset="0"/>
              </a:rPr>
              <a:t>.</a:t>
            </a:r>
            <a:endParaRPr lang="en-US" sz="3200" dirty="0">
              <a:latin typeface="UTM Avo" panose="02040603050506020204" pitchFamily="18" charset="0"/>
              <a:ea typeface="Arial-Rounded" pitchFamily="34" charset="0"/>
              <a:cs typeface="Arial-Rounded" pitchFamily="34" charset="0"/>
            </a:endParaRPr>
          </a:p>
        </p:txBody>
      </p:sp>
      <p:cxnSp>
        <p:nvCxnSpPr>
          <p:cNvPr id="5" name="Straight Connector 4"/>
          <p:cNvCxnSpPr/>
          <p:nvPr/>
        </p:nvCxnSpPr>
        <p:spPr>
          <a:xfrm flipH="1">
            <a:off x="4088157" y="16909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1848" y="3011892"/>
            <a:ext cx="8382000" cy="1077109"/>
          </a:xfrm>
          <a:prstGeom prst="rect">
            <a:avLst/>
          </a:prstGeom>
          <a:noFill/>
        </p:spPr>
        <p:txBody>
          <a:bodyPr wrap="square" lIns="91330" tIns="45666" rIns="91330" bIns="45666" rtlCol="0">
            <a:spAutoFit/>
          </a:bodyPr>
          <a:lstStyle/>
          <a:p>
            <a:pPr algn="just"/>
            <a:r>
              <a:rPr lang="en-US" sz="3200">
                <a:latin typeface="UTM Avo" panose="02040603050506020204" pitchFamily="18" charset="0"/>
                <a:ea typeface="Arial-Rounded" pitchFamily="34" charset="0"/>
                <a:cs typeface="Arial" pitchFamily="34" charset="0"/>
              </a:rPr>
              <a:t>Nam cứ mải mê xem hết chỗ này đến chỗ khác.</a:t>
            </a:r>
            <a:endParaRPr lang="en-US" sz="3200">
              <a:latin typeface="UTM Avo" panose="02040603050506020204" pitchFamily="18" charset="0"/>
              <a:ea typeface="Arial-Rounded" pitchFamily="34" charset="0"/>
              <a:cs typeface="Arial-Rounded" pitchFamily="34" charset="0"/>
            </a:endParaRPr>
          </a:p>
        </p:txBody>
      </p:sp>
      <p:cxnSp>
        <p:nvCxnSpPr>
          <p:cNvPr id="10" name="Straight Connector 9"/>
          <p:cNvCxnSpPr/>
          <p:nvPr/>
        </p:nvCxnSpPr>
        <p:spPr>
          <a:xfrm flipH="1">
            <a:off x="4348564" y="306837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153400" y="306837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928637" y="3562604"/>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048000" y="219879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8502581" y="16898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C2AE68F-9754-49C4-8F38-E6AC9C857D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541" y="97003"/>
            <a:ext cx="1024081" cy="1024081"/>
          </a:xfrm>
          <a:prstGeom prst="rect">
            <a:avLst/>
          </a:prstGeom>
        </p:spPr>
      </p:pic>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ocument 17">
            <a:extLst>
              <a:ext uri="{FF2B5EF4-FFF2-40B4-BE49-F238E27FC236}">
                <a16:creationId xmlns:a16="http://schemas.microsoft.com/office/drawing/2014/main" id="{4E920ED1-C6AE-4638-B6A8-76EB4B7399F6}"/>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29" name="TextBox 28"/>
          <p:cNvSpPr txBox="1"/>
          <p:nvPr/>
        </p:nvSpPr>
        <p:spPr>
          <a:xfrm>
            <a:off x="369414" y="516876"/>
            <a:ext cx="8680242" cy="4524194"/>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đi ra cổng này. Nhìn kìa, trên cổng có lá cờ rất to”.</a:t>
            </a:r>
          </a:p>
          <a:p>
            <a:pPr algn="just"/>
            <a:r>
              <a:rPr lang="en-US" sz="2400">
                <a:latin typeface="UTM Avo" panose="02040603050506020204" pitchFamily="18"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UTM Avo" panose="02040603050506020204" pitchFamily="18" charset="0"/>
                <a:ea typeface="Arial-Rounded" pitchFamily="34" charset="0"/>
                <a:cs typeface="Arial" pitchFamily="34" charset="0"/>
              </a:rPr>
              <a:t>(</a:t>
            </a:r>
            <a:r>
              <a:rPr lang="en-US" sz="2400" i="1">
                <a:latin typeface="UTM Avo" panose="02040603050506020204" pitchFamily="18" charset="0"/>
                <a:ea typeface="Arial-Rounded" pitchFamily="34" charset="0"/>
                <a:cs typeface="Arial" pitchFamily="34" charset="0"/>
              </a:rPr>
              <a:t>Theo</a:t>
            </a:r>
            <a:r>
              <a:rPr lang="en-US" sz="2400">
                <a:latin typeface="UTM Avo" panose="02040603050506020204" pitchFamily="18" charset="0"/>
                <a:ea typeface="Arial-Rounded" pitchFamily="34" charset="0"/>
                <a:cs typeface="Arial" pitchFamily="34" charset="0"/>
              </a:rPr>
              <a:t> Phạm Thị Thúy – Tuấn Hiển)</a:t>
            </a:r>
          </a:p>
        </p:txBody>
      </p:sp>
      <p:sp>
        <p:nvSpPr>
          <p:cNvPr id="12" name="TextBox 11"/>
          <p:cNvSpPr txBox="1"/>
          <p:nvPr/>
        </p:nvSpPr>
        <p:spPr>
          <a:xfrm>
            <a:off x="0" y="4669062"/>
            <a:ext cx="6096000" cy="400000"/>
          </a:xfrm>
          <a:prstGeom prst="rect">
            <a:avLst/>
          </a:prstGeom>
          <a:solidFill>
            <a:srgbClr val="B9EDFF"/>
          </a:solidFill>
        </p:spPr>
        <p:txBody>
          <a:bodyPr wrap="square" lIns="91330" tIns="45666" rIns="91330" bIns="45666" rtlCol="0">
            <a:spAutoFit/>
          </a:bodyPr>
          <a:lstStyle/>
          <a:p>
            <a:pPr algn="ctr"/>
            <a:r>
              <a:rPr lang="en-US" sz="2000" dirty="0" err="1">
                <a:latin typeface="UTM Avo" panose="02040603050506020204" pitchFamily="18" charset="0"/>
                <a:ea typeface="Arial-Rounded" pitchFamily="34" charset="0"/>
                <a:cs typeface="Arial" pitchFamily="34" charset="0"/>
              </a:rPr>
              <a:t>Nên</a:t>
            </a:r>
            <a:r>
              <a:rPr lang="en-US" sz="2000" dirty="0">
                <a:latin typeface="UTM Avo" panose="02040603050506020204" pitchFamily="18" charset="0"/>
                <a:ea typeface="Arial-Rounded" pitchFamily="34" charset="0"/>
                <a:cs typeface="Arial" pitchFamily="34" charset="0"/>
              </a:rPr>
              <a:t> chia </a:t>
            </a:r>
            <a:r>
              <a:rPr lang="en-US" sz="2000" dirty="0" err="1">
                <a:latin typeface="UTM Avo" panose="02040603050506020204" pitchFamily="18" charset="0"/>
                <a:ea typeface="Arial-Rounded" pitchFamily="34" charset="0"/>
                <a:cs typeface="Arial" pitchFamily="34" charset="0"/>
              </a:rPr>
              <a:t>các</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đoạn</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trong</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bài</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như</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thế</a:t>
            </a:r>
            <a:r>
              <a:rPr lang="en-US" sz="2000" dirty="0">
                <a:latin typeface="UTM Avo" panose="02040603050506020204" pitchFamily="18" charset="0"/>
                <a:ea typeface="Arial-Rounded" pitchFamily="34" charset="0"/>
                <a:cs typeface="Arial" pitchFamily="34" charset="0"/>
              </a:rPr>
              <a:t> </a:t>
            </a:r>
            <a:r>
              <a:rPr lang="en-US" sz="2000" dirty="0" err="1">
                <a:latin typeface="UTM Avo" panose="02040603050506020204" pitchFamily="18" charset="0"/>
                <a:ea typeface="Arial-Rounded" pitchFamily="34" charset="0"/>
                <a:cs typeface="Arial" pitchFamily="34" charset="0"/>
              </a:rPr>
              <a:t>nào</a:t>
            </a:r>
            <a:r>
              <a:rPr lang="en-US" sz="2000" dirty="0">
                <a:latin typeface="UTM Avo" panose="02040603050506020204" pitchFamily="18" charset="0"/>
                <a:ea typeface="Arial-Rounded" pitchFamily="34" charset="0"/>
                <a:cs typeface="Arial" pitchFamily="34" charset="0"/>
              </a:rPr>
              <a:t>?</a:t>
            </a:r>
          </a:p>
        </p:txBody>
      </p:sp>
      <p:sp>
        <p:nvSpPr>
          <p:cNvPr id="8" name="TextBox 7"/>
          <p:cNvSpPr txBox="1"/>
          <p:nvPr/>
        </p:nvSpPr>
        <p:spPr>
          <a:xfrm>
            <a:off x="16933" y="4626624"/>
            <a:ext cx="5829927" cy="461556"/>
          </a:xfrm>
          <a:prstGeom prst="rect">
            <a:avLst/>
          </a:prstGeom>
          <a:solidFill>
            <a:srgbClr val="B9EDFF"/>
          </a:solidFill>
        </p:spPr>
        <p:txBody>
          <a:bodyPr wrap="square" lIns="91330" tIns="45666" rIns="91330" bIns="45666" rtlCol="0">
            <a:spAutoFit/>
          </a:bodyPr>
          <a:lstStyle/>
          <a:p>
            <a:pPr algn="ctr"/>
            <a:r>
              <a:rPr lang="en-US" sz="2400" dirty="0" err="1">
                <a:latin typeface="UTM Avo" panose="02040603050506020204" pitchFamily="18" charset="0"/>
                <a:ea typeface="Arial-Rounded" pitchFamily="34" charset="0"/>
                <a:cs typeface="Arial" pitchFamily="34" charset="0"/>
              </a:rPr>
              <a:t>Đọc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tiếp</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đoạn</a:t>
            </a:r>
            <a:endParaRPr lang="en-US" sz="2400" dirty="0">
              <a:latin typeface="UTM Avo" panose="02040603050506020204" pitchFamily="18" charset="0"/>
              <a:ea typeface="Arial-Rounded" pitchFamily="34" charset="0"/>
              <a:cs typeface="Arial" pitchFamily="34" charset="0"/>
            </a:endParaRP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8" y="516876"/>
            <a:ext cx="527050" cy="136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8675874" y="158115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181600" y="4188400"/>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algn="ctr"/>
            <a:r>
              <a:rPr lang="en-US" sz="2400" b="1">
                <a:latin typeface="UTM Avo" panose="02040603050506020204" pitchFamily="18" charset="0"/>
                <a:ea typeface="Arial-Rounded" pitchFamily="34" charset="0"/>
                <a:cs typeface="Arial" pitchFamily="34" charset="0"/>
              </a:rPr>
              <a:t>1</a:t>
            </a: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algn="ctr"/>
            <a:r>
              <a:rPr lang="en-US" sz="2400" b="1">
                <a:latin typeface="UTM Avo" panose="02040603050506020204" pitchFamily="18" charset="0"/>
                <a:ea typeface="Arial-Rounded" pitchFamily="34" charset="0"/>
                <a:cs typeface="Arial" pitchFamily="34" charset="0"/>
              </a:rPr>
              <a:t>2</a:t>
            </a: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Nếu không may bị lạc</a:t>
            </a:r>
          </a:p>
        </p:txBody>
      </p:sp>
      <p:sp>
        <p:nvSpPr>
          <p:cNvPr id="21" name="TextBox 20">
            <a:extLst>
              <a:ext uri="{FF2B5EF4-FFF2-40B4-BE49-F238E27FC236}">
                <a16:creationId xmlns:a16="http://schemas.microsoft.com/office/drawing/2014/main" id="{D53A5A36-B92F-4228-A9E3-6B96FA207803}"/>
              </a:ext>
            </a:extLst>
          </p:cNvPr>
          <p:cNvSpPr txBox="1"/>
          <p:nvPr/>
        </p:nvSpPr>
        <p:spPr>
          <a:xfrm>
            <a:off x="1524000" y="12882"/>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Nếu không may bị lạc</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a16="http://schemas.microsoft.com/office/drawing/2014/main" id="{42F48ECC-6CE0-4F1C-BA0D-DCB0559EDE82}"/>
              </a:ext>
            </a:extLst>
          </p:cNvPr>
          <p:cNvSpPr/>
          <p:nvPr/>
        </p:nvSpPr>
        <p:spPr>
          <a:xfrm>
            <a:off x="0" y="97004"/>
            <a:ext cx="9152902" cy="5709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9" name="1">
            <a:extLst>
              <a:ext uri="{FF2B5EF4-FFF2-40B4-BE49-F238E27FC236}">
                <a16:creationId xmlns:a16="http://schemas.microsoft.com/office/drawing/2014/main" id="{29C5595E-C8A2-48B6-ADBB-87276DA09205}"/>
              </a:ext>
            </a:extLst>
          </p:cNvPr>
          <p:cNvGrpSpPr/>
          <p:nvPr/>
        </p:nvGrpSpPr>
        <p:grpSpPr>
          <a:xfrm>
            <a:off x="-19493" y="174543"/>
            <a:ext cx="9116747" cy="4794413"/>
            <a:chOff x="341926" y="208486"/>
            <a:chExt cx="11441759" cy="5883467"/>
          </a:xfrm>
        </p:grpSpPr>
        <p:pic>
          <p:nvPicPr>
            <p:cNvPr id="10" name="136">
              <a:extLst>
                <a:ext uri="{FF2B5EF4-FFF2-40B4-BE49-F238E27FC236}">
                  <a16:creationId xmlns:a16="http://schemas.microsoft.com/office/drawing/2014/main" id="{3B3AFC67-4D4F-4D04-AE6D-AC5104A16EF0}"/>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1" name="134">
              <a:extLst>
                <a:ext uri="{FF2B5EF4-FFF2-40B4-BE49-F238E27FC236}">
                  <a16:creationId xmlns:a16="http://schemas.microsoft.com/office/drawing/2014/main" id="{506A4E6E-E1DB-446C-BA5E-13CE5D70E96D}"/>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2" name="135">
              <a:extLst>
                <a:ext uri="{FF2B5EF4-FFF2-40B4-BE49-F238E27FC236}">
                  <a16:creationId xmlns:a16="http://schemas.microsoft.com/office/drawing/2014/main" id="{9630B347-8A17-45D0-8D0C-48F1E8D47BD6}"/>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3" name="142">
              <a:extLst>
                <a:ext uri="{FF2B5EF4-FFF2-40B4-BE49-F238E27FC236}">
                  <a16:creationId xmlns:a16="http://schemas.microsoft.com/office/drawing/2014/main" id="{C7C07ABA-E47E-409A-95C4-E26C995AB40E}"/>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2" name="Title 1"/>
          <p:cNvSpPr>
            <a:spLocks noGrp="1"/>
          </p:cNvSpPr>
          <p:nvPr>
            <p:ph type="title"/>
          </p:nvPr>
        </p:nvSpPr>
        <p:spPr>
          <a:xfrm>
            <a:off x="1201100" y="233060"/>
            <a:ext cx="7373815" cy="658403"/>
          </a:xfrm>
        </p:spPr>
        <p:txBody>
          <a:bodyPr>
            <a:normAutofit/>
          </a:bodyPr>
          <a:lstStyle/>
          <a:p>
            <a:r>
              <a:rPr lang="en-US" sz="2800" dirty="0" err="1">
                <a:latin typeface="UTM Avo" panose="02040603050506020204" pitchFamily="18" charset="0"/>
                <a:cs typeface="Arial" pitchFamily="34" charset="0"/>
              </a:rPr>
              <a:t>Giải</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nghĩa</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từ</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khó</a:t>
            </a:r>
            <a:r>
              <a:rPr lang="en-US" sz="2800" dirty="0">
                <a:latin typeface="UTM Avo" panose="02040603050506020204" pitchFamily="18" charset="0"/>
                <a:cs typeface="Arial" pitchFamily="34" charset="0"/>
              </a:rPr>
              <a:t>:</a:t>
            </a:r>
          </a:p>
        </p:txBody>
      </p:sp>
      <p:sp>
        <p:nvSpPr>
          <p:cNvPr id="6" name="Title 1"/>
          <p:cNvSpPr txBox="1">
            <a:spLocks/>
          </p:cNvSpPr>
          <p:nvPr/>
        </p:nvSpPr>
        <p:spPr>
          <a:xfrm>
            <a:off x="762000" y="1338719"/>
            <a:ext cx="7988300" cy="1419225"/>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FF0000"/>
                </a:solidFill>
                <a:latin typeface="UTM Avo" panose="02040603050506020204" pitchFamily="18" charset="0"/>
                <a:cs typeface="Arial" pitchFamily="34" charset="0"/>
              </a:rPr>
              <a:t>Mải</a:t>
            </a:r>
            <a:r>
              <a:rPr lang="en-US" sz="2800" b="1" dirty="0">
                <a:solidFill>
                  <a:srgbClr val="FF0000"/>
                </a:solidFill>
                <a:latin typeface="UTM Avo" panose="02040603050506020204" pitchFamily="18" charset="0"/>
                <a:cs typeface="Arial" pitchFamily="34" charset="0"/>
              </a:rPr>
              <a:t> </a:t>
            </a:r>
            <a:r>
              <a:rPr lang="en-US" sz="2800" b="1" dirty="0" err="1">
                <a:solidFill>
                  <a:srgbClr val="FF0000"/>
                </a:solidFill>
                <a:latin typeface="UTM Avo" panose="02040603050506020204" pitchFamily="18" charset="0"/>
                <a:cs typeface="Arial" pitchFamily="34" charset="0"/>
              </a:rPr>
              <a:t>mê</a:t>
            </a:r>
            <a:r>
              <a:rPr lang="en-US" sz="2800" b="1" dirty="0">
                <a:latin typeface="UTM Avo" panose="02040603050506020204" pitchFamily="18" charset="0"/>
                <a:cs typeface="Arial" pitchFamily="34" charset="0"/>
              </a:rPr>
              <a:t>:</a:t>
            </a:r>
            <a:r>
              <a:rPr lang="en-US" sz="2800" b="1" dirty="0">
                <a:solidFill>
                  <a:srgbClr val="FF0000"/>
                </a:solidFill>
                <a:latin typeface="UTM Avo" panose="02040603050506020204" pitchFamily="18" charset="0"/>
                <a:cs typeface="Arial" pitchFamily="34" charset="0"/>
              </a:rPr>
              <a:t> </a:t>
            </a:r>
            <a:r>
              <a:rPr lang="en-US" sz="2800" dirty="0">
                <a:latin typeface="UTM Avo" panose="02040603050506020204" pitchFamily="18" charset="0"/>
                <a:cs typeface="Arial" pitchFamily="34" charset="0"/>
              </a:rPr>
              <a:t>ở </a:t>
            </a:r>
            <a:r>
              <a:rPr lang="en-US" sz="2800" dirty="0" err="1">
                <a:latin typeface="UTM Avo" panose="02040603050506020204" pitchFamily="18" charset="0"/>
                <a:cs typeface="Arial" pitchFamily="34" charset="0"/>
              </a:rPr>
              <a:t>đây</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có</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nghĩa</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là</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tập</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trung</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cao</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vào</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việc</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xem</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đến</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lúc</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không</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còn</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biết</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gì</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đến</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xung</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quanh</a:t>
            </a:r>
            <a:r>
              <a:rPr lang="en-US" sz="2800" dirty="0">
                <a:latin typeface="UTM Avo" panose="02040603050506020204" pitchFamily="18" charset="0"/>
                <a:cs typeface="Arial" pitchFamily="34" charset="0"/>
              </a:rPr>
              <a:t>.</a:t>
            </a:r>
          </a:p>
        </p:txBody>
      </p:sp>
      <p:sp>
        <p:nvSpPr>
          <p:cNvPr id="5" name="Title 1"/>
          <p:cNvSpPr txBox="1">
            <a:spLocks/>
          </p:cNvSpPr>
          <p:nvPr/>
        </p:nvSpPr>
        <p:spPr>
          <a:xfrm>
            <a:off x="762000" y="2786519"/>
            <a:ext cx="7988300" cy="1419225"/>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a:solidFill>
                  <a:srgbClr val="FF0000"/>
                </a:solidFill>
                <a:latin typeface="UTM Avo" panose="02040603050506020204" pitchFamily="18" charset="0"/>
                <a:cs typeface="Arial" pitchFamily="34" charset="0"/>
              </a:rPr>
              <a:t>Ngoảnh lại</a:t>
            </a:r>
            <a:r>
              <a:rPr lang="en-US" sz="2800" b="1">
                <a:latin typeface="UTM Avo" panose="02040603050506020204" pitchFamily="18" charset="0"/>
                <a:cs typeface="Arial" pitchFamily="34" charset="0"/>
              </a:rPr>
              <a:t>: </a:t>
            </a:r>
            <a:r>
              <a:rPr lang="en-US" sz="2800">
                <a:latin typeface="UTM Avo" panose="02040603050506020204" pitchFamily="18" charset="0"/>
                <a:cs typeface="Arial" pitchFamily="34" charset="0"/>
              </a:rPr>
              <a:t>quay đầu nhìn về phía sau lưng mình.</a:t>
            </a:r>
          </a:p>
        </p:txBody>
      </p:sp>
      <p:sp>
        <p:nvSpPr>
          <p:cNvPr id="7" name="Title 1"/>
          <p:cNvSpPr txBox="1">
            <a:spLocks/>
          </p:cNvSpPr>
          <p:nvPr/>
        </p:nvSpPr>
        <p:spPr>
          <a:xfrm>
            <a:off x="749300" y="3710444"/>
            <a:ext cx="7988300" cy="1419225"/>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a:solidFill>
                  <a:srgbClr val="FF0000"/>
                </a:solidFill>
                <a:latin typeface="UTM Avo" panose="02040603050506020204" pitchFamily="18" charset="0"/>
                <a:cs typeface="Arial" pitchFamily="34" charset="0"/>
              </a:rPr>
              <a:t>Suýt (khóc)</a:t>
            </a:r>
            <a:r>
              <a:rPr lang="en-US" sz="2800" b="1">
                <a:latin typeface="UTM Avo" panose="02040603050506020204" pitchFamily="18" charset="0"/>
                <a:cs typeface="Arial" pitchFamily="34" charset="0"/>
              </a:rPr>
              <a:t>: </a:t>
            </a:r>
            <a:r>
              <a:rPr lang="en-US" sz="2800">
                <a:latin typeface="UTM Avo" panose="02040603050506020204" pitchFamily="18" charset="0"/>
                <a:cs typeface="Arial" pitchFamily="34" charset="0"/>
              </a:rPr>
              <a:t>gần khóc.</a:t>
            </a:r>
          </a:p>
        </p:txBody>
      </p:sp>
      <p:pic>
        <p:nvPicPr>
          <p:cNvPr id="14" name="Picture 13">
            <a:extLst>
              <a:ext uri="{FF2B5EF4-FFF2-40B4-BE49-F238E27FC236}">
                <a16:creationId xmlns:a16="http://schemas.microsoft.com/office/drawing/2014/main" id="{BA4C01A2-8D87-43E2-A96D-EB98D3F66B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0541" y="97003"/>
            <a:ext cx="1024081" cy="1024081"/>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17">
            <a:extLst>
              <a:ext uri="{FF2B5EF4-FFF2-40B4-BE49-F238E27FC236}">
                <a16:creationId xmlns:a16="http://schemas.microsoft.com/office/drawing/2014/main" id="{309D6671-3A84-4DD0-B940-B6677DF1C574}"/>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9" name="TextBox 8"/>
          <p:cNvSpPr txBox="1"/>
          <p:nvPr/>
        </p:nvSpPr>
        <p:spPr>
          <a:xfrm>
            <a:off x="32658" y="4545226"/>
            <a:ext cx="6096000" cy="430778"/>
          </a:xfrm>
          <a:prstGeom prst="rect">
            <a:avLst/>
          </a:prstGeom>
          <a:solidFill>
            <a:srgbClr val="B9EDFF"/>
          </a:solidFill>
        </p:spPr>
        <p:txBody>
          <a:bodyPr wrap="square" lIns="91330" tIns="45666" rIns="91330" bIns="45666" rtlCol="0">
            <a:spAutoFit/>
          </a:bodyPr>
          <a:lstStyle/>
          <a:p>
            <a:pPr algn="ctr"/>
            <a:r>
              <a:rPr lang="en-US" sz="2200">
                <a:latin typeface="UTM Avo" panose="02040603050506020204" pitchFamily="18" charset="0"/>
                <a:ea typeface="Arial-Rounded" pitchFamily="34" charset="0"/>
                <a:cs typeface="Arial" pitchFamily="34" charset="0"/>
              </a:rPr>
              <a:t>Đọc theo nhóm</a:t>
            </a:r>
          </a:p>
        </p:txBody>
      </p:sp>
      <p:sp>
        <p:nvSpPr>
          <p:cNvPr id="10" name="TextBox 9"/>
          <p:cNvSpPr txBox="1"/>
          <p:nvPr/>
        </p:nvSpPr>
        <p:spPr>
          <a:xfrm>
            <a:off x="32658" y="4545226"/>
            <a:ext cx="6096000" cy="430778"/>
          </a:xfrm>
          <a:prstGeom prst="rect">
            <a:avLst/>
          </a:prstGeom>
          <a:solidFill>
            <a:srgbClr val="B9EDFF"/>
          </a:solidFill>
        </p:spPr>
        <p:txBody>
          <a:bodyPr wrap="square" lIns="91330" tIns="45666" rIns="91330" bIns="45666" rtlCol="0">
            <a:spAutoFit/>
          </a:bodyPr>
          <a:lstStyle/>
          <a:p>
            <a:pPr algn="ctr"/>
            <a:r>
              <a:rPr lang="en-US" sz="2200">
                <a:latin typeface="UTM Avo" panose="02040603050506020204" pitchFamily="18" charset="0"/>
                <a:ea typeface="Arial-Rounded" pitchFamily="34" charset="0"/>
                <a:cs typeface="Arial" pitchFamily="34" charset="0"/>
              </a:rPr>
              <a:t>Đọc toàn bài</a:t>
            </a:r>
          </a:p>
        </p:txBody>
      </p:sp>
      <p:sp>
        <p:nvSpPr>
          <p:cNvPr id="6" name="TextBox 5"/>
          <p:cNvSpPr txBox="1"/>
          <p:nvPr/>
        </p:nvSpPr>
        <p:spPr>
          <a:xfrm>
            <a:off x="1490273" y="19050"/>
            <a:ext cx="5947064" cy="430766"/>
          </a:xfrm>
          <a:prstGeom prst="rect">
            <a:avLst/>
          </a:prstGeom>
          <a:noFill/>
        </p:spPr>
        <p:txBody>
          <a:bodyPr wrap="square" lIns="91317" tIns="45660" rIns="91317" bIns="45660" rtlCol="0">
            <a:spAutoFit/>
          </a:bodyPr>
          <a:lstStyle/>
          <a:p>
            <a:pPr algn="ctr"/>
            <a:r>
              <a:rPr lang="en-US" sz="2200" b="1">
                <a:latin typeface="UTM Avo" panose="02040603050506020204" pitchFamily="18" charset="0"/>
                <a:ea typeface="Arial-Rounded" pitchFamily="34" charset="0"/>
                <a:cs typeface="Arial" pitchFamily="34" charset="0"/>
              </a:rPr>
              <a:t>Nếu không may bị lạc</a:t>
            </a:r>
          </a:p>
        </p:txBody>
      </p:sp>
      <p:sp>
        <p:nvSpPr>
          <p:cNvPr id="11" name="TextBox 10"/>
          <p:cNvSpPr txBox="1"/>
          <p:nvPr/>
        </p:nvSpPr>
        <p:spPr>
          <a:xfrm>
            <a:off x="71910" y="516876"/>
            <a:ext cx="8977746" cy="3816308"/>
          </a:xfrm>
          <a:prstGeom prst="rect">
            <a:avLst/>
          </a:prstGeom>
          <a:noFill/>
        </p:spPr>
        <p:txBody>
          <a:bodyPr wrap="square" lIns="91317" tIns="45660" rIns="91317" bIns="45660" rtlCol="0">
            <a:spAutoFit/>
          </a:bodyPr>
          <a:lstStyle/>
          <a:p>
            <a:pPr algn="just"/>
            <a:r>
              <a:rPr lang="en-US" sz="2200">
                <a:latin typeface="UTM Avo" panose="02040603050506020204" pitchFamily="18"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đi ra cổng này. Nhìn kìa, trên cổng có lá cờ rất to”.</a:t>
            </a:r>
          </a:p>
          <a:p>
            <a:pPr algn="just"/>
            <a:r>
              <a:rPr lang="en-US" sz="2200">
                <a:latin typeface="UTM Avo" panose="02040603050506020204" pitchFamily="18"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200">
                <a:latin typeface="UTM Avo" panose="02040603050506020204" pitchFamily="18" charset="0"/>
                <a:ea typeface="Arial-Rounded" pitchFamily="34" charset="0"/>
                <a:cs typeface="Arial" pitchFamily="34" charset="0"/>
              </a:rPr>
              <a:t>(</a:t>
            </a:r>
            <a:r>
              <a:rPr lang="en-US" sz="2200" i="1">
                <a:latin typeface="UTM Avo" panose="02040603050506020204" pitchFamily="18" charset="0"/>
                <a:ea typeface="Arial-Rounded" pitchFamily="34" charset="0"/>
                <a:cs typeface="Arial" pitchFamily="34" charset="0"/>
              </a:rPr>
              <a:t>Theo</a:t>
            </a:r>
            <a:r>
              <a:rPr lang="en-US" sz="2200">
                <a:latin typeface="UTM Avo" panose="02040603050506020204" pitchFamily="18" charset="0"/>
                <a:ea typeface="Arial-Rounded" pitchFamily="34" charset="0"/>
                <a:cs typeface="Arial" pitchFamily="34" charset="0"/>
              </a:rPr>
              <a:t> Phạm Thị Thúy – Tuấn Hiển)</a:t>
            </a: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a16="http://schemas.microsoft.com/office/drawing/2014/main" id="{84B0E976-F56C-4676-BB39-6284959D8376}"/>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295400" y="4644024"/>
            <a:ext cx="3090632" cy="584666"/>
          </a:xfrm>
          <a:prstGeom prst="rect">
            <a:avLst/>
          </a:prstGeom>
          <a:solidFill>
            <a:srgbClr val="B9EDFF"/>
          </a:solidFill>
        </p:spPr>
        <p:txBody>
          <a:bodyPr wrap="square" lIns="91330" tIns="45666" rIns="91330" bIns="45666" rtlCol="0">
            <a:spAutoFit/>
          </a:bodyPr>
          <a:lstStyle/>
          <a:p>
            <a:pPr algn="ctr"/>
            <a:r>
              <a:rPr lang="en-US" sz="3200">
                <a:latin typeface="UTM Avo" panose="02040603050506020204" pitchFamily="18" charset="0"/>
                <a:ea typeface="Arial-Rounded" pitchFamily="34" charset="0"/>
                <a:cs typeface="Arial" pitchFamily="34" charset="0"/>
              </a:rPr>
              <a:t>Thi đua</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Nếu không may bị lạc</a:t>
            </a:r>
          </a:p>
        </p:txBody>
      </p:sp>
      <p:sp>
        <p:nvSpPr>
          <p:cNvPr id="7" name="TextBox 6"/>
          <p:cNvSpPr txBox="1"/>
          <p:nvPr/>
        </p:nvSpPr>
        <p:spPr>
          <a:xfrm>
            <a:off x="71910" y="516876"/>
            <a:ext cx="8977746" cy="4524194"/>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đi ra cổng này. Nhìn kìa, trên cổng có lá cờ rất to”.</a:t>
            </a:r>
          </a:p>
          <a:p>
            <a:pPr algn="just"/>
            <a:r>
              <a:rPr lang="en-US" sz="2400">
                <a:latin typeface="UTM Avo" panose="02040603050506020204" pitchFamily="18"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UTM Avo" panose="02040603050506020204" pitchFamily="18" charset="0"/>
                <a:ea typeface="Arial-Rounded" pitchFamily="34" charset="0"/>
                <a:cs typeface="Arial" pitchFamily="34" charset="0"/>
              </a:rPr>
              <a:t>(</a:t>
            </a:r>
            <a:r>
              <a:rPr lang="en-US" sz="2400" i="1">
                <a:latin typeface="UTM Avo" panose="02040603050506020204" pitchFamily="18" charset="0"/>
                <a:ea typeface="Arial-Rounded" pitchFamily="34" charset="0"/>
                <a:cs typeface="Arial" pitchFamily="34" charset="0"/>
              </a:rPr>
              <a:t>Theo</a:t>
            </a:r>
            <a:r>
              <a:rPr lang="en-US" sz="2400">
                <a:latin typeface="UTM Avo" panose="02040603050506020204" pitchFamily="18" charset="0"/>
                <a:ea typeface="Arial-Rounded" pitchFamily="34" charset="0"/>
                <a:cs typeface="Arial" pitchFamily="34" charset="0"/>
              </a:rPr>
              <a:t> Phạm Thị Thúy – Tuấn Hiển)</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TIẾT 1</a:t>
            </a:r>
          </a:p>
        </p:txBody>
      </p:sp>
    </p:spTree>
    <p:extLst>
      <p:ext uri="{BB962C8B-B14F-4D97-AF65-F5344CB8AC3E}">
        <p14:creationId xmlns:p14="http://schemas.microsoft.com/office/powerpoint/2010/main" val="1716947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TIẾT 2</a:t>
            </a:r>
          </a:p>
        </p:txBody>
      </p:sp>
    </p:spTree>
    <p:extLst>
      <p:ext uri="{BB962C8B-B14F-4D97-AF65-F5344CB8AC3E}">
        <p14:creationId xmlns:p14="http://schemas.microsoft.com/office/powerpoint/2010/main" val="2363592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pic>
        <p:nvPicPr>
          <p:cNvPr id="3" name="y2meta.com-Mẹ Đi Vắng - Nhạc Thiếu Nhi Bảo Ngọc - Skids Nhạc Thiếu Nhi Mới Nhất 2017-(480p)">
            <a:hlinkClick r:id="" action="ppaction://media"/>
            <a:extLst>
              <a:ext uri="{FF2B5EF4-FFF2-40B4-BE49-F238E27FC236}">
                <a16:creationId xmlns:a16="http://schemas.microsoft.com/office/drawing/2014/main" id="{F75FBDAC-8ED3-4A53-8202-827ED55B64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292" y="514351"/>
            <a:ext cx="7160513" cy="4022072"/>
          </a:xfrm>
          <a:prstGeom prst="rect">
            <a:avLst/>
          </a:prstGeom>
        </p:spPr>
      </p:pic>
      <p:sp>
        <p:nvSpPr>
          <p:cNvPr id="2" name="Title 1"/>
          <p:cNvSpPr>
            <a:spLocks noGrp="1"/>
          </p:cNvSpPr>
          <p:nvPr>
            <p:ph type="title"/>
          </p:nvPr>
        </p:nvSpPr>
        <p:spPr>
          <a:xfrm>
            <a:off x="789777" y="365349"/>
            <a:ext cx="3632200" cy="857250"/>
          </a:xfrm>
        </p:spPr>
        <p:txBody>
          <a:bodyPr>
            <a:normAutofit/>
          </a:bodyPr>
          <a:lstStyle/>
          <a:p>
            <a:r>
              <a:rPr lang="en-US" b="1" dirty="0" err="1">
                <a:solidFill>
                  <a:srgbClr val="FF0000"/>
                </a:solidFill>
                <a:latin typeface="Arial" pitchFamily="34" charset="0"/>
                <a:cs typeface="Arial" pitchFamily="34" charset="0"/>
              </a:rPr>
              <a:t>Khởi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động</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637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ocument 17">
            <a:extLst>
              <a:ext uri="{FF2B5EF4-FFF2-40B4-BE49-F238E27FC236}">
                <a16:creationId xmlns:a16="http://schemas.microsoft.com/office/drawing/2014/main" id="{8F66B99C-4A6C-4D5F-90A2-13F11B610532}"/>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UTM Avo" panose="02040603050506020204" pitchFamily="18"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UTM Avo" panose="02040603050506020204" pitchFamily="18" charset="0"/>
                <a:ea typeface="Arial-Rounded" pitchFamily="34" charset="0"/>
                <a:cs typeface="Arial" pitchFamily="34" charset="0"/>
              </a:rPr>
              <a:t>Đọc toàn bài</a:t>
            </a: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90273" y="514350"/>
            <a:ext cx="5947064" cy="523099"/>
          </a:xfrm>
          <a:prstGeom prst="rect">
            <a:avLst/>
          </a:prstGeom>
          <a:noFill/>
        </p:spPr>
        <p:txBody>
          <a:bodyPr wrap="square" lIns="91317" tIns="45660" rIns="91317" bIns="45660" rtlCol="0">
            <a:spAutoFit/>
          </a:bodyPr>
          <a:lstStyle/>
          <a:p>
            <a:pPr algn="ctr"/>
            <a:r>
              <a:rPr lang="en-US" sz="2800" b="1" dirty="0" err="1">
                <a:latin typeface="UTM Avo" panose="02040603050506020204" pitchFamily="18" charset="0"/>
                <a:ea typeface="Arial-Rounded" pitchFamily="34" charset="0"/>
                <a:cs typeface="Arial" pitchFamily="34" charset="0"/>
              </a:rPr>
              <a:t>Nếu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không</a:t>
            </a:r>
            <a:r>
              <a:rPr lang="en-US" sz="2800" b="1" dirty="0">
                <a:latin typeface="UTM Avo" panose="02040603050506020204" pitchFamily="18" charset="0"/>
                <a:ea typeface="Arial-Rounded" pitchFamily="34" charset="0"/>
                <a:cs typeface="Arial" pitchFamily="34" charset="0"/>
              </a:rPr>
              <a:t> may </a:t>
            </a:r>
            <a:r>
              <a:rPr lang="en-US" sz="2800" b="1" dirty="0" err="1">
                <a:latin typeface="UTM Avo" panose="02040603050506020204" pitchFamily="18" charset="0"/>
                <a:ea typeface="Arial-Rounded" pitchFamily="34" charset="0"/>
                <a:cs typeface="Arial" pitchFamily="34" charset="0"/>
              </a:rPr>
              <a:t>bị</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lạc</a:t>
            </a:r>
            <a:endParaRPr lang="en-US" sz="2800" b="1" dirty="0">
              <a:latin typeface="UTM Avo" panose="02040603050506020204" pitchFamily="18" charset="0"/>
              <a:ea typeface="Arial-Rounded" pitchFamily="34" charset="0"/>
              <a:cs typeface="Arial" pitchFamily="34" charset="0"/>
            </a:endParaRPr>
          </a:p>
        </p:txBody>
      </p:sp>
      <p:sp>
        <p:nvSpPr>
          <p:cNvPr id="10" name="TextBox 9"/>
          <p:cNvSpPr txBox="1"/>
          <p:nvPr/>
        </p:nvSpPr>
        <p:spPr>
          <a:xfrm>
            <a:off x="83127" y="1147597"/>
            <a:ext cx="8977746" cy="3816308"/>
          </a:xfrm>
          <a:prstGeom prst="rect">
            <a:avLst/>
          </a:prstGeom>
          <a:noFill/>
        </p:spPr>
        <p:txBody>
          <a:bodyPr wrap="square" lIns="91317" tIns="45660" rIns="91317" bIns="45660" rtlCol="0">
            <a:spAutoFit/>
          </a:bodyPr>
          <a:lstStyle/>
          <a:p>
            <a:pPr algn="just"/>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Sáng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chủ</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nhật</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cho</a:t>
            </a:r>
            <a:r>
              <a:rPr lang="en-US" sz="2200" dirty="0">
                <a:latin typeface="UTM Avo" panose="02040603050506020204" pitchFamily="18" charset="0"/>
                <a:ea typeface="Arial-Rounded" pitchFamily="34" charset="0"/>
                <a:cs typeface="Arial" pitchFamily="34" charset="0"/>
              </a:rPr>
              <a:t> Nam </a:t>
            </a:r>
            <a:r>
              <a:rPr lang="en-US" sz="2200" dirty="0" err="1">
                <a:latin typeface="UTM Avo" panose="02040603050506020204" pitchFamily="18" charset="0"/>
                <a:ea typeface="Arial-Rounded" pitchFamily="34" charset="0"/>
                <a:cs typeface="Arial" pitchFamily="34" charset="0"/>
              </a:rPr>
              <a:t>và</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em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viên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viên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như</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hội</a:t>
            </a:r>
            <a:r>
              <a:rPr lang="en-US" sz="2200" dirty="0">
                <a:latin typeface="UTM Avo" panose="02040603050506020204" pitchFamily="18" charset="0"/>
                <a:ea typeface="Arial-Rounded" pitchFamily="34" charset="0"/>
                <a:cs typeface="Arial" pitchFamily="34" charset="0"/>
              </a:rPr>
              <a:t>. Khi </a:t>
            </a:r>
            <a:r>
              <a:rPr lang="en-US" sz="2200" dirty="0" err="1">
                <a:latin typeface="UTM Avo" panose="02040603050506020204" pitchFamily="18" charset="0"/>
                <a:ea typeface="Arial-Rounded" pitchFamily="34" charset="0"/>
                <a:cs typeface="Arial" pitchFamily="34" charset="0"/>
              </a:rPr>
              <a:t>vào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cổng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dặn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Các</a:t>
            </a:r>
            <a:r>
              <a:rPr lang="en-US" sz="2200" dirty="0">
                <a:latin typeface="UTM Avo" panose="02040603050506020204" pitchFamily="18" charset="0"/>
                <a:ea typeface="Arial-Rounded" pitchFamily="34" charset="0"/>
                <a:cs typeface="Arial" pitchFamily="34" charset="0"/>
              </a:rPr>
              <a:t> con </a:t>
            </a:r>
            <a:r>
              <a:rPr lang="en-US" sz="2200" dirty="0" err="1">
                <a:latin typeface="UTM Avo" panose="02040603050506020204" pitchFamily="18" charset="0"/>
                <a:ea typeface="Arial-Rounded" pitchFamily="34" charset="0"/>
                <a:cs typeface="Arial" pitchFamily="34" charset="0"/>
              </a:rPr>
              <a:t>cẩn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thẩn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kẻo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bị</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Nếu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không</a:t>
            </a:r>
            <a:r>
              <a:rPr lang="en-US" sz="2200" dirty="0">
                <a:latin typeface="UTM Avo" panose="02040603050506020204" pitchFamily="18" charset="0"/>
                <a:ea typeface="Arial-Rounded" pitchFamily="34" charset="0"/>
                <a:cs typeface="Arial" pitchFamily="34" charset="0"/>
              </a:rPr>
              <a:t> may </a:t>
            </a:r>
            <a:r>
              <a:rPr lang="en-US" sz="2200" dirty="0" err="1">
                <a:latin typeface="UTM Avo" panose="02040603050506020204" pitchFamily="18" charset="0"/>
                <a:ea typeface="Arial-Rounded" pitchFamily="34" charset="0"/>
                <a:cs typeface="Arial" pitchFamily="34" charset="0"/>
              </a:rPr>
              <a:t>bị</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các</a:t>
            </a:r>
            <a:r>
              <a:rPr lang="en-US" sz="2200" dirty="0">
                <a:latin typeface="UTM Avo" panose="02040603050506020204" pitchFamily="18" charset="0"/>
                <a:ea typeface="Arial-Rounded" pitchFamily="34" charset="0"/>
                <a:cs typeface="Arial" pitchFamily="34" charset="0"/>
              </a:rPr>
              <a:t> con </a:t>
            </a:r>
            <a:r>
              <a:rPr lang="en-US" sz="2200" err="1">
                <a:latin typeface="UTM Avo" panose="02040603050506020204" pitchFamily="18" charset="0"/>
                <a:ea typeface="Arial-Rounded" pitchFamily="34" charset="0"/>
                <a:cs typeface="Arial" pitchFamily="34" charset="0"/>
              </a:rPr>
              <a:t>nhớ</a:t>
            </a:r>
            <a:r>
              <a:rPr lang="en-US" sz="2200">
                <a:latin typeface="UTM Avo" panose="02040603050506020204" pitchFamily="18" charset="0"/>
                <a:ea typeface="Arial-Rounded" pitchFamily="34" charset="0"/>
                <a:cs typeface="Arial" pitchFamily="34" charset="0"/>
              </a:rPr>
              <a:t> đi ra </a:t>
            </a:r>
            <a:r>
              <a:rPr lang="en-US" sz="2200" dirty="0" err="1">
                <a:latin typeface="UTM Avo" panose="02040603050506020204" pitchFamily="18" charset="0"/>
                <a:ea typeface="Arial-Rounded" pitchFamily="34" charset="0"/>
                <a:cs typeface="Arial" pitchFamily="34" charset="0"/>
              </a:rPr>
              <a:t>cổng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này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Nhìn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kìa</a:t>
            </a:r>
            <a:r>
              <a:rPr lang="en-US" sz="2200">
                <a:latin typeface="UTM Avo" panose="02040603050506020204" pitchFamily="18" charset="0"/>
                <a:ea typeface="Arial-Rounded" pitchFamily="34" charset="0"/>
                <a:cs typeface="Arial" pitchFamily="34" charset="0"/>
              </a:rPr>
              <a:t>,  trên cổng </a:t>
            </a:r>
            <a:r>
              <a:rPr lang="en-US" sz="2200" dirty="0" err="1">
                <a:latin typeface="UTM Avo" panose="02040603050506020204" pitchFamily="18" charset="0"/>
                <a:ea typeface="Arial-Rounded" pitchFamily="34" charset="0"/>
                <a:cs typeface="Arial" pitchFamily="34" charset="0"/>
              </a:rPr>
              <a:t>có</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lá</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cờ</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rất</a:t>
            </a:r>
            <a:r>
              <a:rPr lang="en-US" sz="2200" dirty="0">
                <a:latin typeface="UTM Avo" panose="02040603050506020204" pitchFamily="18" charset="0"/>
                <a:ea typeface="Arial-Rounded" pitchFamily="34" charset="0"/>
                <a:cs typeface="Arial" pitchFamily="34" charset="0"/>
              </a:rPr>
              <a:t> to”.</a:t>
            </a:r>
          </a:p>
          <a:p>
            <a:pPr algn="just"/>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viên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đẹp</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quá</a:t>
            </a:r>
            <a:r>
              <a:rPr lang="en-US" sz="2200" dirty="0">
                <a:latin typeface="UTM Avo" panose="02040603050506020204" pitchFamily="18" charset="0"/>
                <a:ea typeface="Arial-Rounded" pitchFamily="34" charset="0"/>
                <a:cs typeface="Arial" pitchFamily="34" charset="0"/>
              </a:rPr>
              <a:t>. Nam </a:t>
            </a:r>
            <a:r>
              <a:rPr lang="en-US" sz="2200" dirty="0" err="1">
                <a:latin typeface="UTM Avo" panose="02040603050506020204" pitchFamily="18" charset="0"/>
                <a:ea typeface="Arial-Rounded" pitchFamily="34" charset="0"/>
                <a:cs typeface="Arial" pitchFamily="34" charset="0"/>
              </a:rPr>
              <a:t>cứ</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mải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mê</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xem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hết</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chỗ</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này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đến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chỗ</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khác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Lúc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ngoảnh</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thì</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thấy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và</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em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đâu</a:t>
            </a:r>
            <a:r>
              <a:rPr lang="en-US" sz="2200" dirty="0">
                <a:latin typeface="UTM Avo" panose="02040603050506020204" pitchFamily="18" charset="0"/>
                <a:ea typeface="Arial-Rounded" pitchFamily="34" charset="0"/>
                <a:cs typeface="Arial" pitchFamily="34" charset="0"/>
              </a:rPr>
              <a:t>. Nam </a:t>
            </a:r>
            <a:r>
              <a:rPr lang="en-US" sz="2200" dirty="0" err="1">
                <a:latin typeface="UTM Avo" panose="02040603050506020204" pitchFamily="18" charset="0"/>
                <a:ea typeface="Arial-Rounded" pitchFamily="34" charset="0"/>
                <a:cs typeface="Arial" pitchFamily="34" charset="0"/>
              </a:rPr>
              <a:t>vừa</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chạy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tìm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vừa</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gọi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ơi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ơi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Hoảng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hốt</a:t>
            </a:r>
            <a:r>
              <a:rPr lang="en-US" sz="2200" dirty="0">
                <a:latin typeface="UTM Avo" panose="02040603050506020204" pitchFamily="18" charset="0"/>
                <a:ea typeface="Arial-Rounded" pitchFamily="34" charset="0"/>
                <a:cs typeface="Arial" pitchFamily="34" charset="0"/>
              </a:rPr>
              <a:t>, Nam </a:t>
            </a:r>
            <a:r>
              <a:rPr lang="en-US" sz="2200" dirty="0" err="1">
                <a:latin typeface="UTM Avo" panose="02040603050506020204" pitchFamily="18" charset="0"/>
                <a:ea typeface="Arial-Rounded" pitchFamily="34" charset="0"/>
                <a:cs typeface="Arial" pitchFamily="34" charset="0"/>
              </a:rPr>
              <a:t>suýt</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khóc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Chợt</a:t>
            </a:r>
            <a:r>
              <a:rPr lang="en-US" sz="2200" dirty="0">
                <a:latin typeface="UTM Avo" panose="02040603050506020204" pitchFamily="18" charset="0"/>
                <a:ea typeface="Arial-Rounded" pitchFamily="34" charset="0"/>
                <a:cs typeface="Arial" pitchFamily="34" charset="0"/>
              </a:rPr>
              <a:t> Nam </a:t>
            </a:r>
            <a:r>
              <a:rPr lang="en-US" sz="2200" dirty="0" err="1">
                <a:latin typeface="UTM Avo" panose="02040603050506020204" pitchFamily="18" charset="0"/>
                <a:ea typeface="Arial-Rounded" pitchFamily="34" charset="0"/>
                <a:cs typeface="Arial" pitchFamily="34" charset="0"/>
              </a:rPr>
              <a:t>nhìn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thấy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tấm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biển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Lối</a:t>
            </a:r>
            <a:r>
              <a:rPr lang="en-US" sz="2200" dirty="0">
                <a:latin typeface="UTM Avo" panose="02040603050506020204" pitchFamily="18" charset="0"/>
                <a:ea typeface="Arial-Rounded" pitchFamily="34" charset="0"/>
                <a:cs typeface="Arial" pitchFamily="34" charset="0"/>
              </a:rPr>
              <a:t> ra </a:t>
            </a:r>
            <a:r>
              <a:rPr lang="en-US" sz="2200" dirty="0" err="1">
                <a:latin typeface="UTM Avo" panose="02040603050506020204" pitchFamily="18" charset="0"/>
                <a:ea typeface="Arial-Rounded" pitchFamily="34" charset="0"/>
                <a:cs typeface="Arial" pitchFamily="34" charset="0"/>
              </a:rPr>
              <a:t>cổng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Nhớ</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lời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dặn</a:t>
            </a:r>
            <a:r>
              <a:rPr lang="en-US" sz="2200" dirty="0">
                <a:latin typeface="UTM Avo" panose="02040603050506020204" pitchFamily="18" charset="0"/>
                <a:ea typeface="Arial-Rounded" pitchFamily="34" charset="0"/>
                <a:cs typeface="Arial" pitchFamily="34" charset="0"/>
              </a:rPr>
              <a:t>, Nam </a:t>
            </a:r>
            <a:r>
              <a:rPr lang="en-US" sz="2200" dirty="0" err="1">
                <a:latin typeface="UTM Avo" panose="02040603050506020204" pitchFamily="18" charset="0"/>
                <a:ea typeface="Arial-Rounded" pitchFamily="34" charset="0"/>
                <a:cs typeface="Arial" pitchFamily="34" charset="0"/>
              </a:rPr>
              <a:t>đi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theo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hướng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tấm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biển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chỉ</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đường</a:t>
            </a:r>
            <a:r>
              <a:rPr lang="en-US" sz="2200" dirty="0">
                <a:latin typeface="UTM Avo" panose="02040603050506020204" pitchFamily="18" charset="0"/>
                <a:ea typeface="Arial-Rounded" pitchFamily="34" charset="0"/>
                <a:cs typeface="Arial" pitchFamily="34" charset="0"/>
              </a:rPr>
              <a:t>. “A, </a:t>
            </a:r>
            <a:r>
              <a:rPr lang="en-US" sz="2200" dirty="0" err="1">
                <a:latin typeface="UTM Avo" panose="02040603050506020204" pitchFamily="18" charset="0"/>
                <a:ea typeface="Arial-Rounded" pitchFamily="34" charset="0"/>
                <a:cs typeface="Arial" pitchFamily="34" charset="0"/>
              </a:rPr>
              <a:t>lá</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cờ</a:t>
            </a:r>
            <a:r>
              <a:rPr lang="en-US" sz="2200" dirty="0">
                <a:latin typeface="UTM Avo" panose="02040603050506020204" pitchFamily="18" charset="0"/>
                <a:ea typeface="Arial-Rounded" pitchFamily="34" charset="0"/>
                <a:cs typeface="Arial" pitchFamily="34" charset="0"/>
              </a:rPr>
              <a:t> kia </a:t>
            </a:r>
            <a:r>
              <a:rPr lang="en-US" sz="2200" dirty="0" err="1">
                <a:latin typeface="UTM Avo" panose="02040603050506020204" pitchFamily="18" charset="0"/>
                <a:ea typeface="Arial-Rounded" pitchFamily="34" charset="0"/>
                <a:cs typeface="Arial" pitchFamily="34" charset="0"/>
              </a:rPr>
              <a:t>rồi</a:t>
            </a:r>
            <a:r>
              <a:rPr lang="en-US" sz="2200" dirty="0">
                <a:latin typeface="UTM Avo" panose="02040603050506020204" pitchFamily="18" charset="0"/>
                <a:ea typeface="Arial-Rounded" pitchFamily="34" charset="0"/>
                <a:cs typeface="Arial" pitchFamily="34" charset="0"/>
              </a:rPr>
              <a:t>!”. Nam </a:t>
            </a:r>
            <a:r>
              <a:rPr lang="en-US" sz="2200" dirty="0" err="1">
                <a:latin typeface="UTM Avo" panose="02040603050506020204" pitchFamily="18" charset="0"/>
                <a:ea typeface="Arial-Rounded" pitchFamily="34" charset="0"/>
                <a:cs typeface="Arial" pitchFamily="34" charset="0"/>
              </a:rPr>
              <a:t>mừng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rỡ</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thấy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và</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em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đang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chờ</a:t>
            </a:r>
            <a:r>
              <a:rPr lang="en-US" sz="2200" dirty="0">
                <a:latin typeface="UTM Avo" panose="02040603050506020204" pitchFamily="18" charset="0"/>
                <a:ea typeface="Arial-Rounded" pitchFamily="34" charset="0"/>
                <a:cs typeface="Arial" pitchFamily="34" charset="0"/>
              </a:rPr>
              <a:t> ở </a:t>
            </a:r>
            <a:r>
              <a:rPr lang="en-US" sz="2200" dirty="0" err="1">
                <a:latin typeface="UTM Avo" panose="02040603050506020204" pitchFamily="18" charset="0"/>
                <a:ea typeface="Arial-Rounded" pitchFamily="34" charset="0"/>
                <a:cs typeface="Arial" pitchFamily="34" charset="0"/>
              </a:rPr>
              <a:t>đó</a:t>
            </a:r>
            <a:r>
              <a:rPr lang="en-US" sz="2200" dirty="0">
                <a:latin typeface="UTM Avo" panose="02040603050506020204" pitchFamily="18" charset="0"/>
                <a:ea typeface="Arial-Rounded" pitchFamily="34" charset="0"/>
                <a:cs typeface="Arial" pitchFamily="34" charset="0"/>
              </a:rPr>
              <a:t>.</a:t>
            </a:r>
          </a:p>
          <a:p>
            <a:pPr algn="r"/>
            <a:r>
              <a:rPr lang="en-US" sz="2200" dirty="0">
                <a:latin typeface="UTM Avo" panose="02040603050506020204" pitchFamily="18" charset="0"/>
                <a:ea typeface="Arial-Rounded" pitchFamily="34" charset="0"/>
                <a:cs typeface="Arial" pitchFamily="34" charset="0"/>
              </a:rPr>
              <a:t>(</a:t>
            </a:r>
            <a:r>
              <a:rPr lang="en-US" sz="2200" i="1" dirty="0">
                <a:latin typeface="UTM Avo" panose="02040603050506020204" pitchFamily="18" charset="0"/>
                <a:ea typeface="Arial-Rounded" pitchFamily="34" charset="0"/>
                <a:cs typeface="Arial" pitchFamily="34" charset="0"/>
              </a:rPr>
              <a:t>Theo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Phạm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Thị</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Thúy</a:t>
            </a:r>
            <a:r>
              <a:rPr lang="en-US" sz="2200" dirty="0">
                <a:latin typeface="UTM Avo" panose="02040603050506020204" pitchFamily="18" charset="0"/>
                <a:ea typeface="Arial-Rounded" pitchFamily="34" charset="0"/>
                <a:cs typeface="Arial" pitchFamily="34" charset="0"/>
              </a:rPr>
              <a:t> – </a:t>
            </a:r>
            <a:r>
              <a:rPr lang="en-US" sz="2200" dirty="0" err="1">
                <a:latin typeface="UTM Avo" panose="02040603050506020204" pitchFamily="18" charset="0"/>
                <a:ea typeface="Arial-Rounded" pitchFamily="34" charset="0"/>
                <a:cs typeface="Arial" pitchFamily="34" charset="0"/>
              </a:rPr>
              <a:t>Tuấn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Hiển</a:t>
            </a:r>
            <a:r>
              <a:rPr lang="en-US" sz="2200" dirty="0">
                <a:latin typeface="UTM Avo" panose="02040603050506020204" pitchFamily="18" charset="0"/>
                <a:ea typeface="Arial-Rounded" pitchFamily="34" charset="0"/>
                <a:cs typeface="Arial" pitchFamily="34" charset="0"/>
              </a:rPr>
              <a:t>)</a:t>
            </a:r>
          </a:p>
        </p:txBody>
      </p:sp>
    </p:spTree>
    <p:extLst>
      <p:ext uri="{BB962C8B-B14F-4D97-AF65-F5344CB8AC3E}">
        <p14:creationId xmlns:p14="http://schemas.microsoft.com/office/powerpoint/2010/main" val="218274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 y="1690898"/>
            <a:ext cx="8762999" cy="2246660"/>
          </a:xfrm>
          <a:prstGeom prst="rect">
            <a:avLst/>
          </a:prstGeom>
        </p:spPr>
        <p:txBody>
          <a:bodyPr wrap="square" lIns="91330" tIns="45666" rIns="91330" bIns="45666">
            <a:spAutoFit/>
          </a:bodyPr>
          <a:lstStyle/>
          <a:p>
            <a:pPr algn="just"/>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Sáng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chủ</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nhật</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cho</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và</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em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viên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viên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như</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hội</a:t>
            </a:r>
            <a:r>
              <a:rPr lang="en-US" sz="2800" dirty="0">
                <a:latin typeface="UTM Avo" panose="02040603050506020204" pitchFamily="18" charset="0"/>
                <a:ea typeface="Arial-Rounded" pitchFamily="34" charset="0"/>
                <a:cs typeface="Arial" pitchFamily="34" charset="0"/>
              </a:rPr>
              <a:t>. Khi </a:t>
            </a:r>
            <a:r>
              <a:rPr lang="en-US" sz="2800" dirty="0" err="1">
                <a:latin typeface="UTM Avo" panose="02040603050506020204" pitchFamily="18" charset="0"/>
                <a:ea typeface="Arial-Rounded" pitchFamily="34" charset="0"/>
                <a:cs typeface="Arial" pitchFamily="34" charset="0"/>
              </a:rPr>
              <a:t>vào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cổng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dặn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Các</a:t>
            </a:r>
            <a:r>
              <a:rPr lang="en-US" sz="2800" dirty="0">
                <a:latin typeface="UTM Avo" panose="02040603050506020204" pitchFamily="18" charset="0"/>
                <a:ea typeface="Arial-Rounded" pitchFamily="34" charset="0"/>
                <a:cs typeface="Arial" pitchFamily="34" charset="0"/>
              </a:rPr>
              <a:t> con </a:t>
            </a:r>
            <a:r>
              <a:rPr lang="en-US" sz="2800" dirty="0" err="1">
                <a:latin typeface="UTM Avo" panose="02040603050506020204" pitchFamily="18" charset="0"/>
                <a:ea typeface="Arial-Rounded" pitchFamily="34" charset="0"/>
                <a:cs typeface="Arial" pitchFamily="34" charset="0"/>
              </a:rPr>
              <a:t>cẩn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thẩn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kẻo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bị</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lạc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Nếu</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không</a:t>
            </a:r>
            <a:r>
              <a:rPr lang="en-US" sz="2800" dirty="0">
                <a:latin typeface="UTM Avo" panose="02040603050506020204" pitchFamily="18" charset="0"/>
                <a:ea typeface="Arial-Rounded" pitchFamily="34" charset="0"/>
                <a:cs typeface="Arial" pitchFamily="34" charset="0"/>
              </a:rPr>
              <a:t> may </a:t>
            </a:r>
            <a:r>
              <a:rPr lang="en-US" sz="2800" dirty="0" err="1">
                <a:latin typeface="UTM Avo" panose="02040603050506020204" pitchFamily="18" charset="0"/>
                <a:ea typeface="Arial-Rounded" pitchFamily="34" charset="0"/>
                <a:cs typeface="Arial" pitchFamily="34" charset="0"/>
              </a:rPr>
              <a:t>bị</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lạc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các</a:t>
            </a:r>
            <a:r>
              <a:rPr lang="en-US" sz="2800" dirty="0">
                <a:latin typeface="UTM Avo" panose="02040603050506020204" pitchFamily="18" charset="0"/>
                <a:ea typeface="Arial-Rounded" pitchFamily="34" charset="0"/>
                <a:cs typeface="Arial" pitchFamily="34" charset="0"/>
              </a:rPr>
              <a:t> </a:t>
            </a:r>
            <a:r>
              <a:rPr lang="en-US" sz="2800">
                <a:latin typeface="UTM Avo" panose="02040603050506020204" pitchFamily="18" charset="0"/>
                <a:ea typeface="Arial-Rounded" pitchFamily="34" charset="0"/>
                <a:cs typeface="Arial" pitchFamily="34" charset="0"/>
              </a:rPr>
              <a:t>con nhớ đi </a:t>
            </a:r>
            <a:r>
              <a:rPr lang="en-US" sz="2800" dirty="0">
                <a:latin typeface="UTM Avo" panose="02040603050506020204" pitchFamily="18" charset="0"/>
                <a:ea typeface="Arial-Rounded" pitchFamily="34" charset="0"/>
                <a:cs typeface="Arial" pitchFamily="34" charset="0"/>
              </a:rPr>
              <a:t>ra </a:t>
            </a:r>
            <a:r>
              <a:rPr lang="en-US" sz="2800" dirty="0" err="1">
                <a:latin typeface="UTM Avo" panose="02040603050506020204" pitchFamily="18" charset="0"/>
                <a:ea typeface="Arial-Rounded" pitchFamily="34" charset="0"/>
                <a:cs typeface="Arial" pitchFamily="34" charset="0"/>
              </a:rPr>
              <a:t>cổng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này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Nhìn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kìa</a:t>
            </a:r>
            <a:r>
              <a:rPr lang="en-US" sz="2800">
                <a:latin typeface="UTM Avo" panose="02040603050506020204" pitchFamily="18" charset="0"/>
                <a:ea typeface="Arial-Rounded" pitchFamily="34" charset="0"/>
                <a:cs typeface="Arial" pitchFamily="34" charset="0"/>
              </a:rPr>
              <a:t>, trên cổng </a:t>
            </a:r>
            <a:r>
              <a:rPr lang="en-US" sz="2800" dirty="0" err="1">
                <a:latin typeface="UTM Avo" panose="02040603050506020204" pitchFamily="18" charset="0"/>
                <a:ea typeface="Arial-Rounded" pitchFamily="34" charset="0"/>
                <a:cs typeface="Arial" pitchFamily="34" charset="0"/>
              </a:rPr>
              <a:t>có</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lá</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cờ</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rất</a:t>
            </a:r>
            <a:r>
              <a:rPr lang="en-US" sz="2800" dirty="0">
                <a:latin typeface="UTM Avo" panose="02040603050506020204" pitchFamily="18" charset="0"/>
                <a:ea typeface="Arial-Rounded" pitchFamily="34" charset="0"/>
                <a:cs typeface="Arial" pitchFamily="34" charset="0"/>
              </a:rPr>
              <a:t> to”.</a:t>
            </a:r>
          </a:p>
        </p:txBody>
      </p:sp>
      <p:sp>
        <p:nvSpPr>
          <p:cNvPr id="7" name="TextBox 6"/>
          <p:cNvSpPr txBox="1"/>
          <p:nvPr/>
        </p:nvSpPr>
        <p:spPr>
          <a:xfrm>
            <a:off x="-19051" y="4412367"/>
            <a:ext cx="9144000" cy="523111"/>
          </a:xfrm>
          <a:prstGeom prst="rect">
            <a:avLst/>
          </a:prstGeom>
          <a:solidFill>
            <a:srgbClr val="B9EDFF"/>
          </a:solidFill>
        </p:spPr>
        <p:txBody>
          <a:bodyPr wrap="square" lIns="91330" tIns="45666" rIns="91330" bIns="45666" rtlCol="0">
            <a:spAutoFit/>
          </a:bodyPr>
          <a:lstStyle/>
          <a:p>
            <a:pPr algn="ctr"/>
            <a:r>
              <a:rPr lang="en-US" sz="2800">
                <a:latin typeface="UTM Avo" panose="02040603050506020204" pitchFamily="18" charset="0"/>
                <a:ea typeface="Arial-Rounded" pitchFamily="34" charset="0"/>
                <a:cs typeface="Arial" pitchFamily="34" charset="0"/>
              </a:rPr>
              <a:t>Bố cho Nam và em đi đâu?</a:t>
            </a:r>
          </a:p>
        </p:txBody>
      </p:sp>
      <p:sp>
        <p:nvSpPr>
          <p:cNvPr id="8" name="TextBox 7"/>
          <p:cNvSpPr txBox="1"/>
          <p:nvPr/>
        </p:nvSpPr>
        <p:spPr>
          <a:xfrm>
            <a:off x="-19051" y="4412367"/>
            <a:ext cx="9144000" cy="523111"/>
          </a:xfrm>
          <a:prstGeom prst="rect">
            <a:avLst/>
          </a:prstGeom>
          <a:solidFill>
            <a:srgbClr val="B9EDFF"/>
          </a:solidFill>
        </p:spPr>
        <p:txBody>
          <a:bodyPr wrap="square" lIns="91330" tIns="45666" rIns="91330" bIns="45666" rtlCol="0">
            <a:spAutoFit/>
          </a:bodyPr>
          <a:lstStyle/>
          <a:p>
            <a:pPr algn="ctr"/>
            <a:r>
              <a:rPr lang="en-US" sz="2800">
                <a:latin typeface="UTM Avo" panose="02040603050506020204" pitchFamily="18" charset="0"/>
                <a:ea typeface="Arial-Rounded" pitchFamily="34" charset="0"/>
                <a:cs typeface="Arial" pitchFamily="34" charset="0"/>
              </a:rPr>
              <a:t>Tìm một từ để nói về đặc điểm của công viên?</a:t>
            </a:r>
          </a:p>
        </p:txBody>
      </p:sp>
      <p:sp>
        <p:nvSpPr>
          <p:cNvPr id="9" name="TextBox 8">
            <a:extLst>
              <a:ext uri="{FF2B5EF4-FFF2-40B4-BE49-F238E27FC236}">
                <a16:creationId xmlns:a16="http://schemas.microsoft.com/office/drawing/2014/main" id="{4B7F57CE-7032-4B93-83DB-DAD917748B5D}"/>
              </a:ext>
            </a:extLst>
          </p:cNvPr>
          <p:cNvSpPr txBox="1"/>
          <p:nvPr/>
        </p:nvSpPr>
        <p:spPr>
          <a:xfrm>
            <a:off x="1743333" y="1019107"/>
            <a:ext cx="5947064" cy="523099"/>
          </a:xfrm>
          <a:prstGeom prst="rect">
            <a:avLst/>
          </a:prstGeom>
          <a:noFill/>
        </p:spPr>
        <p:txBody>
          <a:bodyPr wrap="square" lIns="91317" tIns="45660" rIns="91317" bIns="45660" rtlCol="0">
            <a:spAutoFit/>
          </a:bodyPr>
          <a:lstStyle/>
          <a:p>
            <a:pPr algn="ctr"/>
            <a:r>
              <a:rPr lang="en-US" sz="2800" b="1" dirty="0" err="1">
                <a:latin typeface="UTM Avo" panose="02040603050506020204" pitchFamily="18" charset="0"/>
                <a:ea typeface="Arial-Rounded" pitchFamily="34" charset="0"/>
                <a:cs typeface="Arial" pitchFamily="34" charset="0"/>
              </a:rPr>
              <a:t>Nếu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không</a:t>
            </a:r>
            <a:r>
              <a:rPr lang="en-US" sz="2800" b="1" dirty="0">
                <a:latin typeface="UTM Avo" panose="02040603050506020204" pitchFamily="18" charset="0"/>
                <a:ea typeface="Arial-Rounded" pitchFamily="34" charset="0"/>
                <a:cs typeface="Arial" pitchFamily="34" charset="0"/>
              </a:rPr>
              <a:t> may </a:t>
            </a:r>
            <a:r>
              <a:rPr lang="en-US" sz="2800" b="1" dirty="0" err="1">
                <a:latin typeface="UTM Avo" panose="02040603050506020204" pitchFamily="18" charset="0"/>
                <a:ea typeface="Arial-Rounded" pitchFamily="34" charset="0"/>
                <a:cs typeface="Arial" pitchFamily="34" charset="0"/>
              </a:rPr>
              <a:t>bị</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lạc</a:t>
            </a:r>
            <a:endParaRPr lang="en-US" sz="2800" b="1" dirty="0">
              <a:latin typeface="UTM Avo" panose="02040603050506020204" pitchFamily="18" charset="0"/>
              <a:ea typeface="Arial-Rounded" pitchFamily="34" charset="0"/>
              <a:cs typeface="Arial" pitchFamily="34" charset="0"/>
            </a:endParaRPr>
          </a:p>
        </p:txBody>
      </p:sp>
      <p:sp>
        <p:nvSpPr>
          <p:cNvPr id="11" name="Flowchart: Document 17">
            <a:extLst>
              <a:ext uri="{FF2B5EF4-FFF2-40B4-BE49-F238E27FC236}">
                <a16:creationId xmlns:a16="http://schemas.microsoft.com/office/drawing/2014/main" id="{84DD65CB-EF41-4767-9ADB-A9B61F1EE0D0}"/>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838C456-9E32-42DF-A3D2-CF325A724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13" name="Picture 12">
            <a:extLst>
              <a:ext uri="{FF2B5EF4-FFF2-40B4-BE49-F238E27FC236}">
                <a16:creationId xmlns:a16="http://schemas.microsoft.com/office/drawing/2014/main" id="{713E0E14-CD43-4C18-B8D2-87813B5BB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
        <p:nvSpPr>
          <p:cNvPr id="5" name="TextBox 4"/>
          <p:cNvSpPr txBox="1"/>
          <p:nvPr/>
        </p:nvSpPr>
        <p:spPr>
          <a:xfrm>
            <a:off x="2895600" y="285750"/>
            <a:ext cx="3642531" cy="523111"/>
          </a:xfrm>
          <a:prstGeom prst="rect">
            <a:avLst/>
          </a:prstGeom>
          <a:solidFill>
            <a:srgbClr val="B9EDFF"/>
          </a:solidFill>
        </p:spPr>
        <p:txBody>
          <a:bodyPr wrap="square" lIns="91330" tIns="45666" rIns="91330" bIns="45666" rtlCol="0">
            <a:spAutoFit/>
          </a:bodyPr>
          <a:lstStyle/>
          <a:p>
            <a:pPr algn="ctr"/>
            <a:r>
              <a:rPr lang="en-US" sz="2800" b="1" dirty="0" err="1">
                <a:latin typeface="UTM Avo" panose="02040603050506020204" pitchFamily="18" charset="0"/>
                <a:ea typeface="Arial-Rounded" pitchFamily="34" charset="0"/>
                <a:cs typeface="Arial" pitchFamily="34" charset="0"/>
              </a:rPr>
              <a:t>Đọc</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đoạn</a:t>
            </a:r>
            <a:r>
              <a:rPr lang="en-US" sz="2800" b="1" dirty="0">
                <a:latin typeface="UTM Avo" panose="02040603050506020204" pitchFamily="18" charset="0"/>
                <a:ea typeface="Arial-Rounded" pitchFamily="34" charset="0"/>
                <a:cs typeface="Arial" pitchFamily="34" charset="0"/>
              </a:rPr>
              <a:t> 1:</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7F53-F6FA-4C04-BCB9-10A55C970889}"/>
              </a:ext>
            </a:extLst>
          </p:cNvPr>
          <p:cNvSpPr>
            <a:spLocks noGrp="1"/>
          </p:cNvSpPr>
          <p:nvPr>
            <p:ph type="title"/>
          </p:nvPr>
        </p:nvSpPr>
        <p:spPr/>
        <p:txBody>
          <a:bodyPr/>
          <a:lstStyle/>
          <a:p>
            <a:endParaRPr lang="en-US"/>
          </a:p>
        </p:txBody>
      </p:sp>
      <p:sp>
        <p:nvSpPr>
          <p:cNvPr id="3" name="Title 1">
            <a:extLst>
              <a:ext uri="{FF2B5EF4-FFF2-40B4-BE49-F238E27FC236}">
                <a16:creationId xmlns:a16="http://schemas.microsoft.com/office/drawing/2014/main" id="{3856D0D0-3CD8-46FB-ACC3-EDF3C611E7DD}"/>
              </a:ext>
            </a:extLst>
          </p:cNvPr>
          <p:cNvSpPr txBox="1">
            <a:spLocks/>
          </p:cNvSpPr>
          <p:nvPr/>
        </p:nvSpPr>
        <p:spPr>
          <a:xfrm>
            <a:off x="762000" y="819150"/>
            <a:ext cx="8193128" cy="951027"/>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FF0000"/>
                </a:solidFill>
                <a:latin typeface="UTM Avo" panose="02040603050506020204" pitchFamily="18" charset="0"/>
                <a:cs typeface="Arial" pitchFamily="34" charset="0"/>
              </a:rPr>
              <a:t>Đông</a:t>
            </a:r>
            <a:r>
              <a:rPr lang="en-US" sz="2800" b="1" dirty="0">
                <a:solidFill>
                  <a:srgbClr val="FF0000"/>
                </a:solidFill>
                <a:latin typeface="UTM Avo" panose="02040603050506020204" pitchFamily="18" charset="0"/>
                <a:cs typeface="Arial" pitchFamily="34" charset="0"/>
              </a:rPr>
              <a:t> </a:t>
            </a:r>
            <a:r>
              <a:rPr lang="en-US" sz="2800" b="1" dirty="0" err="1">
                <a:solidFill>
                  <a:srgbClr val="FF0000"/>
                </a:solidFill>
                <a:latin typeface="UTM Avo" panose="02040603050506020204" pitchFamily="18" charset="0"/>
                <a:cs typeface="Arial" pitchFamily="34" charset="0"/>
              </a:rPr>
              <a:t>như</a:t>
            </a:r>
            <a:r>
              <a:rPr lang="en-US" sz="2800" b="1" dirty="0">
                <a:solidFill>
                  <a:srgbClr val="FF0000"/>
                </a:solidFill>
                <a:latin typeface="UTM Avo" panose="02040603050506020204" pitchFamily="18" charset="0"/>
                <a:cs typeface="Arial" pitchFamily="34" charset="0"/>
              </a:rPr>
              <a:t> </a:t>
            </a:r>
            <a:r>
              <a:rPr lang="en-US" sz="2800" b="1" dirty="0" err="1">
                <a:solidFill>
                  <a:srgbClr val="FF0000"/>
                </a:solidFill>
                <a:latin typeface="UTM Avo" panose="02040603050506020204" pitchFamily="18" charset="0"/>
                <a:cs typeface="Arial" pitchFamily="34" charset="0"/>
              </a:rPr>
              <a:t>hội</a:t>
            </a:r>
            <a:r>
              <a:rPr lang="en-US" sz="2800" b="1" dirty="0">
                <a:latin typeface="UTM Avo" panose="02040603050506020204" pitchFamily="18" charset="0"/>
                <a:cs typeface="Arial" pitchFamily="34" charset="0"/>
              </a:rPr>
              <a:t>:</a:t>
            </a:r>
            <a:r>
              <a:rPr lang="en-US" sz="2800" b="1" dirty="0">
                <a:solidFill>
                  <a:srgbClr val="FF0000"/>
                </a:solidFill>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rất</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nhiều</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người</a:t>
            </a:r>
            <a:r>
              <a:rPr lang="en-US" sz="2800" dirty="0">
                <a:latin typeface="UTM Avo" panose="02040603050506020204" pitchFamily="18" charset="0"/>
                <a:cs typeface="Arial" pitchFamily="34" charset="0"/>
              </a:rPr>
              <a:t>.</a:t>
            </a:r>
          </a:p>
        </p:txBody>
      </p:sp>
    </p:spTree>
    <p:extLst>
      <p:ext uri="{BB962C8B-B14F-4D97-AF65-F5344CB8AC3E}">
        <p14:creationId xmlns:p14="http://schemas.microsoft.com/office/powerpoint/2010/main" val="45316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 y="1690898"/>
            <a:ext cx="8762999" cy="2246660"/>
          </a:xfrm>
          <a:prstGeom prst="rect">
            <a:avLst/>
          </a:prstGeom>
        </p:spPr>
        <p:txBody>
          <a:bodyPr wrap="square" lIns="91330" tIns="45666" rIns="91330" bIns="45666">
            <a:spAutoFit/>
          </a:bodyPr>
          <a:lstStyle/>
          <a:p>
            <a:pPr algn="just"/>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Sáng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chủ</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nhật</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cho</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và</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em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viên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viên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như</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hội</a:t>
            </a:r>
            <a:r>
              <a:rPr lang="en-US" sz="2800" dirty="0">
                <a:latin typeface="UTM Avo" panose="02040603050506020204" pitchFamily="18" charset="0"/>
                <a:ea typeface="Arial-Rounded" pitchFamily="34" charset="0"/>
                <a:cs typeface="Arial" pitchFamily="34" charset="0"/>
              </a:rPr>
              <a:t>. Khi </a:t>
            </a:r>
            <a:r>
              <a:rPr lang="en-US" sz="2800" dirty="0" err="1">
                <a:latin typeface="UTM Avo" panose="02040603050506020204" pitchFamily="18" charset="0"/>
                <a:ea typeface="Arial-Rounded" pitchFamily="34" charset="0"/>
                <a:cs typeface="Arial" pitchFamily="34" charset="0"/>
              </a:rPr>
              <a:t>vào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cổng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dặn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Các</a:t>
            </a:r>
            <a:r>
              <a:rPr lang="en-US" sz="2800" dirty="0">
                <a:latin typeface="UTM Avo" panose="02040603050506020204" pitchFamily="18" charset="0"/>
                <a:ea typeface="Arial-Rounded" pitchFamily="34" charset="0"/>
                <a:cs typeface="Arial" pitchFamily="34" charset="0"/>
              </a:rPr>
              <a:t> con </a:t>
            </a:r>
            <a:r>
              <a:rPr lang="en-US" sz="2800" dirty="0" err="1">
                <a:latin typeface="UTM Avo" panose="02040603050506020204" pitchFamily="18" charset="0"/>
                <a:ea typeface="Arial-Rounded" pitchFamily="34" charset="0"/>
                <a:cs typeface="Arial" pitchFamily="34" charset="0"/>
              </a:rPr>
              <a:t>cẩn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thẩn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kẻo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bị</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lạc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Nếu</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không</a:t>
            </a:r>
            <a:r>
              <a:rPr lang="en-US" sz="2800" dirty="0">
                <a:latin typeface="UTM Avo" panose="02040603050506020204" pitchFamily="18" charset="0"/>
                <a:ea typeface="Arial-Rounded" pitchFamily="34" charset="0"/>
                <a:cs typeface="Arial" pitchFamily="34" charset="0"/>
              </a:rPr>
              <a:t> may </a:t>
            </a:r>
            <a:r>
              <a:rPr lang="en-US" sz="2800" dirty="0" err="1">
                <a:latin typeface="UTM Avo" panose="02040603050506020204" pitchFamily="18" charset="0"/>
                <a:ea typeface="Arial-Rounded" pitchFamily="34" charset="0"/>
                <a:cs typeface="Arial" pitchFamily="34" charset="0"/>
              </a:rPr>
              <a:t>bị</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lạc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các</a:t>
            </a:r>
            <a:r>
              <a:rPr lang="en-US" sz="2800" dirty="0">
                <a:latin typeface="UTM Avo" panose="02040603050506020204" pitchFamily="18" charset="0"/>
                <a:ea typeface="Arial-Rounded" pitchFamily="34" charset="0"/>
                <a:cs typeface="Arial" pitchFamily="34" charset="0"/>
              </a:rPr>
              <a:t> </a:t>
            </a:r>
            <a:r>
              <a:rPr lang="en-US" sz="2800">
                <a:latin typeface="UTM Avo" panose="02040603050506020204" pitchFamily="18" charset="0"/>
                <a:ea typeface="Arial-Rounded" pitchFamily="34" charset="0"/>
                <a:cs typeface="Arial" pitchFamily="34" charset="0"/>
              </a:rPr>
              <a:t>con nhớ đi </a:t>
            </a:r>
            <a:r>
              <a:rPr lang="en-US" sz="2800" dirty="0">
                <a:latin typeface="UTM Avo" panose="02040603050506020204" pitchFamily="18" charset="0"/>
                <a:ea typeface="Arial-Rounded" pitchFamily="34" charset="0"/>
                <a:cs typeface="Arial" pitchFamily="34" charset="0"/>
              </a:rPr>
              <a:t>ra </a:t>
            </a:r>
            <a:r>
              <a:rPr lang="en-US" sz="2800" dirty="0" err="1">
                <a:latin typeface="UTM Avo" panose="02040603050506020204" pitchFamily="18" charset="0"/>
                <a:ea typeface="Arial-Rounded" pitchFamily="34" charset="0"/>
                <a:cs typeface="Arial" pitchFamily="34" charset="0"/>
              </a:rPr>
              <a:t>cổng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này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Nhìn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kìa</a:t>
            </a:r>
            <a:r>
              <a:rPr lang="en-US" sz="2800">
                <a:latin typeface="UTM Avo" panose="02040603050506020204" pitchFamily="18" charset="0"/>
                <a:ea typeface="Arial-Rounded" pitchFamily="34" charset="0"/>
                <a:cs typeface="Arial" pitchFamily="34" charset="0"/>
              </a:rPr>
              <a:t>, trên cổng </a:t>
            </a:r>
            <a:r>
              <a:rPr lang="en-US" sz="2800" dirty="0" err="1">
                <a:latin typeface="UTM Avo" panose="02040603050506020204" pitchFamily="18" charset="0"/>
                <a:ea typeface="Arial-Rounded" pitchFamily="34" charset="0"/>
                <a:cs typeface="Arial" pitchFamily="34" charset="0"/>
              </a:rPr>
              <a:t>có</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lá</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cờ</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rất</a:t>
            </a:r>
            <a:r>
              <a:rPr lang="en-US" sz="2800" dirty="0">
                <a:latin typeface="UTM Avo" panose="02040603050506020204" pitchFamily="18" charset="0"/>
                <a:ea typeface="Arial-Rounded" pitchFamily="34" charset="0"/>
                <a:cs typeface="Arial" pitchFamily="34" charset="0"/>
              </a:rPr>
              <a:t> to”.</a:t>
            </a:r>
          </a:p>
        </p:txBody>
      </p:sp>
      <p:sp>
        <p:nvSpPr>
          <p:cNvPr id="6" name="TextBox 5"/>
          <p:cNvSpPr txBox="1"/>
          <p:nvPr/>
        </p:nvSpPr>
        <p:spPr>
          <a:xfrm>
            <a:off x="304800" y="4325450"/>
            <a:ext cx="9144000" cy="523111"/>
          </a:xfrm>
          <a:prstGeom prst="rect">
            <a:avLst/>
          </a:prstGeom>
          <a:solidFill>
            <a:srgbClr val="B9EDFF"/>
          </a:solidFill>
        </p:spPr>
        <p:txBody>
          <a:bodyPr wrap="square" lIns="91330" tIns="45666" rIns="91330" bIns="45666" rtlCol="0">
            <a:spAutoFit/>
          </a:bodyPr>
          <a:lstStyle/>
          <a:p>
            <a:pPr algn="ctr"/>
            <a:r>
              <a:rPr lang="en-US" sz="2800">
                <a:latin typeface="UTM Avo" panose="02040603050506020204" pitchFamily="18" charset="0"/>
                <a:ea typeface="Arial-Rounded" pitchFamily="34" charset="0"/>
                <a:cs typeface="Arial" pitchFamily="34" charset="0"/>
              </a:rPr>
              <a:t>Khi vào cổng, bố dặn hai anh em Nam thế nào?</a:t>
            </a:r>
          </a:p>
        </p:txBody>
      </p:sp>
      <p:sp>
        <p:nvSpPr>
          <p:cNvPr id="9" name="TextBox 8">
            <a:extLst>
              <a:ext uri="{FF2B5EF4-FFF2-40B4-BE49-F238E27FC236}">
                <a16:creationId xmlns:a16="http://schemas.microsoft.com/office/drawing/2014/main" id="{4B7F57CE-7032-4B93-83DB-DAD917748B5D}"/>
              </a:ext>
            </a:extLst>
          </p:cNvPr>
          <p:cNvSpPr txBox="1"/>
          <p:nvPr/>
        </p:nvSpPr>
        <p:spPr>
          <a:xfrm>
            <a:off x="1743333" y="1019107"/>
            <a:ext cx="5947064" cy="523099"/>
          </a:xfrm>
          <a:prstGeom prst="rect">
            <a:avLst/>
          </a:prstGeom>
          <a:noFill/>
        </p:spPr>
        <p:txBody>
          <a:bodyPr wrap="square" lIns="91317" tIns="45660" rIns="91317" bIns="45660" rtlCol="0">
            <a:spAutoFit/>
          </a:bodyPr>
          <a:lstStyle/>
          <a:p>
            <a:pPr algn="ctr"/>
            <a:r>
              <a:rPr lang="en-US" sz="2800" b="1" dirty="0" err="1">
                <a:latin typeface="UTM Avo" panose="02040603050506020204" pitchFamily="18" charset="0"/>
                <a:ea typeface="Arial-Rounded" pitchFamily="34" charset="0"/>
                <a:cs typeface="Arial" pitchFamily="34" charset="0"/>
              </a:rPr>
              <a:t>Nếu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không</a:t>
            </a:r>
            <a:r>
              <a:rPr lang="en-US" sz="2800" b="1" dirty="0">
                <a:latin typeface="UTM Avo" panose="02040603050506020204" pitchFamily="18" charset="0"/>
                <a:ea typeface="Arial-Rounded" pitchFamily="34" charset="0"/>
                <a:cs typeface="Arial" pitchFamily="34" charset="0"/>
              </a:rPr>
              <a:t> may </a:t>
            </a:r>
            <a:r>
              <a:rPr lang="en-US" sz="2800" b="1" dirty="0" err="1">
                <a:latin typeface="UTM Avo" panose="02040603050506020204" pitchFamily="18" charset="0"/>
                <a:ea typeface="Arial-Rounded" pitchFamily="34" charset="0"/>
                <a:cs typeface="Arial" pitchFamily="34" charset="0"/>
              </a:rPr>
              <a:t>bị</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lạc</a:t>
            </a:r>
            <a:endParaRPr lang="en-US" sz="2800" b="1" dirty="0">
              <a:latin typeface="UTM Avo" panose="02040603050506020204" pitchFamily="18" charset="0"/>
              <a:ea typeface="Arial-Rounded" pitchFamily="34" charset="0"/>
              <a:cs typeface="Arial" pitchFamily="34" charset="0"/>
            </a:endParaRPr>
          </a:p>
        </p:txBody>
      </p:sp>
      <p:sp>
        <p:nvSpPr>
          <p:cNvPr id="11" name="Flowchart: Document 17">
            <a:extLst>
              <a:ext uri="{FF2B5EF4-FFF2-40B4-BE49-F238E27FC236}">
                <a16:creationId xmlns:a16="http://schemas.microsoft.com/office/drawing/2014/main" id="{84DD65CB-EF41-4767-9ADB-A9B61F1EE0D0}"/>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838C456-9E32-42DF-A3D2-CF325A724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13" name="Picture 12">
            <a:extLst>
              <a:ext uri="{FF2B5EF4-FFF2-40B4-BE49-F238E27FC236}">
                <a16:creationId xmlns:a16="http://schemas.microsoft.com/office/drawing/2014/main" id="{713E0E14-CD43-4C18-B8D2-87813B5BB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
        <p:nvSpPr>
          <p:cNvPr id="5" name="TextBox 4"/>
          <p:cNvSpPr txBox="1"/>
          <p:nvPr/>
        </p:nvSpPr>
        <p:spPr>
          <a:xfrm>
            <a:off x="2895600" y="285750"/>
            <a:ext cx="3642531" cy="523111"/>
          </a:xfrm>
          <a:prstGeom prst="rect">
            <a:avLst/>
          </a:prstGeom>
          <a:solidFill>
            <a:srgbClr val="B9EDFF"/>
          </a:solidFill>
        </p:spPr>
        <p:txBody>
          <a:bodyPr wrap="square" lIns="91330" tIns="45666" rIns="91330" bIns="45666" rtlCol="0">
            <a:spAutoFit/>
          </a:bodyPr>
          <a:lstStyle/>
          <a:p>
            <a:pPr algn="ctr"/>
            <a:r>
              <a:rPr lang="en-US" sz="2800" b="1" dirty="0" err="1">
                <a:latin typeface="UTM Avo" panose="02040603050506020204" pitchFamily="18" charset="0"/>
                <a:ea typeface="Arial-Rounded" pitchFamily="34" charset="0"/>
                <a:cs typeface="Arial" pitchFamily="34" charset="0"/>
              </a:rPr>
              <a:t>Đọc</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đoạn</a:t>
            </a:r>
            <a:r>
              <a:rPr lang="en-US" sz="2800" b="1" dirty="0">
                <a:latin typeface="UTM Avo" panose="02040603050506020204" pitchFamily="18" charset="0"/>
                <a:ea typeface="Arial-Rounded" pitchFamily="34" charset="0"/>
                <a:cs typeface="Arial" pitchFamily="34" charset="0"/>
              </a:rPr>
              <a:t> 1:</a:t>
            </a:r>
          </a:p>
        </p:txBody>
      </p:sp>
    </p:spTree>
    <p:extLst>
      <p:ext uri="{BB962C8B-B14F-4D97-AF65-F5344CB8AC3E}">
        <p14:creationId xmlns:p14="http://schemas.microsoft.com/office/powerpoint/2010/main" val="25349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23111"/>
          </a:xfrm>
          <a:prstGeom prst="rect">
            <a:avLst/>
          </a:prstGeom>
          <a:solidFill>
            <a:srgbClr val="B9EDFF"/>
          </a:solidFill>
        </p:spPr>
        <p:txBody>
          <a:bodyPr wrap="square" lIns="91330" tIns="45666" rIns="91330" bIns="45666" rtlCol="0">
            <a:spAutoFit/>
          </a:bodyPr>
          <a:lstStyle/>
          <a:p>
            <a:pPr algn="ctr"/>
            <a:r>
              <a:rPr lang="en-US" sz="2800">
                <a:latin typeface="UTM Avo" panose="02040603050506020204" pitchFamily="18" charset="0"/>
                <a:ea typeface="Arial-Rounded" pitchFamily="34" charset="0"/>
                <a:cs typeface="Arial" pitchFamily="34" charset="0"/>
              </a:rPr>
              <a:t>Chuyện gì đã xảy ra với Nam?</a:t>
            </a:r>
          </a:p>
        </p:txBody>
      </p:sp>
      <p:sp>
        <p:nvSpPr>
          <p:cNvPr id="3" name="Rectangle 2"/>
          <p:cNvSpPr/>
          <p:nvPr/>
        </p:nvSpPr>
        <p:spPr>
          <a:xfrm>
            <a:off x="33867" y="789131"/>
            <a:ext cx="9007299" cy="3539430"/>
          </a:xfrm>
          <a:prstGeom prst="rect">
            <a:avLst/>
          </a:prstGeom>
        </p:spPr>
        <p:txBody>
          <a:bodyPr wrap="square">
            <a:spAutoFit/>
          </a:bodyPr>
          <a:lstStyle/>
          <a:p>
            <a:pPr algn="just">
              <a:spcBef>
                <a:spcPts val="600"/>
              </a:spcBef>
            </a:pP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viên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đẹp</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quá</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cứ</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mải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mê</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xem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hết</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chỗ</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này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đến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chỗ</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khác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Lúc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ngoảnh</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lại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thì</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không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thấy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và</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em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đâu</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vừa</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chạy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tìm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vừa</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gọi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ơi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ơi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Hoảng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hốt</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suýt</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khóc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Chợt</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nhìn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thấy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tấm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biển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Lối</a:t>
            </a:r>
            <a:r>
              <a:rPr lang="en-US" sz="2800" dirty="0">
                <a:latin typeface="UTM Avo" panose="02040603050506020204" pitchFamily="18" charset="0"/>
                <a:ea typeface="Arial-Rounded" pitchFamily="34" charset="0"/>
                <a:cs typeface="Arial" pitchFamily="34" charset="0"/>
              </a:rPr>
              <a:t> ra </a:t>
            </a:r>
            <a:r>
              <a:rPr lang="en-US" sz="2800" dirty="0" err="1">
                <a:latin typeface="UTM Avo" panose="02040603050506020204" pitchFamily="18" charset="0"/>
                <a:ea typeface="Arial-Rounded" pitchFamily="34" charset="0"/>
                <a:cs typeface="Arial" pitchFamily="34" charset="0"/>
              </a:rPr>
              <a:t>cổng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Nhớ</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lời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dặn</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đi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theo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hướng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tấm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biển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chỉ</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đường</a:t>
            </a:r>
            <a:r>
              <a:rPr lang="en-US" sz="2800" dirty="0">
                <a:latin typeface="UTM Avo" panose="02040603050506020204" pitchFamily="18" charset="0"/>
                <a:ea typeface="Arial-Rounded" pitchFamily="34" charset="0"/>
                <a:cs typeface="Arial" pitchFamily="34" charset="0"/>
              </a:rPr>
              <a:t>. “A, </a:t>
            </a:r>
            <a:r>
              <a:rPr lang="en-US" sz="2800" dirty="0" err="1">
                <a:latin typeface="UTM Avo" panose="02040603050506020204" pitchFamily="18" charset="0"/>
                <a:ea typeface="Arial-Rounded" pitchFamily="34" charset="0"/>
                <a:cs typeface="Arial" pitchFamily="34" charset="0"/>
              </a:rPr>
              <a:t>lá</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cờ</a:t>
            </a:r>
            <a:r>
              <a:rPr lang="en-US" sz="2800" dirty="0">
                <a:latin typeface="UTM Avo" panose="02040603050506020204" pitchFamily="18" charset="0"/>
                <a:ea typeface="Arial-Rounded" pitchFamily="34" charset="0"/>
                <a:cs typeface="Arial" pitchFamily="34" charset="0"/>
              </a:rPr>
              <a:t> kia </a:t>
            </a:r>
            <a:r>
              <a:rPr lang="en-US" sz="2800" dirty="0" err="1">
                <a:latin typeface="UTM Avo" panose="02040603050506020204" pitchFamily="18" charset="0"/>
                <a:ea typeface="Arial-Rounded" pitchFamily="34" charset="0"/>
                <a:cs typeface="Arial" pitchFamily="34" charset="0"/>
              </a:rPr>
              <a:t>rồi</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mừng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rỡ</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thấy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bố</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và</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em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đang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chờ</a:t>
            </a:r>
            <a:r>
              <a:rPr lang="en-US" sz="2800" dirty="0">
                <a:latin typeface="UTM Avo" panose="02040603050506020204" pitchFamily="18" charset="0"/>
                <a:ea typeface="Arial-Rounded" pitchFamily="34" charset="0"/>
                <a:cs typeface="Arial" pitchFamily="34" charset="0"/>
              </a:rPr>
              <a:t> ở </a:t>
            </a:r>
            <a:r>
              <a:rPr lang="en-US" sz="2800" dirty="0" err="1">
                <a:latin typeface="UTM Avo" panose="02040603050506020204" pitchFamily="18" charset="0"/>
                <a:ea typeface="Arial-Rounded" pitchFamily="34" charset="0"/>
                <a:cs typeface="Arial" pitchFamily="34" charset="0"/>
              </a:rPr>
              <a:t>đó</a:t>
            </a:r>
            <a:r>
              <a:rPr lang="en-US" sz="2800" dirty="0">
                <a:latin typeface="UTM Avo" panose="02040603050506020204" pitchFamily="18" charset="0"/>
                <a:ea typeface="Arial-Rounded" pitchFamily="34" charset="0"/>
                <a:cs typeface="Arial" pitchFamily="34" charset="0"/>
              </a:rPr>
              <a:t>.</a:t>
            </a:r>
          </a:p>
        </p:txBody>
      </p:sp>
      <p:sp>
        <p:nvSpPr>
          <p:cNvPr id="5" name="TextBox 4"/>
          <p:cNvSpPr txBox="1"/>
          <p:nvPr/>
        </p:nvSpPr>
        <p:spPr>
          <a:xfrm>
            <a:off x="0" y="4530259"/>
            <a:ext cx="9144000" cy="523111"/>
          </a:xfrm>
          <a:prstGeom prst="rect">
            <a:avLst/>
          </a:prstGeom>
          <a:solidFill>
            <a:srgbClr val="B9EDFF"/>
          </a:solidFill>
        </p:spPr>
        <p:txBody>
          <a:bodyPr wrap="square" lIns="91330" tIns="45666" rIns="91330" bIns="45666" rtlCol="0">
            <a:spAutoFit/>
          </a:bodyPr>
          <a:lstStyle/>
          <a:p>
            <a:pPr algn="ctr"/>
            <a:r>
              <a:rPr lang="en-US" sz="2800">
                <a:latin typeface="UTM Avo" panose="02040603050506020204" pitchFamily="18" charset="0"/>
                <a:ea typeface="Arial-Rounded" pitchFamily="34" charset="0"/>
                <a:cs typeface="Arial" pitchFamily="34" charset="0"/>
              </a:rPr>
              <a:t>Nhớ lời bố dặn, Nam đã làm gì?</a:t>
            </a:r>
          </a:p>
        </p:txBody>
      </p:sp>
      <p:sp>
        <p:nvSpPr>
          <p:cNvPr id="8" name="Flowchart: Document 17">
            <a:extLst>
              <a:ext uri="{FF2B5EF4-FFF2-40B4-BE49-F238E27FC236}">
                <a16:creationId xmlns:a16="http://schemas.microsoft.com/office/drawing/2014/main" id="{23DBEF52-BA8D-4C79-AB1E-846B3073CB52}"/>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04D9C58D-B272-49AC-9166-7B92DB78D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10" name="Picture 9">
            <a:extLst>
              <a:ext uri="{FF2B5EF4-FFF2-40B4-BE49-F238E27FC236}">
                <a16:creationId xmlns:a16="http://schemas.microsoft.com/office/drawing/2014/main" id="{81288D7F-4C50-4E01-98C6-FF7C4777B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
        <p:nvSpPr>
          <p:cNvPr id="6" name="TextBox 5"/>
          <p:cNvSpPr txBox="1"/>
          <p:nvPr/>
        </p:nvSpPr>
        <p:spPr>
          <a:xfrm>
            <a:off x="2895600" y="-19050"/>
            <a:ext cx="3642531" cy="523111"/>
          </a:xfrm>
          <a:prstGeom prst="rect">
            <a:avLst/>
          </a:prstGeom>
          <a:solidFill>
            <a:srgbClr val="B9EDFF"/>
          </a:solidFill>
        </p:spPr>
        <p:txBody>
          <a:bodyPr wrap="square" lIns="91330" tIns="45666" rIns="91330" bIns="45666" rtlCol="0">
            <a:spAutoFit/>
          </a:bodyPr>
          <a:lstStyle/>
          <a:p>
            <a:pPr algn="ctr"/>
            <a:r>
              <a:rPr lang="en-US" sz="2800" b="1">
                <a:latin typeface="UTM Avo" panose="02040603050506020204" pitchFamily="18" charset="0"/>
                <a:ea typeface="Arial-Rounded" pitchFamily="34" charset="0"/>
                <a:cs typeface="Arial" pitchFamily="34" charset="0"/>
              </a:rPr>
              <a:t>Đọc đoạn 2:</a:t>
            </a: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a16="http://schemas.microsoft.com/office/drawing/2014/main" id="{E4332405-2510-4E3E-8C80-F536234CC012}"/>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23111"/>
          </a:xfrm>
          <a:prstGeom prst="rect">
            <a:avLst/>
          </a:prstGeom>
          <a:noFill/>
        </p:spPr>
        <p:txBody>
          <a:bodyPr wrap="square" lIns="91330" tIns="45666" rIns="91330" bIns="45666" rtlCol="0">
            <a:spAutoFit/>
          </a:bodyPr>
          <a:lstStyle/>
          <a:p>
            <a:pPr algn="ctr"/>
            <a:r>
              <a:rPr lang="en-US" sz="2800" dirty="0" err="1">
                <a:latin typeface="UTM Avo" panose="02040603050506020204" pitchFamily="18" charset="0"/>
                <a:ea typeface="Arial-Rounded" pitchFamily="34" charset="0"/>
                <a:cs typeface="Arial" pitchFamily="34" charset="0"/>
              </a:rPr>
              <a:t>Trong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câu</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chuyện</a:t>
            </a:r>
            <a:r>
              <a:rPr lang="en-US" sz="2800" dirty="0">
                <a:latin typeface="UTM Avo" panose="02040603050506020204" pitchFamily="18" charset="0"/>
                <a:ea typeface="Arial-Rounded" pitchFamily="34" charset="0"/>
                <a:cs typeface="Arial" pitchFamily="34" charset="0"/>
              </a:rPr>
              <a:t>, Nam </a:t>
            </a:r>
            <a:r>
              <a:rPr lang="en-US" sz="2800" dirty="0" err="1">
                <a:latin typeface="UTM Avo" panose="02040603050506020204" pitchFamily="18" charset="0"/>
                <a:ea typeface="Arial-Rounded" pitchFamily="34" charset="0"/>
                <a:cs typeface="Arial" pitchFamily="34" charset="0"/>
              </a:rPr>
              <a:t>có</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điều</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gì</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đáng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khen</a:t>
            </a:r>
            <a:r>
              <a:rPr lang="en-US" sz="2800" dirty="0">
                <a:latin typeface="UTM Avo" panose="02040603050506020204" pitchFamily="18" charset="0"/>
                <a:ea typeface="Arial-Rounded" pitchFamily="34" charset="0"/>
                <a:cs typeface="Arial" pitchFamily="34" charset="0"/>
              </a:rPr>
              <a:t>?</a:t>
            </a: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cxnSpLocks/>
              <a:stCxn id="2" idx="6"/>
            </p:cNvCxnSpPr>
            <p:nvPr/>
          </p:nvCxnSpPr>
          <p:spPr>
            <a:xfrm>
              <a:off x="4490356" y="2724150"/>
              <a:ext cx="3229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734456"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cs typeface="Arial" pitchFamily="34" charset="0"/>
                </a:rPr>
                <a:t>Nam</a:t>
              </a: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TM Avo" panose="02040603050506020204" pitchFamily="18" charset="0"/>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TM Avo" panose="02040603050506020204" pitchFamily="18" charset="0"/>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UTM Avo" panose="02040603050506020204" pitchFamily="18" charset="0"/>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UTM Avo" panose="02040603050506020204" pitchFamily="18" charset="0"/>
                <a:cs typeface="Arial" pitchFamily="34" charset="0"/>
              </a:endParaRPr>
            </a:p>
          </p:txBody>
        </p:sp>
      </p:grpSp>
      <p:sp>
        <p:nvSpPr>
          <p:cNvPr id="20" name="TextBox 19"/>
          <p:cNvSpPr txBox="1"/>
          <p:nvPr/>
        </p:nvSpPr>
        <p:spPr>
          <a:xfrm>
            <a:off x="2540000" y="3916485"/>
            <a:ext cx="1930400" cy="707777"/>
          </a:xfrm>
          <a:prstGeom prst="rect">
            <a:avLst/>
          </a:prstGeom>
          <a:noFill/>
        </p:spPr>
        <p:txBody>
          <a:bodyPr wrap="square" lIns="91330" tIns="45666" rIns="91330" bIns="45666" rtlCol="0">
            <a:spAutoFit/>
          </a:bodyPr>
          <a:lstStyle/>
          <a:p>
            <a:pPr algn="ctr"/>
            <a:r>
              <a:rPr lang="en-US" sz="2000" b="1" dirty="0" err="1">
                <a:latin typeface="UTM Avo" panose="02040603050506020204" pitchFamily="18" charset="0"/>
                <a:cs typeface="Arial" pitchFamily="34" charset="0"/>
              </a:rPr>
              <a:t>Không</a:t>
            </a:r>
            <a:r>
              <a:rPr lang="en-US" sz="2000" b="1" dirty="0">
                <a:latin typeface="UTM Avo" panose="02040603050506020204" pitchFamily="18" charset="0"/>
                <a:cs typeface="Arial" pitchFamily="34" charset="0"/>
              </a:rPr>
              <a:t> </a:t>
            </a:r>
            <a:r>
              <a:rPr lang="en-US" sz="2000" b="1" dirty="0" err="1">
                <a:latin typeface="UTM Avo" panose="02040603050506020204" pitchFamily="18" charset="0"/>
                <a:cs typeface="Arial" pitchFamily="34" charset="0"/>
              </a:rPr>
              <a:t>đi</a:t>
            </a:r>
            <a:r>
              <a:rPr lang="en-US" sz="2000" b="1" dirty="0">
                <a:latin typeface="UTM Avo" panose="02040603050506020204" pitchFamily="18" charset="0"/>
                <a:cs typeface="Arial" pitchFamily="34" charset="0"/>
              </a:rPr>
              <a:t> </a:t>
            </a:r>
            <a:r>
              <a:rPr lang="en-US" sz="2000" b="1" dirty="0" err="1">
                <a:latin typeface="UTM Avo" panose="02040603050506020204" pitchFamily="18" charset="0"/>
                <a:cs typeface="Arial" pitchFamily="34" charset="0"/>
              </a:rPr>
              <a:t>theo</a:t>
            </a:r>
            <a:r>
              <a:rPr lang="en-US" sz="2000" b="1" dirty="0">
                <a:latin typeface="UTM Avo" panose="02040603050506020204" pitchFamily="18" charset="0"/>
                <a:cs typeface="Arial" pitchFamily="34" charset="0"/>
              </a:rPr>
              <a:t> </a:t>
            </a:r>
            <a:r>
              <a:rPr lang="en-US" sz="2000" b="1" dirty="0" err="1">
                <a:latin typeface="UTM Avo" panose="02040603050506020204" pitchFamily="18" charset="0"/>
                <a:cs typeface="Arial" pitchFamily="34" charset="0"/>
              </a:rPr>
              <a:t>người</a:t>
            </a:r>
            <a:r>
              <a:rPr lang="en-US" sz="2000" b="1" dirty="0">
                <a:latin typeface="UTM Avo" panose="02040603050506020204" pitchFamily="18" charset="0"/>
                <a:cs typeface="Arial" pitchFamily="34" charset="0"/>
              </a:rPr>
              <a:t> </a:t>
            </a:r>
            <a:r>
              <a:rPr lang="en-US" sz="2000" b="1" dirty="0" err="1">
                <a:latin typeface="UTM Avo" panose="02040603050506020204" pitchFamily="18" charset="0"/>
                <a:cs typeface="Arial" pitchFamily="34" charset="0"/>
              </a:rPr>
              <a:t>lạ</a:t>
            </a:r>
            <a:endParaRPr lang="en-US" sz="2000" b="1" dirty="0">
              <a:latin typeface="UTM Avo" panose="02040603050506020204" pitchFamily="18" charset="0"/>
              <a:cs typeface="Arial" pitchFamily="34" charset="0"/>
            </a:endParaRP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algn="ctr"/>
            <a:r>
              <a:rPr lang="en-US" sz="2400" b="1">
                <a:latin typeface="UTM Avo" panose="02040603050506020204" pitchFamily="18" charset="0"/>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algn="ctr"/>
            <a:r>
              <a:rPr lang="en-US" sz="2000" b="1">
                <a:latin typeface="UTM Avo" panose="02040603050506020204" pitchFamily="18" charset="0"/>
                <a:cs typeface="Arial" pitchFamily="34" charset="0"/>
              </a:rPr>
              <a:t>Biết nghe lời bố dặn</a:t>
            </a:r>
          </a:p>
        </p:txBody>
      </p:sp>
      <p:sp>
        <p:nvSpPr>
          <p:cNvPr id="23" name="TextBox 22"/>
          <p:cNvSpPr txBox="1"/>
          <p:nvPr/>
        </p:nvSpPr>
        <p:spPr>
          <a:xfrm>
            <a:off x="99893" y="2483340"/>
            <a:ext cx="2010014" cy="461556"/>
          </a:xfrm>
          <a:prstGeom prst="rect">
            <a:avLst/>
          </a:prstGeom>
          <a:noFill/>
        </p:spPr>
        <p:txBody>
          <a:bodyPr wrap="square" lIns="91330" tIns="45666" rIns="91330" bIns="45666" rtlCol="0">
            <a:spAutoFit/>
          </a:bodyPr>
          <a:lstStyle/>
          <a:p>
            <a:pPr algn="ctr"/>
            <a:r>
              <a:rPr lang="en-US" sz="2400" b="1" dirty="0" err="1">
                <a:latin typeface="UTM Avo" panose="02040603050506020204" pitchFamily="18" charset="0"/>
                <a:cs typeface="Arial" pitchFamily="34" charset="0"/>
              </a:rPr>
              <a:t>Chủ</a:t>
            </a:r>
            <a:r>
              <a:rPr lang="en-US" sz="2400" b="1" dirty="0">
                <a:latin typeface="UTM Avo" panose="02040603050506020204" pitchFamily="18" charset="0"/>
                <a:cs typeface="Arial" pitchFamily="34" charset="0"/>
              </a:rPr>
              <a:t> </a:t>
            </a:r>
            <a:r>
              <a:rPr lang="en-US" sz="2400" b="1" dirty="0" err="1">
                <a:latin typeface="UTM Avo" panose="02040603050506020204" pitchFamily="18" charset="0"/>
                <a:cs typeface="Arial" pitchFamily="34" charset="0"/>
              </a:rPr>
              <a:t>động</a:t>
            </a:r>
            <a:endParaRPr lang="en-US" sz="2400" b="1" dirty="0">
              <a:latin typeface="UTM Avo" panose="02040603050506020204" pitchFamily="18" charset="0"/>
              <a:cs typeface="Arial" pitchFamily="34" charset="0"/>
            </a:endParaRP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a:extLst>
              <a:ext uri="{FF2B5EF4-FFF2-40B4-BE49-F238E27FC236}">
                <a16:creationId xmlns:a16="http://schemas.microsoft.com/office/drawing/2014/main" id="{F142D74F-D93C-4B13-ADB0-3571212A4F14}"/>
              </a:ext>
            </a:extLst>
          </p:cNvPr>
          <p:cNvSpPr/>
          <p:nvPr/>
        </p:nvSpPr>
        <p:spPr>
          <a:xfrm>
            <a:off x="0" y="141651"/>
            <a:ext cx="9152902" cy="58466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6" name="1">
            <a:extLst>
              <a:ext uri="{FF2B5EF4-FFF2-40B4-BE49-F238E27FC236}">
                <a16:creationId xmlns:a16="http://schemas.microsoft.com/office/drawing/2014/main" id="{A88BAB3F-7421-41FD-9D25-B0BA9FD2F223}"/>
              </a:ext>
            </a:extLst>
          </p:cNvPr>
          <p:cNvGrpSpPr/>
          <p:nvPr/>
        </p:nvGrpSpPr>
        <p:grpSpPr>
          <a:xfrm>
            <a:off x="0" y="111787"/>
            <a:ext cx="9097254" cy="4968957"/>
            <a:chOff x="341926" y="208486"/>
            <a:chExt cx="11441759" cy="5883467"/>
          </a:xfrm>
        </p:grpSpPr>
        <p:pic>
          <p:nvPicPr>
            <p:cNvPr id="7" name="136">
              <a:extLst>
                <a:ext uri="{FF2B5EF4-FFF2-40B4-BE49-F238E27FC236}">
                  <a16:creationId xmlns:a16="http://schemas.microsoft.com/office/drawing/2014/main" id="{B7413340-AE2B-405A-AFD7-F0C3BDF7A507}"/>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8" name="134">
              <a:extLst>
                <a:ext uri="{FF2B5EF4-FFF2-40B4-BE49-F238E27FC236}">
                  <a16:creationId xmlns:a16="http://schemas.microsoft.com/office/drawing/2014/main" id="{4F65E9B7-D224-49F5-99DF-5B7741D1F3DE}"/>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9" name="135">
              <a:extLst>
                <a:ext uri="{FF2B5EF4-FFF2-40B4-BE49-F238E27FC236}">
                  <a16:creationId xmlns:a16="http://schemas.microsoft.com/office/drawing/2014/main" id="{BC7FE157-14AE-456A-BD55-21580A5A9306}"/>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0" name="142">
              <a:extLst>
                <a:ext uri="{FF2B5EF4-FFF2-40B4-BE49-F238E27FC236}">
                  <a16:creationId xmlns:a16="http://schemas.microsoft.com/office/drawing/2014/main" id="{F478B27F-55B7-4E65-9634-9B0AC5E3BA78}"/>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3" name="TextBox 2"/>
          <p:cNvSpPr txBox="1"/>
          <p:nvPr/>
        </p:nvSpPr>
        <p:spPr>
          <a:xfrm>
            <a:off x="716302" y="568081"/>
            <a:ext cx="8436599" cy="584666"/>
          </a:xfrm>
          <a:prstGeom prst="rect">
            <a:avLst/>
          </a:prstGeom>
          <a:no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Nếu</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là</a:t>
            </a:r>
            <a:r>
              <a:rPr lang="en-US" sz="3200" dirty="0">
                <a:latin typeface="UTM Avo" panose="02040603050506020204" pitchFamily="18" charset="0"/>
                <a:ea typeface="Arial-Rounded" pitchFamily="34" charset="0"/>
                <a:cs typeface="Arial" pitchFamily="34" charset="0"/>
              </a:rPr>
              <a:t> Nam, </a:t>
            </a:r>
            <a:r>
              <a:rPr lang="en-US" sz="3200" dirty="0" err="1">
                <a:latin typeface="UTM Avo" panose="02040603050506020204" pitchFamily="18" charset="0"/>
                <a:ea typeface="Arial-Rounded" pitchFamily="34" charset="0"/>
                <a:cs typeface="Arial" pitchFamily="34" charset="0"/>
              </a:rPr>
              <a:t>em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sẽ</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làm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gì</a:t>
            </a:r>
            <a:r>
              <a:rPr lang="en-US" sz="3200" dirty="0">
                <a:latin typeface="UTM Avo" panose="02040603050506020204" pitchFamily="18" charset="0"/>
                <a:ea typeface="Arial-Rounded" pitchFamily="34" charset="0"/>
                <a:cs typeface="Arial" pitchFamily="34" charset="0"/>
              </a:rPr>
              <a:t>?</a:t>
            </a:r>
          </a:p>
        </p:txBody>
      </p:sp>
      <p:sp>
        <p:nvSpPr>
          <p:cNvPr id="4" name="TextBox 3"/>
          <p:cNvSpPr txBox="1"/>
          <p:nvPr/>
        </p:nvSpPr>
        <p:spPr>
          <a:xfrm>
            <a:off x="830326" y="1123950"/>
            <a:ext cx="8085074" cy="3539321"/>
          </a:xfrm>
          <a:prstGeom prst="rect">
            <a:avLst/>
          </a:prstGeom>
          <a:noFill/>
        </p:spPr>
        <p:txBody>
          <a:bodyPr wrap="square" lIns="91330" tIns="45666" rIns="91330" bIns="45666" rtlCol="0">
            <a:spAutoFit/>
          </a:bodyPr>
          <a:lstStyle/>
          <a:p>
            <a:pPr algn="ctr"/>
            <a:r>
              <a:rPr lang="en-US" sz="3200" dirty="0">
                <a:latin typeface="UTM Avo" panose="02040603050506020204" pitchFamily="18" charset="0"/>
                <a:ea typeface="Arial-Rounded" pitchFamily="34" charset="0"/>
                <a:cs typeface="Arial" pitchFamily="34" charset="0"/>
              </a:rPr>
              <a:t>Khi </a:t>
            </a:r>
            <a:r>
              <a:rPr lang="en-US" sz="3200" dirty="0" err="1">
                <a:latin typeface="UTM Avo" panose="02040603050506020204" pitchFamily="18" charset="0"/>
                <a:ea typeface="Arial-Rounded" pitchFamily="34" charset="0"/>
                <a:cs typeface="Arial" pitchFamily="34" charset="0"/>
              </a:rPr>
              <a:t>bị</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lạc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chúng</a:t>
            </a:r>
            <a:r>
              <a:rPr lang="en-US" sz="3200" dirty="0">
                <a:latin typeface="UTM Avo" panose="02040603050506020204" pitchFamily="18" charset="0"/>
                <a:ea typeface="Arial-Rounded" pitchFamily="34" charset="0"/>
                <a:cs typeface="Arial" pitchFamily="34" charset="0"/>
              </a:rPr>
              <a:t> ta </a:t>
            </a:r>
            <a:r>
              <a:rPr lang="en-US" sz="3200" dirty="0" err="1">
                <a:latin typeface="UTM Avo" panose="02040603050506020204" pitchFamily="18" charset="0"/>
                <a:ea typeface="Arial-Rounded" pitchFamily="34" charset="0"/>
                <a:cs typeface="Arial" pitchFamily="34" charset="0"/>
              </a:rPr>
              <a:t>có</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thể</a:t>
            </a:r>
            <a:r>
              <a:rPr lang="en-US" sz="3200" dirty="0">
                <a:latin typeface="UTM Avo" panose="02040603050506020204" pitchFamily="18" charset="0"/>
                <a:ea typeface="Arial-Rounded" pitchFamily="34" charset="0"/>
                <a:cs typeface="Arial" pitchFamily="34" charset="0"/>
              </a:rPr>
              <a:t>:</a:t>
            </a:r>
          </a:p>
          <a:p>
            <a:pPr algn="just"/>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Tìm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đến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sự</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giúp</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đỡ</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của</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chú</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bảo</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vệ</a:t>
            </a:r>
            <a:endParaRPr lang="en-US" sz="3200" dirty="0">
              <a:latin typeface="UTM Avo" panose="02040603050506020204" pitchFamily="18" charset="0"/>
              <a:ea typeface="Arial-Rounded" pitchFamily="34" charset="0"/>
              <a:cs typeface="Arial" pitchFamily="34" charset="0"/>
            </a:endParaRPr>
          </a:p>
          <a:p>
            <a:pPr algn="just"/>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Nhớ</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số</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điện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thoại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của</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người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thân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và</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xin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người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gọi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nhờ</a:t>
            </a:r>
            <a:r>
              <a:rPr lang="en-US" sz="3200" dirty="0">
                <a:latin typeface="UTM Avo" panose="02040603050506020204" pitchFamily="18" charset="0"/>
                <a:ea typeface="Arial-Rounded" pitchFamily="34" charset="0"/>
                <a:cs typeface="Arial" pitchFamily="34" charset="0"/>
              </a:rPr>
              <a:t>. </a:t>
            </a:r>
          </a:p>
          <a:p>
            <a:pPr algn="just"/>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Bình</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tĩnh</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nhớ</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điểm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hẹn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và</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tìm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đến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điểm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hẹn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với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người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thân</a:t>
            </a:r>
            <a:r>
              <a:rPr lang="en-US" sz="3200" dirty="0">
                <a:latin typeface="UTM Avo" panose="02040603050506020204" pitchFamily="18" charset="0"/>
                <a:ea typeface="Arial-Rounded" pitchFamily="34" charset="0"/>
                <a:cs typeface="Arial" pitchFamily="34" charset="0"/>
              </a:rPr>
              <a:t>.</a:t>
            </a:r>
          </a:p>
          <a:p>
            <a:pPr algn="just"/>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Không</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nên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theo</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người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lạ</a:t>
            </a:r>
            <a:r>
              <a:rPr lang="en-US" sz="3200" dirty="0">
                <a:latin typeface="UTM Avo" panose="02040603050506020204" pitchFamily="18" charset="0"/>
                <a:ea typeface="Arial-Rounded" pitchFamily="34" charset="0"/>
                <a:cs typeface="Arial" pitchFamily="34" charset="0"/>
              </a:rPr>
              <a:t>…</a:t>
            </a:r>
          </a:p>
        </p:txBody>
      </p:sp>
      <p:pic>
        <p:nvPicPr>
          <p:cNvPr id="11" name="Picture 10">
            <a:extLst>
              <a:ext uri="{FF2B5EF4-FFF2-40B4-BE49-F238E27FC236}">
                <a16:creationId xmlns:a16="http://schemas.microsoft.com/office/drawing/2014/main" id="{77E956CC-2F77-48AE-BB8C-51DC3D44A0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4294" y="97004"/>
            <a:ext cx="1000328" cy="1000328"/>
          </a:xfrm>
          <a:prstGeom prst="rect">
            <a:avLst/>
          </a:prstGeom>
        </p:spPr>
      </p:pic>
    </p:spTree>
    <p:extLst>
      <p:ext uri="{BB962C8B-B14F-4D97-AF65-F5344CB8AC3E}">
        <p14:creationId xmlns:p14="http://schemas.microsoft.com/office/powerpoint/2010/main" val="24268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1FDDE55E-0193-469B-901B-43817E86AE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61950"/>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Document 17">
            <a:extLst>
              <a:ext uri="{FF2B5EF4-FFF2-40B4-BE49-F238E27FC236}">
                <a16:creationId xmlns:a16="http://schemas.microsoft.com/office/drawing/2014/main" id="{BE256886-E38D-4949-AAEC-39927A59AEA0}"/>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 name="chu U">
            <a:hlinkClick r:id="" action="ppaction://media"/>
            <a:extLst>
              <a:ext uri="{FF2B5EF4-FFF2-40B4-BE49-F238E27FC236}">
                <a16:creationId xmlns:a16="http://schemas.microsoft.com/office/drawing/2014/main" id="{28365E20-B072-466B-857C-0A7EF40E87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02" y="502227"/>
            <a:ext cx="4738276" cy="4738276"/>
          </a:xfrm>
          <a:prstGeom prst="rect">
            <a:avLst/>
          </a:prstGeom>
        </p:spPr>
      </p:pic>
      <p:pic>
        <p:nvPicPr>
          <p:cNvPr id="11" name="chu UW">
            <a:hlinkClick r:id="" action="ppaction://media"/>
            <a:extLst>
              <a:ext uri="{FF2B5EF4-FFF2-40B4-BE49-F238E27FC236}">
                <a16:creationId xmlns:a16="http://schemas.microsoft.com/office/drawing/2014/main" id="{289C555C-BEE3-45BB-86AB-EF5E07D4867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419600" y="514350"/>
            <a:ext cx="4738276" cy="4738276"/>
          </a:xfrm>
          <a:prstGeom prst="rect">
            <a:avLst/>
          </a:prstGeom>
        </p:spPr>
      </p:pic>
      <p:sp>
        <p:nvSpPr>
          <p:cNvPr id="13" name="Oval 12">
            <a:extLst>
              <a:ext uri="{FF2B5EF4-FFF2-40B4-BE49-F238E27FC236}">
                <a16:creationId xmlns:a16="http://schemas.microsoft.com/office/drawing/2014/main" id="{6973646C-3250-4539-A05F-325574C7656E}"/>
              </a:ext>
            </a:extLst>
          </p:cNvPr>
          <p:cNvSpPr/>
          <p:nvPr/>
        </p:nvSpPr>
        <p:spPr>
          <a:xfrm>
            <a:off x="251112" y="3172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Arial" pitchFamily="34" charset="0"/>
              </a:rPr>
              <a:t>1</a:t>
            </a:r>
          </a:p>
        </p:txBody>
      </p:sp>
      <p:sp>
        <p:nvSpPr>
          <p:cNvPr id="14" name="TextBox 13">
            <a:extLst>
              <a:ext uri="{FF2B5EF4-FFF2-40B4-BE49-F238E27FC236}">
                <a16:creationId xmlns:a16="http://schemas.microsoft.com/office/drawing/2014/main" id="{E6AAA390-587B-40D9-9648-300A10861BC2}"/>
              </a:ext>
            </a:extLst>
          </p:cNvPr>
          <p:cNvSpPr txBox="1"/>
          <p:nvPr/>
        </p:nvSpPr>
        <p:spPr>
          <a:xfrm>
            <a:off x="917865" y="121020"/>
            <a:ext cx="7308270" cy="461544"/>
          </a:xfrm>
          <a:prstGeom prst="rect">
            <a:avLst/>
          </a:prstGeom>
          <a:noFill/>
        </p:spPr>
        <p:txBody>
          <a:bodyPr wrap="square" lIns="91317" tIns="45660" rIns="91317" bIns="45660" rtlCol="0">
            <a:spAutoFit/>
          </a:bodyPr>
          <a:lstStyle/>
          <a:p>
            <a:pPr algn="just"/>
            <a:r>
              <a:rPr lang="en-US" sz="2400" b="1">
                <a:latin typeface="UTM Avo" panose="02040603050506020204" pitchFamily="18" charset="0"/>
                <a:ea typeface="Arial-Rounded" pitchFamily="34" charset="0"/>
                <a:cs typeface="Arial" pitchFamily="34" charset="0"/>
              </a:rPr>
              <a:t>Tô</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73D9625-51DB-4C32-A79B-F0182FEDC396}"/>
              </a:ext>
            </a:extLst>
          </p:cNvPr>
          <p:cNvGrpSpPr/>
          <p:nvPr/>
        </p:nvGrpSpPr>
        <p:grpSpPr>
          <a:xfrm>
            <a:off x="0" y="133350"/>
            <a:ext cx="9152902" cy="4876800"/>
            <a:chOff x="0" y="133350"/>
            <a:chExt cx="9152902" cy="4876800"/>
          </a:xfrm>
        </p:grpSpPr>
        <p:pic>
          <p:nvPicPr>
            <p:cNvPr id="9" name="Picture 2" descr="Hình nền pp dễ thương">
              <a:extLst>
                <a:ext uri="{FF2B5EF4-FFF2-40B4-BE49-F238E27FC236}">
                  <a16:creationId xmlns:a16="http://schemas.microsoft.com/office/drawing/2014/main" id="{5110D59F-812C-4785-A0AE-A8564DB95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Document 17">
              <a:extLst>
                <a:ext uri="{FF2B5EF4-FFF2-40B4-BE49-F238E27FC236}">
                  <a16:creationId xmlns:a16="http://schemas.microsoft.com/office/drawing/2014/main" id="{EEDD6422-307A-4357-A6AF-0526BB5571DA}"/>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Cloud 2"/>
          <p:cNvSpPr/>
          <p:nvPr/>
        </p:nvSpPr>
        <p:spPr>
          <a:xfrm>
            <a:off x="1219200" y="884717"/>
            <a:ext cx="6032965" cy="17985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ÔN BÀI CŨ</a:t>
            </a:r>
          </a:p>
        </p:txBody>
      </p:sp>
    </p:spTree>
    <p:extLst>
      <p:ext uri="{BB962C8B-B14F-4D97-AF65-F5344CB8AC3E}">
        <p14:creationId xmlns:p14="http://schemas.microsoft.com/office/powerpoint/2010/main" val="534346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3618" y="1352550"/>
            <a:ext cx="8771109" cy="4337685"/>
            <a:chOff x="338255" y="2849541"/>
            <a:chExt cx="8771109" cy="4337685"/>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414" y="2849541"/>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45184" y="3306741"/>
              <a:ext cx="8147653" cy="1569660"/>
            </a:xfrm>
            <a:prstGeom prst="rect">
              <a:avLst/>
            </a:prstGeom>
          </p:spPr>
          <p:txBody>
            <a:bodyPr wrap="square">
              <a:spAutoFit/>
            </a:bodyPr>
            <a:lstStyle/>
            <a:p>
              <a:pPr algn="just"/>
              <a:r>
                <a:rPr lang="en-US" sz="3200" b="1">
                  <a:solidFill>
                    <a:srgbClr val="7030A0"/>
                  </a:solidFill>
                  <a:latin typeface="HP001 4 hàng" pitchFamily="34" charset="0"/>
                  <a:ea typeface="Arial-Rounded" pitchFamily="34" charset="0"/>
                  <a:cs typeface="Arial-Rounded" pitchFamily="34" charset="0"/>
                </a:rPr>
                <a:t>ngoảnh lại    ngoảnh lại    ngoảnh lại</a:t>
              </a:r>
            </a:p>
            <a:p>
              <a:pPr algn="just"/>
              <a:endParaRPr lang="en-US" sz="3200" b="1">
                <a:solidFill>
                  <a:srgbClr val="7030A0"/>
                </a:solidFill>
                <a:latin typeface="HP001 4 hàng" pitchFamily="34" charset="0"/>
                <a:ea typeface="Arial-Rounded" pitchFamily="34" charset="0"/>
                <a:cs typeface="Arial-Rounded" pitchFamily="34" charset="0"/>
              </a:endParaRPr>
            </a:p>
            <a:p>
              <a:pPr algn="just"/>
              <a:endParaRPr lang="en-US" sz="3200" b="1">
                <a:solidFill>
                  <a:srgbClr val="7030A0"/>
                </a:solidFill>
                <a:latin typeface="HP001 4 hàng" pitchFamily="34" charset="0"/>
                <a:ea typeface="Arial-Rounded" pitchFamily="34" charset="0"/>
                <a:cs typeface="Arial-Rounded" pitchFamily="34" charset="0"/>
              </a:endParaRPr>
            </a:p>
          </p:txBody>
        </p:sp>
        <p:pic>
          <p:nvPicPr>
            <p:cNvPr id="26" name="Picture 2">
              <a:extLst>
                <a:ext uri="{FF2B5EF4-FFF2-40B4-BE49-F238E27FC236}">
                  <a16:creationId xmlns:a16="http://schemas.microsoft.com/office/drawing/2014/main" id="{5F8518BE-176B-47BA-98EB-B0E848FC25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763" b="27390"/>
            <a:stretch/>
          </p:blipFill>
          <p:spPr bwMode="auto">
            <a:xfrm>
              <a:off x="358486" y="4996864"/>
              <a:ext cx="8743949" cy="74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a:extLst>
                <a:ext uri="{FF2B5EF4-FFF2-40B4-BE49-F238E27FC236}">
                  <a16:creationId xmlns:a16="http://schemas.microsoft.com/office/drawing/2014/main" id="{54EBA30C-AF5E-4AEB-8258-4EA98B53A7F3}"/>
                </a:ext>
              </a:extLst>
            </p:cNvPr>
            <p:cNvSpPr/>
            <p:nvPr/>
          </p:nvSpPr>
          <p:spPr>
            <a:xfrm>
              <a:off x="338255" y="4632681"/>
              <a:ext cx="8147653" cy="2554545"/>
            </a:xfrm>
            <a:prstGeom prst="rect">
              <a:avLst/>
            </a:prstGeom>
          </p:spPr>
          <p:txBody>
            <a:bodyPr wrap="square">
              <a:spAutoFit/>
            </a:bodyPr>
            <a:lstStyle/>
            <a:p>
              <a:pPr algn="just"/>
              <a:r>
                <a:rPr lang="en-US" sz="3200" b="1">
                  <a:solidFill>
                    <a:srgbClr val="7030A0"/>
                  </a:solidFill>
                  <a:latin typeface="HP001 4 hàng" pitchFamily="34" charset="0"/>
                  <a:ea typeface="Arial-Rounded" pitchFamily="34" charset="0"/>
                  <a:cs typeface="Arial-Rounded" pitchFamily="34" charset="0"/>
                </a:rPr>
                <a:t>công viên      công viên       công viên</a:t>
              </a:r>
            </a:p>
            <a:p>
              <a:pPr algn="just"/>
              <a:endParaRPr lang="en-US" sz="3200" b="1">
                <a:solidFill>
                  <a:srgbClr val="7030A0"/>
                </a:solidFill>
                <a:latin typeface="HP001 4 hàng" pitchFamily="34" charset="0"/>
                <a:ea typeface="Arial-Rounded" pitchFamily="34" charset="0"/>
                <a:cs typeface="Arial-Rounded" pitchFamily="34" charset="0"/>
              </a:endParaRPr>
            </a:p>
            <a:p>
              <a:pPr algn="just"/>
              <a:endParaRPr lang="en-US" sz="3200" b="1">
                <a:solidFill>
                  <a:srgbClr val="7030A0"/>
                </a:solidFill>
                <a:latin typeface="HP001 4 hàng" pitchFamily="34" charset="0"/>
                <a:ea typeface="Arial-Rounded" pitchFamily="34" charset="0"/>
                <a:cs typeface="Arial-Rounded" pitchFamily="34" charset="0"/>
              </a:endParaRPr>
            </a:p>
            <a:p>
              <a:pPr algn="just"/>
              <a:endParaRPr lang="en-US" sz="3200" b="1">
                <a:solidFill>
                  <a:srgbClr val="7030A0"/>
                </a:solidFill>
                <a:latin typeface="HP001 4 hàng" pitchFamily="34" charset="0"/>
                <a:ea typeface="Arial-Rounded" pitchFamily="34" charset="0"/>
                <a:cs typeface="Arial-Rounded" pitchFamily="34" charset="0"/>
              </a:endParaRPr>
            </a:p>
            <a:p>
              <a:pPr algn="just"/>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Arial" pitchFamily="34" charset="0"/>
              </a:rPr>
              <a:t>2</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UTM Avo" panose="02040603050506020204" pitchFamily="18" charset="0"/>
                <a:ea typeface="Arial-Rounded" pitchFamily="34" charset="0"/>
                <a:cs typeface="Arial" pitchFamily="34" charset="0"/>
              </a:rPr>
              <a:t>Viết từ  ngữ</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ocument 17">
            <a:extLst>
              <a:ext uri="{FF2B5EF4-FFF2-40B4-BE49-F238E27FC236}">
                <a16:creationId xmlns:a16="http://schemas.microsoft.com/office/drawing/2014/main" id="{550853DD-D1D3-43F5-885D-3BB41D30399A}"/>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Bố </a:t>
              </a:r>
              <a:r>
                <a:rPr lang="el-GR" sz="3200" b="1">
                  <a:solidFill>
                    <a:srgbClr val="7030A0"/>
                  </a:solidFill>
                  <a:latin typeface="HP001 4 hàng" pitchFamily="34" charset="0"/>
                  <a:ea typeface="Arial-Rounded" pitchFamily="34" charset="0"/>
                  <a:cs typeface="Arial-Rounded" pitchFamily="34" charset="0"/>
                </a:rPr>
                <a:t>ε</a:t>
              </a:r>
              <a:r>
                <a:rPr lang="vi-VN" sz="3200" b="1">
                  <a:solidFill>
                    <a:srgbClr val="7030A0"/>
                  </a:solidFill>
                  <a:latin typeface="HP001 4 hàng" pitchFamily="34" charset="0"/>
                  <a:ea typeface="Arial-Rounded" pitchFamily="34" charset="0"/>
                  <a:cs typeface="Arial-Rounded" pitchFamily="34" charset="0"/>
                </a:rPr>
                <a:t>o Nam và em đi </a:t>
              </a:r>
              <a:r>
                <a:rPr lang="el-GR" sz="3200" b="1">
                  <a:solidFill>
                    <a:srgbClr val="7030A0"/>
                  </a:solidFill>
                  <a:latin typeface="HP001 4 hàng" pitchFamily="34" charset="0"/>
                  <a:ea typeface="Arial-Rounded" pitchFamily="34" charset="0"/>
                  <a:cs typeface="Arial-Rounded" pitchFamily="34" charset="0"/>
                </a:rPr>
                <a:t>εΠ </a:t>
              </a:r>
              <a:r>
                <a:rPr lang="vi-VN" sz="3200" b="1">
                  <a:solidFill>
                    <a:srgbClr val="7030A0"/>
                  </a:solidFill>
                  <a:latin typeface="HP001 4 hàng" pitchFamily="34" charset="0"/>
                  <a:ea typeface="Arial-Rounded" pitchFamily="34" charset="0"/>
                  <a:cs typeface="Arial-Rounded" pitchFamily="34" charset="0"/>
                </a:rPr>
                <a:t>ở cŪg </a:t>
              </a:r>
              <a:r>
                <a:rPr lang="el-GR" sz="3200" b="1">
                  <a:solidFill>
                    <a:srgbClr val="7030A0"/>
                  </a:solidFill>
                  <a:latin typeface="HP001 4 hàng" pitchFamily="34" charset="0"/>
                  <a:ea typeface="Arial-Rounded" pitchFamily="34" charset="0"/>
                  <a:cs typeface="Arial-Rounded" pitchFamily="34" charset="0"/>
                </a:rPr>
                <a:t>νμ</a:t>
              </a:r>
              <a:r>
                <a:rPr lang="vi-VN" sz="3200" b="1">
                  <a:solidFill>
                    <a:srgbClr val="7030A0"/>
                  </a:solidFill>
                  <a:latin typeface="HP001 4 hàng" pitchFamily="34" charset="0"/>
                  <a:ea typeface="Arial-Rounded" pitchFamily="34" charset="0"/>
                  <a:cs typeface="Arial-Rounded" pitchFamily="34" charset="0"/>
                </a:rPr>
                <a:t>łn</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Arial" pitchFamily="34" charset="0"/>
              </a:rPr>
              <a:t>3</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UTM Avo" panose="02040603050506020204" pitchFamily="18" charset="0"/>
                <a:ea typeface="Arial-Rounded" pitchFamily="34" charset="0"/>
                <a:cs typeface="Arial" pitchFamily="34" charset="0"/>
              </a:rPr>
              <a:t>Viết câu trả lời cho câu hỏi a ở mục 3</a:t>
            </a:r>
          </a:p>
        </p:txBody>
      </p:sp>
      <p:sp>
        <p:nvSpPr>
          <p:cNvPr id="5" name="Rectangle 4"/>
          <p:cNvSpPr/>
          <p:nvPr/>
        </p:nvSpPr>
        <p:spPr>
          <a:xfrm>
            <a:off x="1683808" y="1170810"/>
            <a:ext cx="4842770" cy="523111"/>
          </a:xfrm>
          <a:prstGeom prst="rect">
            <a:avLst/>
          </a:prstGeom>
        </p:spPr>
        <p:txBody>
          <a:bodyPr wrap="none" lIns="91330" tIns="45666" rIns="91330" bIns="45666">
            <a:spAutoFit/>
          </a:bodyPr>
          <a:lstStyle/>
          <a:p>
            <a:pPr algn="ctr"/>
            <a:r>
              <a:rPr lang="en-US" sz="2800">
                <a:latin typeface="UTM Avo" panose="02040603050506020204" pitchFamily="18" charset="0"/>
                <a:ea typeface="Arial-Rounded" pitchFamily="34" charset="0"/>
                <a:cs typeface="Arial" pitchFamily="34" charset="0"/>
              </a:rPr>
              <a:t>a. Bố cho Nam và em (…).</a:t>
            </a: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940386" y="238461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Khoảng cách giữa các chữ như thế nào?</a:t>
            </a:r>
          </a:p>
        </p:txBody>
      </p:sp>
      <p:sp>
        <p:nvSpPr>
          <p:cNvPr id="27" name="Rectangle 26"/>
          <p:cNvSpPr/>
          <p:nvPr/>
        </p:nvSpPr>
        <p:spPr>
          <a:xfrm>
            <a:off x="1367970"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000250"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31560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73206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1" name="Rectangle 40"/>
          <p:cNvSpPr/>
          <p:nvPr/>
        </p:nvSpPr>
        <p:spPr>
          <a:xfrm>
            <a:off x="488956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2" name="Rectangle 41"/>
          <p:cNvSpPr/>
          <p:nvPr/>
        </p:nvSpPr>
        <p:spPr>
          <a:xfrm>
            <a:off x="5680144"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3" name="Rectangle 42"/>
          <p:cNvSpPr/>
          <p:nvPr/>
        </p:nvSpPr>
        <p:spPr>
          <a:xfrm>
            <a:off x="5965894" y="2593218"/>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4" name="Rectangle 43"/>
          <p:cNvSpPr/>
          <p:nvPr/>
        </p:nvSpPr>
        <p:spPr>
          <a:xfrm>
            <a:off x="6844792" y="2589752"/>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189694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par>
                                <p:cTn id="163" presetID="26" presetClass="entr" presetSubtype="0" fill="hold" grpId="0" nodeType="with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wipe(down)">
                                      <p:cBhvr>
                                        <p:cTn id="165" dur="652">
                                          <p:stCondLst>
                                            <p:cond delay="0"/>
                                          </p:stCondLst>
                                        </p:cTn>
                                        <p:tgtEl>
                                          <p:spTgt spid="41"/>
                                        </p:tgtEl>
                                      </p:cBhvr>
                                    </p:animEffect>
                                    <p:anim calcmode="lin" valueType="num">
                                      <p:cBhvr>
                                        <p:cTn id="166" dur="2050"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7" dur="747"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8" dur="747" tmFilter="0, 0; 0.125,0.2665; 0.25,0.4; 0.375,0.465; 0.5,0.5;  0.625,0.535; 0.75,0.6; 0.875,0.7335; 1,1">
                                          <p:stCondLst>
                                            <p:cond delay="747"/>
                                          </p:stCondLst>
                                        </p:cTn>
                                        <p:tgtEl>
                                          <p:spTgt spid="41"/>
                                        </p:tgtEl>
                                        <p:attrNameLst>
                                          <p:attrName>ppt_y</p:attrName>
                                        </p:attrNameLst>
                                      </p:cBhvr>
                                      <p:tavLst>
                                        <p:tav tm="0" fmla="#ppt_y-sin(pi*$)/9">
                                          <p:val>
                                            <p:fltVal val="0"/>
                                          </p:val>
                                        </p:tav>
                                        <p:tav tm="100000">
                                          <p:val>
                                            <p:fltVal val="1"/>
                                          </p:val>
                                        </p:tav>
                                      </p:tavLst>
                                    </p:anim>
                                    <p:anim calcmode="lin" valueType="num">
                                      <p:cBhvr>
                                        <p:cTn id="169" dur="373" tmFilter="0, 0; 0.125,0.2665; 0.25,0.4; 0.375,0.465; 0.5,0.5;  0.625,0.535; 0.75,0.6; 0.875,0.7335; 1,1">
                                          <p:stCondLst>
                                            <p:cond delay="1490"/>
                                          </p:stCondLst>
                                        </p:cTn>
                                        <p:tgtEl>
                                          <p:spTgt spid="41"/>
                                        </p:tgtEl>
                                        <p:attrNameLst>
                                          <p:attrName>ppt_y</p:attrName>
                                        </p:attrNameLst>
                                      </p:cBhvr>
                                      <p:tavLst>
                                        <p:tav tm="0" fmla="#ppt_y-sin(pi*$)/27">
                                          <p:val>
                                            <p:fltVal val="0"/>
                                          </p:val>
                                        </p:tav>
                                        <p:tav tm="100000">
                                          <p:val>
                                            <p:fltVal val="1"/>
                                          </p:val>
                                        </p:tav>
                                      </p:tavLst>
                                    </p:anim>
                                    <p:anim calcmode="lin" valueType="num">
                                      <p:cBhvr>
                                        <p:cTn id="170" dur="185" tmFilter="0, 0; 0.125,0.2665; 0.25,0.4; 0.375,0.465; 0.5,0.5;  0.625,0.535; 0.75,0.6; 0.875,0.7335; 1,1">
                                          <p:stCondLst>
                                            <p:cond delay="1863"/>
                                          </p:stCondLst>
                                        </p:cTn>
                                        <p:tgtEl>
                                          <p:spTgt spid="41"/>
                                        </p:tgtEl>
                                        <p:attrNameLst>
                                          <p:attrName>ppt_y</p:attrName>
                                        </p:attrNameLst>
                                      </p:cBhvr>
                                      <p:tavLst>
                                        <p:tav tm="0" fmla="#ppt_y-sin(pi*$)/81">
                                          <p:val>
                                            <p:fltVal val="0"/>
                                          </p:val>
                                        </p:tav>
                                        <p:tav tm="100000">
                                          <p:val>
                                            <p:fltVal val="1"/>
                                          </p:val>
                                        </p:tav>
                                      </p:tavLst>
                                    </p:anim>
                                    <p:animScale>
                                      <p:cBhvr>
                                        <p:cTn id="171" dur="29">
                                          <p:stCondLst>
                                            <p:cond delay="731"/>
                                          </p:stCondLst>
                                        </p:cTn>
                                        <p:tgtEl>
                                          <p:spTgt spid="41"/>
                                        </p:tgtEl>
                                      </p:cBhvr>
                                      <p:to x="100000" y="60000"/>
                                    </p:animScale>
                                    <p:animScale>
                                      <p:cBhvr>
                                        <p:cTn id="172" dur="187" decel="50000">
                                          <p:stCondLst>
                                            <p:cond delay="761"/>
                                          </p:stCondLst>
                                        </p:cTn>
                                        <p:tgtEl>
                                          <p:spTgt spid="41"/>
                                        </p:tgtEl>
                                      </p:cBhvr>
                                      <p:to x="100000" y="100000"/>
                                    </p:animScale>
                                    <p:animScale>
                                      <p:cBhvr>
                                        <p:cTn id="173" dur="29">
                                          <p:stCondLst>
                                            <p:cond delay="1476"/>
                                          </p:stCondLst>
                                        </p:cTn>
                                        <p:tgtEl>
                                          <p:spTgt spid="41"/>
                                        </p:tgtEl>
                                      </p:cBhvr>
                                      <p:to x="100000" y="80000"/>
                                    </p:animScale>
                                    <p:animScale>
                                      <p:cBhvr>
                                        <p:cTn id="174" dur="187" decel="50000">
                                          <p:stCondLst>
                                            <p:cond delay="1505"/>
                                          </p:stCondLst>
                                        </p:cTn>
                                        <p:tgtEl>
                                          <p:spTgt spid="41"/>
                                        </p:tgtEl>
                                      </p:cBhvr>
                                      <p:to x="100000" y="100000"/>
                                    </p:animScale>
                                    <p:animScale>
                                      <p:cBhvr>
                                        <p:cTn id="175" dur="29">
                                          <p:stCondLst>
                                            <p:cond delay="1847"/>
                                          </p:stCondLst>
                                        </p:cTn>
                                        <p:tgtEl>
                                          <p:spTgt spid="41"/>
                                        </p:tgtEl>
                                      </p:cBhvr>
                                      <p:to x="100000" y="90000"/>
                                    </p:animScale>
                                    <p:animScale>
                                      <p:cBhvr>
                                        <p:cTn id="176" dur="187" decel="50000">
                                          <p:stCondLst>
                                            <p:cond delay="1876"/>
                                          </p:stCondLst>
                                        </p:cTn>
                                        <p:tgtEl>
                                          <p:spTgt spid="41"/>
                                        </p:tgtEl>
                                      </p:cBhvr>
                                      <p:to x="100000" y="100000"/>
                                    </p:animScale>
                                    <p:animScale>
                                      <p:cBhvr>
                                        <p:cTn id="177" dur="29">
                                          <p:stCondLst>
                                            <p:cond delay="2034"/>
                                          </p:stCondLst>
                                        </p:cTn>
                                        <p:tgtEl>
                                          <p:spTgt spid="41"/>
                                        </p:tgtEl>
                                      </p:cBhvr>
                                      <p:to x="100000" y="95000"/>
                                    </p:animScale>
                                    <p:animScale>
                                      <p:cBhvr>
                                        <p:cTn id="178" dur="187" decel="50000">
                                          <p:stCondLst>
                                            <p:cond delay="2063"/>
                                          </p:stCondLst>
                                        </p:cTn>
                                        <p:tgtEl>
                                          <p:spTgt spid="41"/>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42"/>
                                        </p:tgtEl>
                                        <p:attrNameLst>
                                          <p:attrName>style.visibility</p:attrName>
                                        </p:attrNameLst>
                                      </p:cBhvr>
                                      <p:to>
                                        <p:strVal val="visible"/>
                                      </p:to>
                                    </p:set>
                                    <p:animEffect transition="in" filter="wipe(down)">
                                      <p:cBhvr>
                                        <p:cTn id="181" dur="652">
                                          <p:stCondLst>
                                            <p:cond delay="0"/>
                                          </p:stCondLst>
                                        </p:cTn>
                                        <p:tgtEl>
                                          <p:spTgt spid="42"/>
                                        </p:tgtEl>
                                      </p:cBhvr>
                                    </p:animEffect>
                                    <p:anim calcmode="lin" valueType="num">
                                      <p:cBhvr>
                                        <p:cTn id="182"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83"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84"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185"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186"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187" dur="29">
                                          <p:stCondLst>
                                            <p:cond delay="731"/>
                                          </p:stCondLst>
                                        </p:cTn>
                                        <p:tgtEl>
                                          <p:spTgt spid="42"/>
                                        </p:tgtEl>
                                      </p:cBhvr>
                                      <p:to x="100000" y="60000"/>
                                    </p:animScale>
                                    <p:animScale>
                                      <p:cBhvr>
                                        <p:cTn id="188" dur="187" decel="50000">
                                          <p:stCondLst>
                                            <p:cond delay="761"/>
                                          </p:stCondLst>
                                        </p:cTn>
                                        <p:tgtEl>
                                          <p:spTgt spid="42"/>
                                        </p:tgtEl>
                                      </p:cBhvr>
                                      <p:to x="100000" y="100000"/>
                                    </p:animScale>
                                    <p:animScale>
                                      <p:cBhvr>
                                        <p:cTn id="189" dur="29">
                                          <p:stCondLst>
                                            <p:cond delay="1476"/>
                                          </p:stCondLst>
                                        </p:cTn>
                                        <p:tgtEl>
                                          <p:spTgt spid="42"/>
                                        </p:tgtEl>
                                      </p:cBhvr>
                                      <p:to x="100000" y="80000"/>
                                    </p:animScale>
                                    <p:animScale>
                                      <p:cBhvr>
                                        <p:cTn id="190" dur="187" decel="50000">
                                          <p:stCondLst>
                                            <p:cond delay="1505"/>
                                          </p:stCondLst>
                                        </p:cTn>
                                        <p:tgtEl>
                                          <p:spTgt spid="42"/>
                                        </p:tgtEl>
                                      </p:cBhvr>
                                      <p:to x="100000" y="100000"/>
                                    </p:animScale>
                                    <p:animScale>
                                      <p:cBhvr>
                                        <p:cTn id="191" dur="29">
                                          <p:stCondLst>
                                            <p:cond delay="1847"/>
                                          </p:stCondLst>
                                        </p:cTn>
                                        <p:tgtEl>
                                          <p:spTgt spid="42"/>
                                        </p:tgtEl>
                                      </p:cBhvr>
                                      <p:to x="100000" y="90000"/>
                                    </p:animScale>
                                    <p:animScale>
                                      <p:cBhvr>
                                        <p:cTn id="192" dur="187" decel="50000">
                                          <p:stCondLst>
                                            <p:cond delay="1876"/>
                                          </p:stCondLst>
                                        </p:cTn>
                                        <p:tgtEl>
                                          <p:spTgt spid="42"/>
                                        </p:tgtEl>
                                      </p:cBhvr>
                                      <p:to x="100000" y="100000"/>
                                    </p:animScale>
                                    <p:animScale>
                                      <p:cBhvr>
                                        <p:cTn id="193" dur="29">
                                          <p:stCondLst>
                                            <p:cond delay="2034"/>
                                          </p:stCondLst>
                                        </p:cTn>
                                        <p:tgtEl>
                                          <p:spTgt spid="42"/>
                                        </p:tgtEl>
                                      </p:cBhvr>
                                      <p:to x="100000" y="95000"/>
                                    </p:animScale>
                                    <p:animScale>
                                      <p:cBhvr>
                                        <p:cTn id="194" dur="187" decel="50000">
                                          <p:stCondLst>
                                            <p:cond delay="2063"/>
                                          </p:stCondLst>
                                        </p:cTn>
                                        <p:tgtEl>
                                          <p:spTgt spid="42"/>
                                        </p:tgtEl>
                                      </p:cBhvr>
                                      <p:to x="100000" y="100000"/>
                                    </p:animScale>
                                  </p:childTnLst>
                                </p:cTn>
                              </p:par>
                              <p:par>
                                <p:cTn id="195" presetID="26" presetClass="entr" presetSubtype="0" fill="hold" grpId="0" nodeType="with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wipe(down)">
                                      <p:cBhvr>
                                        <p:cTn id="197" dur="652">
                                          <p:stCondLst>
                                            <p:cond delay="0"/>
                                          </p:stCondLst>
                                        </p:cTn>
                                        <p:tgtEl>
                                          <p:spTgt spid="43"/>
                                        </p:tgtEl>
                                      </p:cBhvr>
                                    </p:animEffect>
                                    <p:anim calcmode="lin" valueType="num">
                                      <p:cBhvr>
                                        <p:cTn id="198"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99"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0"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201"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202"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203" dur="29">
                                          <p:stCondLst>
                                            <p:cond delay="731"/>
                                          </p:stCondLst>
                                        </p:cTn>
                                        <p:tgtEl>
                                          <p:spTgt spid="43"/>
                                        </p:tgtEl>
                                      </p:cBhvr>
                                      <p:to x="100000" y="60000"/>
                                    </p:animScale>
                                    <p:animScale>
                                      <p:cBhvr>
                                        <p:cTn id="204" dur="187" decel="50000">
                                          <p:stCondLst>
                                            <p:cond delay="761"/>
                                          </p:stCondLst>
                                        </p:cTn>
                                        <p:tgtEl>
                                          <p:spTgt spid="43"/>
                                        </p:tgtEl>
                                      </p:cBhvr>
                                      <p:to x="100000" y="100000"/>
                                    </p:animScale>
                                    <p:animScale>
                                      <p:cBhvr>
                                        <p:cTn id="205" dur="29">
                                          <p:stCondLst>
                                            <p:cond delay="1476"/>
                                          </p:stCondLst>
                                        </p:cTn>
                                        <p:tgtEl>
                                          <p:spTgt spid="43"/>
                                        </p:tgtEl>
                                      </p:cBhvr>
                                      <p:to x="100000" y="80000"/>
                                    </p:animScale>
                                    <p:animScale>
                                      <p:cBhvr>
                                        <p:cTn id="206" dur="187" decel="50000">
                                          <p:stCondLst>
                                            <p:cond delay="1505"/>
                                          </p:stCondLst>
                                        </p:cTn>
                                        <p:tgtEl>
                                          <p:spTgt spid="43"/>
                                        </p:tgtEl>
                                      </p:cBhvr>
                                      <p:to x="100000" y="100000"/>
                                    </p:animScale>
                                    <p:animScale>
                                      <p:cBhvr>
                                        <p:cTn id="207" dur="29">
                                          <p:stCondLst>
                                            <p:cond delay="1847"/>
                                          </p:stCondLst>
                                        </p:cTn>
                                        <p:tgtEl>
                                          <p:spTgt spid="43"/>
                                        </p:tgtEl>
                                      </p:cBhvr>
                                      <p:to x="100000" y="90000"/>
                                    </p:animScale>
                                    <p:animScale>
                                      <p:cBhvr>
                                        <p:cTn id="208" dur="187" decel="50000">
                                          <p:stCondLst>
                                            <p:cond delay="1876"/>
                                          </p:stCondLst>
                                        </p:cTn>
                                        <p:tgtEl>
                                          <p:spTgt spid="43"/>
                                        </p:tgtEl>
                                      </p:cBhvr>
                                      <p:to x="100000" y="100000"/>
                                    </p:animScale>
                                    <p:animScale>
                                      <p:cBhvr>
                                        <p:cTn id="209" dur="29">
                                          <p:stCondLst>
                                            <p:cond delay="2034"/>
                                          </p:stCondLst>
                                        </p:cTn>
                                        <p:tgtEl>
                                          <p:spTgt spid="43"/>
                                        </p:tgtEl>
                                      </p:cBhvr>
                                      <p:to x="100000" y="95000"/>
                                    </p:animScale>
                                    <p:animScale>
                                      <p:cBhvr>
                                        <p:cTn id="210" dur="187" decel="50000">
                                          <p:stCondLst>
                                            <p:cond delay="2063"/>
                                          </p:stCondLst>
                                        </p:cTn>
                                        <p:tgtEl>
                                          <p:spTgt spid="43"/>
                                        </p:tgtEl>
                                      </p:cBhvr>
                                      <p:to x="100000" y="100000"/>
                                    </p:animScale>
                                  </p:childTnLst>
                                </p:cTn>
                              </p:par>
                              <p:par>
                                <p:cTn id="211" presetID="26" presetClass="entr" presetSubtype="0" fill="hold" grpId="0" nodeType="withEffect">
                                  <p:stCondLst>
                                    <p:cond delay="0"/>
                                  </p:stCondLst>
                                  <p:childTnLst>
                                    <p:set>
                                      <p:cBhvr>
                                        <p:cTn id="212" dur="1" fill="hold">
                                          <p:stCondLst>
                                            <p:cond delay="0"/>
                                          </p:stCondLst>
                                        </p:cTn>
                                        <p:tgtEl>
                                          <p:spTgt spid="44"/>
                                        </p:tgtEl>
                                        <p:attrNameLst>
                                          <p:attrName>style.visibility</p:attrName>
                                        </p:attrNameLst>
                                      </p:cBhvr>
                                      <p:to>
                                        <p:strVal val="visible"/>
                                      </p:to>
                                    </p:set>
                                    <p:animEffect transition="in" filter="wipe(down)">
                                      <p:cBhvr>
                                        <p:cTn id="213" dur="652">
                                          <p:stCondLst>
                                            <p:cond delay="0"/>
                                          </p:stCondLst>
                                        </p:cTn>
                                        <p:tgtEl>
                                          <p:spTgt spid="44"/>
                                        </p:tgtEl>
                                      </p:cBhvr>
                                    </p:animEffect>
                                    <p:anim calcmode="lin" valueType="num">
                                      <p:cBhvr>
                                        <p:cTn id="214" dur="2050"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15" dur="747"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16" dur="747" tmFilter="0, 0; 0.125,0.2665; 0.25,0.4; 0.375,0.465; 0.5,0.5;  0.625,0.535; 0.75,0.6; 0.875,0.7335; 1,1">
                                          <p:stCondLst>
                                            <p:cond delay="747"/>
                                          </p:stCondLst>
                                        </p:cTn>
                                        <p:tgtEl>
                                          <p:spTgt spid="44"/>
                                        </p:tgtEl>
                                        <p:attrNameLst>
                                          <p:attrName>ppt_y</p:attrName>
                                        </p:attrNameLst>
                                      </p:cBhvr>
                                      <p:tavLst>
                                        <p:tav tm="0" fmla="#ppt_y-sin(pi*$)/9">
                                          <p:val>
                                            <p:fltVal val="0"/>
                                          </p:val>
                                        </p:tav>
                                        <p:tav tm="100000">
                                          <p:val>
                                            <p:fltVal val="1"/>
                                          </p:val>
                                        </p:tav>
                                      </p:tavLst>
                                    </p:anim>
                                    <p:anim calcmode="lin" valueType="num">
                                      <p:cBhvr>
                                        <p:cTn id="217" dur="373" tmFilter="0, 0; 0.125,0.2665; 0.25,0.4; 0.375,0.465; 0.5,0.5;  0.625,0.535; 0.75,0.6; 0.875,0.7335; 1,1">
                                          <p:stCondLst>
                                            <p:cond delay="1490"/>
                                          </p:stCondLst>
                                        </p:cTn>
                                        <p:tgtEl>
                                          <p:spTgt spid="44"/>
                                        </p:tgtEl>
                                        <p:attrNameLst>
                                          <p:attrName>ppt_y</p:attrName>
                                        </p:attrNameLst>
                                      </p:cBhvr>
                                      <p:tavLst>
                                        <p:tav tm="0" fmla="#ppt_y-sin(pi*$)/27">
                                          <p:val>
                                            <p:fltVal val="0"/>
                                          </p:val>
                                        </p:tav>
                                        <p:tav tm="100000">
                                          <p:val>
                                            <p:fltVal val="1"/>
                                          </p:val>
                                        </p:tav>
                                      </p:tavLst>
                                    </p:anim>
                                    <p:anim calcmode="lin" valueType="num">
                                      <p:cBhvr>
                                        <p:cTn id="218" dur="185" tmFilter="0, 0; 0.125,0.2665; 0.25,0.4; 0.375,0.465; 0.5,0.5;  0.625,0.535; 0.75,0.6; 0.875,0.7335; 1,1">
                                          <p:stCondLst>
                                            <p:cond delay="1863"/>
                                          </p:stCondLst>
                                        </p:cTn>
                                        <p:tgtEl>
                                          <p:spTgt spid="44"/>
                                        </p:tgtEl>
                                        <p:attrNameLst>
                                          <p:attrName>ppt_y</p:attrName>
                                        </p:attrNameLst>
                                      </p:cBhvr>
                                      <p:tavLst>
                                        <p:tav tm="0" fmla="#ppt_y-sin(pi*$)/81">
                                          <p:val>
                                            <p:fltVal val="0"/>
                                          </p:val>
                                        </p:tav>
                                        <p:tav tm="100000">
                                          <p:val>
                                            <p:fltVal val="1"/>
                                          </p:val>
                                        </p:tav>
                                      </p:tavLst>
                                    </p:anim>
                                    <p:animScale>
                                      <p:cBhvr>
                                        <p:cTn id="219" dur="29">
                                          <p:stCondLst>
                                            <p:cond delay="731"/>
                                          </p:stCondLst>
                                        </p:cTn>
                                        <p:tgtEl>
                                          <p:spTgt spid="44"/>
                                        </p:tgtEl>
                                      </p:cBhvr>
                                      <p:to x="100000" y="60000"/>
                                    </p:animScale>
                                    <p:animScale>
                                      <p:cBhvr>
                                        <p:cTn id="220" dur="187" decel="50000">
                                          <p:stCondLst>
                                            <p:cond delay="761"/>
                                          </p:stCondLst>
                                        </p:cTn>
                                        <p:tgtEl>
                                          <p:spTgt spid="44"/>
                                        </p:tgtEl>
                                      </p:cBhvr>
                                      <p:to x="100000" y="100000"/>
                                    </p:animScale>
                                    <p:animScale>
                                      <p:cBhvr>
                                        <p:cTn id="221" dur="29">
                                          <p:stCondLst>
                                            <p:cond delay="1476"/>
                                          </p:stCondLst>
                                        </p:cTn>
                                        <p:tgtEl>
                                          <p:spTgt spid="44"/>
                                        </p:tgtEl>
                                      </p:cBhvr>
                                      <p:to x="100000" y="80000"/>
                                    </p:animScale>
                                    <p:animScale>
                                      <p:cBhvr>
                                        <p:cTn id="222" dur="187" decel="50000">
                                          <p:stCondLst>
                                            <p:cond delay="1505"/>
                                          </p:stCondLst>
                                        </p:cTn>
                                        <p:tgtEl>
                                          <p:spTgt spid="44"/>
                                        </p:tgtEl>
                                      </p:cBhvr>
                                      <p:to x="100000" y="100000"/>
                                    </p:animScale>
                                    <p:animScale>
                                      <p:cBhvr>
                                        <p:cTn id="223" dur="29">
                                          <p:stCondLst>
                                            <p:cond delay="1847"/>
                                          </p:stCondLst>
                                        </p:cTn>
                                        <p:tgtEl>
                                          <p:spTgt spid="44"/>
                                        </p:tgtEl>
                                      </p:cBhvr>
                                      <p:to x="100000" y="90000"/>
                                    </p:animScale>
                                    <p:animScale>
                                      <p:cBhvr>
                                        <p:cTn id="224" dur="187" decel="50000">
                                          <p:stCondLst>
                                            <p:cond delay="1876"/>
                                          </p:stCondLst>
                                        </p:cTn>
                                        <p:tgtEl>
                                          <p:spTgt spid="44"/>
                                        </p:tgtEl>
                                      </p:cBhvr>
                                      <p:to x="100000" y="100000"/>
                                    </p:animScale>
                                    <p:animScale>
                                      <p:cBhvr>
                                        <p:cTn id="225" dur="29">
                                          <p:stCondLst>
                                            <p:cond delay="2034"/>
                                          </p:stCondLst>
                                        </p:cTn>
                                        <p:tgtEl>
                                          <p:spTgt spid="44"/>
                                        </p:tgtEl>
                                      </p:cBhvr>
                                      <p:to x="100000" y="95000"/>
                                    </p:animScale>
                                    <p:animScale>
                                      <p:cBhvr>
                                        <p:cTn id="226" dur="187" decel="50000">
                                          <p:stCondLst>
                                            <p:cond delay="2063"/>
                                          </p:stCondLst>
                                        </p:cTn>
                                        <p:tgtEl>
                                          <p:spTgt spid="44"/>
                                        </p:tgtEl>
                                      </p:cBhvr>
                                      <p:to x="100000" y="100000"/>
                                    </p:animScale>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27"/>
                                        </p:tgtEl>
                                      </p:cBhvr>
                                    </p:animEffect>
                                    <p:set>
                                      <p:cBhvr>
                                        <p:cTn id="231" dur="1" fill="hold">
                                          <p:stCondLst>
                                            <p:cond delay="499"/>
                                          </p:stCondLst>
                                        </p:cTn>
                                        <p:tgtEl>
                                          <p:spTgt spid="27"/>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7"/>
                                        </p:tgtEl>
                                      </p:cBhvr>
                                    </p:animEffect>
                                    <p:set>
                                      <p:cBhvr>
                                        <p:cTn id="234" dur="1" fill="hold">
                                          <p:stCondLst>
                                            <p:cond delay="499"/>
                                          </p:stCondLst>
                                        </p:cTn>
                                        <p:tgtEl>
                                          <p:spTgt spid="37"/>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38"/>
                                        </p:tgtEl>
                                      </p:cBhvr>
                                    </p:animEffect>
                                    <p:set>
                                      <p:cBhvr>
                                        <p:cTn id="237" dur="1" fill="hold">
                                          <p:stCondLst>
                                            <p:cond delay="499"/>
                                          </p:stCondLst>
                                        </p:cTn>
                                        <p:tgtEl>
                                          <p:spTgt spid="38"/>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39"/>
                                        </p:tgtEl>
                                      </p:cBhvr>
                                    </p:animEffect>
                                    <p:set>
                                      <p:cBhvr>
                                        <p:cTn id="240" dur="1" fill="hold">
                                          <p:stCondLst>
                                            <p:cond delay="499"/>
                                          </p:stCondLst>
                                        </p:cTn>
                                        <p:tgtEl>
                                          <p:spTgt spid="39"/>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40"/>
                                        </p:tgtEl>
                                      </p:cBhvr>
                                    </p:animEffect>
                                    <p:set>
                                      <p:cBhvr>
                                        <p:cTn id="243" dur="1" fill="hold">
                                          <p:stCondLst>
                                            <p:cond delay="499"/>
                                          </p:stCondLst>
                                        </p:cTn>
                                        <p:tgtEl>
                                          <p:spTgt spid="40"/>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41"/>
                                        </p:tgtEl>
                                      </p:cBhvr>
                                    </p:animEffect>
                                    <p:set>
                                      <p:cBhvr>
                                        <p:cTn id="246" dur="1" fill="hold">
                                          <p:stCondLst>
                                            <p:cond delay="499"/>
                                          </p:stCondLst>
                                        </p:cTn>
                                        <p:tgtEl>
                                          <p:spTgt spid="41"/>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42"/>
                                        </p:tgtEl>
                                      </p:cBhvr>
                                    </p:animEffect>
                                    <p:set>
                                      <p:cBhvr>
                                        <p:cTn id="249" dur="1" fill="hold">
                                          <p:stCondLst>
                                            <p:cond delay="499"/>
                                          </p:stCondLst>
                                        </p:cTn>
                                        <p:tgtEl>
                                          <p:spTgt spid="42"/>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43"/>
                                        </p:tgtEl>
                                      </p:cBhvr>
                                    </p:animEffect>
                                    <p:set>
                                      <p:cBhvr>
                                        <p:cTn id="252" dur="1" fill="hold">
                                          <p:stCondLst>
                                            <p:cond delay="499"/>
                                          </p:stCondLst>
                                        </p:cTn>
                                        <p:tgtEl>
                                          <p:spTgt spid="43"/>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44"/>
                                        </p:tgtEl>
                                      </p:cBhvr>
                                    </p:animEffect>
                                    <p:set>
                                      <p:cBhvr>
                                        <p:cTn id="255"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228601" y="649288"/>
            <a:ext cx="3944938" cy="3944938"/>
          </a:xfrm>
        </p:spPr>
      </p:pic>
      <p:pic>
        <p:nvPicPr>
          <p:cNvPr id="6" name="N.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419601" y="649288"/>
            <a:ext cx="3944938" cy="3944938"/>
          </a:xfrm>
        </p:spPr>
      </p:pic>
      <p:pic>
        <p:nvPicPr>
          <p:cNvPr id="5" name="Picture 2">
            <a:extLst>
              <a:ext uri="{FF2B5EF4-FFF2-40B4-BE49-F238E27FC236}">
                <a16:creationId xmlns:a16="http://schemas.microsoft.com/office/drawing/2014/main" id="{1FDDE55E-0193-469B-901B-43817E86AE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61950"/>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Document 17">
            <a:extLst>
              <a:ext uri="{FF2B5EF4-FFF2-40B4-BE49-F238E27FC236}">
                <a16:creationId xmlns:a16="http://schemas.microsoft.com/office/drawing/2014/main" id="{BE256886-E38D-4949-AAEC-39927A59AEA0}"/>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68474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17">
            <a:extLst>
              <a:ext uri="{FF2B5EF4-FFF2-40B4-BE49-F238E27FC236}">
                <a16:creationId xmlns:a16="http://schemas.microsoft.com/office/drawing/2014/main" id="{829E1A2E-C46A-42D0-BC13-39E189238526}"/>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UTM Avo" panose="02040603050506020204" pitchFamily="18" charset="0"/>
                <a:cs typeface="Arial" pitchFamily="34" charset="0"/>
              </a:rPr>
              <a:t>Dặn dò:</a:t>
            </a:r>
          </a:p>
          <a:p>
            <a:pPr marL="457200" indent="-457200" algn="just">
              <a:buFontTx/>
              <a:buChar char="-"/>
            </a:pPr>
            <a:r>
              <a:rPr lang="en-US" sz="3200">
                <a:solidFill>
                  <a:schemeClr val="tx1"/>
                </a:solidFill>
                <a:latin typeface="UTM Avo" panose="02040603050506020204" pitchFamily="18" charset="0"/>
                <a:cs typeface="Arial" pitchFamily="34" charset="0"/>
              </a:rPr>
              <a:t>Đọc lại bài: </a:t>
            </a:r>
            <a:r>
              <a:rPr lang="en-US" sz="3200" i="1">
                <a:solidFill>
                  <a:schemeClr val="tx1"/>
                </a:solidFill>
                <a:latin typeface="UTM Avo" panose="02040603050506020204" pitchFamily="18" charset="0"/>
                <a:cs typeface="Arial" pitchFamily="34" charset="0"/>
              </a:rPr>
              <a:t>Nếu không may bị lạc </a:t>
            </a:r>
            <a:r>
              <a:rPr lang="en-US" sz="3200">
                <a:solidFill>
                  <a:schemeClr val="tx1"/>
                </a:solidFill>
                <a:latin typeface="UTM Avo" panose="02040603050506020204" pitchFamily="18" charset="0"/>
                <a:cs typeface="Arial" pitchFamily="34" charset="0"/>
              </a:rPr>
              <a:t>(trang 74, 75).</a:t>
            </a:r>
          </a:p>
          <a:p>
            <a:pPr marL="457200" indent="-457200" algn="just">
              <a:buFontTx/>
              <a:buChar char="-"/>
            </a:pPr>
            <a:r>
              <a:rPr lang="en-US" sz="3200">
                <a:solidFill>
                  <a:schemeClr val="tx1"/>
                </a:solidFill>
                <a:latin typeface="UTM Avo" panose="02040603050506020204" pitchFamily="18" charset="0"/>
                <a:cs typeface="Arial" pitchFamily="34" charset="0"/>
              </a:rPr>
              <a:t>Hoàn thành vở bài tập.</a:t>
            </a:r>
          </a:p>
          <a:p>
            <a:pPr marL="457200" indent="-457200" algn="just">
              <a:buFontTx/>
              <a:buChar char="-"/>
            </a:pPr>
            <a:r>
              <a:rPr lang="en-US" sz="3200">
                <a:solidFill>
                  <a:schemeClr val="tx1"/>
                </a:solidFill>
                <a:latin typeface="UTM Avo" panose="02040603050506020204" pitchFamily="18" charset="0"/>
                <a:cs typeface="Arial" pitchFamily="34" charset="0"/>
              </a:rPr>
              <a:t>Chuẩn bị bài mới (trang 76, 77).</a:t>
            </a:r>
          </a:p>
        </p:txBody>
      </p:sp>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049" y="1685950"/>
            <a:ext cx="8762999" cy="2554436"/>
          </a:xfrm>
          <a:prstGeom prst="rect">
            <a:avLst/>
          </a:prstGeom>
        </p:spPr>
        <p:txBody>
          <a:bodyPr wrap="square" lIns="91330" tIns="45666" rIns="91330" bIns="45666">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Trong</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khu</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rừng</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nọ</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có</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một</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đàn</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sống</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cùng</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Một</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hôm</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trước</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khi</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đi</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kiếm</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cỏ</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dặn</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a:t>
            </a:r>
          </a:p>
          <a:p>
            <a:pPr marL="0" marR="0" lvl="0" indent="0" algn="just" defTabSz="91318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 Ai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đến</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gọi</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cửa</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các</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đừng</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mở</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nhé</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Chỉ</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mở</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cửa</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khi</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nghe</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tiếng</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p:txBody>
      </p:sp>
      <p:sp>
        <p:nvSpPr>
          <p:cNvPr id="5" name="TextBox 4"/>
          <p:cNvSpPr txBox="1"/>
          <p:nvPr/>
        </p:nvSpPr>
        <p:spPr>
          <a:xfrm>
            <a:off x="2895600" y="584773"/>
            <a:ext cx="3642531"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Đọc</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đoạn</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1:</a:t>
            </a:r>
          </a:p>
        </p:txBody>
      </p:sp>
      <p:sp>
        <p:nvSpPr>
          <p:cNvPr id="8" name="TextBox 7"/>
          <p:cNvSpPr txBox="1"/>
          <p:nvPr/>
        </p:nvSpPr>
        <p:spPr>
          <a:xfrm>
            <a:off x="8902" y="4456674"/>
            <a:ext cx="9144000" cy="523111"/>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dặn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chỉ</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được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mở</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cửa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nào</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p:txBody>
      </p:sp>
      <p:sp>
        <p:nvSpPr>
          <p:cNvPr id="10" name="TextBox 9">
            <a:extLst>
              <a:ext uri="{FF2B5EF4-FFF2-40B4-BE49-F238E27FC236}">
                <a16:creationId xmlns:a16="http://schemas.microsoft.com/office/drawing/2014/main" id="{30C41B90-CE2B-4BF1-9F55-9FA8ADCD2807}"/>
              </a:ext>
            </a:extLst>
          </p:cNvPr>
          <p:cNvSpPr txBox="1"/>
          <p:nvPr/>
        </p:nvSpPr>
        <p:spPr>
          <a:xfrm>
            <a:off x="1594016" y="1208106"/>
            <a:ext cx="5947064" cy="523099"/>
          </a:xfrm>
          <a:prstGeom prst="rect">
            <a:avLst/>
          </a:prstGeom>
          <a:noFill/>
        </p:spPr>
        <p:txBody>
          <a:bodyPr wrap="square" lIns="91317" tIns="45660" rIns="91317" bIns="45660"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Khi </a:t>
            </a: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vắng</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nhà</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endParaRPr>
          </a:p>
        </p:txBody>
      </p:sp>
      <p:sp>
        <p:nvSpPr>
          <p:cNvPr id="7" name="Flowchart: Document 17">
            <a:extLst>
              <a:ext uri="{FF2B5EF4-FFF2-40B4-BE49-F238E27FC236}">
                <a16:creationId xmlns:a16="http://schemas.microsoft.com/office/drawing/2014/main" id="{52B2AF2D-9A7E-4EC5-B41C-C1F235A541BB}"/>
              </a:ext>
            </a:extLst>
          </p:cNvPr>
          <p:cNvSpPr/>
          <p:nvPr/>
        </p:nvSpPr>
        <p:spPr>
          <a:xfrm>
            <a:off x="7047" y="141966"/>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4F7CC8DA-368F-4D42-A13A-24FE7B800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5151" y="0"/>
            <a:ext cx="1024081" cy="1024081"/>
          </a:xfrm>
          <a:prstGeom prst="rect">
            <a:avLst/>
          </a:prstGeom>
        </p:spPr>
      </p:pic>
      <p:pic>
        <p:nvPicPr>
          <p:cNvPr id="12" name="Picture 11">
            <a:extLst>
              <a:ext uri="{FF2B5EF4-FFF2-40B4-BE49-F238E27FC236}">
                <a16:creationId xmlns:a16="http://schemas.microsoft.com/office/drawing/2014/main" id="{A8E09F69-2E4C-4F35-B719-63AEF8DF6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 y="-164937"/>
            <a:ext cx="1242112" cy="1242112"/>
          </a:xfrm>
          <a:prstGeom prst="rect">
            <a:avLst/>
          </a:prstGeom>
        </p:spPr>
      </p:pic>
    </p:spTree>
    <p:extLst>
      <p:ext uri="{BB962C8B-B14F-4D97-AF65-F5344CB8AC3E}">
        <p14:creationId xmlns:p14="http://schemas.microsoft.com/office/powerpoint/2010/main" val="155100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1+#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604961"/>
            <a:ext cx="8382000" cy="2246769"/>
          </a:xfrm>
          <a:prstGeom prst="rect">
            <a:avLst/>
          </a:prstGeom>
        </p:spPr>
        <p:txBody>
          <a:bodyPr wrap="square">
            <a:spAutoFit/>
          </a:bodyPr>
          <a:lstStyle/>
          <a:p>
            <a:pPr marL="0" marR="0" lvl="0" indent="0" algn="just" defTabSz="91318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Một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sói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nấp</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gần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đó</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Đợi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xa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nó</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gõ</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cửa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và</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giả</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giọng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Nhớ</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lời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đàn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nói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Không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phải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giọng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Không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mở</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a:p>
            <a:pPr marL="0" marR="0" lvl="0" indent="0" algn="just" defTabSz="91318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Sói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đành</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bỏ</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p:txBody>
      </p:sp>
      <p:sp>
        <p:nvSpPr>
          <p:cNvPr id="6" name="TextBox 5"/>
          <p:cNvSpPr txBox="1"/>
          <p:nvPr/>
        </p:nvSpPr>
        <p:spPr>
          <a:xfrm>
            <a:off x="2819400" y="659398"/>
            <a:ext cx="3642531" cy="523111"/>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đoạn</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2:</a:t>
            </a:r>
          </a:p>
        </p:txBody>
      </p:sp>
      <p:sp>
        <p:nvSpPr>
          <p:cNvPr id="7" name="TextBox 6"/>
          <p:cNvSpPr txBox="1"/>
          <p:nvPr/>
        </p:nvSpPr>
        <p:spPr>
          <a:xfrm>
            <a:off x="8902" y="4222546"/>
            <a:ext cx="9144000" cy="523111"/>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Đàn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làm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gì</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sói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gọi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cửa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p:txBody>
      </p:sp>
      <p:sp>
        <p:nvSpPr>
          <p:cNvPr id="8" name="Flowchart: Document 17">
            <a:extLst>
              <a:ext uri="{FF2B5EF4-FFF2-40B4-BE49-F238E27FC236}">
                <a16:creationId xmlns:a16="http://schemas.microsoft.com/office/drawing/2014/main" id="{FAE923DC-106D-4061-938F-0A0A3032001C}"/>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E27FC03-4A59-4104-9455-102DBA30F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11" name="Picture 10">
            <a:extLst>
              <a:ext uri="{FF2B5EF4-FFF2-40B4-BE49-F238E27FC236}">
                <a16:creationId xmlns:a16="http://schemas.microsoft.com/office/drawing/2014/main" id="{3BAC02AC-BEC6-44AE-B0DA-A158CF3A6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Tree>
    <p:extLst>
      <p:ext uri="{BB962C8B-B14F-4D97-AF65-F5344CB8AC3E}">
        <p14:creationId xmlns:p14="http://schemas.microsoft.com/office/powerpoint/2010/main" val="36892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535" y="1238214"/>
            <a:ext cx="8839200" cy="3108543"/>
          </a:xfrm>
          <a:prstGeom prst="rect">
            <a:avLst/>
          </a:prstGeom>
        </p:spPr>
        <p:txBody>
          <a:bodyPr wrap="square">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Một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lúc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sau</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về</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Nghe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đúng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tiếng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đàn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ra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mở</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cửa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và</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tíu</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tít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khoe</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Lúc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vắng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có</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tiếng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gọi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cửa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nhưng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không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phải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giọng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của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nên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chúng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không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mở</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xoa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đầu</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Các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ngoan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lắm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t>
            </a:r>
          </a:p>
        </p:txBody>
      </p:sp>
      <p:sp>
        <p:nvSpPr>
          <p:cNvPr id="5" name="TextBox 4"/>
          <p:cNvSpPr txBox="1"/>
          <p:nvPr/>
        </p:nvSpPr>
        <p:spPr>
          <a:xfrm>
            <a:off x="0" y="4409597"/>
            <a:ext cx="9144000" cy="523111"/>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Nghe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chuyện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dê</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mẹ</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đã</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nói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gì</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với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con?</a:t>
            </a:r>
          </a:p>
        </p:txBody>
      </p:sp>
      <p:sp>
        <p:nvSpPr>
          <p:cNvPr id="6" name="TextBox 5"/>
          <p:cNvSpPr txBox="1"/>
          <p:nvPr/>
        </p:nvSpPr>
        <p:spPr>
          <a:xfrm>
            <a:off x="2750734" y="542147"/>
            <a:ext cx="3642531" cy="523111"/>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Arial-Rounded" pitchFamily="34" charset="0"/>
                <a:cs typeface="Arial" pitchFamily="34" charset="0"/>
              </a:rPr>
              <a:t>đoạn</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 3:</a:t>
            </a:r>
          </a:p>
        </p:txBody>
      </p:sp>
      <p:sp>
        <p:nvSpPr>
          <p:cNvPr id="8" name="Flowchart: Document 17">
            <a:extLst>
              <a:ext uri="{FF2B5EF4-FFF2-40B4-BE49-F238E27FC236}">
                <a16:creationId xmlns:a16="http://schemas.microsoft.com/office/drawing/2014/main" id="{5EAE7ACB-EEC8-4983-B00A-069D7990AF72}"/>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5B832C-7A13-4D5F-8AB9-01E468917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10" name="Picture 9">
            <a:extLst>
              <a:ext uri="{FF2B5EF4-FFF2-40B4-BE49-F238E27FC236}">
                <a16:creationId xmlns:a16="http://schemas.microsoft.com/office/drawing/2014/main" id="{498DAF5C-6277-424B-A64D-FE9C8447B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Tree>
    <p:extLst>
      <p:ext uri="{BB962C8B-B14F-4D97-AF65-F5344CB8AC3E}">
        <p14:creationId xmlns:p14="http://schemas.microsoft.com/office/powerpoint/2010/main" val="65123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73D9625-51DB-4C32-A79B-F0182FEDC396}"/>
              </a:ext>
            </a:extLst>
          </p:cNvPr>
          <p:cNvGrpSpPr/>
          <p:nvPr/>
        </p:nvGrpSpPr>
        <p:grpSpPr>
          <a:xfrm>
            <a:off x="0" y="133350"/>
            <a:ext cx="9152902" cy="4876800"/>
            <a:chOff x="0" y="133350"/>
            <a:chExt cx="9152902" cy="4876800"/>
          </a:xfrm>
        </p:grpSpPr>
        <p:pic>
          <p:nvPicPr>
            <p:cNvPr id="9" name="Picture 2" descr="Hình nền pp dễ thương">
              <a:extLst>
                <a:ext uri="{FF2B5EF4-FFF2-40B4-BE49-F238E27FC236}">
                  <a16:creationId xmlns:a16="http://schemas.microsoft.com/office/drawing/2014/main" id="{5110D59F-812C-4785-A0AE-A8564DB95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Document 17">
              <a:extLst>
                <a:ext uri="{FF2B5EF4-FFF2-40B4-BE49-F238E27FC236}">
                  <a16:creationId xmlns:a16="http://schemas.microsoft.com/office/drawing/2014/main" id="{EEDD6422-307A-4357-A6AF-0526BB5571DA}"/>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Cloud 2"/>
          <p:cNvSpPr/>
          <p:nvPr/>
        </p:nvSpPr>
        <p:spPr>
          <a:xfrm>
            <a:off x="1219200" y="884717"/>
            <a:ext cx="6032965" cy="17985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UTM Avo" panose="02040603050506020204" pitchFamily="18" charset="0"/>
              </a:rPr>
              <a:t>KHỞI ĐỘNG</a:t>
            </a:r>
            <a:endParaRPr kumimoji="0" lang="en-US" sz="4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30625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7">
            <a:extLst>
              <a:ext uri="{FF2B5EF4-FFF2-40B4-BE49-F238E27FC236}">
                <a16:creationId xmlns:a16="http://schemas.microsoft.com/office/drawing/2014/main" id="{BB491BA7-F72A-41D2-96B2-BAB35940DC57}"/>
              </a:ext>
            </a:extLst>
          </p:cNvPr>
          <p:cNvSpPr/>
          <p:nvPr/>
        </p:nvSpPr>
        <p:spPr>
          <a:xfrm>
            <a:off x="0" y="9700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5" name="TextBox 4"/>
          <p:cNvSpPr txBox="1"/>
          <p:nvPr/>
        </p:nvSpPr>
        <p:spPr>
          <a:xfrm>
            <a:off x="876300" y="250115"/>
            <a:ext cx="7391400" cy="461544"/>
          </a:xfrm>
          <a:prstGeom prst="rect">
            <a:avLst/>
          </a:prstGeom>
          <a:noFill/>
        </p:spPr>
        <p:txBody>
          <a:bodyPr wrap="square" lIns="91317" tIns="45660" rIns="91317" bIns="45660" rtlCol="0">
            <a:spAutoFit/>
          </a:bodyPr>
          <a:lstStyle/>
          <a:p>
            <a:pPr algn="just"/>
            <a:r>
              <a:rPr lang="en-US" sz="2400" b="1" dirty="0">
                <a:latin typeface="UTM Avo" panose="02040603050506020204" pitchFamily="18" charset="0"/>
                <a:ea typeface="Arial-Rounded" pitchFamily="34" charset="0"/>
                <a:cs typeface="Arial" pitchFamily="34" charset="0"/>
              </a:rPr>
              <a:t>Quan </a:t>
            </a:r>
            <a:r>
              <a:rPr lang="en-US" sz="2400" b="1" dirty="0" err="1">
                <a:latin typeface="UTM Avo" panose="02040603050506020204" pitchFamily="18" charset="0"/>
                <a:ea typeface="Arial-Rounded" pitchFamily="34" charset="0"/>
                <a:cs typeface="Arial" pitchFamily="34" charset="0"/>
              </a:rPr>
              <a:t>sát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bạn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nhỏ</a:t>
            </a:r>
            <a:endParaRPr lang="en-US" sz="2400" b="1" dirty="0">
              <a:latin typeface="UTM Avo" panose="02040603050506020204" pitchFamily="18"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72" t="20237" r="20017" b="16270"/>
          <a:stretch/>
        </p:blipFill>
        <p:spPr bwMode="auto">
          <a:xfrm>
            <a:off x="2354944" y="772184"/>
            <a:ext cx="6564086" cy="37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 y="1099070"/>
            <a:ext cx="2349501" cy="1569539"/>
          </a:xfrm>
          <a:prstGeom prst="rect">
            <a:avLst/>
          </a:prstGeom>
          <a:noFill/>
        </p:spPr>
        <p:txBody>
          <a:bodyPr wrap="square" lIns="91317" tIns="45660" rIns="91317" bIns="45660" rtlCol="0">
            <a:spAutoFit/>
          </a:bodyPr>
          <a:lstStyle/>
          <a:p>
            <a:pPr algn="just"/>
            <a:r>
              <a:rPr lang="en-US" sz="2400" dirty="0">
                <a:latin typeface="UTM Avo" panose="02040603050506020204" pitchFamily="18" charset="0"/>
                <a:ea typeface="Arial-Rounded" pitchFamily="34" charset="0"/>
                <a:cs typeface="Arial" pitchFamily="34" charset="0"/>
              </a:rPr>
              <a:t>a) </a:t>
            </a:r>
            <a:r>
              <a:rPr lang="en-US" sz="2400" dirty="0" err="1">
                <a:latin typeface="UTM Avo" panose="02040603050506020204" pitchFamily="18" charset="0"/>
                <a:ea typeface="Arial-Rounded" pitchFamily="34" charset="0"/>
                <a:cs typeface="Arial" pitchFamily="34" charset="0"/>
              </a:rPr>
              <a:t>Bạn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nhỏ</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đang</a:t>
            </a:r>
            <a:r>
              <a:rPr lang="en-US" sz="2400" dirty="0">
                <a:latin typeface="UTM Avo" panose="02040603050506020204" pitchFamily="18" charset="0"/>
                <a:ea typeface="Arial-Rounded" pitchFamily="34" charset="0"/>
                <a:cs typeface="Arial" pitchFamily="34" charset="0"/>
              </a:rPr>
              <a:t> ở </a:t>
            </a:r>
            <a:r>
              <a:rPr lang="en-US" sz="2400" dirty="0" err="1">
                <a:latin typeface="UTM Avo" panose="02040603050506020204" pitchFamily="18" charset="0"/>
                <a:ea typeface="Arial-Rounded" pitchFamily="34" charset="0"/>
                <a:cs typeface="Arial" pitchFamily="34" charset="0"/>
              </a:rPr>
              <a:t>đâu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Vì</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sao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bạn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khóc</a:t>
            </a:r>
            <a:r>
              <a:rPr lang="en-US" sz="2400" dirty="0">
                <a:latin typeface="UTM Avo" panose="02040603050506020204" pitchFamily="18" charset="0"/>
                <a:ea typeface="Arial-Rounded" pitchFamily="34" charset="0"/>
                <a:cs typeface="Arial" pitchFamily="34" charset="0"/>
              </a:rPr>
              <a:t>?</a:t>
            </a:r>
          </a:p>
        </p:txBody>
      </p:sp>
      <p:sp>
        <p:nvSpPr>
          <p:cNvPr id="11" name="TextBox 10"/>
          <p:cNvSpPr txBox="1"/>
          <p:nvPr/>
        </p:nvSpPr>
        <p:spPr>
          <a:xfrm>
            <a:off x="29029" y="2851670"/>
            <a:ext cx="2354944" cy="1938871"/>
          </a:xfrm>
          <a:prstGeom prst="rect">
            <a:avLst/>
          </a:prstGeom>
          <a:noFill/>
        </p:spPr>
        <p:txBody>
          <a:bodyPr wrap="square" lIns="91317" tIns="45660" rIns="91317" bIns="45660" rtlCol="0">
            <a:spAutoFit/>
          </a:bodyPr>
          <a:lstStyle/>
          <a:p>
            <a:pPr algn="just"/>
            <a:r>
              <a:rPr lang="en-US" sz="2400" dirty="0">
                <a:latin typeface="UTM Avo" panose="02040603050506020204" pitchFamily="18" charset="0"/>
                <a:ea typeface="Arial-Rounded" pitchFamily="34" charset="0"/>
                <a:cs typeface="Arial" pitchFamily="34" charset="0"/>
              </a:rPr>
              <a:t>b) </a:t>
            </a:r>
            <a:r>
              <a:rPr lang="en-US" sz="2400" dirty="0" err="1">
                <a:latin typeface="UTM Avo" panose="02040603050506020204" pitchFamily="18" charset="0"/>
                <a:ea typeface="Arial-Rounded" pitchFamily="34" charset="0"/>
                <a:cs typeface="Arial" pitchFamily="34" charset="0"/>
              </a:rPr>
              <a:t>Nếu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gặp</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phải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trường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hợp</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như</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bạn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nhỏ</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em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sẽ</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làm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gì</a:t>
            </a:r>
            <a:r>
              <a:rPr lang="en-US" sz="2400" dirty="0">
                <a:latin typeface="UTM Avo" panose="02040603050506020204" pitchFamily="18" charset="0"/>
                <a:ea typeface="Arial-Rounded" pitchFamily="34" charset="0"/>
                <a:cs typeface="Arial" pitchFamily="34" charset="0"/>
              </a:rPr>
              <a:t>?</a:t>
            </a: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84201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NẾU KHÔNG MAY BỊ LẠC</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0952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516" y="2084379"/>
            <a:ext cx="7185078" cy="124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1490</TotalTime>
  <Words>2382</Words>
  <Application>Microsoft Office PowerPoint</Application>
  <PresentationFormat>Trình chiếu Trên màn hình (16:9)</PresentationFormat>
  <Paragraphs>166</Paragraphs>
  <Slides>33</Slides>
  <Notes>8</Notes>
  <HiddenSlides>0</HiddenSlides>
  <MMClips>6</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33</vt:i4>
      </vt:variant>
    </vt:vector>
  </HeadingPairs>
  <TitlesOfParts>
    <vt:vector size="40" baseType="lpstr">
      <vt:lpstr>Arial</vt:lpstr>
      <vt:lpstr>Arial Rounded MT Bold</vt:lpstr>
      <vt:lpstr>Arial-Rounded</vt:lpstr>
      <vt:lpstr>Calibri</vt:lpstr>
      <vt:lpstr>HP001 4 hàng</vt:lpstr>
      <vt:lpstr>UTM Avo</vt:lpstr>
      <vt:lpstr>Office Theme</vt:lpstr>
      <vt:lpstr>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Vần mới:</vt:lpstr>
      <vt:lpstr>Bản trình bày PowerPoint</vt:lpstr>
      <vt:lpstr>ngoảnh hoảng hốt suýt hướng đường</vt:lpstr>
      <vt:lpstr>Bản trình bày PowerPoint</vt:lpstr>
      <vt:lpstr>Bản trình bày PowerPoint</vt:lpstr>
      <vt:lpstr>Bản trình bày PowerPoint</vt:lpstr>
      <vt:lpstr>Giải nghĩa từ khó:</vt:lpstr>
      <vt:lpstr>Bản trình bày PowerPoint</vt:lpstr>
      <vt:lpstr>Bản trình bày PowerPoint</vt:lpstr>
      <vt:lpstr>Bản trình bày PowerPoint</vt:lpstr>
      <vt:lpstr>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 PC</cp:lastModifiedBy>
  <cp:revision>222</cp:revision>
  <dcterms:created xsi:type="dcterms:W3CDTF">2020-12-08T15:48:47Z</dcterms:created>
  <dcterms:modified xsi:type="dcterms:W3CDTF">2022-03-13T15:12:10Z</dcterms:modified>
</cp:coreProperties>
</file>