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64" r:id="rId2"/>
    <p:sldId id="286" r:id="rId3"/>
    <p:sldId id="285" r:id="rId4"/>
    <p:sldId id="362" r:id="rId5"/>
    <p:sldId id="258" r:id="rId6"/>
    <p:sldId id="260" r:id="rId7"/>
    <p:sldId id="277" r:id="rId8"/>
    <p:sldId id="279" r:id="rId9"/>
    <p:sldId id="281" r:id="rId10"/>
    <p:sldId id="261" r:id="rId11"/>
    <p:sldId id="263" r:id="rId12"/>
    <p:sldId id="262" r:id="rId13"/>
    <p:sldId id="264" r:id="rId14"/>
    <p:sldId id="278" r:id="rId15"/>
    <p:sldId id="288" r:id="rId16"/>
    <p:sldId id="289" r:id="rId17"/>
    <p:sldId id="266" r:id="rId18"/>
    <p:sldId id="267" r:id="rId19"/>
    <p:sldId id="282" r:id="rId20"/>
    <p:sldId id="363" r:id="rId21"/>
    <p:sldId id="284" r:id="rId22"/>
    <p:sldId id="365" r:id="rId23"/>
    <p:sldId id="270" r:id="rId24"/>
    <p:sldId id="272" r:id="rId25"/>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00B0F0"/>
    <a:srgbClr val="AFEAFF"/>
    <a:srgbClr val="FFFF01"/>
    <a:srgbClr val="FFFF37"/>
    <a:srgbClr val="F3CEF6"/>
    <a:srgbClr val="ECB2F0"/>
    <a:srgbClr val="E496EA"/>
    <a:srgbClr val="A521AF"/>
    <a:srgbClr val="D24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35" d="100"/>
          <a:sy n="135" d="100"/>
        </p:scale>
        <p:origin x="11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34770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7.jpeg"/><Relationship Id="rId4" Type="http://schemas.openxmlformats.org/officeDocument/2006/relationships/image" Target="../media/image6.pn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id="{726307BA-D476-4497-B5FB-B82D0A664D70}"/>
              </a:ext>
            </a:extLst>
          </p:cNvPr>
          <p:cNvSpPr/>
          <p:nvPr/>
        </p:nvSpPr>
        <p:spPr>
          <a:xfrm>
            <a:off x="-43199" y="309728"/>
            <a:ext cx="9143229" cy="161918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lowchart: Document 17">
            <a:extLst>
              <a:ext uri="{FF2B5EF4-FFF2-40B4-BE49-F238E27FC236}">
                <a16:creationId xmlns:a16="http://schemas.microsoft.com/office/drawing/2014/main" id="{6F335AAC-2763-411E-B420-A59814F23C3B}"/>
              </a:ext>
            </a:extLst>
          </p:cNvPr>
          <p:cNvSpPr/>
          <p:nvPr/>
        </p:nvSpPr>
        <p:spPr>
          <a:xfrm>
            <a:off x="771" y="-19050"/>
            <a:ext cx="9143229" cy="148061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2A3A7F9-AE0F-4FFC-B2E1-C03257428633}"/>
              </a:ext>
            </a:extLst>
          </p:cNvPr>
          <p:cNvSpPr txBox="1"/>
          <p:nvPr/>
        </p:nvSpPr>
        <p:spPr>
          <a:xfrm>
            <a:off x="1581711" y="323244"/>
            <a:ext cx="6805248" cy="707838"/>
          </a:xfrm>
          <a:prstGeom prst="rect">
            <a:avLst/>
          </a:prstGeom>
          <a:noFill/>
        </p:spPr>
        <p:txBody>
          <a:bodyPr wrap="square" lIns="91391" tIns="45696" rIns="91391" bIns="4569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solidFill>
                    <a:prstClr val="white"/>
                  </a:solidFill>
                </a:ln>
                <a:solidFill>
                  <a:prstClr val="white"/>
                </a:solidFill>
                <a:effectLst/>
                <a:uLnTx/>
                <a:uFillTx/>
                <a:latin typeface="UTM Avo" panose="02040603050506020204" pitchFamily="18" charset="0"/>
                <a:ea typeface="Arial-Rounded" pitchFamily="34" charset="0"/>
                <a:cs typeface="Arial-Rounded" pitchFamily="34" charset="0"/>
              </a:rPr>
              <a:t>BÀI HỌC TỪ CUỘC SỐNG </a:t>
            </a:r>
          </a:p>
        </p:txBody>
      </p:sp>
      <p:grpSp>
        <p:nvGrpSpPr>
          <p:cNvPr id="34" name="Group 33">
            <a:extLst>
              <a:ext uri="{FF2B5EF4-FFF2-40B4-BE49-F238E27FC236}">
                <a16:creationId xmlns:a16="http://schemas.microsoft.com/office/drawing/2014/main" id="{BF8048A8-06F3-40E3-8836-741BA12480A0}"/>
              </a:ext>
            </a:extLst>
          </p:cNvPr>
          <p:cNvGrpSpPr/>
          <p:nvPr/>
        </p:nvGrpSpPr>
        <p:grpSpPr>
          <a:xfrm>
            <a:off x="-231311" y="-442165"/>
            <a:ext cx="1822824" cy="1913417"/>
            <a:chOff x="-2957976" y="-1125796"/>
            <a:chExt cx="2469633" cy="2296731"/>
          </a:xfrm>
        </p:grpSpPr>
        <p:sp>
          <p:nvSpPr>
            <p:cNvPr id="35" name="Oval 34">
              <a:extLst>
                <a:ext uri="{FF2B5EF4-FFF2-40B4-BE49-F238E27FC236}">
                  <a16:creationId xmlns:a16="http://schemas.microsoft.com/office/drawing/2014/main" id="{A4042998-67F9-4760-A84E-0A63ABE78512}"/>
                </a:ext>
              </a:extLst>
            </p:cNvPr>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98B7CB0B-3519-4D5E-9533-03C687AF2B78}"/>
                </a:ext>
              </a:extLst>
            </p:cNvPr>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CBBCDDCA-B72A-4DED-8683-F51E2D11272A}"/>
                </a:ext>
              </a:extLst>
            </p:cNvPr>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TextBox 37">
            <a:extLst>
              <a:ext uri="{FF2B5EF4-FFF2-40B4-BE49-F238E27FC236}">
                <a16:creationId xmlns:a16="http://schemas.microsoft.com/office/drawing/2014/main" id="{631BFD44-CBB4-4AED-A291-FCA957F711CE}"/>
              </a:ext>
            </a:extLst>
          </p:cNvPr>
          <p:cNvSpPr txBox="1"/>
          <p:nvPr/>
        </p:nvSpPr>
        <p:spPr>
          <a:xfrm>
            <a:off x="170120" y="123190"/>
            <a:ext cx="990177" cy="1107947"/>
          </a:xfrm>
          <a:prstGeom prst="rect">
            <a:avLst/>
          </a:prstGeom>
          <a:noFill/>
        </p:spPr>
        <p:txBody>
          <a:bodyPr wrap="square" lIns="91391" tIns="45696" rIns="91391" bIns="4569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Arial Rounded MT Bold" pitchFamily="34" charset="0"/>
                <a:ea typeface="Arial-Rounded" pitchFamily="34" charset="0"/>
                <a:cs typeface="Times New Roman" pitchFamily="18" charset="0"/>
              </a:rPr>
              <a:t>5</a:t>
            </a:r>
          </a:p>
        </p:txBody>
      </p:sp>
      <p:grpSp>
        <p:nvGrpSpPr>
          <p:cNvPr id="39" name="Group 38">
            <a:extLst>
              <a:ext uri="{FF2B5EF4-FFF2-40B4-BE49-F238E27FC236}">
                <a16:creationId xmlns:a16="http://schemas.microsoft.com/office/drawing/2014/main" id="{84999A56-9CC7-4B1A-9C10-8420AF668D2F}"/>
              </a:ext>
            </a:extLst>
          </p:cNvPr>
          <p:cNvGrpSpPr/>
          <p:nvPr/>
        </p:nvGrpSpPr>
        <p:grpSpPr>
          <a:xfrm>
            <a:off x="3429000" y="2343150"/>
            <a:ext cx="5334000" cy="812396"/>
            <a:chOff x="9566064" y="964372"/>
            <a:chExt cx="5446164" cy="698253"/>
          </a:xfrm>
          <a:solidFill>
            <a:schemeClr val="tx2"/>
          </a:solidFill>
        </p:grpSpPr>
        <p:sp>
          <p:nvSpPr>
            <p:cNvPr id="40" name="Rectangle 10">
              <a:extLst>
                <a:ext uri="{FF2B5EF4-FFF2-40B4-BE49-F238E27FC236}">
                  <a16:creationId xmlns:a16="http://schemas.microsoft.com/office/drawing/2014/main" id="{1477A98F-5D6A-42FA-8549-3DF4D4D6D75B}"/>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10">
              <a:extLst>
                <a:ext uri="{FF2B5EF4-FFF2-40B4-BE49-F238E27FC236}">
                  <a16:creationId xmlns:a16="http://schemas.microsoft.com/office/drawing/2014/main" id="{98609553-B03C-4625-8788-ADFA086FC4D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Rectangle 10">
            <a:extLst>
              <a:ext uri="{FF2B5EF4-FFF2-40B4-BE49-F238E27FC236}">
                <a16:creationId xmlns:a16="http://schemas.microsoft.com/office/drawing/2014/main" id="{8A779835-D6C7-4F55-A5F6-69B5C461893E}"/>
              </a:ext>
            </a:extLst>
          </p:cNvPr>
          <p:cNvSpPr/>
          <p:nvPr/>
        </p:nvSpPr>
        <p:spPr>
          <a:xfrm>
            <a:off x="3559306" y="2421278"/>
            <a:ext cx="4366490" cy="63268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F6D59FFD-3A6E-4A11-A6C6-0C42F3AA9759}"/>
              </a:ext>
            </a:extLst>
          </p:cNvPr>
          <p:cNvSpPr txBox="1"/>
          <p:nvPr/>
        </p:nvSpPr>
        <p:spPr>
          <a:xfrm>
            <a:off x="3277222" y="2445256"/>
            <a:ext cx="4948088" cy="584727"/>
          </a:xfrm>
          <a:prstGeom prst="rect">
            <a:avLst/>
          </a:prstGeom>
          <a:noFill/>
        </p:spPr>
        <p:txBody>
          <a:bodyPr wrap="square" lIns="91391" tIns="45696" rIns="91391" bIns="4569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24CDC"/>
                </a:solidFill>
                <a:effectLst/>
                <a:uLnTx/>
                <a:uFillTx/>
                <a:latin typeface="UTM Avo" panose="02040603050506020204" pitchFamily="18" charset="0"/>
                <a:ea typeface="Arial-Rounded" pitchFamily="34" charset="0"/>
                <a:cs typeface="Arial-Rounded" pitchFamily="34" charset="0"/>
              </a:rPr>
              <a:t>Kiến và chim bồ câu</a:t>
            </a:r>
            <a:endParaRPr kumimoji="0" lang="en-US" sz="3200" b="1" i="0" u="none" strike="noStrike" kern="1200" cap="none" spc="0" normalizeH="0" baseline="0" noProof="0" dirty="0">
              <a:ln>
                <a:noFill/>
              </a:ln>
              <a:solidFill>
                <a:srgbClr val="D24CDC"/>
              </a:solidFill>
              <a:effectLst/>
              <a:uLnTx/>
              <a:uFillTx/>
              <a:latin typeface="UTM Avo" panose="02040603050506020204" pitchFamily="18" charset="0"/>
              <a:ea typeface="Arial-Rounded" pitchFamily="34" charset="0"/>
              <a:cs typeface="Arial-Rounded" pitchFamily="34" charset="0"/>
            </a:endParaRPr>
          </a:p>
        </p:txBody>
      </p:sp>
      <p:sp>
        <p:nvSpPr>
          <p:cNvPr id="44" name="Rectangle 16">
            <a:extLst>
              <a:ext uri="{FF2B5EF4-FFF2-40B4-BE49-F238E27FC236}">
                <a16:creationId xmlns:a16="http://schemas.microsoft.com/office/drawing/2014/main" id="{17FEAB3F-DE07-42E9-9B69-251770611255}"/>
              </a:ext>
            </a:extLst>
          </p:cNvPr>
          <p:cNvSpPr/>
          <p:nvPr/>
        </p:nvSpPr>
        <p:spPr>
          <a:xfrm rot="269291">
            <a:off x="1761972" y="2300187"/>
            <a:ext cx="877942" cy="72664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16">
            <a:extLst>
              <a:ext uri="{FF2B5EF4-FFF2-40B4-BE49-F238E27FC236}">
                <a16:creationId xmlns:a16="http://schemas.microsoft.com/office/drawing/2014/main" id="{6FD7B588-7D54-457C-B35D-007A8BEA3EFF}"/>
              </a:ext>
            </a:extLst>
          </p:cNvPr>
          <p:cNvSpPr/>
          <p:nvPr/>
        </p:nvSpPr>
        <p:spPr>
          <a:xfrm rot="489815">
            <a:off x="1986438" y="2418484"/>
            <a:ext cx="643519" cy="567652"/>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FF42B6F7-4E94-41BE-8E90-9548847CC10A}"/>
              </a:ext>
            </a:extLst>
          </p:cNvPr>
          <p:cNvGrpSpPr/>
          <p:nvPr/>
        </p:nvGrpSpPr>
        <p:grpSpPr>
          <a:xfrm>
            <a:off x="2514600" y="2115453"/>
            <a:ext cx="1027889" cy="1139068"/>
            <a:chOff x="1148781" y="997763"/>
            <a:chExt cx="992332" cy="992332"/>
          </a:xfrm>
          <a:solidFill>
            <a:srgbClr val="E3667B"/>
          </a:solidFill>
        </p:grpSpPr>
        <p:sp>
          <p:nvSpPr>
            <p:cNvPr id="47" name="Oval 46">
              <a:extLst>
                <a:ext uri="{FF2B5EF4-FFF2-40B4-BE49-F238E27FC236}">
                  <a16:creationId xmlns:a16="http://schemas.microsoft.com/office/drawing/2014/main" id="{FF6CBA1B-DEEC-48D1-A204-7C2D7238A318}"/>
                </a:ext>
              </a:extLst>
            </p:cNvPr>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2B712086-AFF1-4A11-B5C0-BC40F66E1EBA}"/>
                </a:ext>
              </a:extLst>
            </p:cNvPr>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0" name="TextBox 49">
            <a:extLst>
              <a:ext uri="{FF2B5EF4-FFF2-40B4-BE49-F238E27FC236}">
                <a16:creationId xmlns:a16="http://schemas.microsoft.com/office/drawing/2014/main" id="{F55DC7C9-0E0E-4D5D-AE85-D6C56EA09BB8}"/>
              </a:ext>
            </a:extLst>
          </p:cNvPr>
          <p:cNvSpPr txBox="1"/>
          <p:nvPr/>
        </p:nvSpPr>
        <p:spPr>
          <a:xfrm>
            <a:off x="2452715" y="2160524"/>
            <a:ext cx="1039709" cy="1138725"/>
          </a:xfrm>
          <a:prstGeom prst="rect">
            <a:avLst/>
          </a:prstGeom>
          <a:noFill/>
        </p:spPr>
        <p:txBody>
          <a:bodyPr wrap="square" lIns="91391" tIns="45696" rIns="91391" bIns="4569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318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Rounded MT Bold" pitchFamily="34" charset="0"/>
                <a:ea typeface="Arial-Rounded" pitchFamily="34" charset="0"/>
                <a:cs typeface="Times New Roman" pitchFamily="18" charset="0"/>
              </a:rPr>
              <a:t>1</a:t>
            </a:r>
            <a:endParaRPr kumimoji="0" lang="en-US" sz="40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98256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6CF2842-815D-4CE6-B2D8-378191611F1D}"/>
              </a:ext>
            </a:extLst>
          </p:cNvPr>
          <p:cNvSpPr txBox="1"/>
          <p:nvPr/>
        </p:nvSpPr>
        <p:spPr>
          <a:xfrm>
            <a:off x="460379" y="699992"/>
            <a:ext cx="8638278" cy="4093428"/>
          </a:xfrm>
          <a:prstGeom prst="rect">
            <a:avLst/>
          </a:prstGeom>
          <a:noFill/>
        </p:spPr>
        <p:txBody>
          <a:bodyPr wrap="square">
            <a:spAutoFit/>
          </a:bodyPr>
          <a:lstStyle/>
          <a:p>
            <a:r>
              <a:rPr lang="en-US" sz="20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2000">
                <a:solidFill>
                  <a:prstClr val="black"/>
                </a:solidFill>
                <a:latin typeface="UTM Avo" panose="02040603050506020204" pitchFamily="18" charset="0"/>
              </a:rPr>
              <a:t>Cứu tôi với, cứu tôi với!</a:t>
            </a:r>
          </a:p>
          <a:p>
            <a:r>
              <a:rPr lang="en-US" sz="20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a:p>
            <a:r>
              <a:rPr lang="en-US" sz="20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2000">
                <a:solidFill>
                  <a:prstClr val="black"/>
                </a:solidFill>
                <a:latin typeface="UTM Avo" panose="02040603050506020204" pitchFamily="18" charset="0"/>
              </a:rPr>
              <a:t>  Bồ câu tìm đến chỗ kiến, cảm động nói:</a:t>
            </a:r>
          </a:p>
          <a:p>
            <a:pPr marL="342900" indent="-342900">
              <a:buFontTx/>
              <a:buChar char="-"/>
            </a:pPr>
            <a:r>
              <a:rPr lang="en-US" sz="2000">
                <a:solidFill>
                  <a:prstClr val="black"/>
                </a:solidFill>
                <a:latin typeface="UTM Avo" panose="02040603050506020204" pitchFamily="18" charset="0"/>
              </a:rPr>
              <a:t>Cảm ơn cậu đã cứu tớ.</a:t>
            </a:r>
          </a:p>
          <a:p>
            <a:r>
              <a:rPr lang="en-US" sz="2000">
                <a:solidFill>
                  <a:prstClr val="black"/>
                </a:solidFill>
                <a:latin typeface="UTM Avo" panose="02040603050506020204" pitchFamily="18" charset="0"/>
              </a:rPr>
              <a:t>Kiến đáp:</a:t>
            </a:r>
          </a:p>
          <a:p>
            <a:pPr marL="342900" indent="-342900">
              <a:buFontTx/>
              <a:buChar char="-"/>
            </a:pPr>
            <a:r>
              <a:rPr lang="en-US" sz="2000">
                <a:solidFill>
                  <a:prstClr val="black"/>
                </a:solidFill>
                <a:latin typeface="UTM Avo" panose="02040603050506020204" pitchFamily="18" charset="0"/>
              </a:rPr>
              <a:t>Cậu cũng giúp tớ thoát chết mà.</a:t>
            </a:r>
          </a:p>
          <a:p>
            <a:r>
              <a:rPr lang="en-US" sz="2000">
                <a:solidFill>
                  <a:prstClr val="black"/>
                </a:solidFill>
                <a:latin typeface="UTM Avo" panose="02040603050506020204" pitchFamily="18" charset="0"/>
              </a:rPr>
              <a:t>     Cả hai đều rất vui vì đã giúp nhau.</a:t>
            </a:r>
          </a:p>
          <a:p>
            <a:r>
              <a:rPr lang="en-US" sz="2000">
                <a:solidFill>
                  <a:prstClr val="black"/>
                </a:solidFill>
                <a:latin typeface="UTM Avo" panose="02040603050506020204" pitchFamily="18" charset="0"/>
              </a:rPr>
              <a:t>                                                                                           Theo Ê – dốp</a:t>
            </a:r>
            <a:endParaRPr lang="en-US" sz="1600" dirty="0">
              <a:solidFill>
                <a:prstClr val="black"/>
              </a:solidFill>
              <a:latin typeface="UTM Avo" panose="02040603050506020204" pitchFamily="18" charset="0"/>
            </a:endParaRPr>
          </a:p>
        </p:txBody>
      </p:sp>
      <p:sp>
        <p:nvSpPr>
          <p:cNvPr id="12" name="Flowchart: Document 17">
            <a:extLst>
              <a:ext uri="{FF2B5EF4-FFF2-40B4-BE49-F238E27FC236}">
                <a16:creationId xmlns:a16="http://schemas.microsoft.com/office/drawing/2014/main" id="{113AE350-5A0D-408E-B338-B2485C018DDF}"/>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3C625B-A31E-423A-891A-BADE93195691}"/>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7" name="TextBox 6"/>
          <p:cNvSpPr txBox="1"/>
          <p:nvPr/>
        </p:nvSpPr>
        <p:spPr>
          <a:xfrm>
            <a:off x="594014" y="4412078"/>
            <a:ext cx="5044786"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nối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tiếp</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câu</a:t>
            </a:r>
            <a:endParaRPr lang="en-US" sz="3200" dirty="0">
              <a:latin typeface="UTM Avo" panose="02040603050506020204" pitchFamily="18" charset="0"/>
              <a:ea typeface="Arial-Rounded" pitchFamily="34" charset="0"/>
              <a:cs typeface="Arial" pitchFamily="34" charset="0"/>
            </a:endParaRPr>
          </a:p>
        </p:txBody>
      </p:sp>
      <p:pic>
        <p:nvPicPr>
          <p:cNvPr id="10" name="Picture 9">
            <a:extLst>
              <a:ext uri="{FF2B5EF4-FFF2-40B4-BE49-F238E27FC236}">
                <a16:creationId xmlns:a16="http://schemas.microsoft.com/office/drawing/2014/main" id="{CEA28054-4CC2-4693-BA18-B8635D65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1" name="Picture 10">
            <a:extLst>
              <a:ext uri="{FF2B5EF4-FFF2-40B4-BE49-F238E27FC236}">
                <a16:creationId xmlns:a16="http://schemas.microsoft.com/office/drawing/2014/main" id="{ECAF1CF8-A01E-4871-B0C7-C4BE11E4D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3" name="Heptagon 2">
            <a:extLst>
              <a:ext uri="{FF2B5EF4-FFF2-40B4-BE49-F238E27FC236}">
                <a16:creationId xmlns:a16="http://schemas.microsoft.com/office/drawing/2014/main" id="{E821CF3E-A3CC-4301-A893-C6E1B1975CA3}"/>
              </a:ext>
            </a:extLst>
          </p:cNvPr>
          <p:cNvSpPr/>
          <p:nvPr/>
        </p:nvSpPr>
        <p:spPr>
          <a:xfrm>
            <a:off x="384178" y="695089"/>
            <a:ext cx="152400" cy="342614"/>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4" name="Heptagon 13">
            <a:extLst>
              <a:ext uri="{FF2B5EF4-FFF2-40B4-BE49-F238E27FC236}">
                <a16:creationId xmlns:a16="http://schemas.microsoft.com/office/drawing/2014/main" id="{3519A583-F74B-460E-B77A-24185EB832BC}"/>
              </a:ext>
            </a:extLst>
          </p:cNvPr>
          <p:cNvSpPr/>
          <p:nvPr/>
        </p:nvSpPr>
        <p:spPr>
          <a:xfrm>
            <a:off x="5867400" y="597046"/>
            <a:ext cx="152400" cy="342614"/>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5" name="Heptagon 14">
            <a:extLst>
              <a:ext uri="{FF2B5EF4-FFF2-40B4-BE49-F238E27FC236}">
                <a16:creationId xmlns:a16="http://schemas.microsoft.com/office/drawing/2014/main" id="{F542ECD5-A9BC-44B4-B0EA-3F877DEB3BC2}"/>
              </a:ext>
            </a:extLst>
          </p:cNvPr>
          <p:cNvSpPr/>
          <p:nvPr/>
        </p:nvSpPr>
        <p:spPr>
          <a:xfrm>
            <a:off x="338836" y="1324011"/>
            <a:ext cx="152400" cy="342614"/>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4</a:t>
            </a:r>
            <a:endParaRPr lang="en-US" b="1" dirty="0">
              <a:solidFill>
                <a:srgbClr val="FF0000"/>
              </a:solidFill>
            </a:endParaRPr>
          </a:p>
        </p:txBody>
      </p:sp>
      <p:sp>
        <p:nvSpPr>
          <p:cNvPr id="16" name="Heptagon 15">
            <a:extLst>
              <a:ext uri="{FF2B5EF4-FFF2-40B4-BE49-F238E27FC236}">
                <a16:creationId xmlns:a16="http://schemas.microsoft.com/office/drawing/2014/main" id="{C89C2603-D117-4B49-8840-985E42367178}"/>
              </a:ext>
            </a:extLst>
          </p:cNvPr>
          <p:cNvSpPr/>
          <p:nvPr/>
        </p:nvSpPr>
        <p:spPr>
          <a:xfrm>
            <a:off x="2514600" y="1550972"/>
            <a:ext cx="152400" cy="319187"/>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5</a:t>
            </a:r>
            <a:endParaRPr lang="en-US" b="1" dirty="0">
              <a:solidFill>
                <a:srgbClr val="FF0000"/>
              </a:solidFill>
            </a:endParaRPr>
          </a:p>
        </p:txBody>
      </p:sp>
      <p:sp>
        <p:nvSpPr>
          <p:cNvPr id="18" name="Heptagon 17">
            <a:extLst>
              <a:ext uri="{FF2B5EF4-FFF2-40B4-BE49-F238E27FC236}">
                <a16:creationId xmlns:a16="http://schemas.microsoft.com/office/drawing/2014/main" id="{222DAA01-35AA-4D01-8D3C-A87E0A47DC04}"/>
              </a:ext>
            </a:extLst>
          </p:cNvPr>
          <p:cNvSpPr/>
          <p:nvPr/>
        </p:nvSpPr>
        <p:spPr>
          <a:xfrm>
            <a:off x="550436" y="1947796"/>
            <a:ext cx="152400" cy="319187"/>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6</a:t>
            </a:r>
            <a:endParaRPr lang="en-US" b="1" dirty="0">
              <a:solidFill>
                <a:srgbClr val="FF0000"/>
              </a:solidFill>
            </a:endParaRPr>
          </a:p>
        </p:txBody>
      </p:sp>
      <p:sp>
        <p:nvSpPr>
          <p:cNvPr id="19" name="Heptagon 18">
            <a:extLst>
              <a:ext uri="{FF2B5EF4-FFF2-40B4-BE49-F238E27FC236}">
                <a16:creationId xmlns:a16="http://schemas.microsoft.com/office/drawing/2014/main" id="{96C8DFE6-25E7-44B1-9EDE-CCB18EC47C26}"/>
              </a:ext>
            </a:extLst>
          </p:cNvPr>
          <p:cNvSpPr/>
          <p:nvPr/>
        </p:nvSpPr>
        <p:spPr>
          <a:xfrm>
            <a:off x="8001000" y="1782510"/>
            <a:ext cx="152400" cy="319187"/>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7</a:t>
            </a:r>
            <a:endParaRPr lang="en-US" b="1" dirty="0">
              <a:solidFill>
                <a:srgbClr val="FF0000"/>
              </a:solidFill>
            </a:endParaRPr>
          </a:p>
        </p:txBody>
      </p:sp>
      <p:sp>
        <p:nvSpPr>
          <p:cNvPr id="20" name="TextBox 19">
            <a:extLst>
              <a:ext uri="{FF2B5EF4-FFF2-40B4-BE49-F238E27FC236}">
                <a16:creationId xmlns:a16="http://schemas.microsoft.com/office/drawing/2014/main" id="{938699FE-2108-471F-932C-9FA8F6DCB805}"/>
              </a:ext>
            </a:extLst>
          </p:cNvPr>
          <p:cNvSpPr txBox="1"/>
          <p:nvPr/>
        </p:nvSpPr>
        <p:spPr>
          <a:xfrm>
            <a:off x="2431414" y="109405"/>
            <a:ext cx="4063140"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sp>
        <p:nvSpPr>
          <p:cNvPr id="22" name="Heptagon 21">
            <a:extLst>
              <a:ext uri="{FF2B5EF4-FFF2-40B4-BE49-F238E27FC236}">
                <a16:creationId xmlns:a16="http://schemas.microsoft.com/office/drawing/2014/main" id="{4FFD2403-0CF9-4B3C-97F6-E8FB862CC5CF}"/>
              </a:ext>
            </a:extLst>
          </p:cNvPr>
          <p:cNvSpPr/>
          <p:nvPr/>
        </p:nvSpPr>
        <p:spPr>
          <a:xfrm>
            <a:off x="5638800" y="2169702"/>
            <a:ext cx="152400" cy="319187"/>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8</a:t>
            </a:r>
            <a:endParaRPr lang="en-US" b="1" dirty="0">
              <a:solidFill>
                <a:srgbClr val="FF0000"/>
              </a:solidFill>
            </a:endParaRPr>
          </a:p>
        </p:txBody>
      </p:sp>
      <p:sp>
        <p:nvSpPr>
          <p:cNvPr id="23" name="Heptagon 22">
            <a:extLst>
              <a:ext uri="{FF2B5EF4-FFF2-40B4-BE49-F238E27FC236}">
                <a16:creationId xmlns:a16="http://schemas.microsoft.com/office/drawing/2014/main" id="{9C1AE0EB-EC9F-44AC-AA52-D51BC7332D35}"/>
              </a:ext>
            </a:extLst>
          </p:cNvPr>
          <p:cNvSpPr/>
          <p:nvPr/>
        </p:nvSpPr>
        <p:spPr>
          <a:xfrm>
            <a:off x="460378" y="3206077"/>
            <a:ext cx="589163" cy="256960"/>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0000"/>
              </a:solidFill>
            </a:endParaRPr>
          </a:p>
        </p:txBody>
      </p:sp>
      <p:sp>
        <p:nvSpPr>
          <p:cNvPr id="24" name="Heptagon 23">
            <a:extLst>
              <a:ext uri="{FF2B5EF4-FFF2-40B4-BE49-F238E27FC236}">
                <a16:creationId xmlns:a16="http://schemas.microsoft.com/office/drawing/2014/main" id="{60F2F62F-9CCC-40F2-B4A7-53C51265374E}"/>
              </a:ext>
            </a:extLst>
          </p:cNvPr>
          <p:cNvSpPr/>
          <p:nvPr/>
        </p:nvSpPr>
        <p:spPr>
          <a:xfrm>
            <a:off x="241996" y="2854339"/>
            <a:ext cx="589163" cy="327026"/>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0000"/>
                </a:solidFill>
              </a:rPr>
              <a:t>10</a:t>
            </a:r>
            <a:endParaRPr lang="en-US" sz="1400" b="1" dirty="0">
              <a:solidFill>
                <a:srgbClr val="FF0000"/>
              </a:solidFill>
            </a:endParaRPr>
          </a:p>
        </p:txBody>
      </p:sp>
      <p:sp>
        <p:nvSpPr>
          <p:cNvPr id="25" name="Heptagon 24">
            <a:extLst>
              <a:ext uri="{FF2B5EF4-FFF2-40B4-BE49-F238E27FC236}">
                <a16:creationId xmlns:a16="http://schemas.microsoft.com/office/drawing/2014/main" id="{098E3B7F-5140-417E-9892-82F138207EB2}"/>
              </a:ext>
            </a:extLst>
          </p:cNvPr>
          <p:cNvSpPr/>
          <p:nvPr/>
        </p:nvSpPr>
        <p:spPr>
          <a:xfrm>
            <a:off x="398036" y="2557335"/>
            <a:ext cx="152400" cy="319187"/>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9</a:t>
            </a:r>
            <a:endParaRPr lang="en-US" b="1" dirty="0">
              <a:solidFill>
                <a:srgbClr val="FF0000"/>
              </a:solidFill>
            </a:endParaRPr>
          </a:p>
        </p:txBody>
      </p:sp>
      <p:sp>
        <p:nvSpPr>
          <p:cNvPr id="27" name="Heptagon 26">
            <a:extLst>
              <a:ext uri="{FF2B5EF4-FFF2-40B4-BE49-F238E27FC236}">
                <a16:creationId xmlns:a16="http://schemas.microsoft.com/office/drawing/2014/main" id="{3364E385-AB0F-40DF-9223-8EDD0A991F1C}"/>
              </a:ext>
            </a:extLst>
          </p:cNvPr>
          <p:cNvSpPr/>
          <p:nvPr/>
        </p:nvSpPr>
        <p:spPr>
          <a:xfrm>
            <a:off x="120996" y="3410325"/>
            <a:ext cx="548670" cy="403690"/>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00"/>
                </a:solidFill>
              </a:rPr>
              <a:t>12</a:t>
            </a:r>
            <a:endParaRPr lang="en-US" sz="1200" b="1" dirty="0">
              <a:solidFill>
                <a:srgbClr val="FF0000"/>
              </a:solidFill>
            </a:endParaRPr>
          </a:p>
        </p:txBody>
      </p:sp>
      <p:sp>
        <p:nvSpPr>
          <p:cNvPr id="28" name="Heptagon 27">
            <a:extLst>
              <a:ext uri="{FF2B5EF4-FFF2-40B4-BE49-F238E27FC236}">
                <a16:creationId xmlns:a16="http://schemas.microsoft.com/office/drawing/2014/main" id="{68643AB6-DB45-4E71-8291-1D15F212A597}"/>
              </a:ext>
            </a:extLst>
          </p:cNvPr>
          <p:cNvSpPr/>
          <p:nvPr/>
        </p:nvSpPr>
        <p:spPr>
          <a:xfrm>
            <a:off x="444337" y="4059521"/>
            <a:ext cx="548670" cy="403690"/>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00"/>
                </a:solidFill>
              </a:rPr>
              <a:t>14</a:t>
            </a:r>
            <a:endParaRPr lang="en-US" sz="1200" b="1" dirty="0">
              <a:solidFill>
                <a:srgbClr val="FF0000"/>
              </a:solidFill>
            </a:endParaRPr>
          </a:p>
        </p:txBody>
      </p:sp>
      <p:sp>
        <p:nvSpPr>
          <p:cNvPr id="29" name="Heptagon 28">
            <a:extLst>
              <a:ext uri="{FF2B5EF4-FFF2-40B4-BE49-F238E27FC236}">
                <a16:creationId xmlns:a16="http://schemas.microsoft.com/office/drawing/2014/main" id="{8CBFAEED-A4AF-45A5-B14E-809A142C5CC4}"/>
              </a:ext>
            </a:extLst>
          </p:cNvPr>
          <p:cNvSpPr/>
          <p:nvPr/>
        </p:nvSpPr>
        <p:spPr>
          <a:xfrm>
            <a:off x="486890" y="3762882"/>
            <a:ext cx="548670" cy="403690"/>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00"/>
                </a:solidFill>
              </a:rPr>
              <a:t>13</a:t>
            </a:r>
            <a:endParaRPr lang="en-US" sz="1200" b="1" dirty="0">
              <a:solidFill>
                <a:srgbClr val="FF0000"/>
              </a:solidFill>
            </a:endParaRPr>
          </a:p>
        </p:txBody>
      </p:sp>
      <p:sp>
        <p:nvSpPr>
          <p:cNvPr id="26" name="Heptagon 25">
            <a:extLst>
              <a:ext uri="{FF2B5EF4-FFF2-40B4-BE49-F238E27FC236}">
                <a16:creationId xmlns:a16="http://schemas.microsoft.com/office/drawing/2014/main" id="{FF7DE43C-D990-41EA-84FF-7DAEFFBD837D}"/>
              </a:ext>
            </a:extLst>
          </p:cNvPr>
          <p:cNvSpPr/>
          <p:nvPr/>
        </p:nvSpPr>
        <p:spPr>
          <a:xfrm>
            <a:off x="368137" y="1019067"/>
            <a:ext cx="152400" cy="342614"/>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30" name="Heptagon 29">
            <a:extLst>
              <a:ext uri="{FF2B5EF4-FFF2-40B4-BE49-F238E27FC236}">
                <a16:creationId xmlns:a16="http://schemas.microsoft.com/office/drawing/2014/main" id="{2AB65B06-F7EE-44F0-B687-7E0C52669A4D}"/>
              </a:ext>
            </a:extLst>
          </p:cNvPr>
          <p:cNvSpPr/>
          <p:nvPr/>
        </p:nvSpPr>
        <p:spPr>
          <a:xfrm>
            <a:off x="123161" y="3179791"/>
            <a:ext cx="589163" cy="327026"/>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0000"/>
                </a:solidFill>
              </a:rPr>
              <a:t>11</a:t>
            </a:r>
            <a:endParaRPr lang="en-US" sz="1400" b="1" dirty="0">
              <a:solidFill>
                <a:srgbClr val="FF0000"/>
              </a:solidFill>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1000"/>
                                        <p:tgtEl>
                                          <p:spTgt spid="29"/>
                                        </p:tgtEl>
                                      </p:cBhvr>
                                    </p:animEffect>
                                    <p:anim calcmode="lin" valueType="num">
                                      <p:cBhvr>
                                        <p:cTn id="99" dur="1000" fill="hold"/>
                                        <p:tgtEl>
                                          <p:spTgt spid="29"/>
                                        </p:tgtEl>
                                        <p:attrNameLst>
                                          <p:attrName>ppt_x</p:attrName>
                                        </p:attrNameLst>
                                      </p:cBhvr>
                                      <p:tavLst>
                                        <p:tav tm="0">
                                          <p:val>
                                            <p:strVal val="#ppt_x"/>
                                          </p:val>
                                        </p:tav>
                                        <p:tav tm="100000">
                                          <p:val>
                                            <p:strVal val="#ppt_x"/>
                                          </p:val>
                                        </p:tav>
                                      </p:tavLst>
                                    </p:anim>
                                    <p:anim calcmode="lin" valueType="num">
                                      <p:cBhvr>
                                        <p:cTn id="10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1000"/>
                                        <p:tgtEl>
                                          <p:spTgt spid="7"/>
                                        </p:tgtEl>
                                      </p:cBhvr>
                                    </p:animEffect>
                                    <p:anim calcmode="lin" valueType="num">
                                      <p:cBhvr>
                                        <p:cTn id="113" dur="1000" fill="hold"/>
                                        <p:tgtEl>
                                          <p:spTgt spid="7"/>
                                        </p:tgtEl>
                                        <p:attrNameLst>
                                          <p:attrName>ppt_x</p:attrName>
                                        </p:attrNameLst>
                                      </p:cBhvr>
                                      <p:tavLst>
                                        <p:tav tm="0">
                                          <p:val>
                                            <p:strVal val="#ppt_x"/>
                                          </p:val>
                                        </p:tav>
                                        <p:tav tm="100000">
                                          <p:val>
                                            <p:strVal val="#ppt_x"/>
                                          </p:val>
                                        </p:tav>
                                      </p:tavLst>
                                    </p:anim>
                                    <p:anim calcmode="lin" valueType="num">
                                      <p:cBhvr>
                                        <p:cTn id="1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4" grpId="0" animBg="1"/>
      <p:bldP spid="15" grpId="0" animBg="1"/>
      <p:bldP spid="16" grpId="0" animBg="1"/>
      <p:bldP spid="18" grpId="0" animBg="1"/>
      <p:bldP spid="19" grpId="0" animBg="1"/>
      <p:bldP spid="22" grpId="0" animBg="1"/>
      <p:bldP spid="23" grpId="0" animBg="1"/>
      <p:bldP spid="24" grpId="0" animBg="1"/>
      <p:bldP spid="25" grpId="0" animBg="1"/>
      <p:bldP spid="27" grpId="0" animBg="1"/>
      <p:bldP spid="28" grpId="0" animBg="1"/>
      <p:bldP spid="29" grpId="0" animBg="1"/>
      <p:bldP spid="26"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1">
            <a:extLst>
              <a:ext uri="{FF2B5EF4-FFF2-40B4-BE49-F238E27FC236}">
                <a16:creationId xmlns:a16="http://schemas.microsoft.com/office/drawing/2014/main" id="{60795251-D91D-4C4C-AD9F-286F83F2A144}"/>
              </a:ext>
            </a:extLst>
          </p:cNvPr>
          <p:cNvGrpSpPr/>
          <p:nvPr/>
        </p:nvGrpSpPr>
        <p:grpSpPr>
          <a:xfrm>
            <a:off x="-15990" y="156005"/>
            <a:ext cx="9116747" cy="4794413"/>
            <a:chOff x="341926" y="208486"/>
            <a:chExt cx="11441759" cy="5883467"/>
          </a:xfrm>
        </p:grpSpPr>
        <p:pic>
          <p:nvPicPr>
            <p:cNvPr id="22" name="136">
              <a:extLst>
                <a:ext uri="{FF2B5EF4-FFF2-40B4-BE49-F238E27FC236}">
                  <a16:creationId xmlns:a16="http://schemas.microsoft.com/office/drawing/2014/main" id="{F82F42D5-3F5B-4285-8846-9255663C9FB6}"/>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23" name="134">
              <a:extLst>
                <a:ext uri="{FF2B5EF4-FFF2-40B4-BE49-F238E27FC236}">
                  <a16:creationId xmlns:a16="http://schemas.microsoft.com/office/drawing/2014/main" id="{87D1FAE9-6248-4A87-84D3-CC5F25722BD7}"/>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4" name="135">
              <a:extLst>
                <a:ext uri="{FF2B5EF4-FFF2-40B4-BE49-F238E27FC236}">
                  <a16:creationId xmlns:a16="http://schemas.microsoft.com/office/drawing/2014/main" id="{1C86ED24-BD60-4749-A29C-7F34C49382CE}"/>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5" name="142">
              <a:extLst>
                <a:ext uri="{FF2B5EF4-FFF2-40B4-BE49-F238E27FC236}">
                  <a16:creationId xmlns:a16="http://schemas.microsoft.com/office/drawing/2014/main" id="{EA9DAC52-78D5-4CA1-B8A7-3FA2D52892B3}"/>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19" name="Flowchart: Document 17">
            <a:extLst>
              <a:ext uri="{FF2B5EF4-FFF2-40B4-BE49-F238E27FC236}">
                <a16:creationId xmlns:a16="http://schemas.microsoft.com/office/drawing/2014/main" id="{4B4F0E0E-8883-49DF-89EC-929552DA71CA}"/>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400A9-0CF9-4DFE-B107-16B39F8DDF87}"/>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pic>
        <p:nvPicPr>
          <p:cNvPr id="17" name="Picture 16">
            <a:extLst>
              <a:ext uri="{FF2B5EF4-FFF2-40B4-BE49-F238E27FC236}">
                <a16:creationId xmlns:a16="http://schemas.microsoft.com/office/drawing/2014/main" id="{92D4C4F6-CF74-4F5D-806A-0D9C5AC4E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8" name="Picture 17">
            <a:extLst>
              <a:ext uri="{FF2B5EF4-FFF2-40B4-BE49-F238E27FC236}">
                <a16:creationId xmlns:a16="http://schemas.microsoft.com/office/drawing/2014/main" id="{BCFB0A07-B050-4E39-8BFF-211D59148A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34" name="TextBox 33">
            <a:extLst>
              <a:ext uri="{FF2B5EF4-FFF2-40B4-BE49-F238E27FC236}">
                <a16:creationId xmlns:a16="http://schemas.microsoft.com/office/drawing/2014/main" id="{9B99B099-6043-401F-949C-07E6E074FD2A}"/>
              </a:ext>
            </a:extLst>
          </p:cNvPr>
          <p:cNvSpPr txBox="1"/>
          <p:nvPr/>
        </p:nvSpPr>
        <p:spPr>
          <a:xfrm>
            <a:off x="1024081" y="1107163"/>
            <a:ext cx="7994044" cy="1569660"/>
          </a:xfrm>
          <a:prstGeom prst="rect">
            <a:avLst/>
          </a:prstGeom>
          <a:noFill/>
        </p:spPr>
        <p:txBody>
          <a:bodyPr wrap="square">
            <a:spAutoFit/>
          </a:bodyPr>
          <a:lstStyle/>
          <a:p>
            <a:pPr marL="0" indent="0">
              <a:lnSpc>
                <a:spcPct val="100000"/>
              </a:lnSpc>
              <a:buNone/>
            </a:pPr>
            <a:r>
              <a:rPr lang="en-US" sz="3200">
                <a:solidFill>
                  <a:prstClr val="black"/>
                </a:solidFill>
                <a:latin typeface="UTM Avo" panose="02040603050506020204" pitchFamily="18" charset="0"/>
              </a:rPr>
              <a:t>Nghe tiếng kêu cứu của kiến, bồ câu nhanh trí  nhặt một chiếc lá thả xuống nước.</a:t>
            </a:r>
            <a:endParaRPr lang="en-US" sz="3200" b="1" dirty="0">
              <a:solidFill>
                <a:schemeClr val="accent5"/>
              </a:solidFill>
              <a:latin typeface="UTM Avo" panose="02040603050506020204" pitchFamily="18" charset="0"/>
            </a:endParaRPr>
          </a:p>
        </p:txBody>
      </p:sp>
      <p:sp>
        <p:nvSpPr>
          <p:cNvPr id="36" name="TextBox 35">
            <a:extLst>
              <a:ext uri="{FF2B5EF4-FFF2-40B4-BE49-F238E27FC236}">
                <a16:creationId xmlns:a16="http://schemas.microsoft.com/office/drawing/2014/main" id="{B0D79054-FAC7-44C0-8F98-72A87661A7EB}"/>
              </a:ext>
            </a:extLst>
          </p:cNvPr>
          <p:cNvSpPr txBox="1"/>
          <p:nvPr/>
        </p:nvSpPr>
        <p:spPr>
          <a:xfrm>
            <a:off x="1024081" y="2924822"/>
            <a:ext cx="8666117" cy="1077218"/>
          </a:xfrm>
          <a:prstGeom prst="rect">
            <a:avLst/>
          </a:prstGeom>
          <a:noFill/>
        </p:spPr>
        <p:txBody>
          <a:bodyPr wrap="square">
            <a:spAutoFit/>
          </a:bodyPr>
          <a:lstStyle/>
          <a:p>
            <a:r>
              <a:rPr lang="en-US" sz="3200">
                <a:solidFill>
                  <a:prstClr val="black"/>
                </a:solidFill>
                <a:latin typeface="UTM Avo" panose="02040603050506020204" pitchFamily="18" charset="0"/>
              </a:rPr>
              <a:t>Ngay lập tức, nó bò đến, cắn vào chân anh ta.</a:t>
            </a:r>
            <a:r>
              <a:rPr lang="en-US" sz="3200" b="1">
                <a:solidFill>
                  <a:schemeClr val="accent5"/>
                </a:solidFill>
                <a:latin typeface="UTM Avo" panose="02040603050506020204" pitchFamily="18" charset="0"/>
              </a:rPr>
              <a:t> </a:t>
            </a:r>
            <a:endParaRPr lang="en-US" sz="3200">
              <a:latin typeface="UTM Avo" panose="02040603050506020204" pitchFamily="18" charset="0"/>
            </a:endParaRPr>
          </a:p>
        </p:txBody>
      </p:sp>
      <p:cxnSp>
        <p:nvCxnSpPr>
          <p:cNvPr id="40" name="Straight Connector 39">
            <a:extLst>
              <a:ext uri="{FF2B5EF4-FFF2-40B4-BE49-F238E27FC236}">
                <a16:creationId xmlns:a16="http://schemas.microsoft.com/office/drawing/2014/main" id="{2936B0BA-8BB1-4521-830D-9C5ADEB7C062}"/>
              </a:ext>
            </a:extLst>
          </p:cNvPr>
          <p:cNvCxnSpPr>
            <a:cxnSpLocks/>
          </p:cNvCxnSpPr>
          <p:nvPr/>
        </p:nvCxnSpPr>
        <p:spPr>
          <a:xfrm flipH="1">
            <a:off x="6858000" y="1077293"/>
            <a:ext cx="136710" cy="560239"/>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94B4D9F-750A-4BE2-B987-7E5813462B31}"/>
              </a:ext>
            </a:extLst>
          </p:cNvPr>
          <p:cNvCxnSpPr>
            <a:cxnSpLocks/>
          </p:cNvCxnSpPr>
          <p:nvPr/>
        </p:nvCxnSpPr>
        <p:spPr>
          <a:xfrm flipH="1">
            <a:off x="2209800" y="2072453"/>
            <a:ext cx="190276" cy="580115"/>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0A31A42-854E-46A4-B8E2-2B88BD8FAF6D}"/>
              </a:ext>
            </a:extLst>
          </p:cNvPr>
          <p:cNvCxnSpPr>
            <a:cxnSpLocks/>
          </p:cNvCxnSpPr>
          <p:nvPr/>
        </p:nvCxnSpPr>
        <p:spPr>
          <a:xfrm flipH="1">
            <a:off x="2908860" y="1570872"/>
            <a:ext cx="139140" cy="608946"/>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864A45D-67B4-46EC-97B5-BD5DEBE82F2B}"/>
              </a:ext>
            </a:extLst>
          </p:cNvPr>
          <p:cNvCxnSpPr>
            <a:cxnSpLocks/>
          </p:cNvCxnSpPr>
          <p:nvPr/>
        </p:nvCxnSpPr>
        <p:spPr>
          <a:xfrm flipH="1">
            <a:off x="2400076" y="2081230"/>
            <a:ext cx="181238" cy="595593"/>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16966404-57D3-4CC9-8727-A53D40193EC3}"/>
              </a:ext>
            </a:extLst>
          </p:cNvPr>
          <p:cNvCxnSpPr>
            <a:cxnSpLocks/>
          </p:cNvCxnSpPr>
          <p:nvPr/>
        </p:nvCxnSpPr>
        <p:spPr>
          <a:xfrm flipH="1">
            <a:off x="6019800" y="2967995"/>
            <a:ext cx="152400" cy="611864"/>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66C4A42-AFAD-4A54-93D6-AB918B351B11}"/>
              </a:ext>
            </a:extLst>
          </p:cNvPr>
          <p:cNvCxnSpPr>
            <a:cxnSpLocks/>
          </p:cNvCxnSpPr>
          <p:nvPr/>
        </p:nvCxnSpPr>
        <p:spPr>
          <a:xfrm flipH="1">
            <a:off x="3739595" y="2924822"/>
            <a:ext cx="222805" cy="546474"/>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27AEA49-6147-436C-B36E-44E5E64F17FD}"/>
              </a:ext>
            </a:extLst>
          </p:cNvPr>
          <p:cNvCxnSpPr>
            <a:cxnSpLocks/>
          </p:cNvCxnSpPr>
          <p:nvPr/>
        </p:nvCxnSpPr>
        <p:spPr>
          <a:xfrm flipH="1">
            <a:off x="2637801" y="3411628"/>
            <a:ext cx="243988" cy="590412"/>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A315CD6-F392-4BED-8147-B43832B44786}"/>
              </a:ext>
            </a:extLst>
          </p:cNvPr>
          <p:cNvCxnSpPr>
            <a:cxnSpLocks/>
          </p:cNvCxnSpPr>
          <p:nvPr/>
        </p:nvCxnSpPr>
        <p:spPr>
          <a:xfrm flipH="1">
            <a:off x="2818206" y="3413874"/>
            <a:ext cx="253042" cy="588166"/>
          </a:xfrm>
          <a:prstGeom prst="line">
            <a:avLst/>
          </a:prstGeom>
          <a:ln w="793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337568B-09C5-4DD6-A90D-96B350415481}"/>
              </a:ext>
            </a:extLst>
          </p:cNvPr>
          <p:cNvSpPr txBox="1"/>
          <p:nvPr/>
        </p:nvSpPr>
        <p:spPr>
          <a:xfrm>
            <a:off x="1715969" y="4214066"/>
            <a:ext cx="5938194"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Em</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hãy</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tự</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ngắt</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câu</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vào</a:t>
            </a:r>
            <a:r>
              <a:rPr lang="en-US" sz="3200" dirty="0">
                <a:latin typeface="UTM Avo" panose="02040603050506020204" pitchFamily="18" charset="0"/>
                <a:ea typeface="Arial-Rounded" pitchFamily="34" charset="0"/>
                <a:cs typeface="Arial" pitchFamily="34" charset="0"/>
              </a:rPr>
              <a:t> SGK</a:t>
            </a:r>
          </a:p>
        </p:txBody>
      </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7">
            <a:extLst>
              <a:ext uri="{FF2B5EF4-FFF2-40B4-BE49-F238E27FC236}">
                <a16:creationId xmlns:a16="http://schemas.microsoft.com/office/drawing/2014/main" id="{B5A48E23-C569-46B9-AD4C-FB00D36BDE31}"/>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a:extLst>
              <a:ext uri="{FF2B5EF4-FFF2-40B4-BE49-F238E27FC236}">
                <a16:creationId xmlns:a16="http://schemas.microsoft.com/office/drawing/2014/main" id="{8603438E-FCC3-41AB-91D5-8F8A06B470F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tiếp</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đoạn</a:t>
            </a:r>
            <a:endParaRPr lang="en-US" sz="3200" dirty="0">
              <a:latin typeface="Arial" pitchFamily="34" charset="0"/>
              <a:ea typeface="Arial-Rounded" pitchFamily="34" charset="0"/>
              <a:cs typeface="Arial" pitchFamily="34" charset="0"/>
            </a:endParaRPr>
          </a:p>
        </p:txBody>
      </p:sp>
      <p:pic>
        <p:nvPicPr>
          <p:cNvPr id="10" name="Picture 9">
            <a:extLst>
              <a:ext uri="{FF2B5EF4-FFF2-40B4-BE49-F238E27FC236}">
                <a16:creationId xmlns:a16="http://schemas.microsoft.com/office/drawing/2014/main" id="{E1120C0A-62AB-4EC8-95EB-D0FABD8E1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030" y="-343037"/>
            <a:ext cx="1024081" cy="1024081"/>
          </a:xfrm>
          <a:prstGeom prst="rect">
            <a:avLst/>
          </a:prstGeom>
        </p:spPr>
      </p:pic>
      <p:pic>
        <p:nvPicPr>
          <p:cNvPr id="11" name="Picture 10">
            <a:extLst>
              <a:ext uri="{FF2B5EF4-FFF2-40B4-BE49-F238E27FC236}">
                <a16:creationId xmlns:a16="http://schemas.microsoft.com/office/drawing/2014/main" id="{67FC8A83-90C6-47B6-944A-645C751A4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286" y="-443050"/>
            <a:ext cx="1242112" cy="1242112"/>
          </a:xfrm>
          <a:prstGeom prst="rect">
            <a:avLst/>
          </a:prstGeom>
        </p:spPr>
      </p:pic>
      <p:sp>
        <p:nvSpPr>
          <p:cNvPr id="17" name="TextBox 16">
            <a:extLst>
              <a:ext uri="{FF2B5EF4-FFF2-40B4-BE49-F238E27FC236}">
                <a16:creationId xmlns:a16="http://schemas.microsoft.com/office/drawing/2014/main" id="{C72ABD7F-B082-42BA-B8AA-E9F229A0F6F1}"/>
              </a:ext>
            </a:extLst>
          </p:cNvPr>
          <p:cNvSpPr txBox="1"/>
          <p:nvPr/>
        </p:nvSpPr>
        <p:spPr>
          <a:xfrm>
            <a:off x="2431414" y="-5705"/>
            <a:ext cx="4063140"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sp>
        <p:nvSpPr>
          <p:cNvPr id="18" name="TextBox 17">
            <a:extLst>
              <a:ext uri="{FF2B5EF4-FFF2-40B4-BE49-F238E27FC236}">
                <a16:creationId xmlns:a16="http://schemas.microsoft.com/office/drawing/2014/main" id="{9E6670D7-0FA4-4750-9BCA-1BD5CE0D4E8B}"/>
              </a:ext>
            </a:extLst>
          </p:cNvPr>
          <p:cNvSpPr txBox="1"/>
          <p:nvPr/>
        </p:nvSpPr>
        <p:spPr>
          <a:xfrm>
            <a:off x="304800" y="566047"/>
            <a:ext cx="8924302" cy="4093428"/>
          </a:xfrm>
          <a:prstGeom prst="rect">
            <a:avLst/>
          </a:prstGeom>
          <a:noFill/>
        </p:spPr>
        <p:txBody>
          <a:bodyPr wrap="square">
            <a:spAutoFit/>
          </a:bodyPr>
          <a:lstStyle/>
          <a:p>
            <a:r>
              <a:rPr lang="en-US" sz="2000">
                <a:solidFill>
                  <a:prstClr val="black"/>
                </a:solidFill>
                <a:latin typeface="UTM Avo" panose="02040603050506020204" pitchFamily="18" charset="0"/>
              </a:rPr>
              <a:t>      Một con kiến không may bị rơi xuống nước. Nó vùng vẫy và la lên:</a:t>
            </a:r>
          </a:p>
          <a:p>
            <a:r>
              <a:rPr lang="en-US" sz="2000">
                <a:solidFill>
                  <a:prstClr val="black"/>
                </a:solidFill>
                <a:latin typeface="UTM Avo" panose="02040603050506020204" pitchFamily="18" charset="0"/>
              </a:rPr>
              <a:t>      - Cứu tôi với, cứu tôi với!</a:t>
            </a:r>
          </a:p>
          <a:p>
            <a:r>
              <a:rPr lang="en-US" sz="20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a:p>
            <a:r>
              <a:rPr lang="en-US" sz="20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2000">
                <a:solidFill>
                  <a:prstClr val="black"/>
                </a:solidFill>
                <a:latin typeface="UTM Avo" panose="02040603050506020204" pitchFamily="18" charset="0"/>
              </a:rPr>
              <a:t>      Bồ câu tìm đến chỗ kiến, cảm động nói:</a:t>
            </a:r>
          </a:p>
          <a:p>
            <a:r>
              <a:rPr lang="en-US" sz="2000">
                <a:solidFill>
                  <a:prstClr val="black"/>
                </a:solidFill>
                <a:latin typeface="UTM Avo" panose="02040603050506020204" pitchFamily="18" charset="0"/>
              </a:rPr>
              <a:t>      - Cảm ơn cậu đã cứu tớ.</a:t>
            </a:r>
          </a:p>
          <a:p>
            <a:r>
              <a:rPr lang="en-US" sz="2000">
                <a:solidFill>
                  <a:prstClr val="black"/>
                </a:solidFill>
                <a:latin typeface="UTM Avo" panose="02040603050506020204" pitchFamily="18" charset="0"/>
              </a:rPr>
              <a:t>Kiến đáp:</a:t>
            </a:r>
          </a:p>
          <a:p>
            <a:r>
              <a:rPr lang="en-US" sz="2000">
                <a:solidFill>
                  <a:prstClr val="black"/>
                </a:solidFill>
                <a:latin typeface="UTM Avo" panose="02040603050506020204" pitchFamily="18" charset="0"/>
              </a:rPr>
              <a:t>      - Cậu cũng giúp tớ thoát chết mà.</a:t>
            </a:r>
          </a:p>
          <a:p>
            <a:r>
              <a:rPr lang="en-US" sz="2000">
                <a:solidFill>
                  <a:prstClr val="black"/>
                </a:solidFill>
                <a:latin typeface="UTM Avo" panose="02040603050506020204" pitchFamily="18" charset="0"/>
              </a:rPr>
              <a:t>     Cả hai đều rất vui vì đã giúp nhau.</a:t>
            </a:r>
          </a:p>
          <a:p>
            <a:r>
              <a:rPr lang="en-US" sz="2000">
                <a:solidFill>
                  <a:prstClr val="black"/>
                </a:solidFill>
                <a:latin typeface="UTM Avo" panose="02040603050506020204" pitchFamily="18" charset="0"/>
              </a:rPr>
              <a:t>                                                                                         Theo Ê – dốp</a:t>
            </a:r>
            <a:endParaRPr lang="en-US" sz="1600" dirty="0">
              <a:solidFill>
                <a:prstClr val="black"/>
              </a:solidFill>
              <a:latin typeface="UTM Avo" panose="02040603050506020204" pitchFamily="18" charset="0"/>
            </a:endParaRPr>
          </a:p>
        </p:txBody>
      </p:sp>
      <p:sp>
        <p:nvSpPr>
          <p:cNvPr id="21" name="TextBox 20">
            <a:extLst>
              <a:ext uri="{FF2B5EF4-FFF2-40B4-BE49-F238E27FC236}">
                <a16:creationId xmlns:a16="http://schemas.microsoft.com/office/drawing/2014/main" id="{1560A641-3480-45F9-909D-B79CDEE3CECD}"/>
              </a:ext>
            </a:extLst>
          </p:cNvPr>
          <p:cNvSpPr txBox="1"/>
          <p:nvPr/>
        </p:nvSpPr>
        <p:spPr>
          <a:xfrm>
            <a:off x="510403" y="520748"/>
            <a:ext cx="381000" cy="461544"/>
          </a:xfrm>
          <a:prstGeom prst="rect">
            <a:avLst/>
          </a:prstGeom>
          <a:noFill/>
        </p:spPr>
        <p:txBody>
          <a:bodyPr wrap="square" lIns="91317" tIns="45660" rIns="91317" bIns="45660" rtlCol="0">
            <a:spAutoFit/>
          </a:bodyPr>
          <a:lstStyle/>
          <a:p>
            <a:pPr algn="ctr"/>
            <a:r>
              <a:rPr lang="en-US" sz="2400" b="1">
                <a:solidFill>
                  <a:srgbClr val="FF0000"/>
                </a:solidFill>
                <a:latin typeface="Arial" pitchFamily="34" charset="0"/>
                <a:ea typeface="Arial-Rounded" pitchFamily="34" charset="0"/>
                <a:cs typeface="Arial" pitchFamily="34" charset="0"/>
              </a:rPr>
              <a:t>1</a:t>
            </a:r>
          </a:p>
        </p:txBody>
      </p:sp>
      <p:sp>
        <p:nvSpPr>
          <p:cNvPr id="22" name="TextBox 21">
            <a:extLst>
              <a:ext uri="{FF2B5EF4-FFF2-40B4-BE49-F238E27FC236}">
                <a16:creationId xmlns:a16="http://schemas.microsoft.com/office/drawing/2014/main" id="{38AB88A0-230E-4271-BA44-54852333B8CB}"/>
              </a:ext>
            </a:extLst>
          </p:cNvPr>
          <p:cNvSpPr txBox="1"/>
          <p:nvPr/>
        </p:nvSpPr>
        <p:spPr>
          <a:xfrm>
            <a:off x="476051" y="1732546"/>
            <a:ext cx="381000" cy="461544"/>
          </a:xfrm>
          <a:prstGeom prst="rect">
            <a:avLst/>
          </a:prstGeom>
          <a:noFill/>
        </p:spPr>
        <p:txBody>
          <a:bodyPr wrap="square" lIns="91317" tIns="45660" rIns="91317" bIns="45660" rtlCol="0">
            <a:spAutoFit/>
          </a:bodyPr>
          <a:lstStyle/>
          <a:p>
            <a:pPr algn="ctr"/>
            <a:r>
              <a:rPr lang="en-US" sz="2400" b="1" dirty="0">
                <a:solidFill>
                  <a:srgbClr val="FF0000"/>
                </a:solidFill>
                <a:latin typeface="Arial" pitchFamily="34" charset="0"/>
                <a:ea typeface="Arial-Rounded" pitchFamily="34" charset="0"/>
                <a:cs typeface="Arial" pitchFamily="34" charset="0"/>
              </a:rPr>
              <a:t>2</a:t>
            </a:r>
          </a:p>
        </p:txBody>
      </p:sp>
      <p:sp>
        <p:nvSpPr>
          <p:cNvPr id="24" name="TextBox 23">
            <a:extLst>
              <a:ext uri="{FF2B5EF4-FFF2-40B4-BE49-F238E27FC236}">
                <a16:creationId xmlns:a16="http://schemas.microsoft.com/office/drawing/2014/main" id="{A305F3E2-C8E8-41F7-A203-8B42DE7B61FC}"/>
              </a:ext>
            </a:extLst>
          </p:cNvPr>
          <p:cNvSpPr txBox="1"/>
          <p:nvPr/>
        </p:nvSpPr>
        <p:spPr>
          <a:xfrm>
            <a:off x="499511" y="2647950"/>
            <a:ext cx="338689" cy="461544"/>
          </a:xfrm>
          <a:prstGeom prst="rect">
            <a:avLst/>
          </a:prstGeom>
          <a:noFill/>
        </p:spPr>
        <p:txBody>
          <a:bodyPr wrap="square" lIns="91317" tIns="45660" rIns="91317" bIns="45660" rtlCol="0">
            <a:spAutoFit/>
          </a:bodyPr>
          <a:lstStyle/>
          <a:p>
            <a:pPr algn="ctr"/>
            <a:r>
              <a:rPr lang="en-US" sz="2400" b="1" dirty="0">
                <a:solidFill>
                  <a:srgbClr val="FF0000"/>
                </a:solidFill>
                <a:latin typeface="Arial" pitchFamily="34" charset="0"/>
                <a:ea typeface="Arial-Rounded" pitchFamily="34" charset="0"/>
                <a:cs typeface="Arial" pitchFamily="34" charset="0"/>
              </a:rPr>
              <a:t>3</a:t>
            </a:r>
          </a:p>
        </p:txBody>
      </p:sp>
      <p:grpSp>
        <p:nvGrpSpPr>
          <p:cNvPr id="26" name="Group 25">
            <a:extLst>
              <a:ext uri="{FF2B5EF4-FFF2-40B4-BE49-F238E27FC236}">
                <a16:creationId xmlns:a16="http://schemas.microsoft.com/office/drawing/2014/main" id="{6BBFD741-8A63-460E-87C5-AA6D6F4C46FE}"/>
              </a:ext>
            </a:extLst>
          </p:cNvPr>
          <p:cNvGrpSpPr/>
          <p:nvPr/>
        </p:nvGrpSpPr>
        <p:grpSpPr>
          <a:xfrm>
            <a:off x="7868930" y="1490516"/>
            <a:ext cx="132070" cy="310111"/>
            <a:chOff x="2590800" y="2277355"/>
            <a:chExt cx="98712" cy="425225"/>
          </a:xfrm>
        </p:grpSpPr>
        <p:cxnSp>
          <p:nvCxnSpPr>
            <p:cNvPr id="27" name="Straight Connector 26">
              <a:extLst>
                <a:ext uri="{FF2B5EF4-FFF2-40B4-BE49-F238E27FC236}">
                  <a16:creationId xmlns:a16="http://schemas.microsoft.com/office/drawing/2014/main" id="{767FF01A-34ED-4918-B15A-A908D7A7D2F6}"/>
                </a:ext>
              </a:extLst>
            </p:cNvPr>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045EFD-E352-4CE2-9BBE-BA7799B97328}"/>
                </a:ext>
              </a:extLst>
            </p:cNvPr>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F9E86C6-CF5E-4206-9A7F-B440BB405359}"/>
              </a:ext>
            </a:extLst>
          </p:cNvPr>
          <p:cNvGrpSpPr/>
          <p:nvPr/>
        </p:nvGrpSpPr>
        <p:grpSpPr>
          <a:xfrm>
            <a:off x="3733800" y="2419350"/>
            <a:ext cx="76200" cy="311379"/>
            <a:chOff x="2590800" y="2277355"/>
            <a:chExt cx="98712" cy="425225"/>
          </a:xfrm>
        </p:grpSpPr>
        <p:cxnSp>
          <p:nvCxnSpPr>
            <p:cNvPr id="30" name="Straight Connector 29">
              <a:extLst>
                <a:ext uri="{FF2B5EF4-FFF2-40B4-BE49-F238E27FC236}">
                  <a16:creationId xmlns:a16="http://schemas.microsoft.com/office/drawing/2014/main" id="{8D013CDC-7074-42ED-8316-FB0F67D640BC}"/>
                </a:ext>
              </a:extLst>
            </p:cNvPr>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4A59F6-941B-4BF9-8A64-C59B040CE925}"/>
                </a:ext>
              </a:extLst>
            </p:cNvPr>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9E8209A-EDF0-4519-BFC5-AD9844244103}"/>
              </a:ext>
            </a:extLst>
          </p:cNvPr>
          <p:cNvGrpSpPr/>
          <p:nvPr/>
        </p:nvGrpSpPr>
        <p:grpSpPr>
          <a:xfrm>
            <a:off x="5105400" y="3895458"/>
            <a:ext cx="76200" cy="358701"/>
            <a:chOff x="2590800" y="2277355"/>
            <a:chExt cx="98712" cy="425225"/>
          </a:xfrm>
        </p:grpSpPr>
        <p:cxnSp>
          <p:nvCxnSpPr>
            <p:cNvPr id="33" name="Straight Connector 32">
              <a:extLst>
                <a:ext uri="{FF2B5EF4-FFF2-40B4-BE49-F238E27FC236}">
                  <a16:creationId xmlns:a16="http://schemas.microsoft.com/office/drawing/2014/main" id="{3AF3F0E8-107E-4D28-9108-EBD07E0F8592}"/>
                </a:ext>
              </a:extLst>
            </p:cNvPr>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1A7E613-F851-4B32-B486-6ECD085F0990}"/>
                </a:ext>
              </a:extLst>
            </p:cNvPr>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4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4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4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1"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17">
            <a:extLst>
              <a:ext uri="{FF2B5EF4-FFF2-40B4-BE49-F238E27FC236}">
                <a16:creationId xmlns:a16="http://schemas.microsoft.com/office/drawing/2014/main" id="{3DFA94EB-5C40-409B-88E0-C978E9EECDC8}"/>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584BC1-4C64-4BE6-AEEA-54E8363ED8DD}"/>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58469" y="4322466"/>
            <a:ext cx="3642531"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Thi</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đua</a:t>
            </a:r>
            <a:endParaRPr lang="en-US" sz="3200" dirty="0">
              <a:latin typeface="UTM Avo" panose="02040603050506020204" pitchFamily="18" charset="0"/>
              <a:ea typeface="Arial-Rounded" pitchFamily="34" charset="0"/>
              <a:cs typeface="Arial" pitchFamily="34" charset="0"/>
            </a:endParaRPr>
          </a:p>
        </p:txBody>
      </p:sp>
      <p:pic>
        <p:nvPicPr>
          <p:cNvPr id="8" name="Picture 7">
            <a:extLst>
              <a:ext uri="{FF2B5EF4-FFF2-40B4-BE49-F238E27FC236}">
                <a16:creationId xmlns:a16="http://schemas.microsoft.com/office/drawing/2014/main" id="{E43FC731-3AF9-4AB6-B0C5-0D0E83A54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9" name="Picture 8">
            <a:extLst>
              <a:ext uri="{FF2B5EF4-FFF2-40B4-BE49-F238E27FC236}">
                <a16:creationId xmlns:a16="http://schemas.microsoft.com/office/drawing/2014/main" id="{89A9273D-EBE3-4D28-A9E6-3AB74EB9A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2" name="TextBox 11">
            <a:extLst>
              <a:ext uri="{FF2B5EF4-FFF2-40B4-BE49-F238E27FC236}">
                <a16:creationId xmlns:a16="http://schemas.microsoft.com/office/drawing/2014/main" id="{131C7626-8F19-48C9-83B7-DB4D4883C4F4}"/>
              </a:ext>
            </a:extLst>
          </p:cNvPr>
          <p:cNvSpPr txBox="1"/>
          <p:nvPr/>
        </p:nvSpPr>
        <p:spPr>
          <a:xfrm>
            <a:off x="304800" y="681849"/>
            <a:ext cx="8839200" cy="3693319"/>
          </a:xfrm>
          <a:prstGeom prst="rect">
            <a:avLst/>
          </a:prstGeom>
          <a:noFill/>
        </p:spPr>
        <p:txBody>
          <a:bodyPr wrap="square">
            <a:spAutoFit/>
          </a:bodyPr>
          <a:lstStyle/>
          <a:p>
            <a:r>
              <a:rPr lang="en-US" sz="18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1800">
                <a:solidFill>
                  <a:prstClr val="black"/>
                </a:solidFill>
                <a:latin typeface="UTM Avo" panose="02040603050506020204" pitchFamily="18" charset="0"/>
              </a:rPr>
              <a:t>Cứu tôi với, cứu tôi với!</a:t>
            </a:r>
          </a:p>
          <a:p>
            <a:r>
              <a:rPr lang="en-US" sz="1800">
                <a:solidFill>
                  <a:prstClr val="black"/>
                </a:solidFill>
                <a:latin typeface="UTM Avo" panose="02040603050506020204" pitchFamily="18" charset="0"/>
              </a:rPr>
              <a:t>  Nghe tiếng kêu cứu của kiến, bồ câu nhanh trí nhặt một chiếc lá thả xuống nước. Kiến bám vào chiếc lá và leo </a:t>
            </a:r>
            <a:r>
              <a:rPr lang="en-US">
                <a:solidFill>
                  <a:prstClr val="black"/>
                </a:solidFill>
                <a:latin typeface="UTM Avo" panose="02040603050506020204" pitchFamily="18" charset="0"/>
              </a:rPr>
              <a:t>được lên bờ</a:t>
            </a:r>
            <a:r>
              <a:rPr lang="en-US" sz="1800">
                <a:solidFill>
                  <a:prstClr val="black"/>
                </a:solidFill>
                <a:latin typeface="UTM Avo" panose="02040603050506020204" pitchFamily="18" charset="0"/>
              </a:rPr>
              <a:t>.</a:t>
            </a:r>
          </a:p>
          <a:p>
            <a:r>
              <a:rPr lang="en-US" sz="18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1800">
                <a:solidFill>
                  <a:prstClr val="black"/>
                </a:solidFill>
                <a:latin typeface="UTM Avo" panose="02040603050506020204" pitchFamily="18" charset="0"/>
              </a:rPr>
              <a:t>  Bồ câu tìm đến chỗ kiến, cảm động nói:</a:t>
            </a:r>
          </a:p>
          <a:p>
            <a:pPr marL="342900" indent="-342900">
              <a:buFontTx/>
              <a:buChar char="-"/>
            </a:pPr>
            <a:r>
              <a:rPr lang="en-US" sz="1800">
                <a:solidFill>
                  <a:prstClr val="black"/>
                </a:solidFill>
                <a:latin typeface="UTM Avo" panose="02040603050506020204" pitchFamily="18" charset="0"/>
              </a:rPr>
              <a:t>Cảm ơn cậu đã cứu tớ.</a:t>
            </a:r>
          </a:p>
          <a:p>
            <a:r>
              <a:rPr lang="en-US" sz="1800">
                <a:solidFill>
                  <a:prstClr val="black"/>
                </a:solidFill>
                <a:latin typeface="UTM Avo" panose="02040603050506020204" pitchFamily="18" charset="0"/>
              </a:rPr>
              <a:t>Kiến đáp:</a:t>
            </a:r>
          </a:p>
          <a:p>
            <a:pPr marL="342900" indent="-342900">
              <a:buFontTx/>
              <a:buChar char="-"/>
            </a:pPr>
            <a:r>
              <a:rPr lang="en-US" sz="1800">
                <a:solidFill>
                  <a:prstClr val="black"/>
                </a:solidFill>
                <a:latin typeface="UTM Avo" panose="02040603050506020204" pitchFamily="18" charset="0"/>
              </a:rPr>
              <a:t>Cậu cũng giúp tớ thoát chết mà.</a:t>
            </a:r>
          </a:p>
          <a:p>
            <a:r>
              <a:rPr lang="en-US" sz="1800">
                <a:solidFill>
                  <a:prstClr val="black"/>
                </a:solidFill>
                <a:latin typeface="UTM Avo" panose="02040603050506020204" pitchFamily="18" charset="0"/>
              </a:rPr>
              <a:t>     Cả hai đều rất vui vì đã giúp nhau.</a:t>
            </a:r>
          </a:p>
          <a:p>
            <a:r>
              <a:rPr lang="en-US" sz="1800">
                <a:solidFill>
                  <a:prstClr val="black"/>
                </a:solidFill>
                <a:latin typeface="UTM Avo" panose="02040603050506020204" pitchFamily="18" charset="0"/>
              </a:rPr>
              <a:t>                                                                                    Theo Ê – dốp</a:t>
            </a:r>
            <a:endParaRPr lang="en-US" sz="1400" dirty="0">
              <a:solidFill>
                <a:prstClr val="black"/>
              </a:solidFill>
              <a:latin typeface="UTM Avo" panose="02040603050506020204" pitchFamily="18" charset="0"/>
            </a:endParaRPr>
          </a:p>
        </p:txBody>
      </p:sp>
      <p:sp>
        <p:nvSpPr>
          <p:cNvPr id="13" name="TextBox 12">
            <a:extLst>
              <a:ext uri="{FF2B5EF4-FFF2-40B4-BE49-F238E27FC236}">
                <a16:creationId xmlns:a16="http://schemas.microsoft.com/office/drawing/2014/main" id="{E2A8E5D6-C550-4FC8-AC0A-60D6926C5479}"/>
              </a:ext>
            </a:extLst>
          </p:cNvPr>
          <p:cNvSpPr txBox="1"/>
          <p:nvPr/>
        </p:nvSpPr>
        <p:spPr>
          <a:xfrm>
            <a:off x="2743200" y="-10143"/>
            <a:ext cx="4063140"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54DECF92-95F6-4BBE-8583-BD72A5904EB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6C6278-36A7-490E-AAC7-7ADA46182D1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TextBox 8"/>
          <p:cNvSpPr txBox="1"/>
          <p:nvPr/>
        </p:nvSpPr>
        <p:spPr>
          <a:xfrm>
            <a:off x="1371600" y="4422031"/>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theo</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nhóm</a:t>
            </a:r>
            <a:endParaRPr lang="en-US" sz="3200"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1371600" y="4466367"/>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UTM Avo" panose="02040603050506020204" pitchFamily="18" charset="0"/>
                <a:ea typeface="Arial-Rounded" pitchFamily="34" charset="0"/>
                <a:cs typeface="Arial" pitchFamily="34" charset="0"/>
              </a:rPr>
              <a:t>Đọc</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toàn</a:t>
            </a:r>
            <a:r>
              <a:rPr lang="en-US" sz="3200" dirty="0">
                <a:latin typeface="UTM Avo" panose="02040603050506020204" pitchFamily="18" charset="0"/>
                <a:ea typeface="Arial-Rounded" pitchFamily="34" charset="0"/>
                <a:cs typeface="Arial" pitchFamily="34" charset="0"/>
              </a:rPr>
              <a:t> </a:t>
            </a:r>
            <a:r>
              <a:rPr lang="en-US" sz="3200" dirty="0" err="1">
                <a:latin typeface="UTM Avo" panose="02040603050506020204" pitchFamily="18" charset="0"/>
                <a:ea typeface="Arial-Rounded" pitchFamily="34" charset="0"/>
                <a:cs typeface="Arial" pitchFamily="34" charset="0"/>
              </a:rPr>
              <a:t>bài</a:t>
            </a:r>
            <a:endParaRPr lang="en-US" sz="3200" dirty="0">
              <a:latin typeface="UTM Avo" panose="02040603050506020204" pitchFamily="18" charset="0"/>
              <a:ea typeface="Arial-Rounded" pitchFamily="34" charset="0"/>
              <a:cs typeface="Arial" pitchFamily="34" charset="0"/>
            </a:endParaRPr>
          </a:p>
        </p:txBody>
      </p:sp>
      <p:pic>
        <p:nvPicPr>
          <p:cNvPr id="7" name="Picture 6">
            <a:extLst>
              <a:ext uri="{FF2B5EF4-FFF2-40B4-BE49-F238E27FC236}">
                <a16:creationId xmlns:a16="http://schemas.microsoft.com/office/drawing/2014/main" id="{A2AC5A49-45DA-4DC6-BB7B-5670B47F7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8" name="Picture 7">
            <a:extLst>
              <a:ext uri="{FF2B5EF4-FFF2-40B4-BE49-F238E27FC236}">
                <a16:creationId xmlns:a16="http://schemas.microsoft.com/office/drawing/2014/main" id="{3B7F0549-7F7E-49EB-91DF-A90FE9193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3" name="TextBox 12">
            <a:extLst>
              <a:ext uri="{FF2B5EF4-FFF2-40B4-BE49-F238E27FC236}">
                <a16:creationId xmlns:a16="http://schemas.microsoft.com/office/drawing/2014/main" id="{CAACB385-9EA1-4641-AA82-E848B0FBA20B}"/>
              </a:ext>
            </a:extLst>
          </p:cNvPr>
          <p:cNvSpPr txBox="1"/>
          <p:nvPr/>
        </p:nvSpPr>
        <p:spPr>
          <a:xfrm>
            <a:off x="2743200" y="-10143"/>
            <a:ext cx="4063140"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sp>
        <p:nvSpPr>
          <p:cNvPr id="14" name="TextBox 13">
            <a:extLst>
              <a:ext uri="{FF2B5EF4-FFF2-40B4-BE49-F238E27FC236}">
                <a16:creationId xmlns:a16="http://schemas.microsoft.com/office/drawing/2014/main" id="{C443829D-8003-4526-B653-A0DEAC64B621}"/>
              </a:ext>
            </a:extLst>
          </p:cNvPr>
          <p:cNvSpPr txBox="1"/>
          <p:nvPr/>
        </p:nvSpPr>
        <p:spPr>
          <a:xfrm>
            <a:off x="762000" y="562333"/>
            <a:ext cx="8458200" cy="4093428"/>
          </a:xfrm>
          <a:prstGeom prst="rect">
            <a:avLst/>
          </a:prstGeom>
          <a:noFill/>
        </p:spPr>
        <p:txBody>
          <a:bodyPr wrap="square">
            <a:spAutoFit/>
          </a:bodyPr>
          <a:lstStyle/>
          <a:p>
            <a:r>
              <a:rPr lang="en-US" sz="20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2000">
                <a:solidFill>
                  <a:prstClr val="black"/>
                </a:solidFill>
                <a:latin typeface="UTM Avo" panose="02040603050506020204" pitchFamily="18" charset="0"/>
              </a:rPr>
              <a:t>Cứu tôi với, cứu tôi với!</a:t>
            </a:r>
          </a:p>
          <a:p>
            <a:r>
              <a:rPr lang="en-US" sz="20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a:p>
            <a:r>
              <a:rPr lang="en-US" sz="20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2000">
                <a:solidFill>
                  <a:prstClr val="black"/>
                </a:solidFill>
                <a:latin typeface="UTM Avo" panose="02040603050506020204" pitchFamily="18" charset="0"/>
              </a:rPr>
              <a:t>  Bồ câu tìm đến chỗ kiến, cảm động nói:</a:t>
            </a:r>
          </a:p>
          <a:p>
            <a:pPr marL="342900" indent="-342900">
              <a:buFontTx/>
              <a:buChar char="-"/>
            </a:pPr>
            <a:r>
              <a:rPr lang="en-US" sz="2000">
                <a:solidFill>
                  <a:prstClr val="black"/>
                </a:solidFill>
                <a:latin typeface="UTM Avo" panose="02040603050506020204" pitchFamily="18" charset="0"/>
              </a:rPr>
              <a:t>Cảm ơn cậu đã cứu tớ.</a:t>
            </a:r>
          </a:p>
          <a:p>
            <a:r>
              <a:rPr lang="en-US" sz="2000">
                <a:solidFill>
                  <a:prstClr val="black"/>
                </a:solidFill>
                <a:latin typeface="UTM Avo" panose="02040603050506020204" pitchFamily="18" charset="0"/>
              </a:rPr>
              <a:t>Kiến đáp:</a:t>
            </a:r>
          </a:p>
          <a:p>
            <a:pPr marL="342900" indent="-342900">
              <a:buFontTx/>
              <a:buChar char="-"/>
            </a:pPr>
            <a:r>
              <a:rPr lang="en-US" sz="2000">
                <a:solidFill>
                  <a:prstClr val="black"/>
                </a:solidFill>
                <a:latin typeface="UTM Avo" panose="02040603050506020204" pitchFamily="18" charset="0"/>
              </a:rPr>
              <a:t>Cậu cũng giúp tớ thoát chết mà.</a:t>
            </a:r>
          </a:p>
          <a:p>
            <a:r>
              <a:rPr lang="en-US" sz="2000">
                <a:solidFill>
                  <a:prstClr val="black"/>
                </a:solidFill>
                <a:latin typeface="UTM Avo" panose="02040603050506020204" pitchFamily="18" charset="0"/>
              </a:rPr>
              <a:t>     Cả hai đều rất vui vì đã giúp nhau.</a:t>
            </a:r>
          </a:p>
          <a:p>
            <a:r>
              <a:rPr lang="en-US" sz="2000">
                <a:solidFill>
                  <a:prstClr val="black"/>
                </a:solidFill>
                <a:latin typeface="UTM Avo" panose="02040603050506020204" pitchFamily="18" charset="0"/>
              </a:rPr>
              <a:t>                                                                                    Theo Ê – dốp</a:t>
            </a:r>
            <a:endParaRPr lang="en-US" sz="16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2</a:t>
            </a:r>
          </a:p>
        </p:txBody>
      </p:sp>
    </p:spTree>
    <p:extLst>
      <p:ext uri="{BB962C8B-B14F-4D97-AF65-F5344CB8AC3E}">
        <p14:creationId xmlns:p14="http://schemas.microsoft.com/office/powerpoint/2010/main" val="345791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98" y="363318"/>
            <a:ext cx="7479301" cy="4672599"/>
          </a:xfrm>
          <a:prstGeom prst="rect">
            <a:avLst/>
          </a:prstGeom>
        </p:spPr>
      </p:pic>
      <p:pic>
        <p:nvPicPr>
          <p:cNvPr id="8" name="y2mate.com - IN MY CLASSROOM_360p">
            <a:hlinkClick r:id="" action="ppaction://media"/>
            <a:extLst>
              <a:ext uri="{FF2B5EF4-FFF2-40B4-BE49-F238E27FC236}">
                <a16:creationId xmlns:a16="http://schemas.microsoft.com/office/drawing/2014/main" id="{DF58CD07-774E-4C78-903A-E1694DA268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842" y="544585"/>
            <a:ext cx="7174710" cy="4035774"/>
          </a:xfrm>
          <a:prstGeom prst="rect">
            <a:avLst/>
          </a:prstGeom>
        </p:spPr>
      </p:pic>
      <p:sp>
        <p:nvSpPr>
          <p:cNvPr id="2" name="Title 1"/>
          <p:cNvSpPr>
            <a:spLocks noGrp="1"/>
          </p:cNvSpPr>
          <p:nvPr>
            <p:ph type="title"/>
          </p:nvPr>
        </p:nvSpPr>
        <p:spPr>
          <a:xfrm>
            <a:off x="973448" y="544585"/>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523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ocument 17">
            <a:extLst>
              <a:ext uri="{FF2B5EF4-FFF2-40B4-BE49-F238E27FC236}">
                <a16:creationId xmlns:a16="http://schemas.microsoft.com/office/drawing/2014/main" id="{3ED552BE-6D2F-4CC4-9E2F-3ADA296FF66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BF30E3-7663-421B-8EBD-C705E98D9A12}"/>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Trả</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lời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câu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hỏi</a:t>
            </a:r>
            <a:endParaRPr lang="en-US" sz="2400" b="1" dirty="0">
              <a:latin typeface="UTM Avo" panose="02040603050506020204" pitchFamily="18" charset="0"/>
              <a:ea typeface="Arial-Rounded"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E4EFD6BA-0646-448F-B5FB-98C330DDA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1" name="TextBox 10">
            <a:extLst>
              <a:ext uri="{FF2B5EF4-FFF2-40B4-BE49-F238E27FC236}">
                <a16:creationId xmlns:a16="http://schemas.microsoft.com/office/drawing/2014/main" id="{BDE56B5C-F0DE-44E8-B78E-67C4307557BD}"/>
              </a:ext>
            </a:extLst>
          </p:cNvPr>
          <p:cNvSpPr txBox="1"/>
          <p:nvPr/>
        </p:nvSpPr>
        <p:spPr>
          <a:xfrm>
            <a:off x="3061990" y="-81298"/>
            <a:ext cx="4063140"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sp>
        <p:nvSpPr>
          <p:cNvPr id="12" name="TextBox 11">
            <a:extLst>
              <a:ext uri="{FF2B5EF4-FFF2-40B4-BE49-F238E27FC236}">
                <a16:creationId xmlns:a16="http://schemas.microsoft.com/office/drawing/2014/main" id="{B609E08B-0275-4DFF-83E7-BBC17FEA36F2}"/>
              </a:ext>
            </a:extLst>
          </p:cNvPr>
          <p:cNvSpPr txBox="1"/>
          <p:nvPr/>
        </p:nvSpPr>
        <p:spPr>
          <a:xfrm>
            <a:off x="457200" y="755712"/>
            <a:ext cx="8686800" cy="3693319"/>
          </a:xfrm>
          <a:prstGeom prst="rect">
            <a:avLst/>
          </a:prstGeom>
          <a:noFill/>
        </p:spPr>
        <p:txBody>
          <a:bodyPr wrap="square">
            <a:spAutoFit/>
          </a:bodyPr>
          <a:lstStyle/>
          <a:p>
            <a:r>
              <a:rPr lang="en-US" sz="18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1800">
                <a:solidFill>
                  <a:prstClr val="black"/>
                </a:solidFill>
                <a:latin typeface="UTM Avo" panose="02040603050506020204" pitchFamily="18" charset="0"/>
              </a:rPr>
              <a:t>Cứu tôi với, cứu tôi với!</a:t>
            </a:r>
          </a:p>
          <a:p>
            <a:r>
              <a:rPr lang="en-US" sz="1800">
                <a:solidFill>
                  <a:prstClr val="black"/>
                </a:solidFill>
                <a:latin typeface="UTM Avo" panose="02040603050506020204" pitchFamily="18" charset="0"/>
              </a:rPr>
              <a:t>  Nghe tiếng kêu cứu của kiến, bồ câu nhanh trí nhặt một chiếc lá thả xuống nước. Kiến bám vào chiếc lá và </a:t>
            </a:r>
            <a:r>
              <a:rPr lang="en-US">
                <a:solidFill>
                  <a:prstClr val="black"/>
                </a:solidFill>
                <a:latin typeface="UTM Avo" panose="02040603050506020204" pitchFamily="18" charset="0"/>
              </a:rPr>
              <a:t>leo được </a:t>
            </a:r>
            <a:r>
              <a:rPr lang="en-US" sz="1800">
                <a:solidFill>
                  <a:prstClr val="black"/>
                </a:solidFill>
                <a:latin typeface="UTM Avo" panose="02040603050506020204" pitchFamily="18" charset="0"/>
              </a:rPr>
              <a:t>lên bờ.</a:t>
            </a:r>
          </a:p>
          <a:p>
            <a:r>
              <a:rPr lang="en-US" sz="18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1800">
                <a:solidFill>
                  <a:prstClr val="black"/>
                </a:solidFill>
                <a:latin typeface="UTM Avo" panose="02040603050506020204" pitchFamily="18" charset="0"/>
              </a:rPr>
              <a:t>  Bồ câu tìm đến chỗ kiến, cảm động nói:</a:t>
            </a:r>
          </a:p>
          <a:p>
            <a:pPr marL="342900" indent="-342900">
              <a:buFontTx/>
              <a:buChar char="-"/>
            </a:pPr>
            <a:r>
              <a:rPr lang="en-US" sz="1800">
                <a:solidFill>
                  <a:prstClr val="black"/>
                </a:solidFill>
                <a:latin typeface="UTM Avo" panose="02040603050506020204" pitchFamily="18" charset="0"/>
              </a:rPr>
              <a:t>Cảm ơn cậu đã cứu tớ.</a:t>
            </a:r>
          </a:p>
          <a:p>
            <a:r>
              <a:rPr lang="en-US" sz="1800">
                <a:solidFill>
                  <a:prstClr val="black"/>
                </a:solidFill>
                <a:latin typeface="UTM Avo" panose="02040603050506020204" pitchFamily="18" charset="0"/>
              </a:rPr>
              <a:t>Kiến đáp:</a:t>
            </a:r>
          </a:p>
          <a:p>
            <a:pPr marL="342900" indent="-342900">
              <a:buFontTx/>
              <a:buChar char="-"/>
            </a:pPr>
            <a:r>
              <a:rPr lang="en-US" sz="1800">
                <a:solidFill>
                  <a:prstClr val="black"/>
                </a:solidFill>
                <a:latin typeface="UTM Avo" panose="02040603050506020204" pitchFamily="18" charset="0"/>
              </a:rPr>
              <a:t>Cậu cũng giúp tớ thoát chết mà.</a:t>
            </a:r>
          </a:p>
          <a:p>
            <a:r>
              <a:rPr lang="en-US" sz="1800">
                <a:solidFill>
                  <a:prstClr val="black"/>
                </a:solidFill>
                <a:latin typeface="UTM Avo" panose="02040603050506020204" pitchFamily="18" charset="0"/>
              </a:rPr>
              <a:t>     Cả hai đều rất vui vì đã giúp nhau.</a:t>
            </a:r>
          </a:p>
          <a:p>
            <a:r>
              <a:rPr lang="en-US" sz="1800">
                <a:solidFill>
                  <a:prstClr val="black"/>
                </a:solidFill>
                <a:latin typeface="UTM Avo" panose="02040603050506020204" pitchFamily="18" charset="0"/>
              </a:rPr>
              <a:t>                                                                                    Theo Ê – dốp</a:t>
            </a:r>
            <a:endParaRPr lang="en-US" sz="14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218274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UTM Avo" panose="02040603050506020204" pitchFamily="18" charset="0"/>
                <a:ea typeface="Arial-Rounded" pitchFamily="34" charset="0"/>
                <a:cs typeface="Arial" pitchFamily="34" charset="0"/>
              </a:rPr>
              <a:t>Đọc</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đoạn</a:t>
            </a:r>
            <a:r>
              <a:rPr lang="en-US" sz="3200" b="1" dirty="0">
                <a:latin typeface="UTM Avo" panose="02040603050506020204" pitchFamily="18" charset="0"/>
                <a:ea typeface="Arial-Rounded" pitchFamily="34" charset="0"/>
                <a:cs typeface="Arial" pitchFamily="34" charset="0"/>
              </a:rPr>
              <a:t> 1:</a:t>
            </a:r>
          </a:p>
        </p:txBody>
      </p:sp>
      <p:sp>
        <p:nvSpPr>
          <p:cNvPr id="8" name="TextBox 7"/>
          <p:cNvSpPr txBox="1"/>
          <p:nvPr/>
        </p:nvSpPr>
        <p:spPr>
          <a:xfrm>
            <a:off x="36723" y="4400550"/>
            <a:ext cx="8834749"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UTM Avo" panose="02040603050506020204" pitchFamily="18" charset="0"/>
              </a:rPr>
              <a:t>Bồ câu đã làm gì để cứu kiến?</a:t>
            </a:r>
            <a:r>
              <a:rPr lang="en-US" sz="3200">
                <a:solidFill>
                  <a:srgbClr val="FF0000"/>
                </a:solidFill>
                <a:latin typeface="UTM Avo" panose="02040603050506020204" pitchFamily="18" charset="0"/>
                <a:ea typeface="Arial-Rounded" pitchFamily="34" charset="0"/>
                <a:cs typeface="Arial" pitchFamily="34" charset="0"/>
              </a:rPr>
              <a:t> </a:t>
            </a:r>
            <a:endParaRPr lang="en-US" sz="3200" dirty="0">
              <a:solidFill>
                <a:srgbClr val="FF0000"/>
              </a:solidFill>
              <a:latin typeface="UTM Avo" panose="02040603050506020204" pitchFamily="18" charset="0"/>
              <a:ea typeface="Arial-Rounded" pitchFamily="34" charset="0"/>
              <a:cs typeface="Arial" pitchFamily="34" charset="0"/>
            </a:endParaRPr>
          </a:p>
        </p:txBody>
      </p:sp>
      <p:sp>
        <p:nvSpPr>
          <p:cNvPr id="9" name="Flowchart: Document 17">
            <a:extLst>
              <a:ext uri="{FF2B5EF4-FFF2-40B4-BE49-F238E27FC236}">
                <a16:creationId xmlns:a16="http://schemas.microsoft.com/office/drawing/2014/main" id="{24BF7317-A199-4E62-A60B-8397CA94AACC}"/>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59F8B7-4BE7-4B74-BD44-2B94E90FA276}"/>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13" name="Picture 12">
            <a:extLst>
              <a:ext uri="{FF2B5EF4-FFF2-40B4-BE49-F238E27FC236}">
                <a16:creationId xmlns:a16="http://schemas.microsoft.com/office/drawing/2014/main" id="{60F9348F-14FA-499E-9007-8F79E1312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4" name="Picture 13">
            <a:extLst>
              <a:ext uri="{FF2B5EF4-FFF2-40B4-BE49-F238E27FC236}">
                <a16:creationId xmlns:a16="http://schemas.microsoft.com/office/drawing/2014/main" id="{C287A206-2749-4192-A656-F0A299889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12" name="TextBox 11">
            <a:extLst>
              <a:ext uri="{FF2B5EF4-FFF2-40B4-BE49-F238E27FC236}">
                <a16:creationId xmlns:a16="http://schemas.microsoft.com/office/drawing/2014/main" id="{71715950-BE5E-4682-B183-5FE3B6F0B20D}"/>
              </a:ext>
            </a:extLst>
          </p:cNvPr>
          <p:cNvSpPr txBox="1"/>
          <p:nvPr/>
        </p:nvSpPr>
        <p:spPr>
          <a:xfrm>
            <a:off x="512040" y="1043350"/>
            <a:ext cx="9023425" cy="2677656"/>
          </a:xfrm>
          <a:prstGeom prst="rect">
            <a:avLst/>
          </a:prstGeom>
          <a:noFill/>
        </p:spPr>
        <p:txBody>
          <a:bodyPr wrap="square">
            <a:spAutoFit/>
          </a:bodyPr>
          <a:lstStyle/>
          <a:p>
            <a:r>
              <a:rPr lang="en-US" sz="28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2800">
                <a:solidFill>
                  <a:prstClr val="black"/>
                </a:solidFill>
                <a:latin typeface="UTM Avo" panose="02040603050506020204" pitchFamily="18" charset="0"/>
              </a:rPr>
              <a:t>Cứu tôi với, cứu tôi với!</a:t>
            </a:r>
          </a:p>
          <a:p>
            <a:r>
              <a:rPr lang="en-US" sz="28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p:txBody>
      </p:sp>
      <p:sp>
        <p:nvSpPr>
          <p:cNvPr id="7" name="TextBox 6"/>
          <p:cNvSpPr txBox="1"/>
          <p:nvPr/>
        </p:nvSpPr>
        <p:spPr>
          <a:xfrm>
            <a:off x="0" y="4179262"/>
            <a:ext cx="9144000" cy="830888"/>
          </a:xfrm>
          <a:prstGeom prst="rect">
            <a:avLst/>
          </a:prstGeom>
          <a:solidFill>
            <a:srgbClr val="B9EDFF"/>
          </a:solidFill>
        </p:spPr>
        <p:txBody>
          <a:bodyPr wrap="square" lIns="91330" tIns="45666" rIns="91330" bIns="45666" rtlCol="0">
            <a:spAutoFit/>
          </a:bodyPr>
          <a:lstStyle/>
          <a:p>
            <a:r>
              <a:rPr lang="en-US" sz="2400">
                <a:solidFill>
                  <a:srgbClr val="0070C0"/>
                </a:solidFill>
                <a:latin typeface="UTM Avo" panose="02040603050506020204" pitchFamily="18" charset="0"/>
              </a:rPr>
              <a:t>Bồ câu nhanh trí nhặt một chiếc lá thả xuống nước để cứu kiến.</a:t>
            </a:r>
            <a:endParaRPr lang="en-US" sz="24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938992"/>
          </a:xfrm>
          <a:prstGeom prst="rect">
            <a:avLst/>
          </a:prstGeom>
        </p:spPr>
        <p:txBody>
          <a:bodyPr wrap="square">
            <a:spAutoFit/>
          </a:bodyPr>
          <a:lstStyle/>
          <a:p>
            <a:pPr algn="just"/>
            <a:r>
              <a:rPr lang="en-US" sz="3600">
                <a:solidFill>
                  <a:prstClr val="black"/>
                </a:solidFill>
                <a:latin typeface="Arial" pitchFamily="34" charset="0"/>
                <a:cs typeface="Arial" pitchFamily="34" charset="0"/>
              </a:rPr>
              <a:t>   </a:t>
            </a:r>
            <a:r>
              <a:rPr lang="en-US" sz="2800">
                <a:solidFill>
                  <a:prstClr val="black"/>
                </a:solidFill>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US" sz="3600" dirty="0">
              <a:latin typeface="UTM Avo" panose="02040603050506020204" pitchFamily="18" charset="0"/>
            </a:endParaRPr>
          </a:p>
        </p:txBody>
      </p:sp>
      <p:sp>
        <p:nvSpPr>
          <p:cNvPr id="5" name="TextBox 4"/>
          <p:cNvSpPr txBox="1"/>
          <p:nvPr/>
        </p:nvSpPr>
        <p:spPr>
          <a:xfrm>
            <a:off x="0" y="4473408"/>
            <a:ext cx="9144000" cy="646222"/>
          </a:xfrm>
          <a:prstGeom prst="rect">
            <a:avLst/>
          </a:prstGeom>
          <a:solidFill>
            <a:srgbClr val="B9EDFF"/>
          </a:solidFill>
        </p:spPr>
        <p:txBody>
          <a:bodyPr wrap="square" lIns="91330" tIns="45666" rIns="91330" bIns="45666" rtlCol="0">
            <a:spAutoFit/>
          </a:bodyPr>
          <a:lstStyle/>
          <a:p>
            <a:pPr algn="ctr"/>
            <a:r>
              <a:rPr lang="en-US" sz="3600">
                <a:solidFill>
                  <a:srgbClr val="C00000"/>
                </a:solidFill>
                <a:latin typeface="UTM Avo" panose="02040603050506020204" pitchFamily="18" charset="0"/>
              </a:rPr>
              <a:t>Kiến đã làm gì để cứu bồ câu?</a:t>
            </a:r>
            <a:endParaRPr lang="en-US" sz="3600"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UTM Avo" panose="02040603050506020204" pitchFamily="18" charset="0"/>
                <a:ea typeface="Arial-Rounded" pitchFamily="34" charset="0"/>
                <a:cs typeface="Arial" pitchFamily="34" charset="0"/>
              </a:rPr>
              <a:t>Đọc</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đoạn</a:t>
            </a:r>
            <a:r>
              <a:rPr lang="en-US" sz="3200" b="1" dirty="0">
                <a:latin typeface="UTM Avo" panose="02040603050506020204" pitchFamily="18" charset="0"/>
                <a:ea typeface="Arial-Rounded" pitchFamily="34" charset="0"/>
                <a:cs typeface="Arial" pitchFamily="34" charset="0"/>
              </a:rPr>
              <a:t> 2:</a:t>
            </a:r>
          </a:p>
        </p:txBody>
      </p:sp>
      <p:sp>
        <p:nvSpPr>
          <p:cNvPr id="7" name="Flowchart: Document 17">
            <a:extLst>
              <a:ext uri="{FF2B5EF4-FFF2-40B4-BE49-F238E27FC236}">
                <a16:creationId xmlns:a16="http://schemas.microsoft.com/office/drawing/2014/main" id="{99A48F7B-65BE-47F7-A15E-90CC7C67114E}"/>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DD491D-7572-4AEE-82C6-E0768B94E45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9" name="Picture 8">
            <a:extLst>
              <a:ext uri="{FF2B5EF4-FFF2-40B4-BE49-F238E27FC236}">
                <a16:creationId xmlns:a16="http://schemas.microsoft.com/office/drawing/2014/main" id="{81875050-FB2F-4E73-8FBD-777268EBCB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0" name="Picture 9">
            <a:extLst>
              <a:ext uri="{FF2B5EF4-FFF2-40B4-BE49-F238E27FC236}">
                <a16:creationId xmlns:a16="http://schemas.microsoft.com/office/drawing/2014/main" id="{77C64A09-BCC7-4227-98A6-5C866FCE7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4" name="TextBox 3"/>
          <p:cNvSpPr txBox="1"/>
          <p:nvPr/>
        </p:nvSpPr>
        <p:spPr>
          <a:xfrm>
            <a:off x="0" y="4534964"/>
            <a:ext cx="9144000" cy="584666"/>
          </a:xfrm>
          <a:prstGeom prst="rect">
            <a:avLst/>
          </a:prstGeom>
          <a:solidFill>
            <a:srgbClr val="B9EDFF"/>
          </a:solidFill>
        </p:spPr>
        <p:txBody>
          <a:bodyPr wrap="square" lIns="91330" tIns="45666" rIns="91330" bIns="45666" rtlCol="0">
            <a:spAutoFit/>
          </a:bodyPr>
          <a:lstStyle/>
          <a:p>
            <a:r>
              <a:rPr lang="en-US" sz="3200">
                <a:solidFill>
                  <a:srgbClr val="0070C0"/>
                </a:solidFill>
                <a:latin typeface="UTM Avo" panose="02040603050506020204" pitchFamily="18" charset="0"/>
              </a:rPr>
              <a:t>Kiến bò đến cắn vào chân người thợ săn.</a:t>
            </a:r>
            <a:endParaRPr lang="en-US"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152400" y="590550"/>
            <a:ext cx="9144000" cy="501015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1</a:t>
            </a:r>
          </a:p>
        </p:txBody>
      </p:sp>
    </p:spTree>
    <p:extLst>
      <p:ext uri="{BB962C8B-B14F-4D97-AF65-F5344CB8AC3E}">
        <p14:creationId xmlns:p14="http://schemas.microsoft.com/office/powerpoint/2010/main" val="1716947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92046"/>
            <a:ext cx="8382000" cy="2862322"/>
          </a:xfrm>
          <a:prstGeom prst="rect">
            <a:avLst/>
          </a:prstGeom>
        </p:spPr>
        <p:txBody>
          <a:bodyPr wrap="square">
            <a:spAutoFit/>
          </a:bodyPr>
          <a:lstStyle/>
          <a:p>
            <a:r>
              <a:rPr lang="en-US" sz="3200">
                <a:solidFill>
                  <a:prstClr val="black"/>
                </a:solidFill>
                <a:latin typeface="UTM Avo" panose="02040603050506020204" pitchFamily="18" charset="0"/>
                <a:cs typeface="Arial" pitchFamily="34" charset="0"/>
              </a:rPr>
              <a:t>   </a:t>
            </a:r>
            <a:r>
              <a:rPr lang="en-US" sz="2800">
                <a:solidFill>
                  <a:prstClr val="black"/>
                </a:solidFill>
                <a:latin typeface="UTM Avo" panose="02040603050506020204" pitchFamily="18" charset="0"/>
              </a:rPr>
              <a:t>Bồ câu tìm đến chỗ kiến, cảm động nói:</a:t>
            </a:r>
          </a:p>
          <a:p>
            <a:pPr marL="342900" indent="-342900">
              <a:buFontTx/>
              <a:buChar char="-"/>
            </a:pPr>
            <a:r>
              <a:rPr lang="en-US" sz="2800">
                <a:solidFill>
                  <a:prstClr val="black"/>
                </a:solidFill>
                <a:latin typeface="UTM Avo" panose="02040603050506020204" pitchFamily="18" charset="0"/>
              </a:rPr>
              <a:t>Cảm ơn cậu đã cứu tớ.</a:t>
            </a:r>
          </a:p>
          <a:p>
            <a:r>
              <a:rPr lang="en-US" sz="2800">
                <a:solidFill>
                  <a:prstClr val="black"/>
                </a:solidFill>
                <a:latin typeface="UTM Avo" panose="02040603050506020204" pitchFamily="18" charset="0"/>
              </a:rPr>
              <a:t>Kiến đáp:</a:t>
            </a:r>
          </a:p>
          <a:p>
            <a:pPr marL="342900" indent="-342900">
              <a:buFontTx/>
              <a:buChar char="-"/>
            </a:pPr>
            <a:r>
              <a:rPr lang="en-US" sz="2800">
                <a:solidFill>
                  <a:prstClr val="black"/>
                </a:solidFill>
                <a:latin typeface="UTM Avo" panose="02040603050506020204" pitchFamily="18" charset="0"/>
              </a:rPr>
              <a:t>Cậu cũng giúp tớ thoát chết mà.</a:t>
            </a:r>
          </a:p>
          <a:p>
            <a:r>
              <a:rPr lang="en-US" sz="2800">
                <a:solidFill>
                  <a:prstClr val="black"/>
                </a:solidFill>
                <a:latin typeface="UTM Avo" panose="02040603050506020204" pitchFamily="18" charset="0"/>
              </a:rPr>
              <a:t>   Cả hai đều rất vui vì đã giúp nhau.</a:t>
            </a:r>
          </a:p>
          <a:p>
            <a:pPr algn="just"/>
            <a:endParaRPr lang="en-US" sz="3600" dirty="0">
              <a:latin typeface="UTM Avo" panose="02040603050506020204" pitchFamily="18" charset="0"/>
            </a:endParaRPr>
          </a:p>
        </p:txBody>
      </p:sp>
      <p:sp>
        <p:nvSpPr>
          <p:cNvPr id="5" name="TextBox 4"/>
          <p:cNvSpPr txBox="1"/>
          <p:nvPr/>
        </p:nvSpPr>
        <p:spPr>
          <a:xfrm>
            <a:off x="12405" y="4085441"/>
            <a:ext cx="9144000" cy="1200220"/>
          </a:xfrm>
          <a:prstGeom prst="rect">
            <a:avLst/>
          </a:prstGeom>
          <a:solidFill>
            <a:srgbClr val="B9EDFF"/>
          </a:solidFill>
        </p:spPr>
        <p:txBody>
          <a:bodyPr wrap="square" lIns="91330" tIns="45666" rIns="91330" bIns="45666" rtlCol="0">
            <a:spAutoFit/>
          </a:bodyPr>
          <a:lstStyle/>
          <a:p>
            <a:pPr algn="ctr"/>
            <a:r>
              <a:rPr lang="en-US" sz="3600">
                <a:solidFill>
                  <a:srgbClr val="C00000"/>
                </a:solidFill>
                <a:latin typeface="UTM Avo" panose="02040603050506020204" pitchFamily="18" charset="0"/>
              </a:rPr>
              <a:t>Em học được điều gì từ câu chuyện này?</a:t>
            </a:r>
            <a:endParaRPr lang="en-US" sz="3600"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UTM Avo" panose="02040603050506020204" pitchFamily="18" charset="0"/>
                <a:ea typeface="Arial-Rounded" pitchFamily="34" charset="0"/>
                <a:cs typeface="Arial" pitchFamily="34" charset="0"/>
              </a:rPr>
              <a:t>Đọc</a:t>
            </a:r>
            <a:r>
              <a:rPr lang="en-US" sz="3200" b="1" dirty="0">
                <a:latin typeface="UTM Avo" panose="02040603050506020204" pitchFamily="18" charset="0"/>
                <a:ea typeface="Arial-Rounded" pitchFamily="34" charset="0"/>
                <a:cs typeface="Arial" pitchFamily="34" charset="0"/>
              </a:rPr>
              <a:t> </a:t>
            </a:r>
            <a:r>
              <a:rPr lang="en-US" sz="3200" b="1" err="1">
                <a:latin typeface="UTM Avo" panose="02040603050506020204" pitchFamily="18" charset="0"/>
                <a:ea typeface="Arial-Rounded" pitchFamily="34" charset="0"/>
                <a:cs typeface="Arial" pitchFamily="34" charset="0"/>
              </a:rPr>
              <a:t>đoạn</a:t>
            </a:r>
            <a:r>
              <a:rPr lang="en-US" sz="3200" b="1">
                <a:latin typeface="UTM Avo" panose="02040603050506020204" pitchFamily="18" charset="0"/>
                <a:ea typeface="Arial-Rounded" pitchFamily="34" charset="0"/>
                <a:cs typeface="Arial" pitchFamily="34" charset="0"/>
              </a:rPr>
              <a:t> 3:</a:t>
            </a:r>
            <a:endParaRPr lang="en-US" sz="3200" b="1" dirty="0">
              <a:latin typeface="UTM Avo" panose="02040603050506020204" pitchFamily="18" charset="0"/>
              <a:ea typeface="Arial-Rounded" pitchFamily="34" charset="0"/>
              <a:cs typeface="Arial" pitchFamily="34" charset="0"/>
            </a:endParaRPr>
          </a:p>
        </p:txBody>
      </p:sp>
      <p:sp>
        <p:nvSpPr>
          <p:cNvPr id="7" name="Flowchart: Document 17">
            <a:extLst>
              <a:ext uri="{FF2B5EF4-FFF2-40B4-BE49-F238E27FC236}">
                <a16:creationId xmlns:a16="http://schemas.microsoft.com/office/drawing/2014/main" id="{99A48F7B-65BE-47F7-A15E-90CC7C67114E}"/>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DD491D-7572-4AEE-82C6-E0768B94E45A}"/>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9" name="Picture 8">
            <a:extLst>
              <a:ext uri="{FF2B5EF4-FFF2-40B4-BE49-F238E27FC236}">
                <a16:creationId xmlns:a16="http://schemas.microsoft.com/office/drawing/2014/main" id="{81875050-FB2F-4E73-8FBD-777268EBCB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10" name="Picture 9">
            <a:extLst>
              <a:ext uri="{FF2B5EF4-FFF2-40B4-BE49-F238E27FC236}">
                <a16:creationId xmlns:a16="http://schemas.microsoft.com/office/drawing/2014/main" id="{77C64A09-BCC7-4227-98A6-5C866FCE7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
        <p:nvSpPr>
          <p:cNvPr id="4" name="TextBox 3"/>
          <p:cNvSpPr txBox="1"/>
          <p:nvPr/>
        </p:nvSpPr>
        <p:spPr>
          <a:xfrm>
            <a:off x="12405" y="4085441"/>
            <a:ext cx="9144000" cy="1077109"/>
          </a:xfrm>
          <a:prstGeom prst="rect">
            <a:avLst/>
          </a:prstGeom>
          <a:solidFill>
            <a:srgbClr val="B9EDFF"/>
          </a:solidFill>
        </p:spPr>
        <p:txBody>
          <a:bodyPr wrap="square" lIns="91330" tIns="45666" rIns="91330" bIns="45666" rtlCol="0">
            <a:spAutoFit/>
          </a:bodyPr>
          <a:lstStyle/>
          <a:p>
            <a:r>
              <a:rPr lang="en-US" sz="3200">
                <a:solidFill>
                  <a:srgbClr val="0070C0"/>
                </a:solidFill>
                <a:latin typeface="UTM Avo" panose="02040603050506020204" pitchFamily="18" charset="0"/>
              </a:rPr>
              <a:t>Trong cuộc sống cần giúp đỡ nhau, nhất là khi người khác gặp hoạn nạn.</a:t>
            </a:r>
            <a:endParaRPr lang="en-US"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32540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1+#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f you're happy and you know it - Eli Kids Song &amp; Nursery Rhymes">
            <a:hlinkClick r:id="" action="ppaction://media"/>
            <a:extLst>
              <a:ext uri="{FF2B5EF4-FFF2-40B4-BE49-F238E27FC236}">
                <a16:creationId xmlns:a16="http://schemas.microsoft.com/office/drawing/2014/main" id="{390CF2E6-D65C-4241-9F64-3A21E627FE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33350"/>
            <a:ext cx="9144000" cy="4308475"/>
          </a:xfrm>
          <a:prstGeom prst="rect">
            <a:avLst/>
          </a:prstGeo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ocument 17">
            <a:extLst>
              <a:ext uri="{FF2B5EF4-FFF2-40B4-BE49-F238E27FC236}">
                <a16:creationId xmlns:a16="http://schemas.microsoft.com/office/drawing/2014/main" id="{D144C54B-18EF-41D4-B423-FA2B029615D3}"/>
              </a:ext>
            </a:extLst>
          </p:cNvPr>
          <p:cNvSpPr/>
          <p:nvPr/>
        </p:nvSpPr>
        <p:spPr>
          <a:xfrm>
            <a:off x="-23501" y="137750"/>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6" y="15049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2</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err="1">
                <a:latin typeface="UTM Avo" panose="02040603050506020204" pitchFamily="18" charset="0"/>
                <a:ea typeface="Arial-Rounded" pitchFamily="34" charset="0"/>
                <a:cs typeface="Arial" pitchFamily="34" charset="0"/>
              </a:rPr>
              <a:t>Viết</a:t>
            </a:r>
            <a:r>
              <a:rPr lang="en-US" sz="2400" b="1">
                <a:latin typeface="UTM Avo" panose="02040603050506020204" pitchFamily="18" charset="0"/>
                <a:ea typeface="Arial-Rounded" pitchFamily="34" charset="0"/>
                <a:cs typeface="Arial" pitchFamily="34" charset="0"/>
              </a:rPr>
              <a:t> từ ngữ</a:t>
            </a:r>
            <a:endParaRPr lang="en-US" sz="2400" b="1" dirty="0">
              <a:latin typeface="UTM Avo" panose="02040603050506020204" pitchFamily="18" charset="0"/>
              <a:ea typeface="Arial-Rounded" pitchFamily="34" charset="0"/>
              <a:cs typeface="Arial" pitchFamily="34" charset="0"/>
            </a:endParaRPr>
          </a:p>
        </p:txBody>
      </p:sp>
      <p:sp>
        <p:nvSpPr>
          <p:cNvPr id="26" name="TextBox 25">
            <a:extLst>
              <a:ext uri="{FF2B5EF4-FFF2-40B4-BE49-F238E27FC236}">
                <a16:creationId xmlns:a16="http://schemas.microsoft.com/office/drawing/2014/main" id="{C063EAEC-C9D5-4E68-B8E3-57594A3D6FBA}"/>
              </a:ext>
            </a:extLst>
          </p:cNvPr>
          <p:cNvSpPr txBox="1"/>
          <p:nvPr/>
        </p:nvSpPr>
        <p:spPr>
          <a:xfrm>
            <a:off x="171450" y="1981659"/>
            <a:ext cx="8743950" cy="1569660"/>
          </a:xfrm>
          <a:prstGeom prst="rect">
            <a:avLst/>
          </a:prstGeom>
          <a:noFill/>
        </p:spPr>
        <p:txBody>
          <a:bodyPr wrap="square" rtlCol="0">
            <a:spAutoFit/>
          </a:bodyPr>
          <a:lstStyle/>
          <a:p>
            <a:r>
              <a:rPr lang="en-US" sz="3200" b="1">
                <a:solidFill>
                  <a:srgbClr val="0070C0"/>
                </a:solidFill>
                <a:latin typeface="HP001 4 hàng" panose="020B0603050302020204" pitchFamily="34" charset="0"/>
              </a:rPr>
              <a:t>nhanh trí	     nhanh trí     nhanh trí</a:t>
            </a:r>
          </a:p>
          <a:p>
            <a:endParaRPr lang="en-US" sz="3200" b="1">
              <a:solidFill>
                <a:srgbClr val="0070C0"/>
              </a:solidFill>
              <a:latin typeface="HP001 4 hàng" panose="020B0603050302020204" pitchFamily="34" charset="0"/>
            </a:endParaRPr>
          </a:p>
          <a:p>
            <a:r>
              <a:rPr lang="en-US" sz="3200" b="1">
                <a:solidFill>
                  <a:srgbClr val="0070C0"/>
                </a:solidFill>
                <a:latin typeface="HP001 4 hàng" panose="020B0603050302020204" pitchFamily="34" charset="0"/>
              </a:rPr>
              <a:t>  </a:t>
            </a:r>
          </a:p>
        </p:txBody>
      </p:sp>
      <p:sp>
        <p:nvSpPr>
          <p:cNvPr id="11" name="TextBox 10">
            <a:extLst>
              <a:ext uri="{FF2B5EF4-FFF2-40B4-BE49-F238E27FC236}">
                <a16:creationId xmlns:a16="http://schemas.microsoft.com/office/drawing/2014/main" id="{FD3F7600-BAB8-4FBA-8A94-9BB097401961}"/>
              </a:ext>
            </a:extLst>
          </p:cNvPr>
          <p:cNvSpPr txBox="1"/>
          <p:nvPr/>
        </p:nvSpPr>
        <p:spPr>
          <a:xfrm>
            <a:off x="171450" y="3309409"/>
            <a:ext cx="8743950" cy="584775"/>
          </a:xfrm>
          <a:prstGeom prst="rect">
            <a:avLst/>
          </a:prstGeom>
          <a:noFill/>
        </p:spPr>
        <p:txBody>
          <a:bodyPr wrap="square" rtlCol="0">
            <a:spAutoFit/>
          </a:bodyPr>
          <a:lstStyle/>
          <a:p>
            <a:r>
              <a:rPr lang="en-US" sz="3200" b="1">
                <a:solidFill>
                  <a:srgbClr val="0070C0"/>
                </a:solidFill>
                <a:latin typeface="HP001 4 hàng" panose="020B0603050302020204" pitchFamily="34" charset="0"/>
              </a:rPr>
              <a:t>thợ săn    thợ săn    thợ săn    thợ săn   </a:t>
            </a:r>
            <a:endParaRPr lang="en-US" sz="3200" b="1" dirty="0">
              <a:solidFill>
                <a:srgbClr val="0070C0"/>
              </a:solidFill>
              <a:latin typeface="HP001 4 hàng" panose="020B0603050302020204" pitchFamily="34" charset="0"/>
            </a:endParaRPr>
          </a:p>
        </p:txBody>
      </p:sp>
    </p:spTree>
    <p:extLst>
      <p:ext uri="{BB962C8B-B14F-4D97-AF65-F5344CB8AC3E}">
        <p14:creationId xmlns:p14="http://schemas.microsoft.com/office/powerpoint/2010/main" val="3906231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ocument 17">
            <a:extLst>
              <a:ext uri="{FF2B5EF4-FFF2-40B4-BE49-F238E27FC236}">
                <a16:creationId xmlns:a16="http://schemas.microsoft.com/office/drawing/2014/main" id="{D144C54B-18EF-41D4-B423-FA2B029615D3}"/>
              </a:ext>
            </a:extLst>
          </p:cNvPr>
          <p:cNvSpPr/>
          <p:nvPr/>
        </p:nvSpPr>
        <p:spPr>
          <a:xfrm>
            <a:off x="-23501" y="137750"/>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26" y="221292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3</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Viết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vào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vở</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câu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trả</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lời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cho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câu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hỏi</a:t>
            </a:r>
            <a:r>
              <a:rPr lang="en-US" sz="2400" b="1" dirty="0">
                <a:latin typeface="UTM Avo" panose="02040603050506020204" pitchFamily="18" charset="0"/>
                <a:ea typeface="Arial-Rounded" pitchFamily="34" charset="0"/>
                <a:cs typeface="Arial" pitchFamily="34" charset="0"/>
              </a:rPr>
              <a:t> b ở </a:t>
            </a:r>
            <a:r>
              <a:rPr lang="en-US" sz="2400" b="1" dirty="0" err="1">
                <a:latin typeface="UTM Avo" panose="02040603050506020204" pitchFamily="18" charset="0"/>
                <a:ea typeface="Arial-Rounded" pitchFamily="34" charset="0"/>
                <a:cs typeface="Arial" pitchFamily="34" charset="0"/>
              </a:rPr>
              <a:t>mục</a:t>
            </a:r>
            <a:r>
              <a:rPr lang="en-US" sz="2400" b="1" dirty="0">
                <a:latin typeface="UTM Avo" panose="02040603050506020204" pitchFamily="18" charset="0"/>
                <a:ea typeface="Arial-Rounded" pitchFamily="34" charset="0"/>
                <a:cs typeface="Arial" pitchFamily="34" charset="0"/>
              </a:rPr>
              <a:t> 3</a:t>
            </a:r>
          </a:p>
        </p:txBody>
      </p:sp>
      <p:sp>
        <p:nvSpPr>
          <p:cNvPr id="34" name="TextBox 33"/>
          <p:cNvSpPr txBox="1"/>
          <p:nvPr/>
        </p:nvSpPr>
        <p:spPr>
          <a:xfrm>
            <a:off x="898013" y="4552950"/>
            <a:ext cx="7536872"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Cần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chú</a:t>
            </a:r>
            <a:r>
              <a:rPr lang="en-US" sz="2400" dirty="0">
                <a:latin typeface="UTM Avo" panose="02040603050506020204" pitchFamily="18" charset="0"/>
                <a:ea typeface="Arial-Rounded" pitchFamily="34" charset="0"/>
                <a:cs typeface="Arial" pitchFamily="34" charset="0"/>
              </a:rPr>
              <a:t> ý </a:t>
            </a:r>
            <a:r>
              <a:rPr lang="en-US" sz="2400" dirty="0" err="1">
                <a:latin typeface="UTM Avo" panose="02040603050506020204" pitchFamily="18" charset="0"/>
                <a:ea typeface="Arial-Rounded" pitchFamily="34" charset="0"/>
                <a:cs typeface="Arial" pitchFamily="34" charset="0"/>
              </a:rPr>
              <a:t>gì</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chữ</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đầu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câu</a:t>
            </a:r>
            <a:r>
              <a:rPr lang="en-US" sz="2400" dirty="0">
                <a:latin typeface="UTM Avo" panose="02040603050506020204" pitchFamily="18" charset="0"/>
                <a:ea typeface="Arial-Rounded" pitchFamily="34" charset="0"/>
                <a:cs typeface="Arial" pitchFamily="34" charset="0"/>
              </a:rPr>
              <a:t>?</a:t>
            </a:r>
          </a:p>
        </p:txBody>
      </p:sp>
      <p:sp>
        <p:nvSpPr>
          <p:cNvPr id="35" name="TextBox 34"/>
          <p:cNvSpPr txBox="1"/>
          <p:nvPr/>
        </p:nvSpPr>
        <p:spPr>
          <a:xfrm>
            <a:off x="898013" y="4577793"/>
            <a:ext cx="7536872"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Cuối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câu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dấu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gì</a:t>
            </a:r>
            <a:r>
              <a:rPr lang="en-US" sz="2400" dirty="0">
                <a:latin typeface="UTM Avo" panose="02040603050506020204" pitchFamily="18" charset="0"/>
                <a:ea typeface="Arial-Rounded" pitchFamily="34" charset="0"/>
                <a:cs typeface="Arial" pitchFamily="34" charset="0"/>
              </a:rPr>
              <a:t>?</a:t>
            </a:r>
          </a:p>
        </p:txBody>
      </p:sp>
      <p:sp>
        <p:nvSpPr>
          <p:cNvPr id="36" name="TextBox 35"/>
          <p:cNvSpPr txBox="1"/>
          <p:nvPr/>
        </p:nvSpPr>
        <p:spPr>
          <a:xfrm>
            <a:off x="1219200" y="4555778"/>
            <a:ext cx="7536872"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Khoảng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cách</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giữa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chữ</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như</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thế</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nào</a:t>
            </a:r>
            <a:r>
              <a:rPr lang="en-US" sz="2400" dirty="0">
                <a:latin typeface="UTM Avo" panose="02040603050506020204" pitchFamily="18" charset="0"/>
                <a:ea typeface="Arial-Rounded" pitchFamily="34" charset="0"/>
                <a:cs typeface="Arial" pitchFamily="34" charset="0"/>
              </a:rPr>
              <a:t>?</a:t>
            </a:r>
          </a:p>
        </p:txBody>
      </p:sp>
      <p:sp>
        <p:nvSpPr>
          <p:cNvPr id="24" name="TextBox 23">
            <a:extLst>
              <a:ext uri="{FF2B5EF4-FFF2-40B4-BE49-F238E27FC236}">
                <a16:creationId xmlns:a16="http://schemas.microsoft.com/office/drawing/2014/main" id="{889CD774-6564-494D-8D21-7F2C6DF5010F}"/>
              </a:ext>
            </a:extLst>
          </p:cNvPr>
          <p:cNvSpPr txBox="1"/>
          <p:nvPr/>
        </p:nvSpPr>
        <p:spPr>
          <a:xfrm>
            <a:off x="202126" y="1139511"/>
            <a:ext cx="11146420" cy="584775"/>
          </a:xfrm>
          <a:prstGeom prst="rect">
            <a:avLst/>
          </a:prstGeom>
          <a:noFill/>
        </p:spPr>
        <p:txBody>
          <a:bodyPr wrap="square" rtlCol="0">
            <a:spAutoFit/>
          </a:bodyPr>
          <a:lstStyle/>
          <a:p>
            <a:r>
              <a:rPr lang="en-US" sz="3200" dirty="0">
                <a:solidFill>
                  <a:srgbClr val="C00000"/>
                </a:solidFill>
                <a:latin typeface="UTM Avo" panose="02040603050506020204" pitchFamily="18" charset="0"/>
              </a:rPr>
              <a:t>b) Kiến đã làm </a:t>
            </a:r>
            <a:r>
              <a:rPr lang="en-US" sz="3200" dirty="0" err="1">
                <a:solidFill>
                  <a:srgbClr val="C00000"/>
                </a:solidFill>
                <a:latin typeface="UTM Avo" panose="02040603050506020204" pitchFamily="18" charset="0"/>
              </a:rPr>
              <a:t>gì</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để</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cứu</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bồ</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câu</a:t>
            </a:r>
            <a:r>
              <a:rPr lang="en-US" sz="3200" dirty="0">
                <a:solidFill>
                  <a:srgbClr val="C00000"/>
                </a:solidFill>
                <a:latin typeface="UTM Avo" panose="02040603050506020204" pitchFamily="18" charset="0"/>
              </a:rPr>
              <a:t>?</a:t>
            </a:r>
          </a:p>
        </p:txBody>
      </p:sp>
      <p:sp>
        <p:nvSpPr>
          <p:cNvPr id="26" name="TextBox 25">
            <a:extLst>
              <a:ext uri="{FF2B5EF4-FFF2-40B4-BE49-F238E27FC236}">
                <a16:creationId xmlns:a16="http://schemas.microsoft.com/office/drawing/2014/main" id="{C063EAEC-C9D5-4E68-B8E3-57594A3D6FBA}"/>
              </a:ext>
            </a:extLst>
          </p:cNvPr>
          <p:cNvSpPr txBox="1"/>
          <p:nvPr/>
        </p:nvSpPr>
        <p:spPr>
          <a:xfrm>
            <a:off x="762000" y="2689635"/>
            <a:ext cx="8743950" cy="584775"/>
          </a:xfrm>
          <a:prstGeom prst="rect">
            <a:avLst/>
          </a:prstGeom>
          <a:noFill/>
        </p:spPr>
        <p:txBody>
          <a:bodyPr wrap="square" rtlCol="0">
            <a:spAutoFit/>
          </a:bodyPr>
          <a:lstStyle/>
          <a:p>
            <a:r>
              <a:rPr lang="en-US" sz="3200" b="1" dirty="0">
                <a:solidFill>
                  <a:srgbClr val="0070C0"/>
                </a:solidFill>
                <a:latin typeface="HP001 4 hàng" panose="020B0603050302020204" pitchFamily="34" charset="0"/>
              </a:rPr>
              <a:t>Kiến </a:t>
            </a:r>
            <a:r>
              <a:rPr lang="en-US" sz="3200" b="1" dirty="0" err="1">
                <a:solidFill>
                  <a:srgbClr val="0070C0"/>
                </a:solidFill>
                <a:latin typeface="HP001 4 hàng" panose="020B0603050302020204" pitchFamily="34" charset="0"/>
              </a:rPr>
              <a:t>bò</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đến</a:t>
            </a:r>
            <a:r>
              <a:rPr lang="en-US" sz="3200" b="1" dirty="0">
                <a:solidFill>
                  <a:srgbClr val="0070C0"/>
                </a:solidFill>
                <a:latin typeface="HP001 4 hàng" panose="020B0603050302020204" pitchFamily="34" charset="0"/>
              </a:rPr>
              <a:t> </a:t>
            </a:r>
            <a:r>
              <a:rPr lang="en-US" sz="3200" b="1" err="1">
                <a:solidFill>
                  <a:srgbClr val="0070C0"/>
                </a:solidFill>
                <a:latin typeface="HP001 4 hàng" panose="020B0603050302020204" pitchFamily="34" charset="0"/>
              </a:rPr>
              <a:t>chỗ</a:t>
            </a:r>
            <a:r>
              <a:rPr lang="en-US" sz="3200" b="1">
                <a:solidFill>
                  <a:srgbClr val="0070C0"/>
                </a:solidFill>
                <a:latin typeface="HP001 4 hàng" panose="020B0603050302020204" pitchFamily="34" charset="0"/>
              </a:rPr>
              <a:t> người </a:t>
            </a:r>
            <a:r>
              <a:rPr lang="en-US" sz="3200" b="1" dirty="0" err="1">
                <a:solidFill>
                  <a:srgbClr val="0070C0"/>
                </a:solidFill>
                <a:latin typeface="HP001 4 hàng" panose="020B0603050302020204" pitchFamily="34" charset="0"/>
              </a:rPr>
              <a:t>thợ</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săn</a:t>
            </a:r>
            <a:r>
              <a:rPr lang="en-US" sz="3200" b="1" dirty="0">
                <a:solidFill>
                  <a:srgbClr val="0070C0"/>
                </a:solidFill>
                <a:latin typeface="HP001 4 hàng" panose="020B0603050302020204" pitchFamily="34" charset="0"/>
              </a:rPr>
              <a:t> và </a:t>
            </a:r>
            <a:r>
              <a:rPr lang="en-US" sz="3200" b="1" err="1">
                <a:solidFill>
                  <a:srgbClr val="0070C0"/>
                </a:solidFill>
                <a:latin typeface="HP001 4 hàng" panose="020B0603050302020204" pitchFamily="34" charset="0"/>
              </a:rPr>
              <a:t>cắn</a:t>
            </a:r>
            <a:r>
              <a:rPr lang="en-US" sz="3200" b="1">
                <a:solidFill>
                  <a:srgbClr val="0070C0"/>
                </a:solidFill>
                <a:latin typeface="HP001 4 hàng" panose="020B0603050302020204" pitchFamily="34" charset="0"/>
              </a:rPr>
              <a:t> vào</a:t>
            </a:r>
          </a:p>
        </p:txBody>
      </p:sp>
      <p:sp>
        <p:nvSpPr>
          <p:cNvPr id="11" name="TextBox 10">
            <a:extLst>
              <a:ext uri="{FF2B5EF4-FFF2-40B4-BE49-F238E27FC236}">
                <a16:creationId xmlns:a16="http://schemas.microsoft.com/office/drawing/2014/main" id="{FD3F7600-BAB8-4FBA-8A94-9BB097401961}"/>
              </a:ext>
            </a:extLst>
          </p:cNvPr>
          <p:cNvSpPr txBox="1"/>
          <p:nvPr/>
        </p:nvSpPr>
        <p:spPr>
          <a:xfrm>
            <a:off x="180975" y="3333750"/>
            <a:ext cx="8743950" cy="584775"/>
          </a:xfrm>
          <a:prstGeom prst="rect">
            <a:avLst/>
          </a:prstGeom>
          <a:noFill/>
        </p:spPr>
        <p:txBody>
          <a:bodyPr wrap="square" rtlCol="0">
            <a:spAutoFit/>
          </a:bodyPr>
          <a:lstStyle/>
          <a:p>
            <a:r>
              <a:rPr lang="en-US" sz="3200" b="1">
                <a:solidFill>
                  <a:srgbClr val="0070C0"/>
                </a:solidFill>
                <a:latin typeface="HP001 4 hàng" panose="020B0603050302020204" pitchFamily="34" charset="0"/>
              </a:rPr>
              <a:t>chân anh ta.</a:t>
            </a:r>
            <a:endParaRPr lang="en-US" sz="3200" b="1" dirty="0">
              <a:solidFill>
                <a:srgbClr val="0070C0"/>
              </a:solidFill>
              <a:latin typeface="HP001 4 hàng" panose="020B0603050302020204" pitchFamily="34" charset="0"/>
            </a:endParaRPr>
          </a:p>
        </p:txBody>
      </p:sp>
      <p:sp>
        <p:nvSpPr>
          <p:cNvPr id="12" name="TextBox 11">
            <a:extLst>
              <a:ext uri="{FF2B5EF4-FFF2-40B4-BE49-F238E27FC236}">
                <a16:creationId xmlns:a16="http://schemas.microsoft.com/office/drawing/2014/main" id="{2692E61B-CBBF-4001-90CF-FCA9DEF55FAF}"/>
              </a:ext>
            </a:extLst>
          </p:cNvPr>
          <p:cNvSpPr txBox="1"/>
          <p:nvPr/>
        </p:nvSpPr>
        <p:spPr>
          <a:xfrm>
            <a:off x="202126" y="1140398"/>
            <a:ext cx="11146420" cy="584775"/>
          </a:xfrm>
          <a:prstGeom prst="rect">
            <a:avLst/>
          </a:prstGeom>
          <a:noFill/>
        </p:spPr>
        <p:txBody>
          <a:bodyPr wrap="square" rtlCol="0">
            <a:spAutoFit/>
          </a:bodyPr>
          <a:lstStyle/>
          <a:p>
            <a:r>
              <a:rPr lang="en-US" sz="3200" dirty="0">
                <a:solidFill>
                  <a:srgbClr val="C00000"/>
                </a:solidFill>
                <a:latin typeface="UTM Avo" panose="02040603050506020204" pitchFamily="18" charset="0"/>
              </a:rPr>
              <a:t>b) Kiến đã làm </a:t>
            </a:r>
            <a:r>
              <a:rPr lang="en-US" sz="3200" dirty="0" err="1">
                <a:solidFill>
                  <a:srgbClr val="C00000"/>
                </a:solidFill>
                <a:latin typeface="UTM Avo" panose="02040603050506020204" pitchFamily="18" charset="0"/>
              </a:rPr>
              <a:t>gì</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để</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cứu</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bồ</a:t>
            </a:r>
            <a:r>
              <a:rPr lang="en-US" sz="3200" dirty="0">
                <a:solidFill>
                  <a:srgbClr val="C00000"/>
                </a:solidFill>
                <a:latin typeface="UTM Avo" panose="02040603050506020204" pitchFamily="18" charset="0"/>
              </a:rPr>
              <a:t> </a:t>
            </a:r>
            <a:r>
              <a:rPr lang="en-US" sz="3200" dirty="0" err="1">
                <a:solidFill>
                  <a:srgbClr val="C00000"/>
                </a:solidFill>
                <a:latin typeface="UTM Avo" panose="02040603050506020204" pitchFamily="18" charset="0"/>
              </a:rPr>
              <a:t>câu</a:t>
            </a:r>
            <a:r>
              <a:rPr lang="en-US" sz="3200" dirty="0">
                <a:solidFill>
                  <a:srgbClr val="C00000"/>
                </a:solidFill>
                <a:latin typeface="UTM Avo" panose="02040603050506020204" pitchFamily="18" charset="0"/>
              </a:rPr>
              <a:t>?</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1+#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1+#ppt_w/2"/>
                                          </p:val>
                                        </p:tav>
                                        <p:tav tm="100000">
                                          <p:val>
                                            <p:strVal val="#ppt_x"/>
                                          </p:val>
                                        </p:tav>
                                      </p:tavLst>
                                    </p:anim>
                                    <p:anim calcmode="lin" valueType="num">
                                      <p:cBhvr additive="base">
                                        <p:cTn id="2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D448FFAB-3CD7-456D-9391-51E289F46C55}"/>
              </a:ext>
            </a:extLst>
          </p:cNvPr>
          <p:cNvSpPr/>
          <p:nvPr/>
        </p:nvSpPr>
        <p:spPr>
          <a:xfrm>
            <a:off x="-8902" y="93245"/>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UTM Avo" panose="02040603050506020204" pitchFamily="18" charset="0"/>
                <a:cs typeface="Arial" pitchFamily="34" charset="0"/>
              </a:rPr>
              <a:t>Dặn</a:t>
            </a:r>
            <a:r>
              <a:rPr lang="en-US" sz="3200" b="1" dirty="0">
                <a:solidFill>
                  <a:schemeClr val="tx1"/>
                </a:solidFill>
                <a:latin typeface="UTM Avo" panose="02040603050506020204" pitchFamily="18" charset="0"/>
                <a:cs typeface="Arial" pitchFamily="34" charset="0"/>
              </a:rPr>
              <a:t> </a:t>
            </a:r>
            <a:r>
              <a:rPr lang="en-US" sz="3200" b="1" dirty="0" err="1">
                <a:solidFill>
                  <a:schemeClr val="tx1"/>
                </a:solidFill>
                <a:latin typeface="UTM Avo" panose="02040603050506020204" pitchFamily="18" charset="0"/>
                <a:cs typeface="Arial" pitchFamily="34" charset="0"/>
              </a:rPr>
              <a:t>dò</a:t>
            </a:r>
            <a:r>
              <a:rPr lang="en-US" sz="3200" b="1" dirty="0">
                <a:solidFill>
                  <a:schemeClr val="tx1"/>
                </a:solidFill>
                <a:latin typeface="UTM Avo" panose="02040603050506020204" pitchFamily="18" charset="0"/>
                <a:cs typeface="Arial" pitchFamily="34" charset="0"/>
              </a:rPr>
              <a:t>:</a:t>
            </a:r>
          </a:p>
          <a:p>
            <a:pPr marL="457200" indent="-457200" algn="just">
              <a:buFontTx/>
              <a:buChar char="-"/>
            </a:pPr>
            <a:r>
              <a:rPr lang="en-US" sz="3200" dirty="0" err="1">
                <a:solidFill>
                  <a:schemeClr val="tx1"/>
                </a:solidFill>
                <a:latin typeface="UTM Avo" panose="02040603050506020204" pitchFamily="18" charset="0"/>
                <a:cs typeface="Arial" pitchFamily="34" charset="0"/>
              </a:rPr>
              <a:t>Đọc</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lại</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bài</a:t>
            </a:r>
            <a:r>
              <a:rPr lang="en-US" sz="3200">
                <a:solidFill>
                  <a:schemeClr val="tx1"/>
                </a:solidFill>
                <a:latin typeface="UTM Avo" panose="02040603050506020204" pitchFamily="18" charset="0"/>
                <a:cs typeface="Arial" pitchFamily="34" charset="0"/>
              </a:rPr>
              <a:t>: </a:t>
            </a:r>
            <a:r>
              <a:rPr lang="en-US" sz="3200" i="1">
                <a:solidFill>
                  <a:schemeClr val="tx1"/>
                </a:solidFill>
                <a:latin typeface="UTM Avo" panose="02040603050506020204" pitchFamily="18" charset="0"/>
                <a:cs typeface="Arial" pitchFamily="34" charset="0"/>
              </a:rPr>
              <a:t>Kiến và chim bồ câu </a:t>
            </a:r>
            <a:r>
              <a:rPr lang="en-US" sz="3200">
                <a:solidFill>
                  <a:schemeClr val="tx1"/>
                </a:solidFill>
                <a:latin typeface="UTM Avo" panose="02040603050506020204" pitchFamily="18" charset="0"/>
                <a:cs typeface="Arial" pitchFamily="34" charset="0"/>
              </a:rPr>
              <a:t>(</a:t>
            </a:r>
            <a:r>
              <a:rPr lang="en-US" sz="3200" err="1">
                <a:solidFill>
                  <a:schemeClr val="tx1"/>
                </a:solidFill>
                <a:latin typeface="UTM Avo" panose="02040603050506020204" pitchFamily="18" charset="0"/>
                <a:cs typeface="Arial" pitchFamily="34" charset="0"/>
              </a:rPr>
              <a:t>trang</a:t>
            </a:r>
            <a:r>
              <a:rPr lang="en-US" sz="3200">
                <a:solidFill>
                  <a:schemeClr val="tx1"/>
                </a:solidFill>
                <a:latin typeface="UTM Avo" panose="02040603050506020204" pitchFamily="18" charset="0"/>
                <a:cs typeface="Arial" pitchFamily="34" charset="0"/>
              </a:rPr>
              <a:t> 84,85).</a:t>
            </a:r>
            <a:endParaRPr lang="en-US" sz="3200" dirty="0">
              <a:solidFill>
                <a:schemeClr val="tx1"/>
              </a:solidFill>
              <a:latin typeface="UTM Avo" panose="02040603050506020204" pitchFamily="18" charset="0"/>
              <a:cs typeface="Arial" pitchFamily="34" charset="0"/>
            </a:endParaRPr>
          </a:p>
          <a:p>
            <a:pPr marL="457200" indent="-457200" algn="just">
              <a:buFontTx/>
              <a:buChar char="-"/>
            </a:pPr>
            <a:r>
              <a:rPr lang="en-US" sz="3200" dirty="0" err="1">
                <a:solidFill>
                  <a:schemeClr val="tx1"/>
                </a:solidFill>
                <a:latin typeface="UTM Avo" panose="02040603050506020204" pitchFamily="18" charset="0"/>
                <a:cs typeface="Arial" pitchFamily="34" charset="0"/>
              </a:rPr>
              <a:t>Chuẩn</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bị</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bài</a:t>
            </a:r>
            <a:r>
              <a:rPr lang="en-US" sz="3200" dirty="0">
                <a:solidFill>
                  <a:schemeClr val="tx1"/>
                </a:solidFill>
                <a:latin typeface="UTM Avo" panose="02040603050506020204" pitchFamily="18" charset="0"/>
                <a:cs typeface="Arial" pitchFamily="34" charset="0"/>
              </a:rPr>
              <a:t> </a:t>
            </a:r>
            <a:r>
              <a:rPr lang="en-US" sz="3200" dirty="0" err="1">
                <a:solidFill>
                  <a:schemeClr val="tx1"/>
                </a:solidFill>
                <a:latin typeface="UTM Avo" panose="02040603050506020204" pitchFamily="18" charset="0"/>
                <a:cs typeface="Arial" pitchFamily="34" charset="0"/>
              </a:rPr>
              <a:t>mới</a:t>
            </a:r>
            <a:r>
              <a:rPr lang="en-US" sz="3200" dirty="0">
                <a:solidFill>
                  <a:schemeClr val="tx1"/>
                </a:solidFill>
                <a:latin typeface="UTM Avo" panose="02040603050506020204" pitchFamily="18" charset="0"/>
                <a:cs typeface="Arial" pitchFamily="34" charset="0"/>
              </a:rPr>
              <a:t> (</a:t>
            </a:r>
            <a:r>
              <a:rPr lang="en-US" sz="3200" err="1">
                <a:solidFill>
                  <a:schemeClr val="tx1"/>
                </a:solidFill>
                <a:latin typeface="UTM Avo" panose="02040603050506020204" pitchFamily="18" charset="0"/>
                <a:cs typeface="Arial" pitchFamily="34" charset="0"/>
              </a:rPr>
              <a:t>trang</a:t>
            </a:r>
            <a:r>
              <a:rPr lang="en-US" sz="3200">
                <a:solidFill>
                  <a:schemeClr val="tx1"/>
                </a:solidFill>
                <a:latin typeface="UTM Avo" panose="02040603050506020204" pitchFamily="18" charset="0"/>
                <a:cs typeface="Arial" pitchFamily="34" charset="0"/>
              </a:rPr>
              <a:t> 86, 87).</a:t>
            </a:r>
            <a:endParaRPr lang="en-US" sz="3200" dirty="0">
              <a:solidFill>
                <a:schemeClr val="tx1"/>
              </a:solidFill>
              <a:latin typeface="UTM Avo" panose="02040603050506020204" pitchFamily="18" charset="0"/>
              <a:cs typeface="Arial" pitchFamily="34" charset="0"/>
            </a:endParaRPr>
          </a:p>
        </p:txBody>
      </p:sp>
      <p:pic>
        <p:nvPicPr>
          <p:cNvPr id="4" name="Picture 3">
            <a:extLst>
              <a:ext uri="{FF2B5EF4-FFF2-40B4-BE49-F238E27FC236}">
                <a16:creationId xmlns:a16="http://schemas.microsoft.com/office/drawing/2014/main" id="{F5E49FE7-6887-4E62-8249-758898411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F759517-1817-42C3-87CC-020BA1283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sp>
        <p:nvSpPr>
          <p:cNvPr id="2" name="Title 1"/>
          <p:cNvSpPr>
            <a:spLocks noGrp="1"/>
          </p:cNvSpPr>
          <p:nvPr>
            <p:ph type="title"/>
          </p:nvPr>
        </p:nvSpPr>
        <p:spPr>
          <a:xfrm>
            <a:off x="-381000" y="-184546"/>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pic>
        <p:nvPicPr>
          <p:cNvPr id="7" name="Monkey Banana Dance - Dance Along - Pinkfong Songs for Children">
            <a:hlinkClick r:id="" action="ppaction://media"/>
            <a:extLst>
              <a:ext uri="{FF2B5EF4-FFF2-40B4-BE49-F238E27FC236}">
                <a16:creationId xmlns:a16="http://schemas.microsoft.com/office/drawing/2014/main" id="{77B5651A-38BF-4A15-BF38-E9567D6498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672705"/>
            <a:ext cx="7162800" cy="3712628"/>
          </a:xfrm>
          <a:prstGeom prst="rect">
            <a:avLst/>
          </a:prstGeom>
        </p:spPr>
      </p:pic>
      <p:sp>
        <p:nvSpPr>
          <p:cNvPr id="8" name="Text Box 17">
            <a:extLst>
              <a:ext uri="{FF2B5EF4-FFF2-40B4-BE49-F238E27FC236}">
                <a16:creationId xmlns:a16="http://schemas.microsoft.com/office/drawing/2014/main" id="{635B9C51-8B9B-455E-9AEB-CC51CDBDB51A}"/>
              </a:ext>
            </a:extLst>
          </p:cNvPr>
          <p:cNvSpPr txBox="1">
            <a:spLocks noChangeArrowheads="1"/>
          </p:cNvSpPr>
          <p:nvPr/>
        </p:nvSpPr>
        <p:spPr bwMode="auto">
          <a:xfrm>
            <a:off x="2209800" y="-79086"/>
            <a:ext cx="54992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Money banana</a:t>
            </a: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1086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endCondLst>
                    <p:cond evt="onNext"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
            <a:extLst>
              <a:ext uri="{FF2B5EF4-FFF2-40B4-BE49-F238E27FC236}">
                <a16:creationId xmlns:a16="http://schemas.microsoft.com/office/drawing/2014/main" id="{3332CD98-F910-4DB3-B1FC-926810F553E1}"/>
              </a:ext>
            </a:extLst>
          </p:cNvPr>
          <p:cNvGrpSpPr/>
          <p:nvPr/>
        </p:nvGrpSpPr>
        <p:grpSpPr>
          <a:xfrm>
            <a:off x="4756" y="215719"/>
            <a:ext cx="9116747" cy="4794413"/>
            <a:chOff x="341926" y="208486"/>
            <a:chExt cx="11441759" cy="5883467"/>
          </a:xfrm>
        </p:grpSpPr>
        <p:pic>
          <p:nvPicPr>
            <p:cNvPr id="18" name="136">
              <a:extLst>
                <a:ext uri="{FF2B5EF4-FFF2-40B4-BE49-F238E27FC236}">
                  <a16:creationId xmlns:a16="http://schemas.microsoft.com/office/drawing/2014/main" id="{BCE72630-B394-469F-BB61-AD8ECC3EC776}"/>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9" name="134">
              <a:extLst>
                <a:ext uri="{FF2B5EF4-FFF2-40B4-BE49-F238E27FC236}">
                  <a16:creationId xmlns:a16="http://schemas.microsoft.com/office/drawing/2014/main" id="{4AF17315-EB07-4818-BD3F-36C3DC1179D6}"/>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0" name="135">
              <a:extLst>
                <a:ext uri="{FF2B5EF4-FFF2-40B4-BE49-F238E27FC236}">
                  <a16:creationId xmlns:a16="http://schemas.microsoft.com/office/drawing/2014/main" id="{209CB0EA-F93C-4CF8-9DD3-720896643721}"/>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1" name="142">
              <a:extLst>
                <a:ext uri="{FF2B5EF4-FFF2-40B4-BE49-F238E27FC236}">
                  <a16:creationId xmlns:a16="http://schemas.microsoft.com/office/drawing/2014/main" id="{626B8699-0589-4317-9016-C8EA3EB9B459}"/>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15" name="Flowchart: Document 17">
            <a:extLst>
              <a:ext uri="{FF2B5EF4-FFF2-40B4-BE49-F238E27FC236}">
                <a16:creationId xmlns:a16="http://schemas.microsoft.com/office/drawing/2014/main" id="{F45801C9-2A24-42DC-B80A-F13FB2ED1FD3}"/>
              </a:ext>
            </a:extLst>
          </p:cNvPr>
          <p:cNvSpPr/>
          <p:nvPr/>
        </p:nvSpPr>
        <p:spPr>
          <a:xfrm>
            <a:off x="-8902" y="124602"/>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6300" y="4086990"/>
            <a:ext cx="5448300" cy="461544"/>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a</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Rounded" pitchFamily="34" charset="0"/>
                <a:cs typeface="Arial" pitchFamily="34" charset="0"/>
              </a:rPr>
              <a:t>) Em thấy gì trong tranh?</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93308" y="4518183"/>
            <a:ext cx="6879092" cy="461544"/>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rPr>
              <a:t>b</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Rounded" pitchFamily="34" charset="0"/>
                <a:cs typeface="Arial" pitchFamily="34" charset="0"/>
              </a:rPr>
              <a:t>) Theo em bạn nhỏ nên làm gì, vì sao?</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Rounded" pitchFamily="34" charset="0"/>
              <a:cs typeface="Arial" pitchFamily="34" charset="0"/>
            </a:endParaRPr>
          </a:p>
        </p:txBody>
      </p:sp>
      <p:pic>
        <p:nvPicPr>
          <p:cNvPr id="12" name="Picture 11">
            <a:extLst>
              <a:ext uri="{FF2B5EF4-FFF2-40B4-BE49-F238E27FC236}">
                <a16:creationId xmlns:a16="http://schemas.microsoft.com/office/drawing/2014/main" id="{E33EE1ED-21EF-40C8-8704-9D2C6BEC50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04246" y="3402842"/>
            <a:ext cx="1673983" cy="1673983"/>
          </a:xfrm>
          <a:prstGeom prst="rect">
            <a:avLst/>
          </a:prstGeom>
        </p:spPr>
      </p:pic>
      <p:pic>
        <p:nvPicPr>
          <p:cNvPr id="14" name="Picture 13">
            <a:extLst>
              <a:ext uri="{FF2B5EF4-FFF2-40B4-BE49-F238E27FC236}">
                <a16:creationId xmlns:a16="http://schemas.microsoft.com/office/drawing/2014/main" id="{B7D27542-81B5-4EFB-BFC6-71423406BF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0182" y="-499826"/>
            <a:ext cx="1242112" cy="1242112"/>
          </a:xfrm>
          <a:prstGeom prst="rect">
            <a:avLst/>
          </a:prstGeom>
        </p:spPr>
      </p:pic>
      <p:pic>
        <p:nvPicPr>
          <p:cNvPr id="16" name="Picture 15">
            <a:extLst>
              <a:ext uri="{FF2B5EF4-FFF2-40B4-BE49-F238E27FC236}">
                <a16:creationId xmlns:a16="http://schemas.microsoft.com/office/drawing/2014/main" id="{703E442F-4BF8-4596-B930-94340F23E536}"/>
              </a:ext>
            </a:extLst>
          </p:cNvPr>
          <p:cNvPicPr>
            <a:picLocks noChangeAspect="1"/>
          </p:cNvPicPr>
          <p:nvPr/>
        </p:nvPicPr>
        <p:blipFill rotWithShape="1">
          <a:blip r:embed="rId9">
            <a:extLst>
              <a:ext uri="{28A0092B-C50C-407E-A947-70E740481C1C}">
                <a14:useLocalDpi xmlns:a14="http://schemas.microsoft.com/office/drawing/2010/main" val="0"/>
              </a:ext>
            </a:extLst>
          </a:blip>
          <a:srcRect l="20410" t="21021" r="18526" b="20402"/>
          <a:stretch/>
        </p:blipFill>
        <p:spPr>
          <a:xfrm>
            <a:off x="1013222" y="344848"/>
            <a:ext cx="7178182" cy="3743116"/>
          </a:xfrm>
          <a:prstGeom prst="rect">
            <a:avLst/>
          </a:prstGeom>
        </p:spPr>
      </p:pic>
    </p:spTree>
    <p:extLst>
      <p:ext uri="{BB962C8B-B14F-4D97-AF65-F5344CB8AC3E}">
        <p14:creationId xmlns:p14="http://schemas.microsoft.com/office/powerpoint/2010/main" val="101176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9418" y="242047"/>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grpSp>
        <p:nvGrpSpPr>
          <p:cNvPr id="2" name="Group 1">
            <a:extLst>
              <a:ext uri="{FF2B5EF4-FFF2-40B4-BE49-F238E27FC236}">
                <a16:creationId xmlns:a16="http://schemas.microsoft.com/office/drawing/2014/main" id="{C1EDB6DE-6D48-4123-820B-DFB2A34AA31E}"/>
              </a:ext>
            </a:extLst>
          </p:cNvPr>
          <p:cNvGrpSpPr/>
          <p:nvPr/>
        </p:nvGrpSpPr>
        <p:grpSpPr>
          <a:xfrm>
            <a:off x="11151" y="-30121"/>
            <a:ext cx="9156912" cy="696067"/>
            <a:chOff x="11151" y="-30121"/>
            <a:chExt cx="9156912" cy="696067"/>
          </a:xfrm>
        </p:grpSpPr>
        <p:sp>
          <p:nvSpPr>
            <p:cNvPr id="10" name="Flowchart: Document 17">
              <a:extLst>
                <a:ext uri="{FF2B5EF4-FFF2-40B4-BE49-F238E27FC236}">
                  <a16:creationId xmlns:a16="http://schemas.microsoft.com/office/drawing/2014/main" id="{A8C4D602-E6A1-4E5A-996F-40D45462679B}"/>
                </a:ext>
              </a:extLst>
            </p:cNvPr>
            <p:cNvSpPr/>
            <p:nvPr/>
          </p:nvSpPr>
          <p:spPr>
            <a:xfrm>
              <a:off x="15161" y="-30121"/>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CF78F3-822E-457D-AB36-CD422A850753}"/>
                </a:ext>
              </a:extLst>
            </p:cNvPr>
            <p:cNvSpPr/>
            <p:nvPr/>
          </p:nvSpPr>
          <p:spPr>
            <a:xfrm>
              <a:off x="11151" y="-3264"/>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gr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3" name="TextBox 2"/>
          <p:cNvSpPr txBox="1"/>
          <p:nvPr/>
        </p:nvSpPr>
        <p:spPr>
          <a:xfrm>
            <a:off x="782782" y="208706"/>
            <a:ext cx="1160318" cy="523099"/>
          </a:xfrm>
          <a:prstGeom prst="rect">
            <a:avLst/>
          </a:prstGeom>
          <a:noFill/>
        </p:spPr>
        <p:txBody>
          <a:bodyPr wrap="square" lIns="91317" tIns="45660" rIns="91317" bIns="45660" rtlCol="0">
            <a:spAutoFit/>
          </a:bodyPr>
          <a:lstStyle/>
          <a:p>
            <a:pPr algn="just"/>
            <a:r>
              <a:rPr lang="en-US" sz="2800" b="1" dirty="0" err="1">
                <a:latin typeface="UTM Avo" panose="02040603050506020204" pitchFamily="18" charset="0"/>
                <a:ea typeface="Arial-Rounded" pitchFamily="34" charset="0"/>
                <a:cs typeface="Arial" pitchFamily="34" charset="0"/>
              </a:rPr>
              <a:t>Đọc</a:t>
            </a:r>
            <a:endParaRPr lang="en-US" sz="2800" b="1" dirty="0">
              <a:latin typeface="UTM Avo" panose="02040603050506020204" pitchFamily="18" charset="0"/>
              <a:ea typeface="Arial-Rounded"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E72C2A09-E398-4BED-B9F8-CC37A69E5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17" y="3971181"/>
            <a:ext cx="1116158" cy="1116158"/>
          </a:xfrm>
          <a:prstGeom prst="rect">
            <a:avLst/>
          </a:prstGeom>
        </p:spPr>
      </p:pic>
      <p:sp>
        <p:nvSpPr>
          <p:cNvPr id="13" name="TextBox 12">
            <a:extLst>
              <a:ext uri="{FF2B5EF4-FFF2-40B4-BE49-F238E27FC236}">
                <a16:creationId xmlns:a16="http://schemas.microsoft.com/office/drawing/2014/main" id="{2E15CFC2-F6AA-4E5D-8B04-5E6EB59B8C75}"/>
              </a:ext>
            </a:extLst>
          </p:cNvPr>
          <p:cNvSpPr txBox="1"/>
          <p:nvPr/>
        </p:nvSpPr>
        <p:spPr>
          <a:xfrm>
            <a:off x="372413" y="778137"/>
            <a:ext cx="8816831" cy="4093428"/>
          </a:xfrm>
          <a:prstGeom prst="rect">
            <a:avLst/>
          </a:prstGeom>
          <a:noFill/>
        </p:spPr>
        <p:txBody>
          <a:bodyPr wrap="square">
            <a:spAutoFit/>
          </a:bodyPr>
          <a:lstStyle/>
          <a:p>
            <a:r>
              <a:rPr lang="en-US" sz="20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2000">
                <a:solidFill>
                  <a:prstClr val="black"/>
                </a:solidFill>
                <a:latin typeface="UTM Avo" panose="02040603050506020204" pitchFamily="18" charset="0"/>
              </a:rPr>
              <a:t>Cứu tôi với, cứu tôi với!</a:t>
            </a:r>
          </a:p>
          <a:p>
            <a:r>
              <a:rPr lang="en-US" sz="20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a:p>
            <a:r>
              <a:rPr lang="en-US" sz="20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2000">
                <a:solidFill>
                  <a:prstClr val="black"/>
                </a:solidFill>
                <a:latin typeface="UTM Avo" panose="02040603050506020204" pitchFamily="18" charset="0"/>
              </a:rPr>
              <a:t>  Bồ câu tìm đến chỗ kiến, cảm động nói:</a:t>
            </a:r>
          </a:p>
          <a:p>
            <a:pPr marL="342900" indent="-342900">
              <a:buFontTx/>
              <a:buChar char="-"/>
            </a:pPr>
            <a:r>
              <a:rPr lang="en-US" sz="2000">
                <a:solidFill>
                  <a:prstClr val="black"/>
                </a:solidFill>
                <a:latin typeface="UTM Avo" panose="02040603050506020204" pitchFamily="18" charset="0"/>
              </a:rPr>
              <a:t>Cảm ơn cậu đã cứu tớ.</a:t>
            </a:r>
          </a:p>
          <a:p>
            <a:r>
              <a:rPr lang="en-US" sz="2000">
                <a:solidFill>
                  <a:prstClr val="black"/>
                </a:solidFill>
                <a:latin typeface="UTM Avo" panose="02040603050506020204" pitchFamily="18" charset="0"/>
              </a:rPr>
              <a:t>Kiến đáp:</a:t>
            </a:r>
          </a:p>
          <a:p>
            <a:pPr marL="342900" indent="-342900">
              <a:buFontTx/>
              <a:buChar char="-"/>
            </a:pPr>
            <a:r>
              <a:rPr lang="en-US" sz="2000">
                <a:solidFill>
                  <a:prstClr val="black"/>
                </a:solidFill>
                <a:latin typeface="UTM Avo" panose="02040603050506020204" pitchFamily="18" charset="0"/>
              </a:rPr>
              <a:t>Cậu cũng giúp tớ thoát chết mà.</a:t>
            </a:r>
          </a:p>
          <a:p>
            <a:r>
              <a:rPr lang="en-US" sz="2000">
                <a:solidFill>
                  <a:prstClr val="black"/>
                </a:solidFill>
                <a:latin typeface="UTM Avo" panose="02040603050506020204" pitchFamily="18" charset="0"/>
              </a:rPr>
              <a:t>     Cả hai đều rất vui vì đã giúp nhau.</a:t>
            </a:r>
          </a:p>
          <a:p>
            <a:r>
              <a:rPr lang="en-US" sz="2000">
                <a:solidFill>
                  <a:prstClr val="black"/>
                </a:solidFill>
                <a:latin typeface="UTM Avo" panose="02040603050506020204" pitchFamily="18" charset="0"/>
              </a:rPr>
              <a:t>                                                                                    Theo Ê – dốp</a:t>
            </a:r>
            <a:endParaRPr lang="en-US" sz="16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Document 17">
            <a:extLst>
              <a:ext uri="{FF2B5EF4-FFF2-40B4-BE49-F238E27FC236}">
                <a16:creationId xmlns:a16="http://schemas.microsoft.com/office/drawing/2014/main" id="{269AD587-383D-4F6D-8499-321B0E95B5C5}"/>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27974E-16E8-4781-9858-70E719BAA124}"/>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4" name="TextBox 3"/>
          <p:cNvSpPr txBox="1"/>
          <p:nvPr/>
        </p:nvSpPr>
        <p:spPr>
          <a:xfrm>
            <a:off x="0" y="4494154"/>
            <a:ext cx="6547884" cy="523111"/>
          </a:xfrm>
          <a:prstGeom prst="rect">
            <a:avLst/>
          </a:prstGeom>
          <a:solidFill>
            <a:srgbClr val="B9EDFF"/>
          </a:solidFill>
        </p:spPr>
        <p:txBody>
          <a:bodyPr wrap="square" lIns="91330" tIns="45666" rIns="91330" bIns="45666" rtlCol="0">
            <a:spAutoFit/>
          </a:bodyPr>
          <a:lstStyle/>
          <a:p>
            <a:pPr algn="ctr"/>
            <a:r>
              <a:rPr lang="en-US" sz="2800" dirty="0" err="1">
                <a:latin typeface="UTM Avo" panose="02040603050506020204" pitchFamily="18" charset="0"/>
                <a:ea typeface="Arial-Rounded" pitchFamily="34" charset="0"/>
                <a:cs typeface="Arial" pitchFamily="34" charset="0"/>
              </a:rPr>
              <a:t>Em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hãy</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tìm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từ</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khó</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đọc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trong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bài</a:t>
            </a:r>
            <a:r>
              <a:rPr lang="en-US" sz="2800" dirty="0">
                <a:latin typeface="UTM Avo" panose="02040603050506020204" pitchFamily="18" charset="0"/>
                <a:ea typeface="Arial-Rounded" pitchFamily="34" charset="0"/>
                <a:cs typeface="Arial" pitchFamily="34" charset="0"/>
              </a:rPr>
              <a:t>.</a:t>
            </a:r>
          </a:p>
        </p:txBody>
      </p:sp>
      <p:cxnSp>
        <p:nvCxnSpPr>
          <p:cNvPr id="10" name="Straight Connector 9"/>
          <p:cNvCxnSpPr>
            <a:cxnSpLocks/>
          </p:cNvCxnSpPr>
          <p:nvPr/>
        </p:nvCxnSpPr>
        <p:spPr>
          <a:xfrm flipH="1">
            <a:off x="6319287" y="830619"/>
            <a:ext cx="995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B2B4FC9-CE9D-4229-9CAA-0DB52BD46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957"/>
            <a:ext cx="1024081" cy="1024081"/>
          </a:xfrm>
          <a:prstGeom prst="rect">
            <a:avLst/>
          </a:prstGeom>
        </p:spPr>
      </p:pic>
      <p:pic>
        <p:nvPicPr>
          <p:cNvPr id="24" name="Picture 23">
            <a:extLst>
              <a:ext uri="{FF2B5EF4-FFF2-40B4-BE49-F238E27FC236}">
                <a16:creationId xmlns:a16="http://schemas.microsoft.com/office/drawing/2014/main" id="{B63AB8B2-14FB-424F-8FEE-DDE92B686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887" y="-434973"/>
            <a:ext cx="1242112" cy="1242112"/>
          </a:xfrm>
          <a:prstGeom prst="rect">
            <a:avLst/>
          </a:prstGeom>
        </p:spPr>
      </p:pic>
      <p:sp>
        <p:nvSpPr>
          <p:cNvPr id="15" name="TextBox 14">
            <a:extLst>
              <a:ext uri="{FF2B5EF4-FFF2-40B4-BE49-F238E27FC236}">
                <a16:creationId xmlns:a16="http://schemas.microsoft.com/office/drawing/2014/main" id="{8AD8F8BE-7344-4259-BFC1-101824543142}"/>
              </a:ext>
            </a:extLst>
          </p:cNvPr>
          <p:cNvSpPr txBox="1"/>
          <p:nvPr/>
        </p:nvSpPr>
        <p:spPr>
          <a:xfrm>
            <a:off x="327168" y="505808"/>
            <a:ext cx="8816831" cy="4093428"/>
          </a:xfrm>
          <a:prstGeom prst="rect">
            <a:avLst/>
          </a:prstGeom>
          <a:noFill/>
        </p:spPr>
        <p:txBody>
          <a:bodyPr wrap="square">
            <a:spAutoFit/>
          </a:bodyPr>
          <a:lstStyle/>
          <a:p>
            <a:r>
              <a:rPr lang="en-US" sz="2000">
                <a:solidFill>
                  <a:prstClr val="black"/>
                </a:solidFill>
                <a:latin typeface="UTM Avo" panose="02040603050506020204" pitchFamily="18" charset="0"/>
              </a:rPr>
              <a:t>Một con kiến không may bị rơi xuống nước. Nó vùng vẫy và la lên:</a:t>
            </a:r>
          </a:p>
          <a:p>
            <a:pPr marL="342900" indent="-342900">
              <a:buFontTx/>
              <a:buChar char="-"/>
            </a:pPr>
            <a:r>
              <a:rPr lang="en-US" sz="2000">
                <a:solidFill>
                  <a:prstClr val="black"/>
                </a:solidFill>
                <a:latin typeface="UTM Avo" panose="02040603050506020204" pitchFamily="18" charset="0"/>
              </a:rPr>
              <a:t>Cứu tôi với, cứu tôi với!</a:t>
            </a:r>
          </a:p>
          <a:p>
            <a:r>
              <a:rPr lang="en-US" sz="2000">
                <a:solidFill>
                  <a:prstClr val="black"/>
                </a:solidFill>
                <a:latin typeface="UTM Avo" panose="02040603050506020204" pitchFamily="18" charset="0"/>
              </a:rPr>
              <a:t>  Nghe tiếng kêu cứu của kiến, bồ câu nhanh trí nhặt một chiếc lá thả xuống nước. Kiến bám vào chiếc lá và leo được lên bờ.</a:t>
            </a:r>
          </a:p>
          <a:p>
            <a:r>
              <a:rPr lang="en-US" sz="2000">
                <a:solidFill>
                  <a:prstClr val="black"/>
                </a:solidFill>
                <a:latin typeface="UTM Avo" panose="02040603050506020204" pitchFamily="18" charset="0"/>
              </a:rPr>
              <a:t>   Một hôm, kiến thấy người thợ săn đang ngắm bắn bồ câu. Ngay lập tức, nó bò đến, cắn vào chân anh ta. Người thợ săn giật mình. Bồ câu thấy động liền bay đi.</a:t>
            </a:r>
          </a:p>
          <a:p>
            <a:r>
              <a:rPr lang="en-US" sz="2000">
                <a:solidFill>
                  <a:prstClr val="black"/>
                </a:solidFill>
                <a:latin typeface="UTM Avo" panose="02040603050506020204" pitchFamily="18" charset="0"/>
              </a:rPr>
              <a:t>  Bồ câu tìm đến chỗ kiến, cảm động nói:</a:t>
            </a:r>
          </a:p>
          <a:p>
            <a:pPr marL="342900" indent="-342900">
              <a:buFontTx/>
              <a:buChar char="-"/>
            </a:pPr>
            <a:r>
              <a:rPr lang="en-US" sz="2000">
                <a:solidFill>
                  <a:prstClr val="black"/>
                </a:solidFill>
                <a:latin typeface="UTM Avo" panose="02040603050506020204" pitchFamily="18" charset="0"/>
              </a:rPr>
              <a:t>Cảm ơn cậu đã cứu tớ.</a:t>
            </a:r>
          </a:p>
          <a:p>
            <a:r>
              <a:rPr lang="en-US" sz="2000">
                <a:solidFill>
                  <a:prstClr val="black"/>
                </a:solidFill>
                <a:latin typeface="UTM Avo" panose="02040603050506020204" pitchFamily="18" charset="0"/>
              </a:rPr>
              <a:t>Kiến đáp:</a:t>
            </a:r>
          </a:p>
          <a:p>
            <a:pPr marL="342900" indent="-342900">
              <a:buFontTx/>
              <a:buChar char="-"/>
            </a:pPr>
            <a:r>
              <a:rPr lang="en-US" sz="2000">
                <a:solidFill>
                  <a:prstClr val="black"/>
                </a:solidFill>
                <a:latin typeface="UTM Avo" panose="02040603050506020204" pitchFamily="18" charset="0"/>
              </a:rPr>
              <a:t>Cậu cũng giúp tớ thoát chết mà.</a:t>
            </a:r>
          </a:p>
          <a:p>
            <a:r>
              <a:rPr lang="en-US" sz="2000">
                <a:solidFill>
                  <a:prstClr val="black"/>
                </a:solidFill>
                <a:latin typeface="UTM Avo" panose="02040603050506020204" pitchFamily="18" charset="0"/>
              </a:rPr>
              <a:t>     Cả hai đều rất vui vì đã giúp nhau.</a:t>
            </a:r>
          </a:p>
          <a:p>
            <a:r>
              <a:rPr lang="en-US" sz="2000">
                <a:solidFill>
                  <a:prstClr val="black"/>
                </a:solidFill>
                <a:latin typeface="UTM Avo" panose="02040603050506020204" pitchFamily="18" charset="0"/>
              </a:rPr>
              <a:t>                                                                                           Theo Ê – dốp</a:t>
            </a:r>
            <a:endParaRPr lang="en-US" sz="1600" dirty="0">
              <a:solidFill>
                <a:prstClr val="black"/>
              </a:solidFill>
              <a:latin typeface="UTM Avo" panose="02040603050506020204" pitchFamily="18" charset="0"/>
            </a:endParaRPr>
          </a:p>
        </p:txBody>
      </p:sp>
      <p:sp>
        <p:nvSpPr>
          <p:cNvPr id="19" name="TextBox 18">
            <a:extLst>
              <a:ext uri="{FF2B5EF4-FFF2-40B4-BE49-F238E27FC236}">
                <a16:creationId xmlns:a16="http://schemas.microsoft.com/office/drawing/2014/main" id="{46B2A257-20F2-47BB-A8F4-0A320238D46E}"/>
              </a:ext>
            </a:extLst>
          </p:cNvPr>
          <p:cNvSpPr txBox="1"/>
          <p:nvPr/>
        </p:nvSpPr>
        <p:spPr>
          <a:xfrm>
            <a:off x="1489452" y="-17291"/>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Kiến và chim bồ câu</a:t>
            </a:r>
            <a:endParaRPr lang="en-US" sz="2800" b="1" dirty="0">
              <a:latin typeface="UTM Avo" panose="02040603050506020204" pitchFamily="18" charset="0"/>
              <a:ea typeface="Arial-Rounded" pitchFamily="34" charset="0"/>
              <a:cs typeface="Arial" pitchFamily="34" charset="0"/>
            </a:endParaRPr>
          </a:p>
        </p:txBody>
      </p:sp>
      <p:cxnSp>
        <p:nvCxnSpPr>
          <p:cNvPr id="21" name="Straight Connector 20">
            <a:extLst>
              <a:ext uri="{FF2B5EF4-FFF2-40B4-BE49-F238E27FC236}">
                <a16:creationId xmlns:a16="http://schemas.microsoft.com/office/drawing/2014/main" id="{916DB1A9-CC61-48EE-B4D2-CF3F84FDC26E}"/>
              </a:ext>
            </a:extLst>
          </p:cNvPr>
          <p:cNvCxnSpPr>
            <a:cxnSpLocks/>
          </p:cNvCxnSpPr>
          <p:nvPr/>
        </p:nvCxnSpPr>
        <p:spPr>
          <a:xfrm flipH="1">
            <a:off x="5257800" y="1428750"/>
            <a:ext cx="10614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08C0DF-D643-402A-B2CA-0F0F1D119B97}"/>
              </a:ext>
            </a:extLst>
          </p:cNvPr>
          <p:cNvCxnSpPr>
            <a:cxnSpLocks/>
          </p:cNvCxnSpPr>
          <p:nvPr/>
        </p:nvCxnSpPr>
        <p:spPr>
          <a:xfrm flipH="1">
            <a:off x="7467600" y="2343150"/>
            <a:ext cx="1066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A3BAE3-4C35-4215-95B9-023880550384}"/>
              </a:ext>
            </a:extLst>
          </p:cNvPr>
          <p:cNvCxnSpPr>
            <a:cxnSpLocks/>
          </p:cNvCxnSpPr>
          <p:nvPr/>
        </p:nvCxnSpPr>
        <p:spPr>
          <a:xfrm flipH="1">
            <a:off x="3886200" y="2038350"/>
            <a:ext cx="832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81DFF737-2589-4265-80EC-5A7677A61981}"/>
              </a:ext>
            </a:extLst>
          </p:cNvPr>
          <p:cNvGrpSpPr/>
          <p:nvPr/>
        </p:nvGrpSpPr>
        <p:grpSpPr>
          <a:xfrm>
            <a:off x="4756" y="215719"/>
            <a:ext cx="9116747" cy="4794413"/>
            <a:chOff x="341926" y="208486"/>
            <a:chExt cx="11441759" cy="5883467"/>
          </a:xfrm>
        </p:grpSpPr>
        <p:pic>
          <p:nvPicPr>
            <p:cNvPr id="9" name="136">
              <a:extLst>
                <a:ext uri="{FF2B5EF4-FFF2-40B4-BE49-F238E27FC236}">
                  <a16:creationId xmlns:a16="http://schemas.microsoft.com/office/drawing/2014/main" id="{392B2613-8FD9-46DE-AF33-F869DB8646E3}"/>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0D102750-59C9-468E-B6AE-221D8A43B31A}"/>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16365887-DCCE-40E9-882F-6EC39F841B5B}"/>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87A662B9-C166-4292-82E0-569BCD25BA40}"/>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78929D59-E8E6-4D45-9C02-AEE8971DC2F7}"/>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0E81A9-9118-42AB-BE8A-F7CA88E181A3}"/>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3027618" y="1544126"/>
            <a:ext cx="4501866" cy="2055248"/>
          </a:xfrm>
        </p:spPr>
        <p:txBody>
          <a:bodyPr>
            <a:normAutofit fontScale="90000"/>
          </a:bodyPr>
          <a:lstStyle/>
          <a:p>
            <a:pPr algn="l"/>
            <a:r>
              <a:rPr lang="en-US">
                <a:latin typeface="UTM Avo" panose="02040603050506020204" pitchFamily="18" charset="0"/>
                <a:cs typeface="Arial" pitchFamily="34" charset="0"/>
              </a:rPr>
              <a:t>vùng vẫy</a:t>
            </a:r>
            <a:br>
              <a:rPr lang="en-US">
                <a:latin typeface="UTM Avo" panose="02040603050506020204" pitchFamily="18" charset="0"/>
                <a:cs typeface="Arial" pitchFamily="34" charset="0"/>
              </a:rPr>
            </a:br>
            <a:r>
              <a:rPr lang="en-US">
                <a:latin typeface="UTM Avo" panose="02040603050506020204" pitchFamily="18" charset="0"/>
                <a:cs typeface="Arial" pitchFamily="34" charset="0"/>
              </a:rPr>
              <a:t>nhanh trí</a:t>
            </a:r>
            <a:br>
              <a:rPr lang="en-US">
                <a:latin typeface="UTM Avo" panose="02040603050506020204" pitchFamily="18" charset="0"/>
                <a:cs typeface="Arial" pitchFamily="34" charset="0"/>
              </a:rPr>
            </a:br>
            <a:r>
              <a:rPr lang="en-US">
                <a:latin typeface="UTM Avo" panose="02040603050506020204" pitchFamily="18" charset="0"/>
                <a:cs typeface="Arial" pitchFamily="34" charset="0"/>
              </a:rPr>
              <a:t>thợ săn</a:t>
            </a:r>
            <a:br>
              <a:rPr lang="en-US">
                <a:latin typeface="UTM Avo" panose="02040603050506020204" pitchFamily="18" charset="0"/>
                <a:cs typeface="Arial" pitchFamily="34" charset="0"/>
              </a:rPr>
            </a:br>
            <a:r>
              <a:rPr lang="en-US">
                <a:latin typeface="UTM Avo" panose="02040603050506020204" pitchFamily="18" charset="0"/>
                <a:cs typeface="Arial" pitchFamily="34" charset="0"/>
              </a:rPr>
              <a:t>giật mình</a:t>
            </a:r>
            <a:endParaRPr lang="en-US" dirty="0">
              <a:latin typeface="UTM Avo" panose="02040603050506020204" pitchFamily="18"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dirty="0" err="1">
                <a:latin typeface="UTM Avo" panose="02040603050506020204" pitchFamily="18" charset="0"/>
                <a:cs typeface="Arial" pitchFamily="34" charset="0"/>
              </a:rPr>
              <a:t>Luyện</a:t>
            </a:r>
            <a:r>
              <a:rPr lang="en-US" b="1" dirty="0">
                <a:latin typeface="UTM Avo" panose="02040603050506020204" pitchFamily="18" charset="0"/>
                <a:cs typeface="Arial" pitchFamily="34" charset="0"/>
              </a:rPr>
              <a:t> </a:t>
            </a:r>
            <a:r>
              <a:rPr lang="en-US" b="1" dirty="0" err="1">
                <a:latin typeface="UTM Avo" panose="02040603050506020204" pitchFamily="18" charset="0"/>
                <a:cs typeface="Arial" pitchFamily="34" charset="0"/>
              </a:rPr>
              <a:t>đọc</a:t>
            </a:r>
            <a:r>
              <a:rPr lang="en-US" b="1" dirty="0">
                <a:latin typeface="UTM Avo" panose="02040603050506020204" pitchFamily="18" charset="0"/>
                <a:cs typeface="Arial" pitchFamily="34" charset="0"/>
              </a:rPr>
              <a:t> </a:t>
            </a:r>
            <a:r>
              <a:rPr lang="en-US" b="1" dirty="0" err="1">
                <a:latin typeface="UTM Avo" panose="02040603050506020204" pitchFamily="18" charset="0"/>
                <a:cs typeface="Arial" pitchFamily="34" charset="0"/>
              </a:rPr>
              <a:t>từ</a:t>
            </a:r>
            <a:endParaRPr lang="en-US" b="1" dirty="0">
              <a:latin typeface="UTM Avo" panose="02040603050506020204" pitchFamily="18" charset="0"/>
              <a:cs typeface="Arial" pitchFamily="34" charset="0"/>
            </a:endParaRPr>
          </a:p>
        </p:txBody>
      </p:sp>
      <p:pic>
        <p:nvPicPr>
          <p:cNvPr id="4" name="Picture 3">
            <a:extLst>
              <a:ext uri="{FF2B5EF4-FFF2-40B4-BE49-F238E27FC236}">
                <a16:creationId xmlns:a16="http://schemas.microsoft.com/office/drawing/2014/main" id="{78E29907-117B-4B12-BC62-2FF1194927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4F238499-C57A-46BA-BF5A-0FF73EBC2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403824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2151BFE7-1D89-4AC3-8666-F5C2F9F6F614}"/>
              </a:ext>
            </a:extLst>
          </p:cNvPr>
          <p:cNvGrpSpPr/>
          <p:nvPr/>
        </p:nvGrpSpPr>
        <p:grpSpPr>
          <a:xfrm>
            <a:off x="4756" y="98488"/>
            <a:ext cx="9116747" cy="4794413"/>
            <a:chOff x="341926" y="208486"/>
            <a:chExt cx="11441759" cy="5883467"/>
          </a:xfrm>
        </p:grpSpPr>
        <p:pic>
          <p:nvPicPr>
            <p:cNvPr id="11" name="136">
              <a:extLst>
                <a:ext uri="{FF2B5EF4-FFF2-40B4-BE49-F238E27FC236}">
                  <a16:creationId xmlns:a16="http://schemas.microsoft.com/office/drawing/2014/main" id="{C260D31D-8CE0-4FF8-BB2F-19A211D4D8FF}"/>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9153E063-AF0F-4BDF-8714-E599A183528C}"/>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12A44728-1657-4C69-A083-179009345E1F}"/>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EDCED20B-B06C-440C-B175-A487848BACD7}"/>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8" name="Flowchart: Document 17">
            <a:extLst>
              <a:ext uri="{FF2B5EF4-FFF2-40B4-BE49-F238E27FC236}">
                <a16:creationId xmlns:a16="http://schemas.microsoft.com/office/drawing/2014/main" id="{C97A85F6-8907-49A6-BCF4-B28056098C99}"/>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C8C3FE-762B-4C7E-AB84-6F413E38EB05}"/>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457200" y="104381"/>
            <a:ext cx="8229600" cy="857250"/>
          </a:xfrm>
        </p:spPr>
        <p:txBody>
          <a:bodyPr>
            <a:normAutofit/>
          </a:bodyPr>
          <a:lstStyle/>
          <a:p>
            <a:r>
              <a:rPr lang="en-US" sz="4000" dirty="0" err="1">
                <a:latin typeface="Arial" pitchFamily="34" charset="0"/>
                <a:cs typeface="Arial" pitchFamily="34" charset="0"/>
              </a:rPr>
              <a:t>Gi</a:t>
            </a:r>
            <a:r>
              <a:rPr lang="en-US" sz="4000" dirty="0" err="1">
                <a:latin typeface="UTM Avo" panose="02040603050506020204" pitchFamily="18" charset="0"/>
                <a:cs typeface="Arial" pitchFamily="34" charset="0"/>
              </a:rPr>
              <a:t>ải</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nghĩa</a:t>
            </a:r>
            <a:r>
              <a:rPr lang="en-US" sz="4000" dirty="0">
                <a:latin typeface="UTM Avo" panose="02040603050506020204" pitchFamily="18" charset="0"/>
                <a:cs typeface="Arial" pitchFamily="34" charset="0"/>
              </a:rPr>
              <a:t> </a:t>
            </a:r>
            <a:r>
              <a:rPr lang="en-US" sz="4000" dirty="0" err="1">
                <a:latin typeface="UTM Avo" panose="02040603050506020204" pitchFamily="18" charset="0"/>
                <a:cs typeface="Arial" pitchFamily="34" charset="0"/>
              </a:rPr>
              <a:t>từ</a:t>
            </a:r>
            <a:r>
              <a:rPr lang="en-US" sz="4000" dirty="0">
                <a:latin typeface="UTM Avo" panose="02040603050506020204" pitchFamily="18" charset="0"/>
                <a:cs typeface="Arial" pitchFamily="34" charset="0"/>
              </a:rPr>
              <a:t>:</a:t>
            </a:r>
          </a:p>
        </p:txBody>
      </p:sp>
      <p:sp>
        <p:nvSpPr>
          <p:cNvPr id="3" name="Title 1"/>
          <p:cNvSpPr txBox="1">
            <a:spLocks/>
          </p:cNvSpPr>
          <p:nvPr/>
        </p:nvSpPr>
        <p:spPr>
          <a:xfrm>
            <a:off x="1032983" y="756160"/>
            <a:ext cx="9144000" cy="857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2000" b="1">
                <a:solidFill>
                  <a:srgbClr val="FF0000"/>
                </a:solidFill>
                <a:latin typeface="UTM Avo" panose="02040603050506020204" pitchFamily="18" charset="0"/>
                <a:cs typeface="Arial" pitchFamily="34" charset="0"/>
              </a:rPr>
              <a:t>Thợ săn: </a:t>
            </a:r>
            <a:r>
              <a:rPr lang="en-US" sz="2000">
                <a:latin typeface="UTM Avo" panose="02040603050506020204" pitchFamily="18" charset="0"/>
                <a:cs typeface="Arial" pitchFamily="34" charset="0"/>
              </a:rPr>
              <a:t>người chuyên làm nghề săn bắt thú rừng và chim</a:t>
            </a:r>
            <a:endParaRPr lang="en-US" sz="2000" dirty="0">
              <a:latin typeface="UTM Avo" panose="02040603050506020204" pitchFamily="18" charset="0"/>
              <a:cs typeface="Arial" pitchFamily="34" charset="0"/>
            </a:endParaRPr>
          </a:p>
        </p:txBody>
      </p:sp>
      <p:pic>
        <p:nvPicPr>
          <p:cNvPr id="6" name="Picture 5">
            <a:extLst>
              <a:ext uri="{FF2B5EF4-FFF2-40B4-BE49-F238E27FC236}">
                <a16:creationId xmlns:a16="http://schemas.microsoft.com/office/drawing/2014/main" id="{015810E7-EBFF-4815-8D9F-7892389487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7" name="Picture 6">
            <a:extLst>
              <a:ext uri="{FF2B5EF4-FFF2-40B4-BE49-F238E27FC236}">
                <a16:creationId xmlns:a16="http://schemas.microsoft.com/office/drawing/2014/main" id="{55B44FD8-B30A-44D2-A0EC-5403D7131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pic>
        <p:nvPicPr>
          <p:cNvPr id="15" name="Picture 14">
            <a:extLst>
              <a:ext uri="{FF2B5EF4-FFF2-40B4-BE49-F238E27FC236}">
                <a16:creationId xmlns:a16="http://schemas.microsoft.com/office/drawing/2014/main" id="{2CA4CA8B-57D8-4360-9E8E-D78EBB75C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6446" y="1665912"/>
            <a:ext cx="3219450" cy="2257425"/>
          </a:xfrm>
          <a:prstGeom prst="rect">
            <a:avLst/>
          </a:prstGeom>
        </p:spPr>
      </p:pic>
      <p:pic>
        <p:nvPicPr>
          <p:cNvPr id="17" name="Picture 16">
            <a:extLst>
              <a:ext uri="{FF2B5EF4-FFF2-40B4-BE49-F238E27FC236}">
                <a16:creationId xmlns:a16="http://schemas.microsoft.com/office/drawing/2014/main" id="{DA203232-6AC1-4698-A7E3-D5DE44A01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8748" y="1670018"/>
            <a:ext cx="2983261" cy="2253319"/>
          </a:xfrm>
          <a:prstGeom prst="rect">
            <a:avLst/>
          </a:prstGeom>
        </p:spPr>
      </p:pic>
    </p:spTree>
    <p:extLst>
      <p:ext uri="{BB962C8B-B14F-4D97-AF65-F5344CB8AC3E}">
        <p14:creationId xmlns:p14="http://schemas.microsoft.com/office/powerpoint/2010/main" val="50238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1">
            <a:extLst>
              <a:ext uri="{FF2B5EF4-FFF2-40B4-BE49-F238E27FC236}">
                <a16:creationId xmlns:a16="http://schemas.microsoft.com/office/drawing/2014/main" id="{24C189F1-EAF8-41D7-ADEF-B4C06A786274}"/>
              </a:ext>
            </a:extLst>
          </p:cNvPr>
          <p:cNvGrpSpPr/>
          <p:nvPr/>
        </p:nvGrpSpPr>
        <p:grpSpPr>
          <a:xfrm>
            <a:off x="4756" y="215719"/>
            <a:ext cx="9116747" cy="4794413"/>
            <a:chOff x="341926" y="208486"/>
            <a:chExt cx="11441759" cy="5883467"/>
          </a:xfrm>
        </p:grpSpPr>
        <p:pic>
          <p:nvPicPr>
            <p:cNvPr id="9" name="136">
              <a:extLst>
                <a:ext uri="{FF2B5EF4-FFF2-40B4-BE49-F238E27FC236}">
                  <a16:creationId xmlns:a16="http://schemas.microsoft.com/office/drawing/2014/main" id="{33831722-FD70-4451-B61B-7B12AA06D1D7}"/>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0" name="134">
              <a:extLst>
                <a:ext uri="{FF2B5EF4-FFF2-40B4-BE49-F238E27FC236}">
                  <a16:creationId xmlns:a16="http://schemas.microsoft.com/office/drawing/2014/main" id="{7BAE6F43-D635-48D7-8642-9CB682C8790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1" name="135">
              <a:extLst>
                <a:ext uri="{FF2B5EF4-FFF2-40B4-BE49-F238E27FC236}">
                  <a16:creationId xmlns:a16="http://schemas.microsoft.com/office/drawing/2014/main" id="{2894E778-06A6-4FF6-A2FE-F62DB5A2DC2C}"/>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2" name="142">
              <a:extLst>
                <a:ext uri="{FF2B5EF4-FFF2-40B4-BE49-F238E27FC236}">
                  <a16:creationId xmlns:a16="http://schemas.microsoft.com/office/drawing/2014/main" id="{2AD8DAA4-18AA-4F4C-B213-B7B4F17B0054}"/>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6" name="Flowchart: Document 17">
            <a:extLst>
              <a:ext uri="{FF2B5EF4-FFF2-40B4-BE49-F238E27FC236}">
                <a16:creationId xmlns:a16="http://schemas.microsoft.com/office/drawing/2014/main" id="{910B9A05-C2C0-49C0-83EE-630321CD430D}"/>
              </a:ext>
            </a:extLst>
          </p:cNvPr>
          <p:cNvSpPr/>
          <p:nvPr/>
        </p:nvSpPr>
        <p:spPr>
          <a:xfrm>
            <a:off x="-8902" y="-214648"/>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14DDEB-962F-4C1F-B547-447519872A48}"/>
              </a:ext>
            </a:extLst>
          </p:cNvPr>
          <p:cNvSpPr/>
          <p:nvPr/>
        </p:nvSpPr>
        <p:spPr>
          <a:xfrm>
            <a:off x="0" y="-246185"/>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a:xfrm>
            <a:off x="914400" y="1346455"/>
            <a:ext cx="8229600" cy="857250"/>
          </a:xfrm>
        </p:spPr>
        <p:txBody>
          <a:bodyPr>
            <a:normAutofit/>
          </a:bodyPr>
          <a:lstStyle/>
          <a:p>
            <a:pPr algn="l"/>
            <a:r>
              <a:rPr lang="en-US" sz="2400" b="1">
                <a:solidFill>
                  <a:srgbClr val="FF0000"/>
                </a:solidFill>
                <a:latin typeface="UTM Avo" panose="02040603050506020204" pitchFamily="18" charset="0"/>
                <a:ea typeface="Aachen" pitchFamily="18" charset="0"/>
                <a:cs typeface="Arial" pitchFamily="34" charset="0"/>
              </a:rPr>
              <a:t>Vùng vẫy: </a:t>
            </a:r>
            <a:r>
              <a:rPr lang="en-US" sz="2400">
                <a:latin typeface="UTM Avo" panose="02040603050506020204" pitchFamily="18" charset="0"/>
                <a:ea typeface="Aachen" pitchFamily="18" charset="0"/>
                <a:cs typeface="Arial" pitchFamily="34" charset="0"/>
              </a:rPr>
              <a:t>hoạt động liên tiếp để thoát khỏi một tình trạng nào đó.</a:t>
            </a:r>
            <a:endParaRPr lang="en-US" sz="2400" dirty="0">
              <a:latin typeface="UTM Avo" panose="02040603050506020204" pitchFamily="18" charset="0"/>
              <a:ea typeface="Aachen" pitchFamily="18" charset="0"/>
              <a:cs typeface="Arial" pitchFamily="34" charset="0"/>
            </a:endParaRPr>
          </a:p>
        </p:txBody>
      </p:sp>
      <p:sp>
        <p:nvSpPr>
          <p:cNvPr id="3" name="Title 1"/>
          <p:cNvSpPr txBox="1">
            <a:spLocks/>
          </p:cNvSpPr>
          <p:nvPr/>
        </p:nvSpPr>
        <p:spPr>
          <a:xfrm>
            <a:off x="916754" y="2296863"/>
            <a:ext cx="8686800" cy="114300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US" sz="2400" b="1">
                <a:solidFill>
                  <a:srgbClr val="FF0000"/>
                </a:solidFill>
                <a:latin typeface="UTM Avo" panose="02040603050506020204" pitchFamily="18" charset="0"/>
                <a:ea typeface="Aachen" pitchFamily="18" charset="0"/>
                <a:cs typeface="Arial" pitchFamily="34" charset="0"/>
              </a:rPr>
              <a:t>Nhanh trí: </a:t>
            </a:r>
            <a:r>
              <a:rPr lang="en-US" sz="2400">
                <a:latin typeface="UTM Avo" panose="02040603050506020204" pitchFamily="18" charset="0"/>
                <a:ea typeface="Aachen" pitchFamily="18" charset="0"/>
                <a:cs typeface="Arial" pitchFamily="34" charset="0"/>
              </a:rPr>
              <a:t>suy nghĩ nhanh, ứng phó nhanh.</a:t>
            </a:r>
            <a:endParaRPr lang="en-US" sz="2400" dirty="0">
              <a:latin typeface="UTM Avo" panose="02040603050506020204" pitchFamily="18" charset="0"/>
              <a:ea typeface="Aachen" pitchFamily="18" charset="0"/>
              <a:cs typeface="Arial" pitchFamily="34" charset="0"/>
            </a:endParaRPr>
          </a:p>
        </p:txBody>
      </p:sp>
      <p:pic>
        <p:nvPicPr>
          <p:cNvPr id="4" name="Picture 3">
            <a:extLst>
              <a:ext uri="{FF2B5EF4-FFF2-40B4-BE49-F238E27FC236}">
                <a16:creationId xmlns:a16="http://schemas.microsoft.com/office/drawing/2014/main" id="{0CC9B86B-2F64-4432-BB2E-9EF3AC4F9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1994"/>
            <a:ext cx="1024081" cy="1024081"/>
          </a:xfrm>
          <a:prstGeom prst="rect">
            <a:avLst/>
          </a:prstGeom>
        </p:spPr>
      </p:pic>
      <p:pic>
        <p:nvPicPr>
          <p:cNvPr id="5" name="Picture 4">
            <a:extLst>
              <a:ext uri="{FF2B5EF4-FFF2-40B4-BE49-F238E27FC236}">
                <a16:creationId xmlns:a16="http://schemas.microsoft.com/office/drawing/2014/main" id="{1748BA44-02CD-4B01-800D-E4CD3D9B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888" y="-234469"/>
            <a:ext cx="1242112" cy="1242112"/>
          </a:xfrm>
          <a:prstGeom prst="rect">
            <a:avLst/>
          </a:prstGeom>
        </p:spPr>
      </p:pic>
    </p:spTree>
    <p:extLst>
      <p:ext uri="{BB962C8B-B14F-4D97-AF65-F5344CB8AC3E}">
        <p14:creationId xmlns:p14="http://schemas.microsoft.com/office/powerpoint/2010/main" val="207482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1675</Words>
  <Application>Microsoft Office PowerPoint</Application>
  <PresentationFormat>Trình chiếu Trên màn hình (16:9)</PresentationFormat>
  <Paragraphs>171</Paragraphs>
  <Slides>24</Slides>
  <Notes>6</Notes>
  <HiddenSlides>0</HiddenSlides>
  <MMClips>3</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24</vt:i4>
      </vt:variant>
    </vt:vector>
  </HeadingPairs>
  <TitlesOfParts>
    <vt:vector size="31" baseType="lpstr">
      <vt:lpstr>Arial</vt:lpstr>
      <vt:lpstr>Arial Rounded MT Bold</vt:lpstr>
      <vt:lpstr>Arial-Rounded</vt:lpstr>
      <vt:lpstr>Calibri</vt:lpstr>
      <vt:lpstr>HP001 4 hàng</vt:lpstr>
      <vt:lpstr>UTM Avo</vt:lpstr>
      <vt:lpstr>Office Theme</vt:lpstr>
      <vt:lpstr>Bản trình bày PowerPoint</vt:lpstr>
      <vt:lpstr>Bản trình bày PowerPoint</vt:lpstr>
      <vt:lpstr>Khởi động</vt:lpstr>
      <vt:lpstr>Bản trình bày PowerPoint</vt:lpstr>
      <vt:lpstr>Bản trình bày PowerPoint</vt:lpstr>
      <vt:lpstr>Bản trình bày PowerPoint</vt:lpstr>
      <vt:lpstr>vùng vẫy nhanh trí thợ săn giật mình</vt:lpstr>
      <vt:lpstr>Giải nghĩa từ:</vt:lpstr>
      <vt:lpstr>Vùng vẫy: hoạt động liên tiếp để thoát khỏi một tình trạng nào đó.</vt:lpstr>
      <vt:lpstr>Bản trình bày PowerPoint</vt:lpstr>
      <vt:lpstr>Bản trình bày PowerPoint</vt:lpstr>
      <vt:lpstr>Bản trình bày PowerPoint</vt:lpstr>
      <vt:lpstr>Bản trình bày PowerPoint</vt:lpstr>
      <vt:lpstr>Bản trình bày PowerPoint</vt:lpstr>
      <vt:lpstr>Bản trình bày PowerPoint</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PC</cp:lastModifiedBy>
  <cp:revision>183</cp:revision>
  <dcterms:created xsi:type="dcterms:W3CDTF">2020-12-08T15:48:47Z</dcterms:created>
  <dcterms:modified xsi:type="dcterms:W3CDTF">2022-03-21T02:56:43Z</dcterms:modified>
</cp:coreProperties>
</file>