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4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5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05" r:id="rId3"/>
    <p:sldMasterId id="2147483719" r:id="rId4"/>
    <p:sldMasterId id="2147483750" r:id="rId5"/>
    <p:sldMasterId id="2147483762" r:id="rId6"/>
  </p:sldMasterIdLst>
  <p:notesMasterIdLst>
    <p:notesMasterId r:id="rId16"/>
  </p:notesMasterIdLst>
  <p:sldIdLst>
    <p:sldId id="256" r:id="rId7"/>
    <p:sldId id="298" r:id="rId8"/>
    <p:sldId id="297" r:id="rId9"/>
    <p:sldId id="284" r:id="rId10"/>
    <p:sldId id="299" r:id="rId11"/>
    <p:sldId id="287" r:id="rId12"/>
    <p:sldId id="294" r:id="rId13"/>
    <p:sldId id="301" r:id="rId14"/>
    <p:sldId id="302" r:id="rId1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EF2FB"/>
    <a:srgbClr val="FFDDDE"/>
    <a:srgbClr val="C6EAFA"/>
    <a:srgbClr val="FF0066"/>
    <a:srgbClr val="F299D1"/>
    <a:srgbClr val="FFF79A"/>
    <a:srgbClr val="FFFBCD"/>
    <a:srgbClr val="FDDEEB"/>
    <a:srgbClr val="FFF789"/>
    <a:srgbClr val="E072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0" d="100"/>
          <a:sy n="70" d="100"/>
        </p:scale>
        <p:origin x="330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BCDE73-574C-4FC6-8771-434F3255F323}" type="datetimeFigureOut">
              <a:rPr lang="en-US" smtClean="0"/>
              <a:t>2/4/2023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697CE7-20F9-428E-BAF7-D2FD4E1C0D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78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1297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74735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CB8912-F0BA-4AD8-8415-DA1F26BCB09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856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1912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gi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5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6.gif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7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5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06326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56294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10195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7651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8082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4016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27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8664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466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98471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89948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710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13026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8131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3179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2757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7891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062198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C4D644-C331-4CC1-A71C-3EACC380DC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CF3BF7-C997-4534-964E-3C61898754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1AF93A-C2EC-4B6E-A2CB-3CE242F5C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7D2666-0C40-4F71-A1CA-280D855EF60F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2/4/2023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B339A4-74C7-402E-8CDD-8EDC25689C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626F4-6754-4B5A-A32B-62693788E9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12494-93C0-4FF6-B217-7AB1C5726663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384243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42260F-28C1-4FC1-BF41-D0C086C356F8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2/4/2023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29AB39-00EA-46E3-89B4-CD3244265E27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76679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F203C-26B7-4FFE-BE5E-0E3DE940E9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EE8102-9CB9-4EC7-8C08-3CD968720C6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6E74408-354A-4938-B7C6-B4E1E21E33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EBD0CC-E3E2-4331-AA06-EBB8ADD6037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2/4/2023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88F464-37B1-4A5C-A8FD-3DF9EDF27C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7CD406-0728-4961-82AD-8277EE1DD6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634F2D-4F96-4A1A-A648-518B1AFE058E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1498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2931F4-194C-4DD9-9505-42FC04861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AB2A2D-5054-49A2-BEE4-C9F6B6DAB1ED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9096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51911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2/4/2023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4364236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5340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35408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215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7085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921777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3262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8525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150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894305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5634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9804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6870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2/4/2023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6944828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4919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3931" y="1223058"/>
            <a:ext cx="7924136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56D77B1-C2AC-4E51-885D-2E687FD792DE}"/>
              </a:ext>
            </a:extLst>
          </p:cNvPr>
          <p:cNvSpPr txBox="1"/>
          <p:nvPr userDrawn="1"/>
        </p:nvSpPr>
        <p:spPr>
          <a:xfrm>
            <a:off x="9201992" y="-18115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664890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859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872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51034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973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346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UTM Avo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312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5718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51452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TM Avo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81940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7730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772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268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6252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28902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00137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8027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6080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25060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79524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1749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52852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203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0972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10709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754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1810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168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6179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393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4687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8092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2436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05443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82235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9659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690989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3434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>
            <a:extLst>
              <a:ext uri="{FF2B5EF4-FFF2-40B4-BE49-F238E27FC236}">
                <a16:creationId xmlns:a16="http://schemas.microsoft.com/office/drawing/2014/main" id="{7343F8A5-C415-40A3-B1B5-4A16C085AB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4398" t="34293" r="24399" b="342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8" name="矩形 57">
            <a:extLst>
              <a:ext uri="{FF2B5EF4-FFF2-40B4-BE49-F238E27FC236}">
                <a16:creationId xmlns:a16="http://schemas.microsoft.com/office/drawing/2014/main" id="{1299D2AA-F554-4986-A488-32A0B49CEB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56289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213BF9-2C63-42AA-BA6C-67E1412DA37E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82B4B2-DDA9-4394-A6AD-947A4CE2D7F7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596701"/>
      </p:ext>
    </p:extLst>
  </p:cSld>
  <p:clrMapOvr>
    <a:masterClrMapping/>
  </p:clrMapOvr>
  <p:transition spd="slow" advTm="2000">
    <p:push dir="u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37216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037180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65305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818858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48417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021328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159206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8418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342666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675933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40325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5174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02821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1247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98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105779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65580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26275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13" Type="http://schemas.openxmlformats.org/officeDocument/2006/relationships/image" Target="../media/image29.jpeg"/><Relationship Id="rId3" Type="http://schemas.openxmlformats.org/officeDocument/2006/relationships/slideLayout" Target="../slideLayouts/slideLayout84.xml"/><Relationship Id="rId7" Type="http://schemas.openxmlformats.org/officeDocument/2006/relationships/slideLayout" Target="../slideLayouts/slideLayout88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83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5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91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26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5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29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28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31" Type="http://schemas.openxmlformats.org/officeDocument/2006/relationships/image" Target="../media/image30.jpg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Relationship Id="rId27" Type="http://schemas.openxmlformats.org/officeDocument/2006/relationships/slideLayout" Target="../slideLayouts/slideLayout119.xml"/><Relationship Id="rId30" Type="http://schemas.openxmlformats.org/officeDocument/2006/relationships/theme" Target="../theme/theme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3108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45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347722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  <p:sldLayoutId id="2147483748" r:id="rId29"/>
    <p:sldLayoutId id="2147483749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2023/2/4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755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  <p:sldLayoutId id="2147483754" r:id="rId4"/>
    <p:sldLayoutId id="2147483755" r:id="rId5"/>
    <p:sldLayoutId id="2147483756" r:id="rId6"/>
    <p:sldLayoutId id="2147483757" r:id="rId7"/>
    <p:sldLayoutId id="2147483758" r:id="rId8"/>
    <p:sldLayoutId id="2147483759" r:id="rId9"/>
    <p:sldLayoutId id="2147483760" r:id="rId10"/>
    <p:sldLayoutId id="214748376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1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34285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  <p:sldLayoutId id="2147483781" r:id="rId19"/>
    <p:sldLayoutId id="2147483782" r:id="rId20"/>
    <p:sldLayoutId id="2147483783" r:id="rId21"/>
    <p:sldLayoutId id="2147483784" r:id="rId22"/>
    <p:sldLayoutId id="2147483785" r:id="rId23"/>
    <p:sldLayoutId id="2147483786" r:id="rId24"/>
    <p:sldLayoutId id="2147483787" r:id="rId25"/>
    <p:sldLayoutId id="2147483788" r:id="rId26"/>
    <p:sldLayoutId id="2147483789" r:id="rId27"/>
    <p:sldLayoutId id="2147483790" r:id="rId28"/>
    <p:sldLayoutId id="2147483791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3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10" Type="http://schemas.openxmlformats.org/officeDocument/2006/relationships/image" Target="../media/image33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44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0.png"/><Relationship Id="rId5" Type="http://schemas.microsoft.com/office/2007/relationships/hdphoto" Target="../media/hdphoto2.wdp"/><Relationship Id="rId4" Type="http://schemas.openxmlformats.org/officeDocument/2006/relationships/image" Target="../media/image4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10" Type="http://schemas.openxmlformats.org/officeDocument/2006/relationships/image" Target="../media/image33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5.xml"/><Relationship Id="rId5" Type="http://schemas.microsoft.com/office/2007/relationships/hdphoto" Target="../media/hdphoto2.wdp"/><Relationship Id="rId4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38807" y="106016"/>
            <a:ext cx="2300957" cy="980661"/>
            <a:chOff x="1468894" y="0"/>
            <a:chExt cx="2300957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68894" y="206880"/>
              <a:ext cx="23009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769268" y="419652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784061" y="2163433"/>
            <a:ext cx="8315097" cy="347050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42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SỐ BỊ CHIA, SỐ CHIA, </a:t>
            </a:r>
          </a:p>
          <a:p>
            <a:pPr algn="ctr">
              <a:lnSpc>
                <a:spcPct val="120000"/>
              </a:lnSpc>
            </a:pPr>
            <a:r>
              <a:rPr lang="vi-VN" sz="66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THƯƠNG</a:t>
            </a:r>
          </a:p>
        </p:txBody>
      </p:sp>
      <p:pic>
        <p:nvPicPr>
          <p:cNvPr id="9" name="Tieng-chuong-reo-vao-lop-www_nhacchuongvui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066960" y="174106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5198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FD8D0819-972B-47CD-B0EA-25AB222E8F9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16"/>
          <a:stretch/>
        </p:blipFill>
        <p:spPr>
          <a:xfrm>
            <a:off x="0" y="1660298"/>
            <a:ext cx="12192000" cy="531526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06E5B05-78FD-42D8-85C1-633B581D374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1847510"/>
            <a:ext cx="724156" cy="72220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3CD504B5-5A41-43B5-8398-47DF785C1C0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162" y="3005267"/>
            <a:ext cx="724156" cy="7222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BCEB72FE-9C90-409F-BD13-E1E793F4FF25}"/>
              </a:ext>
            </a:extLst>
          </p:cNvPr>
          <p:cNvSpPr/>
          <p:nvPr/>
        </p:nvSpPr>
        <p:spPr>
          <a:xfrm>
            <a:off x="2293319" y="1947000"/>
            <a:ext cx="9693679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Nhận biết được số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bị chia, số chia, thương trong phép chia.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F755787B-337D-4F50-9166-720385D08B9F}"/>
              </a:ext>
            </a:extLst>
          </p:cNvPr>
          <p:cNvSpPr/>
          <p:nvPr/>
        </p:nvSpPr>
        <p:spPr>
          <a:xfrm>
            <a:off x="2293319" y="3152805"/>
            <a:ext cx="7332457" cy="52322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Tính được thương</a:t>
            </a:r>
            <a:r>
              <a:rPr kumimoji="0" lang="en-US" altLang="zh-CN" sz="2800" b="0" i="0" u="none" strike="noStrike" kern="1200" cap="none" spc="0" normalizeH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khi biết số bị chia, số chia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0410B306-1461-479D-885D-C3C94506A547}"/>
              </a:ext>
            </a:extLst>
          </p:cNvPr>
          <p:cNvSpPr/>
          <p:nvPr/>
        </p:nvSpPr>
        <p:spPr>
          <a:xfrm>
            <a:off x="3999691" y="444649"/>
            <a:ext cx="4662880" cy="830997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Yêu cầu cần đạt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217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5" grpId="0"/>
      <p:bldP spid="2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5866" y="1186410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4009338" y="2989577"/>
            <a:ext cx="500649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KHÁM PHÁ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1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95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7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A2F4920D-BE09-4AE4-AB14-723347A3E795}"/>
              </a:ext>
            </a:extLst>
          </p:cNvPr>
          <p:cNvGrpSpPr/>
          <p:nvPr/>
        </p:nvGrpSpPr>
        <p:grpSpPr>
          <a:xfrm>
            <a:off x="4702298" y="223089"/>
            <a:ext cx="6885007" cy="3897979"/>
            <a:chOff x="4520951" y="347034"/>
            <a:chExt cx="6885007" cy="389797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51BD39CE-F451-41EF-B78D-CA3AA043C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20951" y="347034"/>
              <a:ext cx="6885007" cy="3897979"/>
            </a:xfrm>
            <a:prstGeom prst="rect">
              <a:avLst/>
            </a:prstGeom>
          </p:spPr>
        </p:pic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FE54ABA-5632-4F99-A38D-BD4C7C1B6EF9}"/>
                </a:ext>
              </a:extLst>
            </p:cNvPr>
            <p:cNvSpPr txBox="1"/>
            <p:nvPr/>
          </p:nvSpPr>
          <p:spPr>
            <a:xfrm>
              <a:off x="5059561" y="726363"/>
              <a:ext cx="431882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i="1" dirty="0"/>
                <a:t>Chia đều 10 bông hoa vào 2 lọ. Hỏi mỗi lọ có mấy bông hoa?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DC88E889-F6F2-4371-8F13-776AE55B7D42}"/>
              </a:ext>
            </a:extLst>
          </p:cNvPr>
          <p:cNvSpPr/>
          <p:nvPr/>
        </p:nvSpPr>
        <p:spPr>
          <a:xfrm>
            <a:off x="1478683" y="3923472"/>
            <a:ext cx="20185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10 : 2  = 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A15DEC4-0EE5-4429-B05B-9A5708A62330}"/>
              </a:ext>
            </a:extLst>
          </p:cNvPr>
          <p:cNvSpPr txBox="1"/>
          <p:nvPr/>
        </p:nvSpPr>
        <p:spPr>
          <a:xfrm>
            <a:off x="897867" y="4583049"/>
            <a:ext cx="36247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Mỗi lọ có 5 bông hoa.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/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/>
                  <a:t>10 </a:t>
                </a:r>
                <a:r>
                  <a:rPr lang="vi-VN" sz="3200" dirty="0">
                    <a:solidFill>
                      <a:schemeClr val="tx1"/>
                    </a:solidFill>
                  </a:rPr>
                  <a:t>  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</m:t>
                    </m:r>
                    <m:r>
                      <a:rPr lang="vi-VN" sz="32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vi-VN" sz="3200" dirty="0">
                    <a:solidFill>
                      <a:schemeClr val="tx1"/>
                    </a:solidFill>
                  </a:rPr>
                  <a:t>     </a:t>
                </a:r>
                <a:r>
                  <a:rPr lang="vi-VN" sz="3200" dirty="0"/>
                  <a:t>2</a:t>
                </a:r>
                <a:r>
                  <a:rPr lang="vi-VN" sz="3200" dirty="0">
                    <a:solidFill>
                      <a:schemeClr val="tx1"/>
                    </a:solidFill>
                  </a:rPr>
                  <a:t>     =    5</a:t>
                </a:r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1077" y="3172423"/>
                <a:ext cx="3575018" cy="584775"/>
              </a:xfrm>
              <a:prstGeom prst="rect">
                <a:avLst/>
              </a:prstGeom>
              <a:blipFill>
                <a:blip r:embed="rId6"/>
                <a:stretch>
                  <a:fillRect l="-4437" t="-13542" r="-3242" b="-3333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60987CA6-B69B-406E-B1AA-38A1A8EC015B}"/>
              </a:ext>
            </a:extLst>
          </p:cNvPr>
          <p:cNvCxnSpPr/>
          <p:nvPr/>
        </p:nvCxnSpPr>
        <p:spPr>
          <a:xfrm flipV="1">
            <a:off x="5223880" y="3772050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5DE0DE9F-1104-4304-AFC8-5EC63D10728B}"/>
              </a:ext>
            </a:extLst>
          </p:cNvPr>
          <p:cNvCxnSpPr/>
          <p:nvPr/>
        </p:nvCxnSpPr>
        <p:spPr>
          <a:xfrm flipV="1">
            <a:off x="6800613" y="3772049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1B99899C-F897-4DB8-917E-C7364A2C5C59}"/>
              </a:ext>
            </a:extLst>
          </p:cNvPr>
          <p:cNvCxnSpPr/>
          <p:nvPr/>
        </p:nvCxnSpPr>
        <p:spPr>
          <a:xfrm flipV="1">
            <a:off x="8270089" y="3757198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9E52B404-3B2A-4B64-A5CA-1E349F433DA2}"/>
              </a:ext>
            </a:extLst>
          </p:cNvPr>
          <p:cNvSpPr txBox="1"/>
          <p:nvPr/>
        </p:nvSpPr>
        <p:spPr>
          <a:xfrm>
            <a:off x="4728623" y="4275272"/>
            <a:ext cx="1006679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bị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89E9D6-FFE6-4A6B-A865-21591B0AD5C8}"/>
              </a:ext>
            </a:extLst>
          </p:cNvPr>
          <p:cNvSpPr txBox="1"/>
          <p:nvPr/>
        </p:nvSpPr>
        <p:spPr>
          <a:xfrm>
            <a:off x="6297273" y="4268540"/>
            <a:ext cx="1006680" cy="954107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chemeClr val="bg1"/>
                </a:solidFill>
              </a:rPr>
              <a:t>Số chia</a:t>
            </a:r>
            <a:endParaRPr lang="vi-VN" sz="2800" dirty="0">
              <a:solidFill>
                <a:schemeClr val="bg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501271A-BE6B-4774-805F-2E8658625613}"/>
              </a:ext>
            </a:extLst>
          </p:cNvPr>
          <p:cNvSpPr txBox="1"/>
          <p:nvPr/>
        </p:nvSpPr>
        <p:spPr>
          <a:xfrm>
            <a:off x="7622315" y="4269563"/>
            <a:ext cx="1481496" cy="523220"/>
          </a:xfrm>
          <a:prstGeom prst="rect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800" dirty="0">
                <a:solidFill>
                  <a:schemeClr val="bg1"/>
                </a:solidFill>
              </a:rPr>
              <a:t>Thương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E79ABA0-12B4-4612-B2D2-CE85901FB81E}"/>
              </a:ext>
            </a:extLst>
          </p:cNvPr>
          <p:cNvSpPr/>
          <p:nvPr/>
        </p:nvSpPr>
        <p:spPr>
          <a:xfrm>
            <a:off x="4804236" y="5383583"/>
            <a:ext cx="42995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10 : 2 cũng gọi là thương.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1C682F8-7B76-4191-BCCB-561FE8444E8C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26877" y="1476142"/>
            <a:ext cx="3695700" cy="2457450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>
            <a:off x="5434149" y="1097280"/>
            <a:ext cx="1463040" cy="26126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7179454" y="1123406"/>
            <a:ext cx="2147426" cy="4385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728119" y="1601011"/>
            <a:ext cx="1190653" cy="1709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6897189" y="2102269"/>
            <a:ext cx="1638906" cy="20359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6165669" y="1601011"/>
            <a:ext cx="634944" cy="6557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40" grpId="0"/>
      <p:bldP spid="42" grpId="0"/>
      <p:bldP spid="47" grpId="0" animBg="1"/>
      <p:bldP spid="49" grpId="0" animBg="1"/>
      <p:bldP spid="50" grpId="0" animBg="1"/>
      <p:bldP spid="5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>
            <a:extLst>
              <a:ext uri="{FF2B5EF4-FFF2-40B4-BE49-F238E27FC236}">
                <a16:creationId xmlns:a16="http://schemas.microsoft.com/office/drawing/2014/main" id="{4349B95B-960D-4708-872C-9CF4FED8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7400" y="1072362"/>
            <a:ext cx="8077200" cy="4415460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8AAD1EA6-E8F1-46EE-89FF-4B89751B8A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8844" y="368670"/>
            <a:ext cx="2008444" cy="2003016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65275D9-114E-42C3-801D-0847221ED6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732" y="0"/>
            <a:ext cx="3771793" cy="3789363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B3F23126-D866-41BA-A8E7-ADBAE6E561F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181"/>
          <a:stretch/>
        </p:blipFill>
        <p:spPr>
          <a:xfrm>
            <a:off x="2035193" y="4761371"/>
            <a:ext cx="885808" cy="640027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39DB91B1-89FF-4053-83AE-20D36952C7A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909" y="4333985"/>
            <a:ext cx="2290244" cy="1064313"/>
          </a:xfrm>
          <a:prstGeom prst="rect">
            <a:avLst/>
          </a:prstGeom>
        </p:spPr>
      </p:pic>
      <p:grpSp>
        <p:nvGrpSpPr>
          <p:cNvPr id="36" name="组合 35">
            <a:extLst>
              <a:ext uri="{FF2B5EF4-FFF2-40B4-BE49-F238E27FC236}">
                <a16:creationId xmlns:a16="http://schemas.microsoft.com/office/drawing/2014/main" id="{2E61F432-6E09-4154-B6CD-E42164D984D4}"/>
              </a:ext>
            </a:extLst>
          </p:cNvPr>
          <p:cNvGrpSpPr/>
          <p:nvPr/>
        </p:nvGrpSpPr>
        <p:grpSpPr>
          <a:xfrm>
            <a:off x="0" y="3698571"/>
            <a:ext cx="12198968" cy="3159429"/>
            <a:chOff x="0" y="3698571"/>
            <a:chExt cx="12198968" cy="3159429"/>
          </a:xfrm>
        </p:grpSpPr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F20F34C4-9832-402E-9D49-33117AB83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0510" y="5338507"/>
              <a:ext cx="1703070" cy="1446783"/>
            </a:xfrm>
            <a:prstGeom prst="rect">
              <a:avLst/>
            </a:prstGeom>
          </p:spPr>
        </p:pic>
        <p:pic>
          <p:nvPicPr>
            <p:cNvPr id="38" name="图片 37">
              <a:extLst>
                <a:ext uri="{FF2B5EF4-FFF2-40B4-BE49-F238E27FC236}">
                  <a16:creationId xmlns:a16="http://schemas.microsoft.com/office/drawing/2014/main" id="{839A2A9F-C718-460E-8FB7-322116AA8F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9189" y="5776804"/>
              <a:ext cx="1066800" cy="906262"/>
            </a:xfrm>
            <a:prstGeom prst="rect">
              <a:avLst/>
            </a:prstGeom>
          </p:spPr>
        </p:pic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5E5D0B11-33B0-49C3-BD54-3E9B25F11A7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4802218" y="5583980"/>
              <a:ext cx="1293782" cy="1099086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305F0C80-8940-4247-A773-91D2178933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774018" y="5685077"/>
              <a:ext cx="1056402" cy="897428"/>
            </a:xfrm>
            <a:prstGeom prst="rect">
              <a:avLst/>
            </a:prstGeom>
          </p:spPr>
        </p:pic>
        <p:pic>
          <p:nvPicPr>
            <p:cNvPr id="41" name="图片 40">
              <a:extLst>
                <a:ext uri="{FF2B5EF4-FFF2-40B4-BE49-F238E27FC236}">
                  <a16:creationId xmlns:a16="http://schemas.microsoft.com/office/drawing/2014/main" id="{279D5407-426E-4909-85F8-E3E220F6840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71944" y="3698571"/>
              <a:ext cx="3227024" cy="3086719"/>
            </a:xfrm>
            <a:prstGeom prst="rect">
              <a:avLst/>
            </a:prstGeom>
          </p:spPr>
        </p:pic>
        <p:pic>
          <p:nvPicPr>
            <p:cNvPr id="42" name="图片 41">
              <a:extLst>
                <a:ext uri="{FF2B5EF4-FFF2-40B4-BE49-F238E27FC236}">
                  <a16:creationId xmlns:a16="http://schemas.microsoft.com/office/drawing/2014/main" id="{B70EB471-F3FC-43DB-8A8D-BF5C1FC599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2569" b="8666"/>
            <a:stretch/>
          </p:blipFill>
          <p:spPr>
            <a:xfrm>
              <a:off x="0" y="6308726"/>
              <a:ext cx="12192000" cy="549274"/>
            </a:xfrm>
            <a:prstGeom prst="rect">
              <a:avLst/>
            </a:prstGeom>
          </p:spPr>
        </p:pic>
      </p:grpSp>
      <p:sp>
        <p:nvSpPr>
          <p:cNvPr id="15" name="矩形 14">
            <a:extLst>
              <a:ext uri="{FF2B5EF4-FFF2-40B4-BE49-F238E27FC236}">
                <a16:creationId xmlns:a16="http://schemas.microsoft.com/office/drawing/2014/main" id="{1501FE40-5AD4-49A4-9147-CB17CCA9A168}"/>
              </a:ext>
            </a:extLst>
          </p:cNvPr>
          <p:cNvSpPr/>
          <p:nvPr/>
        </p:nvSpPr>
        <p:spPr>
          <a:xfrm>
            <a:off x="3632952" y="2989577"/>
            <a:ext cx="5759269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HOẠT ĐỘNG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C0504D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4E6832F-60C0-40F1-A239-C3DFC75CC753}"/>
              </a:ext>
            </a:extLst>
          </p:cNvPr>
          <p:cNvSpPr/>
          <p:nvPr/>
        </p:nvSpPr>
        <p:spPr>
          <a:xfrm>
            <a:off x="5747187" y="1823017"/>
            <a:ext cx="697627" cy="1200329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2</a:t>
            </a:r>
            <a:endParaRPr kumimoji="0" lang="zh-CN" alt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298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921091" y="169627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1538898" y="1716243"/>
            <a:ext cx="1116312" cy="472051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aphicFrame>
        <p:nvGraphicFramePr>
          <p:cNvPr id="4" name="Table 6">
            <a:extLst>
              <a:ext uri="{FF2B5EF4-FFF2-40B4-BE49-F238E27FC236}">
                <a16:creationId xmlns:a16="http://schemas.microsoft.com/office/drawing/2014/main" id="{0BA177BB-5191-4932-B137-0FCF18A60E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10932"/>
              </p:ext>
            </p:extLst>
          </p:nvPr>
        </p:nvGraphicFramePr>
        <p:xfrm>
          <a:off x="1358413" y="2470363"/>
          <a:ext cx="9455915" cy="2212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1183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  <a:gridCol w="1891183">
                  <a:extLst>
                    <a:ext uri="{9D8B030D-6E8A-4147-A177-3AD203B41FA5}">
                      <a16:colId xmlns:a16="http://schemas.microsoft.com/office/drawing/2014/main" val="3963610807"/>
                    </a:ext>
                  </a:extLst>
                </a:gridCol>
              </a:tblGrid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 : 2 = 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20 : 5 = 4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2 = 8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15 : 5 = 3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553020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6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2D834039-7C5B-4644-B947-8C24ED0AF206}"/>
              </a:ext>
            </a:extLst>
          </p:cNvPr>
          <p:cNvSpPr txBox="1"/>
          <p:nvPr/>
        </p:nvSpPr>
        <p:spPr>
          <a:xfrm>
            <a:off x="5779499" y="3034547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20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DEA15A5-74E7-44F7-915C-8E366945D3EE}"/>
              </a:ext>
            </a:extLst>
          </p:cNvPr>
          <p:cNvSpPr txBox="1"/>
          <p:nvPr/>
        </p:nvSpPr>
        <p:spPr>
          <a:xfrm>
            <a:off x="5872263" y="3617070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8670436-3DBB-4297-89EB-A17226518D66}"/>
              </a:ext>
            </a:extLst>
          </p:cNvPr>
          <p:cNvSpPr txBox="1"/>
          <p:nvPr/>
        </p:nvSpPr>
        <p:spPr>
          <a:xfrm>
            <a:off x="5795859" y="4150394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0CB2E3-F165-4BF2-9148-E4B89825A486}"/>
              </a:ext>
            </a:extLst>
          </p:cNvPr>
          <p:cNvSpPr txBox="1"/>
          <p:nvPr/>
        </p:nvSpPr>
        <p:spPr>
          <a:xfrm>
            <a:off x="7659096" y="3060039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>
                <a:solidFill>
                  <a:srgbClr val="FF0000"/>
                </a:solidFill>
              </a:rPr>
              <a:t>16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3C61ACD-02D8-45E5-8A61-D9F8B9995A7E}"/>
              </a:ext>
            </a:extLst>
          </p:cNvPr>
          <p:cNvSpPr txBox="1"/>
          <p:nvPr/>
        </p:nvSpPr>
        <p:spPr>
          <a:xfrm>
            <a:off x="7784197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D96521-26CD-42B0-B0D5-7750B440058C}"/>
              </a:ext>
            </a:extLst>
          </p:cNvPr>
          <p:cNvSpPr txBox="1"/>
          <p:nvPr/>
        </p:nvSpPr>
        <p:spPr>
          <a:xfrm>
            <a:off x="7685600" y="4157481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FA7547-FFF2-4347-952E-FB6FC8FE9976}"/>
              </a:ext>
            </a:extLst>
          </p:cNvPr>
          <p:cNvSpPr txBox="1"/>
          <p:nvPr/>
        </p:nvSpPr>
        <p:spPr>
          <a:xfrm>
            <a:off x="9590115" y="3058556"/>
            <a:ext cx="606690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A92AE25-F172-4879-8EDA-50D75B5D275B}"/>
              </a:ext>
            </a:extLst>
          </p:cNvPr>
          <p:cNvSpPr txBox="1"/>
          <p:nvPr/>
        </p:nvSpPr>
        <p:spPr>
          <a:xfrm>
            <a:off x="9696131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B8E654F-3DF3-4158-8C9A-36F90FD1B9E5}"/>
              </a:ext>
            </a:extLst>
          </p:cNvPr>
          <p:cNvSpPr txBox="1"/>
          <p:nvPr/>
        </p:nvSpPr>
        <p:spPr>
          <a:xfrm>
            <a:off x="9696131" y="4164299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3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637403" y="2188293"/>
            <a:ext cx="659877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1AAF24A-CAB0-4D09-856E-FF6037D397D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74677" y="1771363"/>
            <a:ext cx="9328267" cy="4489914"/>
          </a:xfrm>
          <a:prstGeom prst="rect">
            <a:avLst/>
          </a:prstGeom>
        </p:spPr>
      </p:pic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344308" y="25269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706727" y="1282431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D8219F-EE9D-4A79-A6D0-0EDD91393727}"/>
              </a:ext>
            </a:extLst>
          </p:cNvPr>
          <p:cNvSpPr txBox="1"/>
          <p:nvPr/>
        </p:nvSpPr>
        <p:spPr>
          <a:xfrm>
            <a:off x="1274677" y="1258088"/>
            <a:ext cx="5488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a) Chọn phép tính thích hợp.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DEEE640-47B8-4A44-8888-5842AEEBDA49}"/>
              </a:ext>
            </a:extLst>
          </p:cNvPr>
          <p:cNvSpPr/>
          <p:nvPr/>
        </p:nvSpPr>
        <p:spPr>
          <a:xfrm>
            <a:off x="3302082" y="3294744"/>
            <a:ext cx="4757980" cy="753452"/>
          </a:xfrm>
          <a:custGeom>
            <a:avLst/>
            <a:gdLst>
              <a:gd name="connsiteX0" fmla="*/ 6314486 w 6673111"/>
              <a:gd name="connsiteY0" fmla="*/ 0 h 768627"/>
              <a:gd name="connsiteX1" fmla="*/ 6075947 w 6673111"/>
              <a:gd name="connsiteY1" fmla="*/ 384314 h 768627"/>
              <a:gd name="connsiteX2" fmla="*/ 748573 w 6673111"/>
              <a:gd name="connsiteY2" fmla="*/ 463827 h 768627"/>
              <a:gd name="connsiteX3" fmla="*/ 165477 w 6673111"/>
              <a:gd name="connsiteY3" fmla="*/ 768627 h 76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3111" h="768627">
                <a:moveTo>
                  <a:pt x="6314486" y="0"/>
                </a:moveTo>
                <a:cubicBezTo>
                  <a:pt x="6659042" y="153505"/>
                  <a:pt x="7003599" y="307010"/>
                  <a:pt x="6075947" y="384314"/>
                </a:cubicBezTo>
                <a:cubicBezTo>
                  <a:pt x="5148295" y="461618"/>
                  <a:pt x="1733651" y="399775"/>
                  <a:pt x="748573" y="463827"/>
                </a:cubicBezTo>
                <a:cubicBezTo>
                  <a:pt x="-236505" y="527879"/>
                  <a:pt x="-35514" y="648253"/>
                  <a:pt x="165477" y="76862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DDB09A-8F0A-4360-A824-301D08880A14}"/>
              </a:ext>
            </a:extLst>
          </p:cNvPr>
          <p:cNvSpPr/>
          <p:nvPr/>
        </p:nvSpPr>
        <p:spPr>
          <a:xfrm>
            <a:off x="5681072" y="4699933"/>
            <a:ext cx="3052724" cy="615924"/>
          </a:xfrm>
          <a:custGeom>
            <a:avLst/>
            <a:gdLst>
              <a:gd name="connsiteX0" fmla="*/ 159476 w 4179159"/>
              <a:gd name="connsiteY0" fmla="*/ 742122 h 742122"/>
              <a:gd name="connsiteX1" fmla="*/ 411267 w 4179159"/>
              <a:gd name="connsiteY1" fmla="*/ 371061 h 742122"/>
              <a:gd name="connsiteX2" fmla="*/ 3697806 w 4179159"/>
              <a:gd name="connsiteY2" fmla="*/ 318052 h 742122"/>
              <a:gd name="connsiteX3" fmla="*/ 4095371 w 4179159"/>
              <a:gd name="connsiteY3" fmla="*/ 0 h 74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159" h="742122">
                <a:moveTo>
                  <a:pt x="159476" y="742122"/>
                </a:moveTo>
                <a:cubicBezTo>
                  <a:pt x="-9490" y="591930"/>
                  <a:pt x="-178455" y="441739"/>
                  <a:pt x="411267" y="371061"/>
                </a:cubicBezTo>
                <a:cubicBezTo>
                  <a:pt x="1000989" y="300383"/>
                  <a:pt x="3083789" y="379895"/>
                  <a:pt x="3697806" y="318052"/>
                </a:cubicBezTo>
                <a:cubicBezTo>
                  <a:pt x="4311823" y="256208"/>
                  <a:pt x="4203597" y="128104"/>
                  <a:pt x="409537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cxnSp>
        <p:nvCxnSpPr>
          <p:cNvPr id="21" name="Straight Connector 20"/>
          <p:cNvCxnSpPr/>
          <p:nvPr/>
        </p:nvCxnSpPr>
        <p:spPr>
          <a:xfrm>
            <a:off x="1770743" y="1719753"/>
            <a:ext cx="326571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1900081" y="2452914"/>
            <a:ext cx="1017290" cy="706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034130" y="2452915"/>
            <a:ext cx="1642694" cy="706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2376473" y="2808246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3855477" y="2800721"/>
            <a:ext cx="6576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2472306" y="3163578"/>
            <a:ext cx="127238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6501110" y="2452914"/>
            <a:ext cx="508645" cy="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V="1">
            <a:off x="7098775" y="2808246"/>
            <a:ext cx="961287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V="1">
            <a:off x="8234716" y="2808246"/>
            <a:ext cx="731191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7837130" y="3163578"/>
            <a:ext cx="112877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445366" y="3192070"/>
            <a:ext cx="76206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98525" y="5891727"/>
            <a:ext cx="101884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3108496" y="5905168"/>
            <a:ext cx="107580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5036457" y="5917536"/>
            <a:ext cx="902353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6677065" y="5891727"/>
            <a:ext cx="1160065" cy="1344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8823843" y="5878286"/>
            <a:ext cx="100232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flipV="1">
            <a:off x="7189546" y="2438668"/>
            <a:ext cx="1544250" cy="21313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62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D84DCBB3-05F9-4C91-B64E-A0302171AD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DBA16D7-D4DE-47FD-B8FE-875539278D59}"/>
              </a:ext>
            </a:extLst>
          </p:cNvPr>
          <p:cNvSpPr/>
          <p:nvPr/>
        </p:nvSpPr>
        <p:spPr>
          <a:xfrm>
            <a:off x="837355" y="170290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4D479A-E467-42C0-9E06-44178B1708E3}"/>
              </a:ext>
            </a:extLst>
          </p:cNvPr>
          <p:cNvGrpSpPr/>
          <p:nvPr/>
        </p:nvGrpSpPr>
        <p:grpSpPr>
          <a:xfrm>
            <a:off x="1477877" y="1702904"/>
            <a:ext cx="1564852" cy="482391"/>
            <a:chOff x="2577634" y="1440653"/>
            <a:chExt cx="1564852" cy="48239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F05D721-1329-4C5B-A8DC-F94A53AA4089}"/>
                </a:ext>
              </a:extLst>
            </p:cNvPr>
            <p:cNvGrpSpPr/>
            <p:nvPr/>
          </p:nvGrpSpPr>
          <p:grpSpPr>
            <a:xfrm>
              <a:off x="2996953" y="1461379"/>
              <a:ext cx="758382" cy="461665"/>
              <a:chOff x="2996953" y="1461379"/>
              <a:chExt cx="758382" cy="461665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B9EA9EE9-A06E-4E13-AA05-593DEA0110AF}"/>
                  </a:ext>
                </a:extLst>
              </p:cNvPr>
              <p:cNvSpPr/>
              <p:nvPr/>
            </p:nvSpPr>
            <p:spPr>
              <a:xfrm>
                <a:off x="2996953" y="1461379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1F648BE-5DB0-42EF-AD04-DE92206D23A2}"/>
                  </a:ext>
                </a:extLst>
              </p:cNvPr>
              <p:cNvSpPr txBox="1"/>
              <p:nvPr/>
            </p:nvSpPr>
            <p:spPr>
              <a:xfrm>
                <a:off x="3095458" y="1461379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C0F9CEE-48F3-4822-B53B-7347A253A339}"/>
                </a:ext>
              </a:extLst>
            </p:cNvPr>
            <p:cNvSpPr txBox="1"/>
            <p:nvPr/>
          </p:nvSpPr>
          <p:spPr>
            <a:xfrm>
              <a:off x="2577634" y="1440653"/>
              <a:ext cx="15648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b)           ?</a:t>
              </a:r>
            </a:p>
          </p:txBody>
        </p:sp>
      </p:grpSp>
      <p:graphicFrame>
        <p:nvGraphicFramePr>
          <p:cNvPr id="13" name="Table 6">
            <a:extLst>
              <a:ext uri="{FF2B5EF4-FFF2-40B4-BE49-F238E27FC236}">
                <a16:creationId xmlns:a16="http://schemas.microsoft.com/office/drawing/2014/main" id="{4DCECDEF-0192-4EA3-8961-5F36233A62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4296577"/>
              </p:ext>
            </p:extLst>
          </p:nvPr>
        </p:nvGraphicFramePr>
        <p:xfrm>
          <a:off x="1897196" y="2811958"/>
          <a:ext cx="7978376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594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</a:tblGrid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Phép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(A)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(B)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(C)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bị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Số chia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Thương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F1F03199-96C9-4DDC-99CA-54D97D8CE788}"/>
              </a:ext>
            </a:extLst>
          </p:cNvPr>
          <p:cNvSpPr txBox="1"/>
          <p:nvPr/>
        </p:nvSpPr>
        <p:spPr>
          <a:xfrm>
            <a:off x="6683724" y="3264693"/>
            <a:ext cx="70404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1990E7-6D49-4CF7-815C-33E64FF21C81}"/>
              </a:ext>
            </a:extLst>
          </p:cNvPr>
          <p:cNvSpPr txBox="1"/>
          <p:nvPr/>
        </p:nvSpPr>
        <p:spPr>
          <a:xfrm>
            <a:off x="8672714" y="3264693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C556BA-782A-4620-A7B2-A43C7C9FE836}"/>
              </a:ext>
            </a:extLst>
          </p:cNvPr>
          <p:cNvSpPr txBox="1"/>
          <p:nvPr/>
        </p:nvSpPr>
        <p:spPr>
          <a:xfrm>
            <a:off x="6696219" y="372119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61DEB30-19D5-473A-8F00-D1F7677A6D3F}"/>
              </a:ext>
            </a:extLst>
          </p:cNvPr>
          <p:cNvSpPr txBox="1"/>
          <p:nvPr/>
        </p:nvSpPr>
        <p:spPr>
          <a:xfrm>
            <a:off x="6689971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4</a:t>
            </a:r>
            <a:endParaRPr lang="vi-VN" sz="2400" dirty="0">
              <a:solidFill>
                <a:srgbClr val="FF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8835DC1-9BC5-4B9E-8D55-F7CDD93D7A1E}"/>
              </a:ext>
            </a:extLst>
          </p:cNvPr>
          <p:cNvSpPr txBox="1"/>
          <p:nvPr/>
        </p:nvSpPr>
        <p:spPr>
          <a:xfrm>
            <a:off x="8665711" y="3718015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A04B48C-15DB-404A-8B33-F10F7886E870}"/>
              </a:ext>
            </a:extLst>
          </p:cNvPr>
          <p:cNvSpPr txBox="1"/>
          <p:nvPr/>
        </p:nvSpPr>
        <p:spPr>
          <a:xfrm>
            <a:off x="8672714" y="4175330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rgbClr val="FF0000"/>
                </a:solidFill>
              </a:rPr>
              <a:t>3</a:t>
            </a:r>
            <a:endParaRPr lang="vi-VN" sz="2400" dirty="0">
              <a:solidFill>
                <a:srgbClr val="FF0000"/>
              </a:solidFill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1897196" y="2185295"/>
            <a:ext cx="75838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1709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17" grpId="0" animBg="1"/>
      <p:bldP spid="20" grpId="0" animBg="1"/>
      <p:bldP spid="21" grpId="0" animBg="1"/>
      <p:bldP spid="22" grpId="0" animBg="1"/>
      <p:bldP spid="2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2101098" y="1431697"/>
            <a:ext cx="7692042" cy="109850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TẠM BIỆT CÁC CON!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Arial-Rounded" panose="020B0500000000000000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4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2">
      <a:majorFont>
        <a:latin typeface="UTM Avo"/>
        <a:ea typeface="UTM Avo"/>
        <a:cs typeface=""/>
      </a:majorFont>
      <a:minorFont>
        <a:latin typeface="UTM Avo"/>
        <a:ea typeface="UTM Avo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1850</TotalTime>
  <Words>209</Words>
  <Application>Microsoft Office PowerPoint</Application>
  <PresentationFormat>Widescreen</PresentationFormat>
  <Paragraphs>84</Paragraphs>
  <Slides>9</Slides>
  <Notes>4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9</vt:i4>
      </vt:variant>
    </vt:vector>
  </HeadingPairs>
  <TitlesOfParts>
    <vt:vector size="26" baseType="lpstr">
      <vt:lpstr>微软雅黑</vt:lpstr>
      <vt:lpstr>宋体</vt:lpstr>
      <vt:lpstr>Arial</vt:lpstr>
      <vt:lpstr>Arial-Rounded</vt:lpstr>
      <vt:lpstr>Calibri</vt:lpstr>
      <vt:lpstr>Cambria Math</vt:lpstr>
      <vt:lpstr>等线</vt:lpstr>
      <vt:lpstr>黑体</vt:lpstr>
      <vt:lpstr>Times New Roman</vt:lpstr>
      <vt:lpstr>UTM Avo</vt:lpstr>
      <vt:lpstr>UTM Cookies</vt:lpstr>
      <vt:lpstr>Office Theme</vt:lpstr>
      <vt:lpstr>1_Office Theme</vt:lpstr>
      <vt:lpstr>2_Office Theme</vt:lpstr>
      <vt:lpstr>3_Office Theme</vt:lpstr>
      <vt:lpstr>Office 主题​​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WINDOWS 10 PRO</cp:lastModifiedBy>
  <cp:revision>171</cp:revision>
  <dcterms:created xsi:type="dcterms:W3CDTF">2021-06-02T01:34:28Z</dcterms:created>
  <dcterms:modified xsi:type="dcterms:W3CDTF">2023-02-04T13:53:50Z</dcterms:modified>
</cp:coreProperties>
</file>