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Lst>
  <p:notesMasterIdLst>
    <p:notesMasterId r:id="rId19"/>
  </p:notesMasterIdLst>
  <p:sldIdLst>
    <p:sldId id="2007577142" r:id="rId4"/>
    <p:sldId id="2007577145" r:id="rId5"/>
    <p:sldId id="2007577141" r:id="rId6"/>
    <p:sldId id="2007577146" r:id="rId7"/>
    <p:sldId id="2007577143" r:id="rId8"/>
    <p:sldId id="2007577147" r:id="rId9"/>
    <p:sldId id="2007577148" r:id="rId10"/>
    <p:sldId id="2007577149" r:id="rId11"/>
    <p:sldId id="2007577150" r:id="rId12"/>
    <p:sldId id="2007577144" r:id="rId13"/>
    <p:sldId id="2007577151" r:id="rId14"/>
    <p:sldId id="2007577152" r:id="rId15"/>
    <p:sldId id="2007577155" r:id="rId16"/>
    <p:sldId id="2007577153" r:id="rId17"/>
    <p:sldId id="27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2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7164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624670"/>
      </p:ext>
    </p:extLst>
  </p:cSld>
  <p:clrMapOvr>
    <a:masterClrMapping/>
  </p:clrMapOvr>
  <p:transition spd="slow" advClick="0" advTm="100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612982"/>
      </p:ext>
    </p:extLst>
  </p:cSld>
  <p:clrMapOvr>
    <a:masterClrMapping/>
  </p:clrMapOvr>
  <p:transition spd="slow" advClick="0" advTm="1000">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2724022"/>
      </p:ext>
    </p:extLst>
  </p:cSld>
  <p:clrMapOvr>
    <a:masterClrMapping/>
  </p:clrMapOvr>
  <p:transition spd="slow" advTm="1000">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76451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2/4/2023</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2/4/2023</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med" advClick="0" advTm="400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2023/2/4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6" r:id="rId8"/>
    <p:sldLayoutId id="2147483694" r:id="rId9"/>
    <p:sldLayoutId id="2147483680" r:id="rId10"/>
    <p:sldLayoutId id="2147483681" r:id="rId11"/>
    <p:sldLayoutId id="2147483682" r:id="rId12"/>
    <p:sldLayoutId id="2147483683" r:id="rId13"/>
    <p:sldLayoutId id="2147483698" r:id="rId14"/>
    <p:sldLayoutId id="2147483699" r:id="rId15"/>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8.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702301" y="1288316"/>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p:nvSpPr>
        <p:spPr>
          <a:xfrm>
            <a:off x="5159828" y="2986863"/>
            <a:ext cx="8008425" cy="286232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Luyện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viết</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đoạn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văn</a:t>
            </a:r>
            <a:endPar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p:txBody>
      </p:sp>
      <p:sp>
        <p:nvSpPr>
          <p:cNvPr id="16" name="L 形 15"/>
          <p:cNvSpPr/>
          <p:nvPr/>
        </p:nvSpPr>
        <p:spPr>
          <a:xfrm flipH="1">
            <a:off x="10570042" y="206677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568BFFDB-686E-494C-825C-0A9F7AEAD048}"/>
              </a:ext>
            </a:extLst>
          </p:cNvPr>
          <p:cNvSpPr txBox="1"/>
          <p:nvPr/>
        </p:nvSpPr>
        <p:spPr>
          <a:xfrm>
            <a:off x="4149634" y="1482266"/>
            <a:ext cx="9164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6000" b="0" i="0" u="none" strike="noStrike" kern="1200" cap="none" spc="0" normalizeH="0" noProof="0" smtClean="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VIỆT</a:t>
            </a:r>
            <a:endParaRPr kumimoji="0" lang="en-US" sz="6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701040" y="471842"/>
            <a:ext cx="11027954"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Viết 3-5 câu kể việc em và mọi</a:t>
            </a:r>
            <a:r>
              <a:rPr kumimoji="0" lang="en-US" sz="4000" b="0" i="0" u="none" strike="noStrike" kern="1200" cap="none" spc="0" normalizeH="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40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 sóc cây</a:t>
            </a:r>
            <a:endParaRPr kumimoji="0" lang="en-US" sz="40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19"/>
            <a:ext cx="10881360" cy="35792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aseline="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Đó</a:t>
            </a:r>
            <a:r>
              <a:rPr lang="en-US" sz="40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cây gì?</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40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 name="Straight Connector 3"/>
          <p:cNvCxnSpPr/>
          <p:nvPr/>
        </p:nvCxnSpPr>
        <p:spPr>
          <a:xfrm flipV="1">
            <a:off x="2206661" y="1097612"/>
            <a:ext cx="2651760"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859343" y="1083398"/>
            <a:ext cx="3978986" cy="142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10590" y="1694954"/>
            <a:ext cx="3503857" cy="284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042647" y="1061044"/>
            <a:ext cx="712695" cy="42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52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Cover"/>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flipH="1">
            <a:off x="6316190" y="1513667"/>
            <a:ext cx="2471958" cy="1524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174" y="4745820"/>
            <a:ext cx="2019182" cy="634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785" y="4181688"/>
            <a:ext cx="1834367" cy="779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ove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71" l="0" r="100000"/>
                    </a14:imgEffect>
                  </a14:imgLayer>
                </a14:imgProps>
              </a:ext>
              <a:ext uri="{28A0092B-C50C-407E-A947-70E740481C1C}">
                <a14:useLocalDpi xmlns:a14="http://schemas.microsoft.com/office/drawing/2010/main" val="0"/>
              </a:ext>
            </a:extLst>
          </a:blip>
          <a:srcRect/>
          <a:stretch>
            <a:fillRect/>
          </a:stretch>
        </p:blipFill>
        <p:spPr bwMode="auto">
          <a:xfrm>
            <a:off x="2687639" y="2955925"/>
            <a:ext cx="3787775" cy="215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052" y="4485278"/>
            <a:ext cx="2459557" cy="1057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ov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74914">
            <a:off x="5536742" y="3350419"/>
            <a:ext cx="3684173" cy="1020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174" y="1458588"/>
            <a:ext cx="2787694" cy="701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ov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53" b="96209" l="585" r="100000"/>
                    </a14:imgEffect>
                  </a14:imgLayer>
                </a14:imgProps>
              </a:ext>
              <a:ext uri="{28A0092B-C50C-407E-A947-70E740481C1C}">
                <a14:useLocalDpi xmlns:a14="http://schemas.microsoft.com/office/drawing/2010/main" val="0"/>
              </a:ext>
            </a:extLst>
          </a:blip>
          <a:srcRect/>
          <a:stretch>
            <a:fillRect/>
          </a:stretch>
        </p:blipFill>
        <p:spPr bwMode="auto">
          <a:xfrm>
            <a:off x="3268402" y="1639889"/>
            <a:ext cx="3062288" cy="18891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241951" y="2508251"/>
            <a:ext cx="1569492" cy="13249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HOẠT ĐỘNG CHĂM SÓC CÂY</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rot="262008">
            <a:off x="1879214" y="121930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vui</a:t>
            </a:r>
            <a:endParaRPr lang="en-US" sz="2000" b="1">
              <a:latin typeface="Times New Roman" panose="02020603050405020304" pitchFamily="18" charset="0"/>
              <a:cs typeface="Times New Roman" panose="02020603050405020304" pitchFamily="18" charset="0"/>
            </a:endParaRPr>
          </a:p>
        </p:txBody>
      </p:sp>
      <p:sp>
        <p:nvSpPr>
          <p:cNvPr id="11" name="TextBox 10"/>
          <p:cNvSpPr txBox="1"/>
          <p:nvPr/>
        </p:nvSpPr>
        <p:spPr>
          <a:xfrm rot="284462">
            <a:off x="1297844" y="1682528"/>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thoải mái</a:t>
            </a:r>
            <a:endParaRPr lang="en-US" sz="2000" b="1">
              <a:latin typeface="Times New Roman" panose="02020603050405020304" pitchFamily="18" charset="0"/>
              <a:cs typeface="Times New Roman" panose="02020603050405020304" pitchFamily="18" charset="0"/>
            </a:endParaRPr>
          </a:p>
        </p:txBody>
      </p:sp>
      <p:sp>
        <p:nvSpPr>
          <p:cNvPr id="12" name="TextBox 11"/>
          <p:cNvSpPr txBox="1"/>
          <p:nvPr/>
        </p:nvSpPr>
        <p:spPr>
          <a:xfrm>
            <a:off x="945343" y="3945871"/>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cây cối tươi tốt</a:t>
            </a:r>
            <a:endParaRPr lang="en-US" sz="2000" b="1">
              <a:latin typeface="Times New Roman" panose="02020603050405020304" pitchFamily="18" charset="0"/>
              <a:cs typeface="Times New Roman" panose="02020603050405020304" pitchFamily="18" charset="0"/>
            </a:endParaRPr>
          </a:p>
        </p:txBody>
      </p:sp>
      <p:sp>
        <p:nvSpPr>
          <p:cNvPr id="13" name="TextBox 12"/>
          <p:cNvSpPr txBox="1"/>
          <p:nvPr/>
        </p:nvSpPr>
        <p:spPr>
          <a:xfrm>
            <a:off x="567125" y="4880540"/>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hết sâu bệnh</a:t>
            </a:r>
            <a:endParaRPr lang="en-US" sz="2000" b="1">
              <a:latin typeface="Times New Roman" panose="02020603050405020304" pitchFamily="18" charset="0"/>
              <a:cs typeface="Times New Roman" panose="02020603050405020304" pitchFamily="18" charset="0"/>
            </a:endParaRPr>
          </a:p>
        </p:txBody>
      </p:sp>
      <p:sp>
        <p:nvSpPr>
          <p:cNvPr id="14" name="TextBox 13"/>
          <p:cNvSpPr txBox="1"/>
          <p:nvPr/>
        </p:nvSpPr>
        <p:spPr>
          <a:xfrm rot="1167412">
            <a:off x="6940948" y="3436037"/>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Chăm sóc</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15"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2951" y="3703365"/>
            <a:ext cx="2681807" cy="1020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247358">
            <a:off x="9473576" y="3791983"/>
            <a:ext cx="2689249"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bắt sâu, tỉa lá, tưới nước, bón phân, ….</a:t>
            </a:r>
            <a:endParaRPr lang="en-US" sz="2000" b="1">
              <a:latin typeface="Times New Roman" panose="02020603050405020304" pitchFamily="18" charset="0"/>
              <a:cs typeface="Times New Roman" panose="02020603050405020304" pitchFamily="18" charset="0"/>
            </a:endParaRPr>
          </a:p>
        </p:txBody>
      </p:sp>
      <p:sp>
        <p:nvSpPr>
          <p:cNvPr id="17" name="TextBox 16"/>
          <p:cNvSpPr txBox="1"/>
          <p:nvPr/>
        </p:nvSpPr>
        <p:spPr>
          <a:xfrm rot="409214">
            <a:off x="9437390" y="4962765"/>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Chăm sóc với ai?</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rot="1513802">
            <a:off x="3579035" y="1836495"/>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Suy nghĩ</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19" name="TextBox 18"/>
          <p:cNvSpPr txBox="1"/>
          <p:nvPr/>
        </p:nvSpPr>
        <p:spPr>
          <a:xfrm rot="20036034">
            <a:off x="3140757" y="3645358"/>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Kết quả</a:t>
            </a:r>
            <a:endParaRPr lang="en-US" sz="2200">
              <a:latin typeface="Arial" panose="020B0604020202020204" pitchFamily="34" charset="0"/>
              <a:ea typeface="Aachen" panose="02020500000000000000" pitchFamily="18" charset="0"/>
              <a:cs typeface="Arial" panose="020B0604020202020204" pitchFamily="34" charset="0"/>
            </a:endParaRPr>
          </a:p>
        </p:txBody>
      </p:sp>
      <p:pic>
        <p:nvPicPr>
          <p:cNvPr id="20"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72783" y="4590228"/>
            <a:ext cx="1834367" cy="15839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8375" y="5455034"/>
            <a:ext cx="2640027"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a:t>
            </a:r>
            <a:endParaRPr lang="en-US" sz="2000" b="1">
              <a:latin typeface="Times New Roman" panose="02020603050405020304" pitchFamily="18" charset="0"/>
              <a:cs typeface="Times New Roman" panose="02020603050405020304" pitchFamily="18" charset="0"/>
            </a:endParaRPr>
          </a:p>
        </p:txBody>
      </p:sp>
      <p:sp>
        <p:nvSpPr>
          <p:cNvPr id="23" name="TextBox 22"/>
          <p:cNvSpPr txBox="1"/>
          <p:nvPr/>
        </p:nvSpPr>
        <p:spPr>
          <a:xfrm rot="21247358">
            <a:off x="9401830" y="3371698"/>
            <a:ext cx="2689249"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làm việc gì?</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rot="338484">
            <a:off x="8915459" y="5620489"/>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bạn bè, bố, ông, …..</a:t>
            </a:r>
            <a:endParaRPr lang="en-US" sz="2000" b="1">
              <a:latin typeface="Times New Roman" panose="02020603050405020304" pitchFamily="18" charset="0"/>
              <a:cs typeface="Times New Roman" panose="02020603050405020304" pitchFamily="18" charset="0"/>
            </a:endParaRPr>
          </a:p>
        </p:txBody>
      </p:sp>
      <p:sp>
        <p:nvSpPr>
          <p:cNvPr id="25" name="TextBox 24"/>
          <p:cNvSpPr txBox="1"/>
          <p:nvPr/>
        </p:nvSpPr>
        <p:spPr>
          <a:xfrm rot="19948986">
            <a:off x="6727145" y="1515966"/>
            <a:ext cx="1869590" cy="430887"/>
          </a:xfrm>
          <a:prstGeom prst="rect">
            <a:avLst/>
          </a:prstGeom>
          <a:solidFill>
            <a:schemeClr val="bg1"/>
          </a:solidFill>
        </p:spPr>
        <p:txBody>
          <a:bodyPr wrap="square" rtlCol="0">
            <a:spAutoFit/>
          </a:bodyPr>
          <a:lstStyle/>
          <a:p>
            <a:r>
              <a:rPr lang="en-US" sz="2200" smtClean="0">
                <a:latin typeface="Arial" panose="020B0604020202020204" pitchFamily="34" charset="0"/>
                <a:ea typeface="Aachen" panose="02020500000000000000" pitchFamily="18" charset="0"/>
                <a:cs typeface="Arial" panose="020B0604020202020204" pitchFamily="34" charset="0"/>
              </a:rPr>
              <a:t>Cây gì?</a:t>
            </a:r>
            <a:endParaRPr lang="en-US" sz="2200">
              <a:latin typeface="Arial" panose="020B0604020202020204" pitchFamily="34" charset="0"/>
              <a:ea typeface="Aachen" panose="02020500000000000000" pitchFamily="18" charset="0"/>
              <a:cs typeface="Arial" panose="020B0604020202020204" pitchFamily="34" charset="0"/>
            </a:endParaRPr>
          </a:p>
        </p:txBody>
      </p:sp>
      <p:sp>
        <p:nvSpPr>
          <p:cNvPr id="26" name="TextBox 25"/>
          <p:cNvSpPr txBox="1"/>
          <p:nvPr/>
        </p:nvSpPr>
        <p:spPr>
          <a:xfrm>
            <a:off x="8725596" y="1375733"/>
            <a:ext cx="2689249"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hoa giấy, xoài, ổi, ….</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272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animBg="1"/>
      <p:bldP spid="16" grpId="0"/>
      <p:bldP spid="17" grpId="0"/>
      <p:bldP spid="18" grpId="0" animBg="1"/>
      <p:bldP spid="19" grpId="0" animBg="1"/>
      <p:bldP spid="21" grpId="0"/>
      <p:bldP spid="23" grpId="0"/>
      <p:bldP spid="24" grpId="0"/>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5114" y="999075"/>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13461" y="1445669"/>
            <a:ext cx="0" cy="50508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019609" y="3971113"/>
            <a:ext cx="4741817" cy="2730137"/>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just"/>
            <a:r>
              <a:rPr lang="en-US" sz="2400" b="1" i="1" err="1">
                <a:solidFill>
                  <a:schemeClr val="tx1"/>
                </a:solidFill>
                <a:latin typeface="Times New Roman" panose="02020603050405020304" pitchFamily="18" charset="0"/>
                <a:cs typeface="Times New Roman" panose="02020603050405020304" pitchFamily="18" charset="0"/>
              </a:rPr>
              <a:t>Lưu</a:t>
            </a:r>
            <a:r>
              <a:rPr lang="en-US" sz="2400" b="1" i="1">
                <a:solidFill>
                  <a:schemeClr val="tx1"/>
                </a:solidFill>
                <a:latin typeface="Times New Roman" panose="02020603050405020304" pitchFamily="18" charset="0"/>
                <a:cs typeface="Times New Roman" panose="02020603050405020304" pitchFamily="18" charset="0"/>
              </a:rPr>
              <a:t> ý:</a:t>
            </a:r>
            <a:endParaRPr lang="en-US" sz="2400" b="1" i="1" dirty="0">
              <a:solidFill>
                <a:schemeClr val="tx1"/>
              </a:solidFill>
              <a:latin typeface="Times New Roman" panose="02020603050405020304" pitchFamily="18" charset="0"/>
              <a:cs typeface="Times New Roman" panose="02020603050405020304" pitchFamily="18" charset="0"/>
            </a:endParaRP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ràng</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a:t>
            </a:r>
          </a:p>
          <a:p>
            <a:pPr marL="285751" indent="-285751"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err="1">
                <a:solidFill>
                  <a:schemeClr val="tx1"/>
                </a:solidFill>
                <a:latin typeface="Times New Roman" panose="02020603050405020304" pitchFamily="18" charset="0"/>
                <a:cs typeface="Times New Roman" panose="02020603050405020304" pitchFamily="18" charset="0"/>
              </a:rPr>
              <a:t>dấu</a:t>
            </a:r>
            <a:r>
              <a:rPr lang="en-US" sz="2400">
                <a:solidFill>
                  <a:schemeClr val="tx1"/>
                </a:solidFill>
                <a:latin typeface="Times New Roman" panose="02020603050405020304" pitchFamily="18" charset="0"/>
                <a:cs typeface="Times New Roman" panose="02020603050405020304" pitchFamily="18" charset="0"/>
              </a:rPr>
              <a:t> </a:t>
            </a:r>
            <a:r>
              <a:rPr lang="en-US" sz="2400" smtClean="0">
                <a:solidFill>
                  <a:schemeClr val="tx1"/>
                </a:solidFill>
                <a:latin typeface="Times New Roman" panose="02020603050405020304" pitchFamily="18" charset="0"/>
                <a:cs typeface="Times New Roman" panose="02020603050405020304" pitchFamily="18" charset="0"/>
              </a:rPr>
              <a:t>chấm.</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62" y="1330236"/>
            <a:ext cx="5731438" cy="2640873"/>
          </a:xfrm>
          <a:prstGeom prst="rect">
            <a:avLst/>
          </a:prstGeom>
        </p:spPr>
      </p:pic>
      <p:sp>
        <p:nvSpPr>
          <p:cNvPr id="4" name="TextBox 3"/>
          <p:cNvSpPr txBox="1"/>
          <p:nvPr/>
        </p:nvSpPr>
        <p:spPr>
          <a:xfrm>
            <a:off x="6769432" y="1577474"/>
            <a:ext cx="1438214" cy="523222"/>
          </a:xfrm>
          <a:prstGeom prst="rect">
            <a:avLst/>
          </a:prstGeom>
          <a:noFill/>
        </p:spPr>
        <p:txBody>
          <a:bodyPr wrap="none" lIns="91440" tIns="45721" rIns="91440" bIns="45721" rtlCol="0">
            <a:spAutoFit/>
          </a:bodyPr>
          <a:lstStyle/>
          <a:p>
            <a:r>
              <a:rPr lang="en-US" sz="2800" b="1">
                <a:solidFill>
                  <a:srgbClr val="7030A0"/>
                </a:solidFill>
                <a:latin typeface="HP001 4 hàng" panose="020B0603050302020204" pitchFamily="34" charset="0"/>
              </a:rPr>
              <a:t>Bài 2 :</a:t>
            </a:r>
          </a:p>
        </p:txBody>
      </p:sp>
      <p:sp>
        <p:nvSpPr>
          <p:cNvPr id="14" name="TextBox 13"/>
          <p:cNvSpPr txBox="1"/>
          <p:nvPr/>
        </p:nvSpPr>
        <p:spPr>
          <a:xfrm>
            <a:off x="8372988" y="2086438"/>
            <a:ext cx="1641796" cy="523222"/>
          </a:xfrm>
          <a:prstGeom prst="rect">
            <a:avLst/>
          </a:prstGeom>
          <a:noFill/>
        </p:spPr>
        <p:txBody>
          <a:bodyPr wrap="none" lIns="91440" tIns="45721" rIns="91440" bIns="45721" rtlCol="0">
            <a:spAutoFit/>
          </a:bodyPr>
          <a:lstStyle/>
          <a:p>
            <a:r>
              <a:rPr lang="en-US" sz="2800" b="1">
                <a:solidFill>
                  <a:srgbClr val="7030A0"/>
                </a:solidFill>
                <a:latin typeface="HP001 4 hàng" panose="020B0603050302020204" pitchFamily="34" charset="0"/>
              </a:rPr>
              <a:t>Bài làm</a:t>
            </a:r>
          </a:p>
        </p:txBody>
      </p:sp>
      <p:cxnSp>
        <p:nvCxnSpPr>
          <p:cNvPr id="22" name="Straight Connector 21"/>
          <p:cNvCxnSpPr/>
          <p:nvPr/>
        </p:nvCxnSpPr>
        <p:spPr>
          <a:xfrm>
            <a:off x="6460562" y="1330236"/>
            <a:ext cx="0" cy="26408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8BFFDB-686E-494C-825C-0A9F7AEAD048}"/>
              </a:ext>
            </a:extLst>
          </p:cNvPr>
          <p:cNvSpPr txBox="1"/>
          <p:nvPr/>
        </p:nvSpPr>
        <p:spPr>
          <a:xfrm>
            <a:off x="1045028" y="360421"/>
            <a:ext cx="1030514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Viết 3-5 câu kể việc em và mọi</a:t>
            </a:r>
            <a:r>
              <a:rPr kumimoji="0" lang="en-US" sz="2800" b="0" i="0" u="none" strike="noStrike" kern="1200" cap="none" spc="0" normalizeH="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người </a:t>
            </a:r>
            <a:r>
              <a:rPr kumimoji="0" lang="en-US" sz="2800" b="0" i="0" u="none" strike="noStrike" kern="1200" cap="none" spc="0" normalizeH="0" baseline="0" noProof="0" smtClean="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 sóc cây</a:t>
            </a:r>
            <a:endParaRPr kumimoji="0" lang="en-US" sz="2800" b="0" i="0" u="none" strike="noStrike" kern="1200" cap="none" spc="0" normalizeH="0" baseline="0" noProof="0" dirty="0">
              <a:ln>
                <a:noFill/>
              </a:ln>
              <a:solidFill>
                <a:schemeClr val="tx1">
                  <a:lumMod val="95000"/>
                  <a:lumOff val="5000"/>
                </a:scheme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1" y="1839085"/>
            <a:ext cx="6390002" cy="2820001"/>
          </a:xfrm>
          <a:prstGeom prst="rect">
            <a:avLst/>
          </a:prstGeom>
        </p:spPr>
      </p:pic>
    </p:spTree>
    <p:extLst>
      <p:ext uri="{BB962C8B-B14F-4D97-AF65-F5344CB8AC3E}">
        <p14:creationId xmlns:p14="http://schemas.microsoft.com/office/powerpoint/2010/main" val="1589305372"/>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ADC4-872C-48D1-A82D-95EE5BD6118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D3DA950-899C-4C56-9002-83330AA0B6C5}"/>
              </a:ext>
            </a:extLst>
          </p:cNvPr>
          <p:cNvPicPr>
            <a:picLocks noChangeAspect="1"/>
          </p:cNvPicPr>
          <p:nvPr/>
        </p:nvPicPr>
        <p:blipFill rotWithShape="1">
          <a:blip r:embed="rId3">
            <a:extLst>
              <a:ext uri="{28A0092B-C50C-407E-A947-70E740481C1C}">
                <a14:useLocalDpi xmlns:a14="http://schemas.microsoft.com/office/drawing/2010/main" val="0"/>
              </a:ext>
            </a:extLst>
          </a:blip>
          <a:srcRect l="4439" t="11501" r="4251" b="19817"/>
          <a:stretch/>
        </p:blipFill>
        <p:spPr>
          <a:xfrm>
            <a:off x="-228600" y="-132267"/>
            <a:ext cx="12572999" cy="7121602"/>
          </a:xfrm>
          <a:prstGeom prst="rect">
            <a:avLst/>
          </a:prstGeom>
        </p:spPr>
      </p:pic>
      <p:sp>
        <p:nvSpPr>
          <p:cNvPr id="7" name="Rectangle 6">
            <a:extLst>
              <a:ext uri="{FF2B5EF4-FFF2-40B4-BE49-F238E27FC236}">
                <a16:creationId xmlns:a16="http://schemas.microsoft.com/office/drawing/2014/main" id="{EC97EDC7-64BB-45B4-8B74-A5CD7661525A}"/>
              </a:ext>
            </a:extLst>
          </p:cNvPr>
          <p:cNvSpPr/>
          <p:nvPr/>
        </p:nvSpPr>
        <p:spPr>
          <a:xfrm>
            <a:off x="690400" y="1074600"/>
            <a:ext cx="10820399" cy="4022032"/>
          </a:xfrm>
          <a:prstGeom prst="rect">
            <a:avLst/>
          </a:prstGeom>
        </p:spPr>
        <p:txBody>
          <a:bodyPr wrap="square" lIns="91348" tIns="45673" rIns="91348" bIns="45673">
            <a:spAutoFit/>
          </a:bodyPr>
          <a:lstStyle/>
          <a:p>
            <a:pPr algn="just"/>
            <a:r>
              <a:rPr lang="en-US" sz="3192" b="1" smtClean="0">
                <a:solidFill>
                  <a:srgbClr val="FFFFFF"/>
                </a:solidFill>
                <a:latin typeface="HP001 4 hàng" panose="020B0603050302020204" pitchFamily="34" charset="0"/>
                <a:cs typeface="Times New Roman" panose="02020603050405020304" pitchFamily="18" charset="0"/>
              </a:rPr>
              <a:t>                       </a:t>
            </a:r>
            <a:r>
              <a:rPr lang="en-US" sz="3200" b="1" smtClean="0">
                <a:solidFill>
                  <a:srgbClr val="FFFFFF"/>
                </a:solidFill>
                <a:latin typeface="HP001 4 hàng" panose="020B0603050302020204" pitchFamily="34" charset="0"/>
                <a:cs typeface="Times New Roman" panose="02020603050405020304" pitchFamily="18" charset="0"/>
              </a:rPr>
              <a:t>Tham khảo</a:t>
            </a:r>
          </a:p>
          <a:p>
            <a:pPr algn="just"/>
            <a:r>
              <a:rPr lang="en-US" sz="3192" b="1">
                <a:solidFill>
                  <a:srgbClr val="FFFFFF"/>
                </a:solidFill>
                <a:latin typeface="HP001 4 hàng" panose="020B0603050302020204" pitchFamily="34" charset="0"/>
                <a:cs typeface="Times New Roman" panose="02020603050405020304" pitchFamily="18" charset="0"/>
              </a:rPr>
              <a:t>	</a:t>
            </a:r>
            <a:r>
              <a:rPr lang="vi-VN" sz="3192" b="1">
                <a:solidFill>
                  <a:srgbClr val="FFFFFF"/>
                </a:solidFill>
                <a:latin typeface="HP001 4 hàng" panose="020B0603050302020204" pitchFamily="34" charset="0"/>
                <a:cs typeface="Times New Roman" panose="02020603050405020304" pitchFamily="18" charset="0"/>
              </a:rPr>
              <a:t>Cứ dịp cuĒ Ǉuần, em lại </a:t>
            </a:r>
            <a:r>
              <a:rPr lang="el-GR" sz="3192" b="1">
                <a:solidFill>
                  <a:srgbClr val="FFFFFF"/>
                </a:solidFill>
                <a:latin typeface="HP001 4 hàng" panose="020B0603050302020204" pitchFamily="34" charset="0"/>
                <a:cs typeface="Times New Roman" panose="02020603050405020304" pitchFamily="18" charset="0"/>
              </a:rPr>
              <a:t>Ό;</a:t>
            </a:r>
            <a:r>
              <a:rPr lang="vi-VN" sz="3192" b="1">
                <a:solidFill>
                  <a:srgbClr val="FFFFFF"/>
                </a:solidFill>
                <a:latin typeface="HP001 4 hàng" panose="020B0603050302020204" pitchFamily="34" charset="0"/>
                <a:cs typeface="Times New Roman" panose="02020603050405020304" pitchFamily="18" charset="0"/>
              </a:rPr>
              <a:t>o các a</a:t>
            </a:r>
            <a:r>
              <a:rPr lang="el-GR" sz="3192" b="1">
                <a:solidFill>
                  <a:srgbClr val="FFFFFF"/>
                </a:solidFill>
                <a:latin typeface="HP001 4 hàng" panose="020B0603050302020204" pitchFamily="34" charset="0"/>
                <a:cs typeface="Times New Roman" panose="02020603050405020304" pitchFamily="18" charset="0"/>
              </a:rPr>
              <a:t>ζ ε</a:t>
            </a:r>
            <a:r>
              <a:rPr lang="vi-VN" sz="3192" b="1">
                <a:solidFill>
                  <a:srgbClr val="FFFFFF"/>
                </a:solidFill>
                <a:latin typeface="HP001 4 hàng" panose="020B0603050302020204" pitchFamily="34" charset="0"/>
                <a:cs typeface="Times New Roman" panose="02020603050405020304" pitchFamily="18" charset="0"/>
              </a:rPr>
              <a:t>ị Ǉr</a:t>
            </a:r>
            <a:r>
              <a:rPr lang="el-GR" sz="3192" b="1">
                <a:solidFill>
                  <a:srgbClr val="FFFFFF"/>
                </a:solidFill>
                <a:latin typeface="HP001 4 hàng" panose="020B0603050302020204" pitchFamily="34" charset="0"/>
                <a:cs typeface="Times New Roman" panose="02020603050405020304" pitchFamily="18" charset="0"/>
              </a:rPr>
              <a:t>Ϊ</a:t>
            </a:r>
            <a:r>
              <a:rPr lang="vi-VN" sz="3192" b="1">
                <a:solidFill>
                  <a:srgbClr val="FFFFFF"/>
                </a:solidFill>
                <a:latin typeface="HP001 4 hàng" panose="020B0603050302020204" pitchFamily="34" charset="0"/>
                <a:cs typeface="Times New Roman" panose="02020603050405020304" pitchFamily="18" charset="0"/>
              </a:rPr>
              <a:t>g xĪ đi dŧ </a:t>
            </a:r>
            <a:r>
              <a:rPr lang="el-GR" sz="3192" b="1">
                <a:solidFill>
                  <a:srgbClr val="FFFFFF"/>
                </a:solidFill>
                <a:latin typeface="HP001 4 hàng" panose="020B0603050302020204" pitchFamily="34" charset="0"/>
                <a:cs typeface="Times New Roman" panose="02020603050405020304" pitchFamily="18" charset="0"/>
              </a:rPr>
              <a:t>ω</a:t>
            </a:r>
            <a:r>
              <a:rPr lang="vi-VN" sz="3192" b="1">
                <a:solidFill>
                  <a:srgbClr val="FFFFFF"/>
                </a:solidFill>
                <a:latin typeface="HP001 4 hàng" panose="020B0603050302020204" pitchFamily="34" charset="0"/>
                <a:cs typeface="Times New Roman" panose="02020603050405020304" pitchFamily="18" charset="0"/>
              </a:rPr>
              <a:t>ǎ ǧ</a:t>
            </a:r>
            <a:r>
              <a:rPr lang="el-GR" sz="3192" b="1">
                <a:solidFill>
                  <a:srgbClr val="FFFFFF"/>
                </a:solidFill>
                <a:latin typeface="HP001 4 hàng" panose="020B0603050302020204" pitchFamily="34" charset="0"/>
                <a:cs typeface="Times New Roman" panose="02020603050405020304" pitchFamily="18" charset="0"/>
              </a:rPr>
              <a:t>΅ζ </a:t>
            </a:r>
            <a:r>
              <a:rPr lang="vi-VN" sz="3192" b="1">
                <a:solidFill>
                  <a:srgbClr val="FFFFFF"/>
                </a:solidFill>
                <a:latin typeface="HP001 4 hàng" panose="020B0603050302020204" pitchFamily="34" charset="0"/>
                <a:cs typeface="Times New Roman" panose="02020603050405020304" pitchFamily="18" charset="0"/>
              </a:rPr>
              <a:t>jċ ǇrưŊg và </a:t>
            </a:r>
            <a:r>
              <a:rPr lang="el-GR" sz="3192" b="1">
                <a:solidFill>
                  <a:srgbClr val="FFFFFF"/>
                </a:solidFill>
                <a:latin typeface="HP001 4 hàng" panose="020B0603050302020204" pitchFamily="34" charset="0"/>
                <a:cs typeface="Times New Roman" panose="02020603050405020304" pitchFamily="18" charset="0"/>
              </a:rPr>
              <a:t>ε</a:t>
            </a:r>
            <a:r>
              <a:rPr lang="vi-VN" sz="3192" b="1">
                <a:solidFill>
                  <a:srgbClr val="FFFFFF"/>
                </a:solidFill>
                <a:latin typeface="HP001 4 hàng" panose="020B0603050302020204" pitchFamily="34" charset="0"/>
                <a:cs typeface="Times New Roman" panose="02020603050405020304" pitchFamily="18" charset="0"/>
              </a:rPr>
              <a:t>ăm sŉ cây xa</a:t>
            </a:r>
            <a:r>
              <a:rPr lang="el-GR" sz="3192" b="1">
                <a:solidFill>
                  <a:srgbClr val="FFFFFF"/>
                </a:solidFill>
                <a:latin typeface="HP001 4 hàng" panose="020B0603050302020204" pitchFamily="34" charset="0"/>
                <a:cs typeface="Times New Roman" panose="02020603050405020304" pitchFamily="18" charset="0"/>
              </a:rPr>
              <a:t>ζ Λ</a:t>
            </a:r>
            <a:r>
              <a:rPr lang="vi-VN" sz="3192" b="1">
                <a:solidFill>
                  <a:srgbClr val="FFFFFF"/>
                </a:solidFill>
                <a:latin typeface="HP001 4 hàng" panose="020B0603050302020204" pitchFamily="34" charset="0"/>
                <a:cs typeface="Times New Roman" panose="02020603050405020304" pitchFamily="18" charset="0"/>
              </a:rPr>
              <a:t>łn </a:t>
            </a:r>
            <a:r>
              <a:rPr lang="el-GR" sz="3192" b="1">
                <a:solidFill>
                  <a:srgbClr val="FFFFFF"/>
                </a:solidFill>
                <a:latin typeface="HP001 4 hàng" panose="020B0603050302020204" pitchFamily="34" charset="0"/>
                <a:cs typeface="Times New Roman" panose="02020603050405020304" pitchFamily="18" charset="0"/>
              </a:rPr>
              <a:t>ι</a:t>
            </a:r>
            <a:r>
              <a:rPr lang="vi-VN" sz="3192" b="1">
                <a:solidFill>
                  <a:srgbClr val="FFFFFF"/>
                </a:solidFill>
                <a:latin typeface="HP001 4 hàng" panose="020B0603050302020204" pitchFamily="34" charset="0"/>
                <a:cs typeface="Times New Roman" panose="02020603050405020304" pitchFamily="18" charset="0"/>
              </a:rPr>
              <a:t>ố. Chúng em ǟủ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au Ǖ</a:t>
            </a:r>
            <a:r>
              <a:rPr lang="el-GR" sz="3192" b="1">
                <a:solidFill>
                  <a:srgbClr val="FFFFFF"/>
                </a:solidFill>
                <a:latin typeface="HP001 4 hàng" panose="020B0603050302020204" pitchFamily="34" charset="0"/>
                <a:cs typeface="Times New Roman" panose="02020603050405020304" pitchFamily="18" charset="0"/>
              </a:rPr>
              <a:t>Μ˛Ι </a:t>
            </a:r>
            <a:r>
              <a:rPr lang="vi-VN" sz="3192" b="1">
                <a:solidFill>
                  <a:srgbClr val="FFFFFF"/>
                </a:solidFill>
                <a:latin typeface="HP001 4 hàng" panose="020B0603050302020204" pitchFamily="34" charset="0"/>
                <a:cs typeface="Times New Roman" panose="02020603050405020304" pitchFamily="18" charset="0"/>
              </a:rPr>
              <a:t>ǟác dưƞ các gǬ cây, ǟē cùng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au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ổ cỏ</a:t>
            </a:r>
            <a:r>
              <a:rPr lang="en-US" sz="3192" b="1">
                <a:solidFill>
                  <a:srgbClr val="FFFFFF"/>
                </a:solidFill>
                <a:latin typeface="HP001 4 hàng" panose="020B0603050302020204" pitchFamily="34" charset="0"/>
                <a:cs typeface="Times New Roman" panose="02020603050405020304" pitchFamily="18" charset="0"/>
              </a:rPr>
              <a:t> cho cây. </a:t>
            </a:r>
            <a:r>
              <a:rPr lang="el-GR" sz="3192" b="1">
                <a:solidFill>
                  <a:srgbClr val="FFFFFF"/>
                </a:solidFill>
                <a:latin typeface="HP001 4 hàng" panose="020B0603050302020204" pitchFamily="34" charset="0"/>
                <a:cs typeface="Times New Roman" panose="02020603050405020304" pitchFamily="18" charset="0"/>
              </a:rPr>
              <a:t>υ</a:t>
            </a:r>
            <a:r>
              <a:rPr lang="vi-VN" sz="3192" b="1">
                <a:solidFill>
                  <a:srgbClr val="FFFFFF"/>
                </a:solidFill>
                <a:latin typeface="HP001 4 hàng" panose="020B0603050302020204" pitchFamily="34" charset="0"/>
                <a:cs typeface="Times New Roman" panose="02020603050405020304" pitchFamily="18" charset="0"/>
              </a:rPr>
              <a:t>Ğt wgày </a:t>
            </a:r>
            <a:r>
              <a:rPr lang="el-GR" sz="3192" b="1">
                <a:solidFill>
                  <a:srgbClr val="FFFFFF"/>
                </a:solidFill>
                <a:latin typeface="HP001 4 hàng" panose="020B0603050302020204" pitchFamily="34" charset="0"/>
                <a:cs typeface="Times New Roman" panose="02020603050405020304" pitchFamily="18" charset="0"/>
              </a:rPr>
              <a:t>ε</a:t>
            </a:r>
            <a:r>
              <a:rPr lang="vi-VN" sz="3192" b="1">
                <a:solidFill>
                  <a:srgbClr val="FFFFFF"/>
                </a:solidFill>
                <a:latin typeface="HP001 4 hàng" panose="020B0603050302020204" pitchFamily="34" charset="0"/>
                <a:cs typeface="Times New Roman" panose="02020603050405020304" pitchFamily="18" charset="0"/>
              </a:rPr>
              <a:t>ủ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ật, hai lĒ cây Ǉr</a:t>
            </a:r>
            <a:r>
              <a:rPr lang="el-GR" sz="3192" b="1">
                <a:solidFill>
                  <a:srgbClr val="FFFFFF"/>
                </a:solidFill>
                <a:latin typeface="HP001 4 hàng" panose="020B0603050302020204" pitchFamily="34" charset="0"/>
                <a:cs typeface="Times New Roman" panose="02020603050405020304" pitchFamily="18" charset="0"/>
              </a:rPr>
              <a:t>Ϊ</a:t>
            </a:r>
            <a:r>
              <a:rPr lang="vi-VN" sz="3192" b="1">
                <a:solidFill>
                  <a:srgbClr val="FFFFFF"/>
                </a:solidFill>
                <a:latin typeface="HP001 4 hàng" panose="020B0603050302020204" pitchFamily="34" charset="0"/>
                <a:cs typeface="Times New Roman" panose="02020603050405020304" pitchFamily="18" charset="0"/>
              </a:rPr>
              <a:t>g xĪ cùng</a:t>
            </a:r>
            <a:r>
              <a:rPr lang="en-US" sz="3192" b="1">
                <a:solidFill>
                  <a:srgbClr val="FFFFFF"/>
                </a:solidFill>
                <a:latin typeface="HP001 4 hàng" panose="020B0603050302020204" pitchFamily="34" charset="0"/>
                <a:cs typeface="Times New Roman" panose="02020603050405020304" pitchFamily="18" charset="0"/>
              </a:rPr>
              <a:t> con</a:t>
            </a:r>
            <a:r>
              <a:rPr lang="vi-VN" sz="3192" b="1">
                <a:solidFill>
                  <a:srgbClr val="FFFFFF"/>
                </a:solidFill>
                <a:latin typeface="HP001 4 hàng" panose="020B0603050302020204" pitchFamily="34" charset="0"/>
                <a:cs typeface="Times New Roman" panose="02020603050405020304" pitchFamily="18" charset="0"/>
              </a:rPr>
              <a:t> đưŊg </a:t>
            </a:r>
            <a:r>
              <a:rPr lang="en-US" sz="3192" b="1">
                <a:solidFill>
                  <a:srgbClr val="FFFFFF"/>
                </a:solidFill>
                <a:latin typeface="HP001 4 hàng" panose="020B0603050302020204" pitchFamily="34" charset="0"/>
                <a:cs typeface="Times New Roman" panose="02020603050405020304" pitchFamily="18" charset="0"/>
              </a:rPr>
              <a:t>đ</a:t>
            </a:r>
            <a:r>
              <a:rPr lang="vi-VN" sz="3192" b="1">
                <a:solidFill>
                  <a:srgbClr val="FFFFFF"/>
                </a:solidFill>
                <a:latin typeface="HP001 4 hàng" panose="020B0603050302020204" pitchFamily="34" charset="0"/>
                <a:cs typeface="Times New Roman" panose="02020603050405020304" pitchFamily="18" charset="0"/>
              </a:rPr>
              <a:t>ã sạ</a:t>
            </a:r>
            <a:r>
              <a:rPr lang="el-GR" sz="3192" b="1">
                <a:solidFill>
                  <a:srgbClr val="FFFFFF"/>
                </a:solidFill>
                <a:latin typeface="HP001 4 hàng" panose="020B0603050302020204" pitchFamily="34" charset="0"/>
                <a:cs typeface="Times New Roman" panose="02020603050405020304" pitchFamily="18" charset="0"/>
              </a:rPr>
              <a:t>ε </a:t>
            </a:r>
            <a:r>
              <a:rPr lang="vi-VN" sz="3192" b="1">
                <a:solidFill>
                  <a:srgbClr val="FFFFFF"/>
                </a:solidFill>
                <a:latin typeface="HP001 4 hàng" panose="020B0603050302020204" pitchFamily="34" charset="0"/>
                <a:cs typeface="Times New Roman" panose="02020603050405020304" pitchFamily="18" charset="0"/>
              </a:rPr>
              <a:t>sẽ, jƞ </a:t>
            </a:r>
            <a:r>
              <a:rPr lang="el-GR" sz="3192" b="1">
                <a:solidFill>
                  <a:srgbClr val="FFFFFF"/>
                </a:solidFill>
                <a:latin typeface="HP001 4 hàng" panose="020B0603050302020204" pitchFamily="34" charset="0"/>
                <a:cs typeface="Times New Roman" panose="02020603050405020304" pitchFamily="18" charset="0"/>
              </a:rPr>
              <a:t>Ε˞ </a:t>
            </a:r>
            <a:r>
              <a:rPr lang="vi-VN" sz="3192" b="1">
                <a:solidFill>
                  <a:srgbClr val="FFFFFF"/>
                </a:solidFill>
                <a:latin typeface="HP001 4 hàng" panose="020B0603050302020204" pitchFamily="34" charset="0"/>
                <a:cs typeface="Times New Roman" panose="02020603050405020304" pitchFamily="18" charset="0"/>
              </a:rPr>
              <a:t>hẳn </a:t>
            </a:r>
            <a:r>
              <a:rPr lang="el-GR" sz="3192" b="1">
                <a:solidFill>
                  <a:srgbClr val="FFFFFF"/>
                </a:solidFill>
                <a:latin typeface="HP001 4 hàng" panose="020B0603050302020204" pitchFamily="34" charset="0"/>
                <a:cs typeface="Times New Roman" panose="02020603050405020304" pitchFamily="18" charset="0"/>
              </a:rPr>
              <a:t>Δ</a:t>
            </a:r>
            <a:r>
              <a:rPr lang="vi-VN" sz="3192" b="1">
                <a:solidFill>
                  <a:srgbClr val="FFFFFF"/>
                </a:solidFill>
                <a:latin typeface="HP001 4 hàng" panose="020B0603050302020204" pitchFamily="34" charset="0"/>
                <a:cs typeface="Times New Roman" panose="02020603050405020304" pitchFamily="18" charset="0"/>
              </a:rPr>
              <a:t>łn. Em và jĊ wgưƟ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ìn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au cưƟ </a:t>
            </a:r>
            <a:r>
              <a:rPr lang="el-GR" sz="3192" b="1">
                <a:solidFill>
                  <a:srgbClr val="FFFFFF"/>
                </a:solidFill>
                <a:latin typeface="HP001 4 hàng" panose="020B0603050302020204" pitchFamily="34" charset="0"/>
                <a:cs typeface="Times New Roman" panose="02020603050405020304" pitchFamily="18" charset="0"/>
              </a:rPr>
              <a:t>κ</a:t>
            </a:r>
            <a:r>
              <a:rPr lang="vi-VN" sz="3192" b="1">
                <a:solidFill>
                  <a:srgbClr val="FFFFFF"/>
                </a:solidFill>
                <a:latin typeface="HP001 4 hàng" panose="020B0603050302020204" pitchFamily="34" charset="0"/>
                <a:cs typeface="Times New Roman" panose="02020603050405020304" pitchFamily="18" charset="0"/>
              </a:rPr>
              <a:t>ật Ǉư</a:t>
            </a:r>
            <a:r>
              <a:rPr lang="el-GR" sz="3192" b="1">
                <a:solidFill>
                  <a:srgbClr val="FFFFFF"/>
                </a:solidFill>
                <a:latin typeface="HP001 4 hàng" panose="020B0603050302020204" pitchFamily="34" charset="0"/>
                <a:cs typeface="Times New Roman" panose="02020603050405020304" pitchFamily="18" charset="0"/>
              </a:rPr>
              <a:t>Π Α˘ Ό˘ </a:t>
            </a:r>
            <a:r>
              <a:rPr lang="vi-VN" sz="3192" b="1">
                <a:solidFill>
                  <a:srgbClr val="FFFFFF"/>
                </a:solidFill>
                <a:latin typeface="HP001 4 hàng" panose="020B0603050302020204" pitchFamily="34" charset="0"/>
                <a:cs typeface="Times New Roman" panose="02020603050405020304" pitchFamily="18" charset="0"/>
              </a:rPr>
              <a:t>h</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İn w</a:t>
            </a:r>
            <a:r>
              <a:rPr lang="el-GR" sz="3192" b="1">
                <a:solidFill>
                  <a:srgbClr val="FFFFFF"/>
                </a:solidFill>
                <a:latin typeface="HP001 4 hàng" panose="020B0603050302020204" pitchFamily="34" charset="0"/>
                <a:cs typeface="Times New Roman" panose="02020603050405020304" pitchFamily="18" charset="0"/>
              </a:rPr>
              <a:t>Ηϛ</a:t>
            </a:r>
            <a:r>
              <a:rPr lang="vi-VN" sz="3192" b="1">
                <a:solidFill>
                  <a:srgbClr val="FFFFFF"/>
                </a:solidFill>
                <a:latin typeface="HP001 4 hàng" panose="020B0603050302020204" pitchFamily="34" charset="0"/>
                <a:cs typeface="Times New Roman" panose="02020603050405020304" pitchFamily="18" charset="0"/>
              </a:rPr>
              <a:t>m </a:t>
            </a:r>
            <a:r>
              <a:rPr lang="el-GR" sz="3192" b="1">
                <a:solidFill>
                  <a:srgbClr val="FFFFFF"/>
                </a:solidFill>
                <a:latin typeface="HP001 4 hàng" panose="020B0603050302020204" pitchFamily="34" charset="0"/>
                <a:cs typeface="Times New Roman" panose="02020603050405020304" pitchFamily="18" charset="0"/>
              </a:rPr>
              <a:t>νί</a:t>
            </a:r>
            <a:r>
              <a:rPr lang="vi-VN" sz="3192" b="1">
                <a:solidFill>
                  <a:srgbClr val="FFFFFF"/>
                </a:solidFill>
                <a:latin typeface="HP001 4 hàng" panose="020B0603050302020204" pitchFamily="34" charset="0"/>
                <a:cs typeface="Times New Roman" panose="02020603050405020304" pitchFamily="18" charset="0"/>
              </a:rPr>
              <a:t>i </a:t>
            </a:r>
            <a:r>
              <a:rPr lang="el-GR" sz="3192" b="1">
                <a:solidFill>
                  <a:srgbClr val="FFFFFF"/>
                </a:solidFill>
                <a:latin typeface="HP001 4 hàng" panose="020B0603050302020204" pitchFamily="34" charset="0"/>
                <a:cs typeface="Times New Roman" panose="02020603050405020304" pitchFamily="18" charset="0"/>
              </a:rPr>
              <a:t>δ</a:t>
            </a:r>
            <a:r>
              <a:rPr lang="vi-VN" sz="3192" b="1">
                <a:solidFill>
                  <a:srgbClr val="FFFFFF"/>
                </a:solidFill>
                <a:latin typeface="HP001 4 hàng" panose="020B0603050302020204" pitchFamily="34" charset="0"/>
                <a:cs typeface="Times New Roman" panose="02020603050405020304" pitchFamily="18" charset="0"/>
              </a:rPr>
              <a:t>i cùng </a:t>
            </a:r>
            <a:r>
              <a:rPr lang="el-GR" sz="3192" b="1">
                <a:solidFill>
                  <a:srgbClr val="FFFFFF"/>
                </a:solidFill>
                <a:latin typeface="HP001 4 hàng" panose="020B0603050302020204" pitchFamily="34" charset="0"/>
                <a:cs typeface="Times New Roman" panose="02020603050405020304" pitchFamily="18" charset="0"/>
              </a:rPr>
              <a:t>η</a:t>
            </a:r>
            <a:r>
              <a:rPr lang="vi-VN" sz="3192" b="1">
                <a:solidFill>
                  <a:srgbClr val="FFFFFF"/>
                </a:solidFill>
                <a:latin typeface="HP001 4 hàng" panose="020B0603050302020204" pitchFamily="34" charset="0"/>
                <a:cs typeface="Times New Roman" panose="02020603050405020304" pitchFamily="18" charset="0"/>
              </a:rPr>
              <a:t>au làm đư</a:t>
            </a:r>
            <a:r>
              <a:rPr lang="el-GR" sz="3192" b="1">
                <a:solidFill>
                  <a:srgbClr val="FFFFFF"/>
                </a:solidFill>
                <a:latin typeface="HP001 4 hàng" panose="020B0603050302020204" pitchFamily="34" charset="0"/>
                <a:cs typeface="Times New Roman" panose="02020603050405020304" pitchFamily="18" charset="0"/>
              </a:rPr>
              <a:t>ϑ</a:t>
            </a:r>
            <a:r>
              <a:rPr lang="en-US" sz="3192" b="1">
                <a:solidFill>
                  <a:srgbClr val="FFFFFF"/>
                </a:solidFill>
                <a:latin typeface="HP001 4 hàng" panose="020B0603050302020204" pitchFamily="34" charset="0"/>
                <a:cs typeface="Times New Roman" panose="02020603050405020304" pitchFamily="18" charset="0"/>
              </a:rPr>
              <a:t> </a:t>
            </a:r>
            <a:r>
              <a:rPr lang="vi-VN" sz="3192" b="1">
                <a:solidFill>
                  <a:srgbClr val="FFFFFF"/>
                </a:solidFill>
                <a:latin typeface="HP001 4 hàng" panose="020B0603050302020204" pitchFamily="34" charset="0"/>
                <a:cs typeface="Times New Roman" panose="02020603050405020304" pitchFamily="18" charset="0"/>
              </a:rPr>
              <a:t>jŎ </a:t>
            </a:r>
            <a:r>
              <a:rPr lang="el-GR" sz="3192" b="1">
                <a:solidFill>
                  <a:srgbClr val="FFFFFF"/>
                </a:solidFill>
                <a:latin typeface="HP001 4 hàng" panose="020B0603050302020204" pitchFamily="34" charset="0"/>
                <a:cs typeface="Times New Roman" panose="02020603050405020304" pitchFamily="18" charset="0"/>
              </a:rPr>
              <a:t>νμ</a:t>
            </a:r>
            <a:r>
              <a:rPr lang="vi-VN" sz="3192" b="1">
                <a:solidFill>
                  <a:srgbClr val="FFFFFF"/>
                </a:solidFill>
                <a:latin typeface="HP001 4 hàng" panose="020B0603050302020204" pitchFamily="34" charset="0"/>
                <a:cs typeface="Times New Roman" panose="02020603050405020304" pitchFamily="18" charset="0"/>
              </a:rPr>
              <a:t>İc có Ş</a:t>
            </a:r>
            <a:r>
              <a:rPr lang="el-GR" sz="3192" b="1">
                <a:solidFill>
                  <a:srgbClr val="FFFFFF"/>
                </a:solidFill>
                <a:latin typeface="HP001 4 hàng" panose="020B0603050302020204" pitchFamily="34" charset="0"/>
                <a:cs typeface="Times New Roman" panose="02020603050405020304" pitchFamily="18" charset="0"/>
              </a:rPr>
              <a:t>ε</a:t>
            </a:r>
            <a:endParaRPr lang="vi-VN" sz="3192" b="1">
              <a:solidFill>
                <a:srgbClr val="FFFFFF"/>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4149588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95" y="227410"/>
            <a:ext cx="6280937" cy="3903260"/>
          </a:xfrm>
          <a:prstGeom prst="rect">
            <a:avLst/>
          </a:prstGeom>
          <a:ln>
            <a:noFill/>
          </a:ln>
        </p:spPr>
      </p:pic>
      <p:pic>
        <p:nvPicPr>
          <p:cNvPr id="6"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868" y="2954742"/>
            <a:ext cx="6280937" cy="3903260"/>
          </a:xfrm>
          <a:prstGeom prst="rect">
            <a:avLst/>
          </a:prstGeom>
          <a:ln>
            <a:noFill/>
          </a:ln>
        </p:spPr>
      </p:pic>
      <p:sp>
        <p:nvSpPr>
          <p:cNvPr id="7" name="TextBox 6"/>
          <p:cNvSpPr txBox="1"/>
          <p:nvPr/>
        </p:nvSpPr>
        <p:spPr>
          <a:xfrm>
            <a:off x="1828806" y="1703377"/>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Hoàn thành bài viết vào vở</a:t>
            </a:r>
          </a:p>
        </p:txBody>
      </p:sp>
      <p:sp>
        <p:nvSpPr>
          <p:cNvPr id="8" name="TextBox 7"/>
          <p:cNvSpPr txBox="1"/>
          <p:nvPr/>
        </p:nvSpPr>
        <p:spPr>
          <a:xfrm>
            <a:off x="6089181" y="4383153"/>
            <a:ext cx="5595582" cy="538611"/>
          </a:xfrm>
          <a:prstGeom prst="rect">
            <a:avLst/>
          </a:prstGeom>
          <a:noFill/>
        </p:spPr>
        <p:txBody>
          <a:bodyPr wrap="square" lIns="91440" tIns="45721" rIns="91440" bIns="45721" rtlCol="0">
            <a:spAutoFit/>
          </a:bodyPr>
          <a:lstStyle/>
          <a:p>
            <a:r>
              <a:rPr lang="en-US" sz="2900" b="1">
                <a:latin typeface="Times New Roman" panose="02020603050405020304" pitchFamily="18" charset="0"/>
                <a:ea typeface="Aachen" panose="02020500000000000000" pitchFamily="18" charset="0"/>
                <a:cs typeface="Times New Roman" panose="02020603050405020304" pitchFamily="18" charset="0"/>
              </a:rPr>
              <a:t>Chuẩn bị bài sau</a:t>
            </a:r>
          </a:p>
        </p:txBody>
      </p:sp>
      <p:pic>
        <p:nvPicPr>
          <p:cNvPr id="9"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20315221">
            <a:off x="-215893" y="95653"/>
            <a:ext cx="2287886" cy="17252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968655">
            <a:off x="9666931" y="849439"/>
            <a:ext cx="2286315" cy="1681644"/>
          </a:xfrm>
          <a:prstGeom prst="rect">
            <a:avLst/>
          </a:prstGeom>
        </p:spPr>
      </p:pic>
      <p:pic>
        <p:nvPicPr>
          <p:cNvPr id="11"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713584">
            <a:off x="385395" y="4765812"/>
            <a:ext cx="2286315" cy="1681645"/>
          </a:xfrm>
          <a:prstGeom prst="rect">
            <a:avLst/>
          </a:prstGeom>
        </p:spPr>
      </p:pic>
    </p:spTree>
    <p:extLst>
      <p:ext uri="{BB962C8B-B14F-4D97-AF65-F5344CB8AC3E}">
        <p14:creationId xmlns:p14="http://schemas.microsoft.com/office/powerpoint/2010/main" val="3413551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par>
                                <p:cTn id="27" presetID="3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5C553B-76D6-40C2-9444-290FF0CAAE6A}"/>
              </a:ext>
            </a:extLst>
          </p:cNvPr>
          <p:cNvSpPr txBox="1"/>
          <p:nvPr/>
        </p:nvSpPr>
        <p:spPr>
          <a:xfrm>
            <a:off x="2279426" y="724520"/>
            <a:ext cx="7633147" cy="1828388"/>
          </a:xfrm>
          <a:prstGeom prst="rect">
            <a:avLst/>
          </a:prstGeom>
          <a:noFill/>
        </p:spPr>
        <p:txBody>
          <a:bodyPr wrap="square" lIns="91440" tIns="45721" rIns="91440" bIns="45721" rtlCol="0">
            <a:spAutoFit/>
          </a:bodyPr>
          <a:lstStyle/>
          <a:p>
            <a:pPr algn="ctr">
              <a:lnSpc>
                <a:spcPct val="150000"/>
              </a:lnSpc>
            </a:pPr>
            <a:r>
              <a:rPr lang="en-US" sz="4000" dirty="0" err="1">
                <a:solidFill>
                  <a:srgbClr val="FF0000"/>
                </a:solidFill>
                <a:latin typeface="Times New Roman" pitchFamily="18" charset="0"/>
                <a:cs typeface="Times New Roman" pitchFamily="18" charset="0"/>
              </a:rPr>
              <a:t>Tạm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hẹn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gặp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lại</a:t>
            </a:r>
            <a:r>
              <a:rPr lang="en-US" sz="4000" dirty="0">
                <a:solidFill>
                  <a:srgbClr val="FF0000"/>
                </a:solidFill>
                <a:latin typeface="Times New Roman" pitchFamily="18" charset="0"/>
                <a:cs typeface="Times New Roman" pitchFamily="18" charset="0"/>
              </a:rPr>
              <a:t> </a:t>
            </a:r>
          </a:p>
          <a:p>
            <a:pPr algn="ctr">
              <a:lnSpc>
                <a:spcPct val="150000"/>
              </a:lnSpc>
            </a:pP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vào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những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học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sau</a:t>
            </a:r>
            <a:r>
              <a:rPr lang="en-US" sz="4000" dirty="0">
                <a:solidFill>
                  <a:srgbClr val="FF0000"/>
                </a:solidFill>
                <a:latin typeface="Times New Roman" pitchFamily="18" charset="0"/>
                <a:cs typeface="Times New Roman" pitchFamily="18"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2"/>
          <a:stretch>
            <a:fillRect/>
          </a:stretch>
        </p:blipFill>
        <p:spPr>
          <a:xfrm>
            <a:off x="188726" y="4548923"/>
            <a:ext cx="1670928" cy="2181904"/>
          </a:xfrm>
          <a:prstGeom prst="rect">
            <a:avLst/>
          </a:prstGeom>
          <a:noFill/>
          <a:ln w="9525">
            <a:noFill/>
          </a:ln>
        </p:spPr>
      </p:pic>
      <p:pic>
        <p:nvPicPr>
          <p:cNvPr id="11" name="图片 8"/>
          <p:cNvPicPr>
            <a:picLocks noChangeAspect="1"/>
          </p:cNvPicPr>
          <p:nvPr/>
        </p:nvPicPr>
        <p:blipFill>
          <a:blip r:embed="rId3"/>
          <a:stretch>
            <a:fillRect/>
          </a:stretch>
        </p:blipFill>
        <p:spPr>
          <a:xfrm>
            <a:off x="10632267" y="4754462"/>
            <a:ext cx="1504955" cy="2079337"/>
          </a:xfrm>
          <a:prstGeom prst="rect">
            <a:avLst/>
          </a:prstGeom>
          <a:noFill/>
          <a:ln w="9525">
            <a:noFill/>
          </a:ln>
        </p:spPr>
      </p:pic>
      <p:sp>
        <p:nvSpPr>
          <p:cNvPr id="12" name="文本框 22">
            <a:extLst>
              <a:ext uri="{FF2B5EF4-FFF2-40B4-BE49-F238E27FC236}">
                <a16:creationId xmlns:a16="http://schemas.microsoft.com/office/drawing/2014/main" id="{8E852256-A333-49D6-ADCD-2215C66790B1}"/>
              </a:ext>
            </a:extLst>
          </p:cNvPr>
          <p:cNvSpPr txBox="1"/>
          <p:nvPr/>
        </p:nvSpPr>
        <p:spPr>
          <a:xfrm>
            <a:off x="2309394" y="730765"/>
            <a:ext cx="7244509" cy="923332"/>
          </a:xfrm>
          <a:prstGeom prst="rect">
            <a:avLst/>
          </a:prstGeom>
          <a:noFill/>
        </p:spPr>
        <p:txBody>
          <a:bodyPr wrap="square" lIns="91440" tIns="45721" rIns="91440" bIns="45721" rtlCol="0">
            <a:spAutoFit/>
          </a:bodyPr>
          <a:lstStyle/>
          <a:p>
            <a:r>
              <a:rPr lang="en-US" altLang="zh-CN" sz="5400" smtClean="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13" name="Group 12">
            <a:extLst>
              <a:ext uri="{FF2B5EF4-FFF2-40B4-BE49-F238E27FC236}">
                <a16:creationId xmlns:a16="http://schemas.microsoft.com/office/drawing/2014/main" id="{AC28F713-904E-4259-9070-57BE1EFD4B24}"/>
              </a:ext>
            </a:extLst>
          </p:cNvPr>
          <p:cNvGrpSpPr/>
          <p:nvPr/>
        </p:nvGrpSpPr>
        <p:grpSpPr>
          <a:xfrm>
            <a:off x="818942" y="1829610"/>
            <a:ext cx="10793938" cy="1282066"/>
            <a:chOff x="774356" y="888444"/>
            <a:chExt cx="10187293" cy="1282066"/>
          </a:xfrm>
        </p:grpSpPr>
        <p:grpSp>
          <p:nvGrpSpPr>
            <p:cNvPr id="14" name="Group 13"/>
            <p:cNvGrpSpPr/>
            <p:nvPr/>
          </p:nvGrpSpPr>
          <p:grpSpPr>
            <a:xfrm>
              <a:off x="774356" y="888444"/>
              <a:ext cx="1085297" cy="714672"/>
              <a:chOff x="2485459" y="1975436"/>
              <a:chExt cx="1772914" cy="1393004"/>
            </a:xfrm>
          </p:grpSpPr>
          <p:pic>
            <p:nvPicPr>
              <p:cNvPr id="16"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15" name="TextBox 14">
              <a:extLst>
                <a:ext uri="{FF2B5EF4-FFF2-40B4-BE49-F238E27FC236}">
                  <a16:creationId xmlns:a16="http://schemas.microsoft.com/office/drawing/2014/main" id="{14B26D2C-1BC9-4238-BC4C-795267AEDD6F}"/>
                </a:ext>
              </a:extLst>
            </p:cNvPr>
            <p:cNvSpPr txBox="1"/>
            <p:nvPr/>
          </p:nvSpPr>
          <p:spPr>
            <a:xfrm>
              <a:off x="2056569" y="1093292"/>
              <a:ext cx="8905080" cy="1077218"/>
            </a:xfrm>
            <a:prstGeom prst="rect">
              <a:avLst/>
            </a:prstGeom>
            <a:noFill/>
          </p:spPr>
          <p:txBody>
            <a:bodyPr wrap="square" rtlCol="0">
              <a:spAutoFit/>
            </a:bodyPr>
            <a:lstStyle/>
            <a:p>
              <a:pPr algn="ctr"/>
              <a:r>
                <a:rPr lang="en-US" sz="3200" b="1" smtClean="0">
                  <a:solidFill>
                    <a:srgbClr val="002060"/>
                  </a:solidFill>
                  <a:latin typeface="Times New Roman" pitchFamily="18" charset="0"/>
                  <a:cs typeface="Times New Roman" pitchFamily="18" charset="0"/>
                </a:rPr>
                <a:t>Nhìn tranh minh họa nói được việc làm trong tranh.</a:t>
              </a:r>
              <a:endParaRPr lang="en-US" sz="3200" b="1" dirty="0">
                <a:solidFill>
                  <a:srgbClr val="002060"/>
                </a:solidFill>
                <a:latin typeface="Times New Roman" pitchFamily="18" charset="0"/>
                <a:cs typeface="Times New Roman" pitchFamily="18" charset="0"/>
              </a:endParaRPr>
            </a:p>
          </p:txBody>
        </p:sp>
      </p:grpSp>
      <p:grpSp>
        <p:nvGrpSpPr>
          <p:cNvPr id="19" name="Group 18">
            <a:extLst>
              <a:ext uri="{FF2B5EF4-FFF2-40B4-BE49-F238E27FC236}">
                <a16:creationId xmlns:a16="http://schemas.microsoft.com/office/drawing/2014/main" id="{4C1EF139-4416-44FF-AC02-49D6B4DBE8EA}"/>
              </a:ext>
            </a:extLst>
          </p:cNvPr>
          <p:cNvGrpSpPr/>
          <p:nvPr/>
        </p:nvGrpSpPr>
        <p:grpSpPr>
          <a:xfrm>
            <a:off x="1703682" y="3537312"/>
            <a:ext cx="10209001" cy="817040"/>
            <a:chOff x="752655" y="2065203"/>
            <a:chExt cx="10209001" cy="817040"/>
          </a:xfrm>
        </p:grpSpPr>
        <p:grpSp>
          <p:nvGrpSpPr>
            <p:cNvPr id="20" name="Group 19"/>
            <p:cNvGrpSpPr/>
            <p:nvPr/>
          </p:nvGrpSpPr>
          <p:grpSpPr>
            <a:xfrm>
              <a:off x="752655" y="2065203"/>
              <a:ext cx="1085297" cy="714672"/>
              <a:chOff x="5056546" y="1975436"/>
              <a:chExt cx="1772914" cy="1393004"/>
            </a:xfrm>
          </p:grpSpPr>
          <p:pic>
            <p:nvPicPr>
              <p:cNvPr id="2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23"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21" name="TextBox 20">
              <a:extLst>
                <a:ext uri="{FF2B5EF4-FFF2-40B4-BE49-F238E27FC236}">
                  <a16:creationId xmlns:a16="http://schemas.microsoft.com/office/drawing/2014/main" id="{D4F928FB-968A-4666-9173-178A617D7C9E}"/>
                </a:ext>
              </a:extLst>
            </p:cNvPr>
            <p:cNvSpPr txBox="1"/>
            <p:nvPr/>
          </p:nvSpPr>
          <p:spPr>
            <a:xfrm>
              <a:off x="2056577" y="2297468"/>
              <a:ext cx="8905079" cy="584775"/>
            </a:xfrm>
            <a:prstGeom prst="rect">
              <a:avLst/>
            </a:prstGeom>
            <a:noFill/>
          </p:spPr>
          <p:txBody>
            <a:bodyPr wrap="square" rtlCol="0">
              <a:spAutoFit/>
            </a:bodyPr>
            <a:lstStyle/>
            <a:p>
              <a:r>
                <a:rPr lang="en-US" sz="3200" b="1" smtClean="0">
                  <a:solidFill>
                    <a:srgbClr val="002060"/>
                  </a:solidFill>
                  <a:latin typeface="Times New Roman" pitchFamily="18" charset="0"/>
                  <a:cs typeface="Times New Roman" pitchFamily="18" charset="0"/>
                </a:rPr>
                <a:t>Viết được 3-5 câu kể về việc chăm sóc cây cối.</a:t>
              </a:r>
              <a:endParaRPr lang="en-US" sz="32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92126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32" presetClass="emph" presetSubtype="0" repeatCount="999000" fill="hold" nodeType="with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par>
                                <p:cTn id="22" presetID="32" presetClass="emph" presetSubtype="0" repeatCount="999000" fill="hold"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0505" y="524640"/>
            <a:ext cx="121092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845" y="1257591"/>
            <a:ext cx="3040743" cy="265916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4888" y="2587171"/>
            <a:ext cx="2911632" cy="3082109"/>
          </a:xfrm>
          <a:prstGeom prst="rect">
            <a:avLst/>
          </a:prstGeom>
        </p:spPr>
      </p:pic>
      <p:pic>
        <p:nvPicPr>
          <p:cNvPr id="5" name="Picture 4">
            <a:extLst>
              <a:ext uri="{FF2B5EF4-FFF2-40B4-BE49-F238E27FC236}">
                <a16:creationId xmlns:a16="http://schemas.microsoft.com/office/drawing/2014/main" id="{C75008F4-BDCE-421F-8B36-334477555C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140" y="1232526"/>
            <a:ext cx="2364377" cy="2569975"/>
          </a:xfrm>
          <a:prstGeom prst="rect">
            <a:avLst/>
          </a:prstGeom>
        </p:spPr>
      </p:pic>
      <p:pic>
        <p:nvPicPr>
          <p:cNvPr id="6" name="Picture 5">
            <a:extLst>
              <a:ext uri="{FF2B5EF4-FFF2-40B4-BE49-F238E27FC236}">
                <a16:creationId xmlns:a16="http://schemas.microsoft.com/office/drawing/2014/main" id="{66BD89A8-5BDF-48AE-98A5-2C9940F40D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8137" y="2401459"/>
            <a:ext cx="2403566" cy="2802085"/>
          </a:xfrm>
          <a:prstGeom prst="rect">
            <a:avLst/>
          </a:prstGeom>
        </p:spPr>
      </p:pic>
      <p:cxnSp>
        <p:nvCxnSpPr>
          <p:cNvPr id="3" name="Straight Connector 2"/>
          <p:cNvCxnSpPr/>
          <p:nvPr/>
        </p:nvCxnSpPr>
        <p:spPr>
          <a:xfrm flipV="1">
            <a:off x="1384663" y="1110343"/>
            <a:ext cx="2651760"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183379" y="1123406"/>
            <a:ext cx="2651760" cy="13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936377" y="1110343"/>
            <a:ext cx="4467497" cy="326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17696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5245" y="1306285"/>
            <a:ext cx="5053080" cy="4418969"/>
          </a:xfrm>
          <a:prstGeom prst="rect">
            <a:avLst/>
          </a:prstGeom>
        </p:spPr>
      </p:pic>
      <p:sp>
        <p:nvSpPr>
          <p:cNvPr id="7" name="Rectangle 6">
            <a:extLst>
              <a:ext uri="{FF2B5EF4-FFF2-40B4-BE49-F238E27FC236}">
                <a16:creationId xmlns:a16="http://schemas.microsoft.com/office/drawing/2014/main" id="{36F1CA68-FCA8-4151-8554-60804909AE5E}"/>
              </a:ext>
            </a:extLst>
          </p:cNvPr>
          <p:cNvSpPr/>
          <p:nvPr/>
        </p:nvSpPr>
        <p:spPr>
          <a:xfrm>
            <a:off x="6081486" y="2076999"/>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vườn hoa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tranh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bông hoa đang nở,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8575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1640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grpSp>
        <p:nvGrpSpPr>
          <p:cNvPr id="10" name="Group 9"/>
          <p:cNvGrpSpPr/>
          <p:nvPr/>
        </p:nvGrpSpPr>
        <p:grpSpPr>
          <a:xfrm>
            <a:off x="9389943" y="3287758"/>
            <a:ext cx="2482091" cy="1257985"/>
            <a:chOff x="3759267" y="334167"/>
            <a:chExt cx="5621970" cy="1403180"/>
          </a:xfrm>
        </p:grpSpPr>
        <p:sp>
          <p:nvSpPr>
            <p:cNvPr id="11" name="Cloud Callout 10"/>
            <p:cNvSpPr/>
            <p:nvPr/>
          </p:nvSpPr>
          <p:spPr>
            <a:xfrm>
              <a:off x="3759267" y="334167"/>
              <a:ext cx="5621970" cy="1403180"/>
            </a:xfrm>
            <a:prstGeom prst="cloudCallout">
              <a:avLst>
                <a:gd name="adj1" fmla="val -34653"/>
                <a:gd name="adj2" fmla="val 117685"/>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2" name="TextBox 11"/>
            <p:cNvSpPr txBox="1"/>
            <p:nvPr/>
          </p:nvSpPr>
          <p:spPr>
            <a:xfrm>
              <a:off x="4223656" y="503641"/>
              <a:ext cx="4919225" cy="1098559"/>
            </a:xfrm>
            <a:prstGeom prst="rect">
              <a:avLst/>
            </a:prstGeom>
            <a:noFill/>
            <a:ln>
              <a:noFill/>
            </a:ln>
          </p:spPr>
          <p:txBody>
            <a:bodyPr wrap="square" rtlCol="0">
              <a:spAutoFit/>
            </a:bodyPr>
            <a:lstStyle/>
            <a:p>
              <a:pPr algn="ctr"/>
              <a:r>
                <a:rPr lang="en-US" sz="2900" dirty="0">
                  <a:solidFill>
                    <a:srgbClr val="002060"/>
                  </a:solidFill>
                  <a:latin typeface="Times New Roman" pitchFamily="18" charset="0"/>
                  <a:ea typeface="Arial-Rounded" panose="020B0500000000000000" pitchFamily="34" charset="0"/>
                  <a:cs typeface="Times New Roman" pitchFamily="18" charset="0"/>
                </a:rPr>
                <a:t>Thảo </a:t>
              </a:r>
              <a:r>
                <a:rPr lang="en-US" sz="2900">
                  <a:solidFill>
                    <a:srgbClr val="002060"/>
                  </a:solidFill>
                  <a:latin typeface="Times New Roman" pitchFamily="18" charset="0"/>
                  <a:ea typeface="Arial-Rounded" panose="020B0500000000000000" pitchFamily="34" charset="0"/>
                  <a:cs typeface="Times New Roman" pitchFamily="18" charset="0"/>
                </a:rPr>
                <a:t>luận </a:t>
              </a:r>
              <a:r>
                <a:rPr lang="en-US" sz="2900" smtClean="0">
                  <a:solidFill>
                    <a:srgbClr val="002060"/>
                  </a:solidFill>
                  <a:latin typeface="Times New Roman" pitchFamily="18" charset="0"/>
                  <a:ea typeface="Arial-Rounded" panose="020B0500000000000000" pitchFamily="34" charset="0"/>
                  <a:cs typeface="Times New Roman" pitchFamily="18" charset="0"/>
                </a:rPr>
                <a:t>nhóm 4</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029241" y="4955736"/>
            <a:ext cx="3246873" cy="1861264"/>
          </a:xfrm>
          <a:prstGeom prst="rect">
            <a:avLst/>
          </a:prstGeom>
        </p:spPr>
      </p:pic>
      <p:sp>
        <p:nvSpPr>
          <p:cNvPr id="14" name="Rectangle 13">
            <a:extLst>
              <a:ext uri="{FF2B5EF4-FFF2-40B4-BE49-F238E27FC236}">
                <a16:creationId xmlns:a16="http://schemas.microsoft.com/office/drawing/2014/main" id="{36F1CA68-FCA8-4151-8554-60804909AE5E}"/>
              </a:ext>
            </a:extLst>
          </p:cNvPr>
          <p:cNvSpPr/>
          <p:nvPr/>
        </p:nvSpPr>
        <p:spPr>
          <a:xfrm>
            <a:off x="5980612" y="828771"/>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p:cNvGrpSpPr/>
          <p:nvPr/>
        </p:nvGrpSpPr>
        <p:grpSpPr>
          <a:xfrm>
            <a:off x="5837168" y="3385922"/>
            <a:ext cx="2482091" cy="1257985"/>
            <a:chOff x="3759267" y="334167"/>
            <a:chExt cx="5621970" cy="1403180"/>
          </a:xfrm>
        </p:grpSpPr>
        <p:sp>
          <p:nvSpPr>
            <p:cNvPr id="16" name="Cloud Callout 15"/>
            <p:cNvSpPr/>
            <p:nvPr/>
          </p:nvSpPr>
          <p:spPr>
            <a:xfrm>
              <a:off x="3759267" y="334167"/>
              <a:ext cx="5621970" cy="1403180"/>
            </a:xfrm>
            <a:prstGeom prst="cloudCallout">
              <a:avLst>
                <a:gd name="adj1" fmla="val 39027"/>
                <a:gd name="adj2" fmla="val 10384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17" name="TextBox 16"/>
            <p:cNvSpPr txBox="1"/>
            <p:nvPr/>
          </p:nvSpPr>
          <p:spPr>
            <a:xfrm>
              <a:off x="4223656" y="503641"/>
              <a:ext cx="4919225" cy="1098559"/>
            </a:xfrm>
            <a:prstGeom prst="rect">
              <a:avLst/>
            </a:prstGeom>
            <a:noFill/>
            <a:ln>
              <a:noFill/>
            </a:ln>
          </p:spPr>
          <p:txBody>
            <a:bodyPr wrap="square" rtlCol="0">
              <a:spAutoFit/>
            </a:bodyPr>
            <a:lstStyle/>
            <a:p>
              <a:pPr algn="ctr"/>
              <a:r>
                <a:rPr lang="en-US" sz="2900" smtClean="0">
                  <a:solidFill>
                    <a:srgbClr val="002060"/>
                  </a:solidFill>
                  <a:latin typeface="Times New Roman" pitchFamily="18" charset="0"/>
                  <a:ea typeface="Arial-Rounded" panose="020B0500000000000000" pitchFamily="34" charset="0"/>
                  <a:cs typeface="Times New Roman" pitchFamily="18" charset="0"/>
                </a:rPr>
                <a:t>Thời gian</a:t>
              </a:r>
            </a:p>
            <a:p>
              <a:pPr algn="ctr"/>
              <a:r>
                <a:rPr lang="en-US" sz="2900" smtClean="0">
                  <a:solidFill>
                    <a:srgbClr val="002060"/>
                  </a:solidFill>
                  <a:latin typeface="Times New Roman" pitchFamily="18" charset="0"/>
                  <a:ea typeface="Arial-Rounded" panose="020B0500000000000000" pitchFamily="34" charset="0"/>
                  <a:cs typeface="Times New Roman" pitchFamily="18" charset="0"/>
                </a:rPr>
                <a:t> 3 phút</a:t>
              </a:r>
              <a:endParaRPr lang="en-US" sz="2900" dirty="0">
                <a:solidFill>
                  <a:srgbClr val="00206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16505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1910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lấy nước vào bình tưới. Xung quanh là những khóm hoa nở rực rỡ. Bạn nhỏ đang chuẩn bị tưới nước cho hoa.</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0E7194B4-DC50-4C4C-907F-A9EB996D12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5371" y="1360402"/>
            <a:ext cx="4759858" cy="5038549"/>
          </a:xfrm>
          <a:prstGeom prst="rect">
            <a:avLst/>
          </a:prstGeom>
        </p:spPr>
      </p:pic>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028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17957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đứng giữa vườn hoa rực rỡ sắc màu. Bạn cầm bình tưới nước cho những bông hoa tươi thắm đó.</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vẽ</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cảnh ở đâu</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46" y="1157021"/>
            <a:ext cx="4993640" cy="5427870"/>
          </a:xfrm>
          <a:prstGeom prst="rect">
            <a:avLst/>
          </a:prstGeom>
        </p:spPr>
      </p:pic>
    </p:spTree>
    <p:extLst>
      <p:ext uri="{BB962C8B-B14F-4D97-AF65-F5344CB8AC3E}">
        <p14:creationId xmlns:p14="http://schemas.microsoft.com/office/powerpoint/2010/main" val="3567505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783771" y="121920"/>
            <a:ext cx="116682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6F1CA68-FCA8-4151-8554-60804909AE5E}"/>
              </a:ext>
            </a:extLst>
          </p:cNvPr>
          <p:cNvSpPr/>
          <p:nvPr/>
        </p:nvSpPr>
        <p:spPr>
          <a:xfrm>
            <a:off x="5982608" y="3684766"/>
            <a:ext cx="5878285" cy="1124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Trước</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đi học, bạn nhỏ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36F1CA68-FCA8-4151-8554-60804909AE5E}"/>
              </a:ext>
            </a:extLst>
          </p:cNvPr>
          <p:cNvSpPr/>
          <p:nvPr/>
        </p:nvSpPr>
        <p:spPr>
          <a:xfrm>
            <a:off x="7040155" y="475863"/>
            <a:ext cx="4820738"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gì trong tranh</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nhở đang làm gì</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6BD89A8-5BDF-48AE-98A5-2C9940F40D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658" y="1378858"/>
            <a:ext cx="4191616" cy="4886600"/>
          </a:xfrm>
          <a:prstGeom prst="rect">
            <a:avLst/>
          </a:prstGeom>
        </p:spPr>
      </p:pic>
    </p:spTree>
    <p:extLst>
      <p:ext uri="{BB962C8B-B14F-4D97-AF65-F5344CB8AC3E}">
        <p14:creationId xmlns:p14="http://schemas.microsoft.com/office/powerpoint/2010/main" val="2402747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162BA-8AA4-4A68-B13F-7CA60BC39D47}"/>
              </a:ext>
            </a:extLst>
          </p:cNvPr>
          <p:cNvSpPr txBox="1"/>
          <p:nvPr/>
        </p:nvSpPr>
        <p:spPr>
          <a:xfrm>
            <a:off x="744583" y="448492"/>
            <a:ext cx="111150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Nhìn tranh,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5F226F8B-8A3F-49C9-8B26-1D479085F2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846" y="1360403"/>
            <a:ext cx="2923178" cy="2556348"/>
          </a:xfrm>
          <a:prstGeom prst="rect">
            <a:avLst/>
          </a:prstGeom>
        </p:spPr>
      </p:pic>
      <p:pic>
        <p:nvPicPr>
          <p:cNvPr id="7" name="Picture 6">
            <a:extLst>
              <a:ext uri="{FF2B5EF4-FFF2-40B4-BE49-F238E27FC236}">
                <a16:creationId xmlns:a16="http://schemas.microsoft.com/office/drawing/2014/main" id="{0E7194B4-DC50-4C4C-907F-A9EB996D12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26525" y="1360403"/>
            <a:ext cx="2418704" cy="2560320"/>
          </a:xfrm>
          <a:prstGeom prst="rect">
            <a:avLst/>
          </a:prstGeom>
        </p:spPr>
      </p:pic>
      <p:pic>
        <p:nvPicPr>
          <p:cNvPr id="8" name="Picture 7">
            <a:extLst>
              <a:ext uri="{FF2B5EF4-FFF2-40B4-BE49-F238E27FC236}">
                <a16:creationId xmlns:a16="http://schemas.microsoft.com/office/drawing/2014/main" id="{C75008F4-BDCE-421F-8B36-334477555C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246" y="4014915"/>
            <a:ext cx="2364377" cy="2569975"/>
          </a:xfrm>
          <a:prstGeom prst="rect">
            <a:avLst/>
          </a:prstGeom>
        </p:spPr>
      </p:pic>
      <p:pic>
        <p:nvPicPr>
          <p:cNvPr id="9" name="Picture 8">
            <a:extLst>
              <a:ext uri="{FF2B5EF4-FFF2-40B4-BE49-F238E27FC236}">
                <a16:creationId xmlns:a16="http://schemas.microsoft.com/office/drawing/2014/main" id="{66BD89A8-5BDF-48AE-98A5-2C9940F40D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1394" y="4014915"/>
            <a:ext cx="2403566" cy="2802085"/>
          </a:xfrm>
          <a:prstGeom prst="rect">
            <a:avLst/>
          </a:prstGeom>
        </p:spPr>
      </p:pic>
      <p:sp>
        <p:nvSpPr>
          <p:cNvPr id="18" name="Rectangle 17">
            <a:extLst>
              <a:ext uri="{FF2B5EF4-FFF2-40B4-BE49-F238E27FC236}">
                <a16:creationId xmlns:a16="http://schemas.microsoft.com/office/drawing/2014/main" id="{36F1CA68-FCA8-4151-8554-60804909AE5E}"/>
              </a:ext>
            </a:extLst>
          </p:cNvPr>
          <p:cNvSpPr/>
          <p:nvPr/>
        </p:nvSpPr>
        <p:spPr>
          <a:xfrm>
            <a:off x="5981337" y="2164084"/>
            <a:ext cx="5878285" cy="2854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Khu vườn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những bông hoa đang nở rực rỡ, bướm bay tung tăng.</a:t>
            </a:r>
            <a:r>
              <a:rPr kumimoji="0" lang="en-US" sz="28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Bạn</a:t>
            </a:r>
            <a:r>
              <a:rPr kumimoji="0" lang="en-US" sz="28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đang nhổ cỏ, bắt sâu. Tiếp đến, bạn nhỏ lấy nước vào bình để tưới những bông hoa tươi thắm đó. Bạn cảm thấy rất vui vì đã chăm sóc vườn hoa. Trước khi đi học bạn còn không quên chào tạm biệt những khóm hoa rực rỡ.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95E2A01A-37E7-4E49-A4B0-0BE4C4D94941}"/>
              </a:ext>
            </a:extLst>
          </p:cNvPr>
          <p:cNvGrpSpPr/>
          <p:nvPr/>
        </p:nvGrpSpPr>
        <p:grpSpPr>
          <a:xfrm>
            <a:off x="5323269" y="1303540"/>
            <a:ext cx="6420809" cy="3715504"/>
            <a:chOff x="1386138" y="1264224"/>
            <a:chExt cx="4405927" cy="3318271"/>
          </a:xfrm>
        </p:grpSpPr>
        <p:pic>
          <p:nvPicPr>
            <p:cNvPr id="20" name="Picture 19">
              <a:extLst>
                <a:ext uri="{FF2B5EF4-FFF2-40B4-BE49-F238E27FC236}">
                  <a16:creationId xmlns:a16="http://schemas.microsoft.com/office/drawing/2014/main" id="{A5687987-9381-4BDA-8E8A-5CD79A8EE47F}"/>
                </a:ext>
              </a:extLst>
            </p:cNvPr>
            <p:cNvPicPr>
              <a:picLocks noChangeAspect="1"/>
            </p:cNvPicPr>
            <p:nvPr/>
          </p:nvPicPr>
          <p:blipFill>
            <a:blip r:embed="rId7">
              <a:clrChange>
                <a:clrFrom>
                  <a:srgbClr val="F5F5F5"/>
                </a:clrFrom>
                <a:clrTo>
                  <a:srgbClr val="F5F5F5">
                    <a:alpha val="0"/>
                  </a:srgbClr>
                </a:clrTo>
              </a:clrChange>
            </a:blip>
            <a:stretch>
              <a:fillRect/>
            </a:stretch>
          </p:blipFill>
          <p:spPr>
            <a:xfrm flipH="1">
              <a:off x="1386138" y="1264224"/>
              <a:ext cx="4405927" cy="3318271"/>
            </a:xfrm>
            <a:prstGeom prst="rect">
              <a:avLst/>
            </a:prstGeom>
          </p:spPr>
        </p:pic>
        <p:sp>
          <p:nvSpPr>
            <p:cNvPr id="21" name="TextBox 20">
              <a:extLst>
                <a:ext uri="{FF2B5EF4-FFF2-40B4-BE49-F238E27FC236}">
                  <a16:creationId xmlns:a16="http://schemas.microsoft.com/office/drawing/2014/main" id="{FF041EC8-55B2-4FCF-BB45-E1C5B0EA5B49}"/>
                </a:ext>
              </a:extLst>
            </p:cNvPr>
            <p:cNvSpPr txBox="1"/>
            <p:nvPr/>
          </p:nvSpPr>
          <p:spPr>
            <a:xfrm>
              <a:off x="2285063" y="2809218"/>
              <a:ext cx="3415979" cy="1320357"/>
            </a:xfrm>
            <a:prstGeom prst="rect">
              <a:avLst/>
            </a:prstGeom>
            <a:noFill/>
          </p:spPr>
          <p:txBody>
            <a:bodyPr wrap="square" rtlCol="0">
              <a:spAutoFit/>
            </a:bodyPr>
            <a:lstStyle/>
            <a:p>
              <a:pPr algn="ctr">
                <a:lnSpc>
                  <a:spcPct val="150000"/>
                </a:lnSpc>
                <a:buClr>
                  <a:srgbClr val="000000"/>
                </a:buClr>
                <a:buFont typeface="Arial"/>
                <a:buNone/>
              </a:pPr>
              <a:r>
                <a:rPr lang="en-US" sz="3200" b="1" kern="0" smtClean="0">
                  <a:solidFill>
                    <a:srgbClr val="17479D"/>
                  </a:solidFill>
                  <a:latin typeface="Arial" panose="020B0604020202020204" pitchFamily="34" charset="0"/>
                  <a:cs typeface="Arial" panose="020B0604020202020204" pitchFamily="34" charset="0"/>
                  <a:sym typeface="Arial"/>
                </a:rPr>
                <a:t>Kể việc bạn nhỏ đã làm trong 4 bức tranh</a:t>
              </a:r>
              <a:endParaRPr lang="en-US" sz="3200" b="1" kern="0" dirty="0">
                <a:solidFill>
                  <a:srgbClr val="17479D"/>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31923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xit" presetSubtype="4" fill="hold" nodeType="withEffect">
                                  <p:stCondLst>
                                    <p:cond delay="0"/>
                                  </p:stCondLst>
                                  <p:childTnLst>
                                    <p:animEffect transition="out" filter="wipe(down)">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847374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469</Words>
  <Application>Microsoft Office PowerPoint</Application>
  <PresentationFormat>Widescreen</PresentationFormat>
  <Paragraphs>78</Paragraphs>
  <Slides>15</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微软雅黑</vt:lpstr>
      <vt:lpstr>SimSun</vt:lpstr>
      <vt:lpstr>Aachen</vt:lpstr>
      <vt:lpstr>Arial</vt:lpstr>
      <vt:lpstr>Arial-Rounded</vt:lpstr>
      <vt:lpstr>Calibri</vt:lpstr>
      <vt:lpstr>Calibri Light</vt:lpstr>
      <vt:lpstr>等线</vt:lpstr>
      <vt:lpstr>等线 Light</vt:lpstr>
      <vt:lpstr>HP001 4 hàng</vt:lpstr>
      <vt:lpstr>Montserrat Alternates Black</vt:lpstr>
      <vt:lpstr>Times New Roman</vt:lpstr>
      <vt:lpstr>思源黑体 CN Bold</vt:lpstr>
      <vt:lpstr>Office 主题​​</vt:lpstr>
      <vt:lpstr>千图网拥有20W+精美PPT模板 更多PPT模板下载至：www.58pic.com/office/ppt​​</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 PRO</cp:lastModifiedBy>
  <cp:revision>31</cp:revision>
  <dcterms:created xsi:type="dcterms:W3CDTF">2021-08-01T03:50:14Z</dcterms:created>
  <dcterms:modified xsi:type="dcterms:W3CDTF">2023-02-04T13:52:13Z</dcterms:modified>
</cp:coreProperties>
</file>