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9"/>
  </p:notesMasterIdLst>
  <p:sldIdLst>
    <p:sldId id="256" r:id="rId2"/>
    <p:sldId id="280" r:id="rId3"/>
    <p:sldId id="346" r:id="rId4"/>
    <p:sldId id="347" r:id="rId5"/>
    <p:sldId id="344" r:id="rId6"/>
    <p:sldId id="261" r:id="rId7"/>
    <p:sldId id="257" r:id="rId8"/>
    <p:sldId id="265" r:id="rId9"/>
    <p:sldId id="281" r:id="rId10"/>
    <p:sldId id="287" r:id="rId11"/>
    <p:sldId id="268" r:id="rId12"/>
    <p:sldId id="258" r:id="rId13"/>
    <p:sldId id="274" r:id="rId14"/>
    <p:sldId id="348" r:id="rId15"/>
    <p:sldId id="262" r:id="rId16"/>
    <p:sldId id="259" r:id="rId17"/>
    <p:sldId id="266" r:id="rId18"/>
    <p:sldId id="264" r:id="rId19"/>
    <p:sldId id="271" r:id="rId20"/>
    <p:sldId id="276" r:id="rId21"/>
    <p:sldId id="277" r:id="rId22"/>
    <p:sldId id="270" r:id="rId23"/>
    <p:sldId id="263" r:id="rId24"/>
    <p:sldId id="267" r:id="rId25"/>
    <p:sldId id="260" r:id="rId26"/>
    <p:sldId id="273" r:id="rId27"/>
    <p:sldId id="283" r:id="rId28"/>
  </p:sldIdLst>
  <p:sldSz cx="9144000" cy="5143500" type="screen16x9"/>
  <p:notesSz cx="6858000" cy="9144000"/>
  <p:embeddedFontLst>
    <p:embeddedFont>
      <p:font typeface="Concert One" panose="020B0604020202020204" charset="0"/>
      <p:regular r:id="rId30"/>
    </p:embeddedFont>
    <p:embeddedFont>
      <p:font typeface="Archiv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6">
          <p15:clr>
            <a:srgbClr val="9AA0A6"/>
          </p15:clr>
        </p15:guide>
        <p15:guide id="2" orient="horz" pos="339">
          <p15:clr>
            <a:srgbClr val="9AA0A6"/>
          </p15:clr>
        </p15:guide>
        <p15:guide id="3" pos="5308">
          <p15:clr>
            <a:srgbClr val="9AA0A6"/>
          </p15:clr>
        </p15:guide>
        <p15:guide id="4" orient="horz" pos="2901">
          <p15:clr>
            <a:srgbClr val="9AA0A6"/>
          </p15:clr>
        </p15:guide>
        <p15:guide id="5" orient="horz" pos="560">
          <p15:clr>
            <a:srgbClr val="9AA0A6"/>
          </p15:clr>
        </p15:guide>
        <p15:guide id="6" pos="405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7A6BF-9DE9-45D9-BF2C-207D54113525}">
  <a:tblStyle styleId="{1FE7A6BF-9DE9-45D9-BF2C-207D541135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22" y="78"/>
      </p:cViewPr>
      <p:guideLst>
        <p:guide pos="456"/>
        <p:guide orient="horz" pos="339"/>
        <p:guide pos="5308"/>
        <p:guide orient="horz" pos="2901"/>
        <p:guide orient="horz" pos="560"/>
        <p:guide pos="405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1075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161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088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11174a12507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11174a12507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69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09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036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174a12507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174a12507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8978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78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e20d9cf8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e20d9cf87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28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1174a12507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1174a12507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760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174a1250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174a1250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291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1174a1250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1174a1250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3899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e1d838b627_4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e1d838b627_4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583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174a1250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174a125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003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294d699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1294d699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8998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991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9319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e1d838b627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e1d838b627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2325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11174a12507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11174a12507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311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620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522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1d838b627_4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1d838b627_4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22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1d838b627_4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e1d838b627_4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0079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32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1d838b62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1d838b62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131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286700" y="628800"/>
            <a:ext cx="6570600" cy="20778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rgbClr val="191919"/>
              </a:buClr>
              <a:buSzPts val="5200"/>
              <a:buNone/>
              <a:defRPr sz="6300">
                <a:latin typeface="Concert One"/>
                <a:ea typeface="Concert One"/>
                <a:cs typeface="Concert One"/>
                <a:sym typeface="Concert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246525" y="2571875"/>
            <a:ext cx="4557900" cy="6072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accent1"/>
                </a:solidFill>
                <a:latin typeface="Archivo"/>
                <a:ea typeface="Archivo"/>
                <a:cs typeface="Archivo"/>
                <a:sym typeface="Archiv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2">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914450"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2" name="Google Shape;42;p13"/>
          <p:cNvSpPr txBox="1">
            <a:spLocks noGrp="1"/>
          </p:cNvSpPr>
          <p:nvPr>
            <p:ph type="subTitle" idx="1"/>
          </p:nvPr>
        </p:nvSpPr>
        <p:spPr>
          <a:xfrm>
            <a:off x="914425"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3" name="Google Shape;43;p13"/>
          <p:cNvSpPr txBox="1">
            <a:spLocks noGrp="1"/>
          </p:cNvSpPr>
          <p:nvPr>
            <p:ph type="title" idx="2"/>
          </p:nvPr>
        </p:nvSpPr>
        <p:spPr>
          <a:xfrm>
            <a:off x="2810325"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4" name="Google Shape;44;p13"/>
          <p:cNvSpPr txBox="1">
            <a:spLocks noGrp="1"/>
          </p:cNvSpPr>
          <p:nvPr>
            <p:ph type="subTitle" idx="3"/>
          </p:nvPr>
        </p:nvSpPr>
        <p:spPr>
          <a:xfrm>
            <a:off x="2810312"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13"/>
          <p:cNvSpPr txBox="1">
            <a:spLocks noGrp="1"/>
          </p:cNvSpPr>
          <p:nvPr>
            <p:ph type="title" idx="4"/>
          </p:nvPr>
        </p:nvSpPr>
        <p:spPr>
          <a:xfrm>
            <a:off x="4706200"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6" name="Google Shape;46;p13"/>
          <p:cNvSpPr txBox="1">
            <a:spLocks noGrp="1"/>
          </p:cNvSpPr>
          <p:nvPr>
            <p:ph type="subTitle" idx="5"/>
          </p:nvPr>
        </p:nvSpPr>
        <p:spPr>
          <a:xfrm>
            <a:off x="4706188"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p:nvPr>
        </p:nvSpPr>
        <p:spPr>
          <a:xfrm>
            <a:off x="6602075" y="2289300"/>
            <a:ext cx="1627500" cy="689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8" name="Google Shape;48;p13"/>
          <p:cNvSpPr txBox="1">
            <a:spLocks noGrp="1"/>
          </p:cNvSpPr>
          <p:nvPr>
            <p:ph type="subTitle" idx="7"/>
          </p:nvPr>
        </p:nvSpPr>
        <p:spPr>
          <a:xfrm>
            <a:off x="6602075" y="2979025"/>
            <a:ext cx="1627500" cy="7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9" name="Google Shape;49;p13"/>
          <p:cNvSpPr txBox="1">
            <a:spLocks noGrp="1"/>
          </p:cNvSpPr>
          <p:nvPr>
            <p:ph type="title" idx="8"/>
          </p:nvPr>
        </p:nvSpPr>
        <p:spPr>
          <a:xfrm>
            <a:off x="1579075" y="445025"/>
            <a:ext cx="59859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0" name="Google Shape;50;p13"/>
          <p:cNvSpPr txBox="1">
            <a:spLocks noGrp="1"/>
          </p:cNvSpPr>
          <p:nvPr>
            <p:ph type="title" idx="9" hasCustomPrompt="1"/>
          </p:nvPr>
        </p:nvSpPr>
        <p:spPr>
          <a:xfrm>
            <a:off x="1438441" y="1603485"/>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a:spLocks noGrp="1"/>
          </p:cNvSpPr>
          <p:nvPr>
            <p:ph type="title" idx="13" hasCustomPrompt="1"/>
          </p:nvPr>
        </p:nvSpPr>
        <p:spPr>
          <a:xfrm>
            <a:off x="5221203" y="1620442"/>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2" name="Google Shape;52;p13"/>
          <p:cNvSpPr txBox="1">
            <a:spLocks noGrp="1"/>
          </p:cNvSpPr>
          <p:nvPr>
            <p:ph type="title" idx="14" hasCustomPrompt="1"/>
          </p:nvPr>
        </p:nvSpPr>
        <p:spPr>
          <a:xfrm>
            <a:off x="3329827" y="1603485"/>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a:spLocks noGrp="1"/>
          </p:cNvSpPr>
          <p:nvPr>
            <p:ph type="title" idx="15" hasCustomPrompt="1"/>
          </p:nvPr>
        </p:nvSpPr>
        <p:spPr>
          <a:xfrm>
            <a:off x="7117190" y="1622580"/>
            <a:ext cx="597300" cy="44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9" name="Google Shape;59;p15"/>
          <p:cNvSpPr txBox="1">
            <a:spLocks noGrp="1"/>
          </p:cNvSpPr>
          <p:nvPr>
            <p:ph type="body" idx="1"/>
          </p:nvPr>
        </p:nvSpPr>
        <p:spPr>
          <a:xfrm>
            <a:off x="720000" y="1161825"/>
            <a:ext cx="7704000" cy="2721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Darker Grotesque SemiBold"/>
              <a:buChar char="●"/>
              <a:defRPr>
                <a:solidFill>
                  <a:srgbClr val="434343"/>
                </a:solidFill>
              </a:defRPr>
            </a:lvl1pPr>
            <a:lvl2pPr marL="914400" lvl="1" indent="-317500"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371600" lvl="2" indent="-317500"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1828800" lvl="3" indent="-317500"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2286000" lvl="4" indent="-317500"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2743200" lvl="5" indent="-317500"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3200400" lvl="6" indent="-317500"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3657600" lvl="7" indent="-317500"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4114800" lvl="8" indent="-317500"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6">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5" name="Google Shape;65;p17"/>
          <p:cNvSpPr txBox="1">
            <a:spLocks noGrp="1"/>
          </p:cNvSpPr>
          <p:nvPr>
            <p:ph type="body" idx="1"/>
          </p:nvPr>
        </p:nvSpPr>
        <p:spPr>
          <a:xfrm>
            <a:off x="720000" y="1161825"/>
            <a:ext cx="4208400" cy="2721000"/>
          </a:xfrm>
          <a:prstGeom prst="rect">
            <a:avLst/>
          </a:prstGeom>
        </p:spPr>
        <p:txBody>
          <a:bodyPr spcFirstLastPara="1" wrap="square" lIns="91425" tIns="91425" rIns="91425" bIns="91425" anchor="t" anchorCtr="0">
            <a:noAutofit/>
          </a:bodyPr>
          <a:lstStyle>
            <a:lvl1pPr marL="457200" lvl="0" indent="-317500" algn="just" rtl="0">
              <a:spcBef>
                <a:spcPts val="900"/>
              </a:spcBef>
              <a:spcAft>
                <a:spcPts val="0"/>
              </a:spcAft>
              <a:buClr>
                <a:srgbClr val="000000"/>
              </a:buClr>
              <a:buSzPts val="1400"/>
              <a:buFont typeface="Arial"/>
              <a:buAutoNum type="arabicPeriod"/>
              <a:defRPr>
                <a:solidFill>
                  <a:srgbClr val="434343"/>
                </a:solidFill>
              </a:defRPr>
            </a:lvl1pPr>
            <a:lvl2pPr marL="914400" lvl="1" indent="-298450" rtl="0">
              <a:lnSpc>
                <a:spcPct val="115000"/>
              </a:lnSpc>
              <a:spcBef>
                <a:spcPts val="900"/>
              </a:spcBef>
              <a:spcAft>
                <a:spcPts val="0"/>
              </a:spcAft>
              <a:buClr>
                <a:srgbClr val="000000"/>
              </a:buClr>
              <a:buSzPts val="1100"/>
              <a:buFont typeface="Arial"/>
              <a:buAutoNum type="alphaLcPeriod"/>
              <a:defRPr>
                <a:solidFill>
                  <a:srgbClr val="434343"/>
                </a:solidFill>
              </a:defRPr>
            </a:lvl2pPr>
            <a:lvl3pPr marL="1371600" lvl="2" indent="-298450" rtl="0">
              <a:lnSpc>
                <a:spcPct val="115000"/>
              </a:lnSpc>
              <a:spcBef>
                <a:spcPts val="0"/>
              </a:spcBef>
              <a:spcAft>
                <a:spcPts val="0"/>
              </a:spcAft>
              <a:buClr>
                <a:srgbClr val="000000"/>
              </a:buClr>
              <a:buSzPts val="1100"/>
              <a:buFont typeface="Arial"/>
              <a:buAutoNum type="romanLcPeriod"/>
              <a:defRPr>
                <a:solidFill>
                  <a:srgbClr val="434343"/>
                </a:solidFill>
              </a:defRPr>
            </a:lvl3pPr>
            <a:lvl4pPr marL="1828800" lvl="3" indent="-298450" rtl="0">
              <a:lnSpc>
                <a:spcPct val="115000"/>
              </a:lnSpc>
              <a:spcBef>
                <a:spcPts val="0"/>
              </a:spcBef>
              <a:spcAft>
                <a:spcPts val="0"/>
              </a:spcAft>
              <a:buClr>
                <a:srgbClr val="000000"/>
              </a:buClr>
              <a:buSzPts val="1100"/>
              <a:buFont typeface="Arial"/>
              <a:buAutoNum type="arabicPeriod"/>
              <a:defRPr>
                <a:solidFill>
                  <a:srgbClr val="434343"/>
                </a:solidFill>
              </a:defRPr>
            </a:lvl4pPr>
            <a:lvl5pPr marL="2286000" lvl="4" indent="-298450" rtl="0">
              <a:lnSpc>
                <a:spcPct val="115000"/>
              </a:lnSpc>
              <a:spcBef>
                <a:spcPts val="0"/>
              </a:spcBef>
              <a:spcAft>
                <a:spcPts val="0"/>
              </a:spcAft>
              <a:buClr>
                <a:srgbClr val="000000"/>
              </a:buClr>
              <a:buSzPts val="1100"/>
              <a:buFont typeface="Arial"/>
              <a:buAutoNum type="alphaLcPeriod"/>
              <a:defRPr>
                <a:solidFill>
                  <a:srgbClr val="434343"/>
                </a:solidFill>
              </a:defRPr>
            </a:lvl5pPr>
            <a:lvl6pPr marL="2743200" lvl="5" indent="-298450" rtl="0">
              <a:lnSpc>
                <a:spcPct val="115000"/>
              </a:lnSpc>
              <a:spcBef>
                <a:spcPts val="0"/>
              </a:spcBef>
              <a:spcAft>
                <a:spcPts val="0"/>
              </a:spcAft>
              <a:buClr>
                <a:srgbClr val="000000"/>
              </a:buClr>
              <a:buSzPts val="1100"/>
              <a:buFont typeface="Arial"/>
              <a:buAutoNum type="romanLcPeriod"/>
              <a:defRPr>
                <a:solidFill>
                  <a:srgbClr val="434343"/>
                </a:solidFill>
              </a:defRPr>
            </a:lvl6pPr>
            <a:lvl7pPr marL="3200400" lvl="6" indent="-298450" rtl="0">
              <a:lnSpc>
                <a:spcPct val="115000"/>
              </a:lnSpc>
              <a:spcBef>
                <a:spcPts val="0"/>
              </a:spcBef>
              <a:spcAft>
                <a:spcPts val="0"/>
              </a:spcAft>
              <a:buClr>
                <a:srgbClr val="000000"/>
              </a:buClr>
              <a:buSzPts val="1100"/>
              <a:buFont typeface="Arial"/>
              <a:buAutoNum type="arabicPeriod"/>
              <a:defRPr>
                <a:solidFill>
                  <a:srgbClr val="434343"/>
                </a:solidFill>
              </a:defRPr>
            </a:lvl7pPr>
            <a:lvl8pPr marL="3657600" lvl="7" indent="-298450" rtl="0">
              <a:lnSpc>
                <a:spcPct val="115000"/>
              </a:lnSpc>
              <a:spcBef>
                <a:spcPts val="0"/>
              </a:spcBef>
              <a:spcAft>
                <a:spcPts val="0"/>
              </a:spcAft>
              <a:buClr>
                <a:srgbClr val="000000"/>
              </a:buClr>
              <a:buSzPts val="1100"/>
              <a:buFont typeface="Arial"/>
              <a:buAutoNum type="alphaLcPeriod"/>
              <a:defRPr>
                <a:solidFill>
                  <a:srgbClr val="434343"/>
                </a:solidFill>
              </a:defRPr>
            </a:lvl8pPr>
            <a:lvl9pPr marL="4114800" lvl="8" indent="-298450" rtl="0">
              <a:lnSpc>
                <a:spcPct val="115000"/>
              </a:lnSpc>
              <a:spcBef>
                <a:spcPts val="0"/>
              </a:spcBef>
              <a:spcAft>
                <a:spcPts val="0"/>
              </a:spcAft>
              <a:buClr>
                <a:srgbClr val="000000"/>
              </a:buClr>
              <a:buSzPts val="1100"/>
              <a:buFont typeface="Arial"/>
              <a:buAutoNum type="romanLcPeriod"/>
              <a:defRPr>
                <a:solidFill>
                  <a:srgbClr val="434343"/>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CUSTOM_3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1290500" y="445025"/>
            <a:ext cx="65631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CUSTOM_2">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20"/>
          <p:cNvSpPr txBox="1">
            <a:spLocks noGrp="1"/>
          </p:cNvSpPr>
          <p:nvPr>
            <p:ph type="subTitle" idx="1"/>
          </p:nvPr>
        </p:nvSpPr>
        <p:spPr>
          <a:xfrm>
            <a:off x="1290750" y="19077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72" name="Google Shape;72;p20"/>
          <p:cNvSpPr txBox="1">
            <a:spLocks noGrp="1"/>
          </p:cNvSpPr>
          <p:nvPr>
            <p:ph type="subTitle" idx="2"/>
          </p:nvPr>
        </p:nvSpPr>
        <p:spPr>
          <a:xfrm>
            <a:off x="4945625" y="19077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73" name="Google Shape;73;p20"/>
          <p:cNvSpPr txBox="1">
            <a:spLocks noGrp="1"/>
          </p:cNvSpPr>
          <p:nvPr>
            <p:ph type="subTitle" idx="3"/>
          </p:nvPr>
        </p:nvSpPr>
        <p:spPr>
          <a:xfrm>
            <a:off x="1290750" y="22932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20"/>
          <p:cNvSpPr txBox="1">
            <a:spLocks noGrp="1"/>
          </p:cNvSpPr>
          <p:nvPr>
            <p:ph type="subTitle" idx="4"/>
          </p:nvPr>
        </p:nvSpPr>
        <p:spPr>
          <a:xfrm>
            <a:off x="4945625" y="22932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20"/>
          <p:cNvSpPr txBox="1">
            <a:spLocks noGrp="1"/>
          </p:cNvSpPr>
          <p:nvPr>
            <p:ph type="title"/>
          </p:nvPr>
        </p:nvSpPr>
        <p:spPr>
          <a:xfrm>
            <a:off x="720000" y="445025"/>
            <a:ext cx="7704000" cy="81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CUSTOM_5">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2698800" y="445025"/>
            <a:ext cx="374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8" name="Google Shape;78;p21"/>
          <p:cNvSpPr txBox="1">
            <a:spLocks noGrp="1"/>
          </p:cNvSpPr>
          <p:nvPr>
            <p:ph type="body" idx="1"/>
          </p:nvPr>
        </p:nvSpPr>
        <p:spPr>
          <a:xfrm>
            <a:off x="1775025" y="1297475"/>
            <a:ext cx="2682000" cy="237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79" name="Google Shape;79;p21"/>
          <p:cNvSpPr txBox="1">
            <a:spLocks noGrp="1"/>
          </p:cNvSpPr>
          <p:nvPr>
            <p:ph type="body" idx="2"/>
          </p:nvPr>
        </p:nvSpPr>
        <p:spPr>
          <a:xfrm>
            <a:off x="4686983" y="1297475"/>
            <a:ext cx="2682000" cy="2378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1486200" y="2080300"/>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2" name="Google Shape;82;p22"/>
          <p:cNvSpPr txBox="1">
            <a:spLocks noGrp="1"/>
          </p:cNvSpPr>
          <p:nvPr>
            <p:ph type="subTitle" idx="1"/>
          </p:nvPr>
        </p:nvSpPr>
        <p:spPr>
          <a:xfrm>
            <a:off x="1167950" y="248582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3" name="Google Shape;83;p22"/>
          <p:cNvSpPr txBox="1">
            <a:spLocks noGrp="1"/>
          </p:cNvSpPr>
          <p:nvPr>
            <p:ph type="title" idx="2"/>
          </p:nvPr>
        </p:nvSpPr>
        <p:spPr>
          <a:xfrm>
            <a:off x="3874499" y="2073875"/>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4" name="Google Shape;84;p22"/>
          <p:cNvSpPr txBox="1">
            <a:spLocks noGrp="1"/>
          </p:cNvSpPr>
          <p:nvPr>
            <p:ph type="subTitle" idx="3"/>
          </p:nvPr>
        </p:nvSpPr>
        <p:spPr>
          <a:xfrm>
            <a:off x="3556200" y="2478652"/>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22"/>
          <p:cNvSpPr txBox="1">
            <a:spLocks noGrp="1"/>
          </p:cNvSpPr>
          <p:nvPr>
            <p:ph type="title" idx="4"/>
          </p:nvPr>
        </p:nvSpPr>
        <p:spPr>
          <a:xfrm>
            <a:off x="6262750" y="2080300"/>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6" name="Google Shape;86;p22"/>
          <p:cNvSpPr txBox="1">
            <a:spLocks noGrp="1"/>
          </p:cNvSpPr>
          <p:nvPr>
            <p:ph type="subTitle" idx="5"/>
          </p:nvPr>
        </p:nvSpPr>
        <p:spPr>
          <a:xfrm>
            <a:off x="5944450" y="2485825"/>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22"/>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1257600" y="1633775"/>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 name="Google Shape;90;p23"/>
          <p:cNvSpPr txBox="1">
            <a:spLocks noGrp="1"/>
          </p:cNvSpPr>
          <p:nvPr>
            <p:ph type="subTitle" idx="1"/>
          </p:nvPr>
        </p:nvSpPr>
        <p:spPr>
          <a:xfrm>
            <a:off x="939350" y="2039300"/>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23"/>
          <p:cNvSpPr txBox="1">
            <a:spLocks noGrp="1"/>
          </p:cNvSpPr>
          <p:nvPr>
            <p:ph type="title" idx="2"/>
          </p:nvPr>
        </p:nvSpPr>
        <p:spPr>
          <a:xfrm>
            <a:off x="3722099" y="1627350"/>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2" name="Google Shape;92;p23"/>
          <p:cNvSpPr txBox="1">
            <a:spLocks noGrp="1"/>
          </p:cNvSpPr>
          <p:nvPr>
            <p:ph type="subTitle" idx="3"/>
          </p:nvPr>
        </p:nvSpPr>
        <p:spPr>
          <a:xfrm>
            <a:off x="3403800" y="2032127"/>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23"/>
          <p:cNvSpPr txBox="1">
            <a:spLocks noGrp="1"/>
          </p:cNvSpPr>
          <p:nvPr>
            <p:ph type="title" idx="4"/>
          </p:nvPr>
        </p:nvSpPr>
        <p:spPr>
          <a:xfrm>
            <a:off x="6186550" y="1633775"/>
            <a:ext cx="1699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4" name="Google Shape;94;p23"/>
          <p:cNvSpPr txBox="1">
            <a:spLocks noGrp="1"/>
          </p:cNvSpPr>
          <p:nvPr>
            <p:ph type="subTitle" idx="5"/>
          </p:nvPr>
        </p:nvSpPr>
        <p:spPr>
          <a:xfrm>
            <a:off x="5868250" y="2039300"/>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 name="Google Shape;95;p23"/>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1432950" y="1621505"/>
            <a:ext cx="2163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 name="Google Shape;98;p24"/>
          <p:cNvSpPr txBox="1">
            <a:spLocks noGrp="1"/>
          </p:cNvSpPr>
          <p:nvPr>
            <p:ph type="subTitle" idx="1"/>
          </p:nvPr>
        </p:nvSpPr>
        <p:spPr>
          <a:xfrm>
            <a:off x="1077450" y="2000100"/>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24"/>
          <p:cNvSpPr txBox="1">
            <a:spLocks noGrp="1"/>
          </p:cNvSpPr>
          <p:nvPr>
            <p:ph type="title" idx="2"/>
          </p:nvPr>
        </p:nvSpPr>
        <p:spPr>
          <a:xfrm>
            <a:off x="5535025" y="1621505"/>
            <a:ext cx="2163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 name="Google Shape;100;p24"/>
          <p:cNvSpPr txBox="1">
            <a:spLocks noGrp="1"/>
          </p:cNvSpPr>
          <p:nvPr>
            <p:ph type="subTitle" idx="3"/>
          </p:nvPr>
        </p:nvSpPr>
        <p:spPr>
          <a:xfrm>
            <a:off x="5179601" y="2000100"/>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4"/>
          <p:cNvSpPr txBox="1">
            <a:spLocks noGrp="1"/>
          </p:cNvSpPr>
          <p:nvPr>
            <p:ph type="title" idx="4"/>
          </p:nvPr>
        </p:nvSpPr>
        <p:spPr>
          <a:xfrm>
            <a:off x="1432950" y="2765631"/>
            <a:ext cx="2163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24"/>
          <p:cNvSpPr txBox="1">
            <a:spLocks noGrp="1"/>
          </p:cNvSpPr>
          <p:nvPr>
            <p:ph type="subTitle" idx="5"/>
          </p:nvPr>
        </p:nvSpPr>
        <p:spPr>
          <a:xfrm>
            <a:off x="1077450" y="3144237"/>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4"/>
          <p:cNvSpPr txBox="1">
            <a:spLocks noGrp="1"/>
          </p:cNvSpPr>
          <p:nvPr>
            <p:ph type="title" idx="6"/>
          </p:nvPr>
        </p:nvSpPr>
        <p:spPr>
          <a:xfrm>
            <a:off x="5542652" y="2765631"/>
            <a:ext cx="2148300" cy="434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 name="Google Shape;104;p24"/>
          <p:cNvSpPr txBox="1">
            <a:spLocks noGrp="1"/>
          </p:cNvSpPr>
          <p:nvPr>
            <p:ph type="subTitle" idx="7"/>
          </p:nvPr>
        </p:nvSpPr>
        <p:spPr>
          <a:xfrm>
            <a:off x="5179601" y="3144237"/>
            <a:ext cx="2874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4"/>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BLANK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5"/>
          <p:cNvSpPr txBox="1">
            <a:spLocks noGrp="1"/>
          </p:cNvSpPr>
          <p:nvPr>
            <p:ph type="title"/>
          </p:nvPr>
        </p:nvSpPr>
        <p:spPr>
          <a:xfrm>
            <a:off x="719975"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25"/>
          <p:cNvSpPr txBox="1">
            <a:spLocks noGrp="1"/>
          </p:cNvSpPr>
          <p:nvPr>
            <p:ph type="subTitle" idx="1"/>
          </p:nvPr>
        </p:nvSpPr>
        <p:spPr>
          <a:xfrm>
            <a:off x="719975"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25"/>
          <p:cNvSpPr txBox="1">
            <a:spLocks noGrp="1"/>
          </p:cNvSpPr>
          <p:nvPr>
            <p:ph type="title" idx="2"/>
          </p:nvPr>
        </p:nvSpPr>
        <p:spPr>
          <a:xfrm>
            <a:off x="3419244"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 name="Google Shape;110;p25"/>
          <p:cNvSpPr txBox="1">
            <a:spLocks noGrp="1"/>
          </p:cNvSpPr>
          <p:nvPr>
            <p:ph type="subTitle" idx="3"/>
          </p:nvPr>
        </p:nvSpPr>
        <p:spPr>
          <a:xfrm>
            <a:off x="3419244"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25"/>
          <p:cNvSpPr txBox="1">
            <a:spLocks noGrp="1"/>
          </p:cNvSpPr>
          <p:nvPr>
            <p:ph type="title" idx="4"/>
          </p:nvPr>
        </p:nvSpPr>
        <p:spPr>
          <a:xfrm>
            <a:off x="719975"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 name="Google Shape;112;p25"/>
          <p:cNvSpPr txBox="1">
            <a:spLocks noGrp="1"/>
          </p:cNvSpPr>
          <p:nvPr>
            <p:ph type="subTitle" idx="5"/>
          </p:nvPr>
        </p:nvSpPr>
        <p:spPr>
          <a:xfrm>
            <a:off x="719975"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25"/>
          <p:cNvSpPr txBox="1">
            <a:spLocks noGrp="1"/>
          </p:cNvSpPr>
          <p:nvPr>
            <p:ph type="title" idx="6"/>
          </p:nvPr>
        </p:nvSpPr>
        <p:spPr>
          <a:xfrm>
            <a:off x="3419244"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 name="Google Shape;114;p25"/>
          <p:cNvSpPr txBox="1">
            <a:spLocks noGrp="1"/>
          </p:cNvSpPr>
          <p:nvPr>
            <p:ph type="subTitle" idx="7"/>
          </p:nvPr>
        </p:nvSpPr>
        <p:spPr>
          <a:xfrm>
            <a:off x="3419244"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25"/>
          <p:cNvSpPr txBox="1">
            <a:spLocks noGrp="1"/>
          </p:cNvSpPr>
          <p:nvPr>
            <p:ph type="title" idx="8"/>
          </p:nvPr>
        </p:nvSpPr>
        <p:spPr>
          <a:xfrm>
            <a:off x="6118520" y="13951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6" name="Google Shape;116;p25"/>
          <p:cNvSpPr txBox="1">
            <a:spLocks noGrp="1"/>
          </p:cNvSpPr>
          <p:nvPr>
            <p:ph type="subTitle" idx="9"/>
          </p:nvPr>
        </p:nvSpPr>
        <p:spPr>
          <a:xfrm>
            <a:off x="6118520" y="18292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5"/>
          <p:cNvSpPr txBox="1">
            <a:spLocks noGrp="1"/>
          </p:cNvSpPr>
          <p:nvPr>
            <p:ph type="title" idx="13"/>
          </p:nvPr>
        </p:nvSpPr>
        <p:spPr>
          <a:xfrm>
            <a:off x="6118520" y="2523750"/>
            <a:ext cx="2305500" cy="52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0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8" name="Google Shape;118;p25"/>
          <p:cNvSpPr txBox="1">
            <a:spLocks noGrp="1"/>
          </p:cNvSpPr>
          <p:nvPr>
            <p:ph type="subTitle" idx="14"/>
          </p:nvPr>
        </p:nvSpPr>
        <p:spPr>
          <a:xfrm>
            <a:off x="6118520" y="2957875"/>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25"/>
          <p:cNvSpPr txBox="1">
            <a:spLocks noGrp="1"/>
          </p:cNvSpPr>
          <p:nvPr>
            <p:ph type="title" idx="15"/>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375875" y="866285"/>
            <a:ext cx="3093600" cy="1747200"/>
          </a:xfrm>
          <a:prstGeom prst="rect">
            <a:avLst/>
          </a:prstGeom>
          <a:ln>
            <a:noFill/>
          </a:ln>
        </p:spPr>
        <p:txBody>
          <a:bodyPr spcFirstLastPara="1" wrap="square" lIns="91425" tIns="91425" rIns="91425" bIns="91425" anchor="t" anchorCtr="0">
            <a:noAutofit/>
          </a:bodyPr>
          <a:lstStyle>
            <a:lvl1pPr lvl="0">
              <a:lnSpc>
                <a:spcPct val="90000"/>
              </a:lnSpc>
              <a:spcBef>
                <a:spcPts val="0"/>
              </a:spcBef>
              <a:spcAft>
                <a:spcPts val="0"/>
              </a:spcAft>
              <a:buSzPts val="3600"/>
              <a:buNone/>
              <a:defRPr sz="6100">
                <a:solidFill>
                  <a:schemeClr val="accent3"/>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912425" y="1345950"/>
            <a:ext cx="10845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2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639625" y="2668925"/>
            <a:ext cx="4557900" cy="451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atin typeface="Archivo"/>
                <a:ea typeface="Archivo"/>
                <a:cs typeface="Archivo"/>
                <a:sym typeface="Archiv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BLANK_1_1_1_1_1_1">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6"/>
          <p:cNvSpPr txBox="1">
            <a:spLocks noGrp="1"/>
          </p:cNvSpPr>
          <p:nvPr>
            <p:ph type="title" hasCustomPrompt="1"/>
          </p:nvPr>
        </p:nvSpPr>
        <p:spPr>
          <a:xfrm>
            <a:off x="2385400" y="678550"/>
            <a:ext cx="43731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2" name="Google Shape;122;p26"/>
          <p:cNvSpPr txBox="1">
            <a:spLocks noGrp="1"/>
          </p:cNvSpPr>
          <p:nvPr>
            <p:ph type="subTitle" idx="1"/>
          </p:nvPr>
        </p:nvSpPr>
        <p:spPr>
          <a:xfrm>
            <a:off x="2741450" y="1430650"/>
            <a:ext cx="3661200" cy="413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6"/>
          <p:cNvSpPr txBox="1">
            <a:spLocks noGrp="1"/>
          </p:cNvSpPr>
          <p:nvPr>
            <p:ph type="title" idx="2" hasCustomPrompt="1"/>
          </p:nvPr>
        </p:nvSpPr>
        <p:spPr>
          <a:xfrm>
            <a:off x="2385400" y="2147929"/>
            <a:ext cx="4373100" cy="828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5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4" name="Google Shape;124;p26"/>
          <p:cNvSpPr txBox="1">
            <a:spLocks noGrp="1"/>
          </p:cNvSpPr>
          <p:nvPr>
            <p:ph type="subTitle" idx="3"/>
          </p:nvPr>
        </p:nvSpPr>
        <p:spPr>
          <a:xfrm>
            <a:off x="2741450" y="2900025"/>
            <a:ext cx="3661200" cy="4131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130"/>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19950" y="1017725"/>
            <a:ext cx="7704000" cy="3481500"/>
          </a:xfrm>
          <a:prstGeom prst="rect">
            <a:avLst/>
          </a:prstGeom>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481263" y="1679100"/>
            <a:ext cx="2907600" cy="461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20" name="Google Shape;20;p5"/>
          <p:cNvSpPr txBox="1">
            <a:spLocks noGrp="1"/>
          </p:cNvSpPr>
          <p:nvPr>
            <p:ph type="subTitle" idx="2"/>
          </p:nvPr>
        </p:nvSpPr>
        <p:spPr>
          <a:xfrm>
            <a:off x="4755138" y="1679100"/>
            <a:ext cx="29076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Font typeface="Concert One"/>
              <a:buNone/>
              <a:defRPr sz="2000">
                <a:solidFill>
                  <a:schemeClr val="accent3"/>
                </a:solidFill>
                <a:latin typeface="Concert One"/>
                <a:ea typeface="Concert One"/>
                <a:cs typeface="Concert One"/>
                <a:sym typeface="Concert One"/>
              </a:defRPr>
            </a:lvl1pPr>
            <a:lvl2pPr lvl="1"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2pPr>
            <a:lvl3pPr lvl="2"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3pPr>
            <a:lvl4pPr lvl="3"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4pPr>
            <a:lvl5pPr lvl="4"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5pPr>
            <a:lvl6pPr lvl="5"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6pPr>
            <a:lvl7pPr lvl="6"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7pPr>
            <a:lvl8pPr lvl="7"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8pPr>
            <a:lvl9pPr lvl="8" algn="ctr" rtl="0">
              <a:lnSpc>
                <a:spcPct val="100000"/>
              </a:lnSpc>
              <a:spcBef>
                <a:spcPts val="0"/>
              </a:spcBef>
              <a:spcAft>
                <a:spcPts val="0"/>
              </a:spcAft>
              <a:buSzPts val="2500"/>
              <a:buFont typeface="Concert One"/>
              <a:buNone/>
              <a:defRPr sz="2500">
                <a:latin typeface="Concert One"/>
                <a:ea typeface="Concert One"/>
                <a:cs typeface="Concert One"/>
                <a:sym typeface="Concert One"/>
              </a:defRPr>
            </a:lvl9pPr>
          </a:lstStyle>
          <a:p>
            <a:endParaRPr/>
          </a:p>
        </p:txBody>
      </p:sp>
      <p:sp>
        <p:nvSpPr>
          <p:cNvPr id="21" name="Google Shape;21;p5"/>
          <p:cNvSpPr txBox="1">
            <a:spLocks noGrp="1"/>
          </p:cNvSpPr>
          <p:nvPr>
            <p:ph type="subTitle" idx="3"/>
          </p:nvPr>
        </p:nvSpPr>
        <p:spPr>
          <a:xfrm>
            <a:off x="1481263" y="21408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755138" y="2140800"/>
            <a:ext cx="2907600" cy="101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62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2698800" y="445025"/>
            <a:ext cx="37464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7"/>
          <p:cNvSpPr txBox="1">
            <a:spLocks noGrp="1"/>
          </p:cNvSpPr>
          <p:nvPr>
            <p:ph type="body" idx="1"/>
          </p:nvPr>
        </p:nvSpPr>
        <p:spPr>
          <a:xfrm>
            <a:off x="4989350" y="1602275"/>
            <a:ext cx="2919000" cy="2609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13185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2297400" y="1345200"/>
            <a:ext cx="4549200" cy="6951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1266700" y="2116525"/>
            <a:ext cx="6610500" cy="105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1pPr>
            <a:lvl2pPr lvl="1"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2pPr>
            <a:lvl3pPr lvl="2"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3pPr>
            <a:lvl4pPr lvl="3"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4pPr>
            <a:lvl5pPr lvl="4"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5pPr>
            <a:lvl6pPr lvl="5"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6pPr>
            <a:lvl7pPr lvl="6"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7pPr>
            <a:lvl8pPr lvl="7"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8pPr>
            <a:lvl9pPr lvl="8" rtl="0">
              <a:spcBef>
                <a:spcPts val="0"/>
              </a:spcBef>
              <a:spcAft>
                <a:spcPts val="0"/>
              </a:spcAft>
              <a:buClr>
                <a:schemeClr val="lt2"/>
              </a:buClr>
              <a:buSzPts val="3000"/>
              <a:buFont typeface="Concert One"/>
              <a:buNone/>
              <a:defRPr sz="3000">
                <a:solidFill>
                  <a:schemeClr val="lt2"/>
                </a:solidFill>
                <a:latin typeface="Concert One"/>
                <a:ea typeface="Concert One"/>
                <a:cs typeface="Concert One"/>
                <a:sym typeface="Concert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15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15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1" r:id="rId11"/>
    <p:sldLayoutId id="2147483663"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4" r:id="rId21"/>
    <p:sldLayoutId id="2147483675"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41.jpg"/><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image" Target="../media/image42.png"/><Relationship Id="rId7" Type="http://schemas.openxmlformats.org/officeDocument/2006/relationships/image" Target="../media/image46.jpg"/><Relationship Id="rId12"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jpg"/><Relationship Id="rId11" Type="http://schemas.openxmlformats.org/officeDocument/2006/relationships/image" Target="../media/image50.jpg"/><Relationship Id="rId5" Type="http://schemas.openxmlformats.org/officeDocument/2006/relationships/image" Target="../media/image44.jpg"/><Relationship Id="rId10" Type="http://schemas.openxmlformats.org/officeDocument/2006/relationships/image" Target="../media/image49.jpg"/><Relationship Id="rId4" Type="http://schemas.openxmlformats.org/officeDocument/2006/relationships/image" Target="../media/image43.jpg"/><Relationship Id="rId9" Type="http://schemas.openxmlformats.org/officeDocument/2006/relationships/image" Target="../media/image48.jpg"/></Relationships>
</file>

<file path=ppt/slides/_rels/slide17.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52.png"/><Relationship Id="rId7" Type="http://schemas.openxmlformats.org/officeDocument/2006/relationships/image" Target="../media/image47.jp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2.png"/><Relationship Id="rId9" Type="http://schemas.openxmlformats.org/officeDocument/2006/relationships/image" Target="../media/image50.jp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5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59.jp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61.pn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3"/>
          <p:cNvSpPr txBox="1">
            <a:spLocks noGrp="1"/>
          </p:cNvSpPr>
          <p:nvPr>
            <p:ph type="ctrTitle"/>
          </p:nvPr>
        </p:nvSpPr>
        <p:spPr>
          <a:xfrm>
            <a:off x="965772" y="813734"/>
            <a:ext cx="7366570" cy="20778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US" sz="4000" b="1" dirty="0" smtClean="0">
                <a:solidFill>
                  <a:schemeClr val="tx2">
                    <a:lumMod val="75000"/>
                  </a:schemeClr>
                </a:solidFill>
                <a:latin typeface="+mn-lt"/>
              </a:rPr>
              <a:t>CHÀO MỪNG CÁC EM </a:t>
            </a:r>
            <a:br>
              <a:rPr lang="en-US" sz="4000" b="1" dirty="0" smtClean="0">
                <a:solidFill>
                  <a:schemeClr val="tx2">
                    <a:lumMod val="75000"/>
                  </a:schemeClr>
                </a:solidFill>
                <a:latin typeface="+mn-lt"/>
              </a:rPr>
            </a:br>
            <a:r>
              <a:rPr lang="en-US" sz="4000" b="1" dirty="0" smtClean="0">
                <a:solidFill>
                  <a:schemeClr val="tx2">
                    <a:lumMod val="75000"/>
                  </a:schemeClr>
                </a:solidFill>
                <a:latin typeface="+mn-lt"/>
              </a:rPr>
              <a:t>ĐẾN VỚI BÀI HỌC HÔM NAY!</a:t>
            </a:r>
            <a:endParaRPr sz="4000" b="1" dirty="0">
              <a:solidFill>
                <a:schemeClr val="tx2">
                  <a:lumMod val="75000"/>
                </a:schemeClr>
              </a:solidFill>
              <a:latin typeface="+mn-lt"/>
            </a:endParaRPr>
          </a:p>
        </p:txBody>
      </p:sp>
      <p:pic>
        <p:nvPicPr>
          <p:cNvPr id="143" name="Google Shape;143;p33"/>
          <p:cNvPicPr preferRelativeResize="0"/>
          <p:nvPr/>
        </p:nvPicPr>
        <p:blipFill>
          <a:blip r:embed="rId3">
            <a:alphaModFix/>
          </a:blip>
          <a:stretch>
            <a:fillRect/>
          </a:stretch>
        </p:blipFill>
        <p:spPr>
          <a:xfrm flipH="1">
            <a:off x="3472165" y="3524250"/>
            <a:ext cx="1805313" cy="1619250"/>
          </a:xfrm>
          <a:prstGeom prst="rect">
            <a:avLst/>
          </a:prstGeom>
          <a:noFill/>
          <a:ln>
            <a:noFill/>
          </a:ln>
        </p:spPr>
      </p:pic>
      <p:sp>
        <p:nvSpPr>
          <p:cNvPr id="144" name="Google Shape;144;p33"/>
          <p:cNvSpPr/>
          <p:nvPr/>
        </p:nvSpPr>
        <p:spPr>
          <a:xfrm>
            <a:off x="1321525" y="4806875"/>
            <a:ext cx="998100" cy="91800"/>
          </a:xfrm>
          <a:prstGeom prst="ellipse">
            <a:avLst/>
          </a:prstGeom>
          <a:solidFill>
            <a:srgbClr val="1C1C1C">
              <a:alpha val="2843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33"/>
          <p:cNvPicPr preferRelativeResize="0"/>
          <p:nvPr/>
        </p:nvPicPr>
        <p:blipFill>
          <a:blip r:embed="rId4">
            <a:alphaModFix/>
          </a:blip>
          <a:stretch>
            <a:fillRect/>
          </a:stretch>
        </p:blipFill>
        <p:spPr>
          <a:xfrm flipH="1">
            <a:off x="1199098" y="3728825"/>
            <a:ext cx="1349150" cy="1210100"/>
          </a:xfrm>
          <a:prstGeom prst="rect">
            <a:avLst/>
          </a:prstGeom>
          <a:noFill/>
          <a:ln>
            <a:noFill/>
          </a:ln>
        </p:spPr>
      </p:pic>
      <p:pic>
        <p:nvPicPr>
          <p:cNvPr id="146" name="Google Shape;146;p33"/>
          <p:cNvPicPr preferRelativeResize="0"/>
          <p:nvPr/>
        </p:nvPicPr>
        <p:blipFill>
          <a:blip r:embed="rId5">
            <a:alphaModFix/>
          </a:blip>
          <a:stretch>
            <a:fillRect/>
          </a:stretch>
        </p:blipFill>
        <p:spPr>
          <a:xfrm>
            <a:off x="6520175" y="3178025"/>
            <a:ext cx="2271725" cy="2037600"/>
          </a:xfrm>
          <a:prstGeom prst="rect">
            <a:avLst/>
          </a:prstGeom>
          <a:noFill/>
          <a:ln>
            <a:noFill/>
          </a:ln>
        </p:spPr>
      </p:pic>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2" name="Rounded Rectangle 1"/>
          <p:cNvSpPr/>
          <p:nvPr/>
        </p:nvSpPr>
        <p:spPr>
          <a:xfrm>
            <a:off x="1571947" y="544531"/>
            <a:ext cx="6072027" cy="1017142"/>
          </a:xfrm>
          <a:prstGeom prst="roundRect">
            <a:avLst/>
          </a:prstGeom>
          <a:solidFill>
            <a:schemeClr val="bg2">
              <a:lumMod val="40000"/>
              <a:lumOff val="60000"/>
            </a:schemeClr>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vi-VN" sz="2000">
                <a:solidFill>
                  <a:schemeClr val="bg1">
                    <a:lumMod val="10000"/>
                  </a:schemeClr>
                </a:solidFill>
              </a:rPr>
              <a:t>Chúng ta cần sắp xếp các đồ vật hợp lí để dễ dàng hơn trong việc quản lí và tìm kiếm.</a:t>
            </a:r>
            <a:endParaRPr lang="en-US" sz="2000">
              <a:solidFill>
                <a:schemeClr val="bg1">
                  <a:lumMod val="10000"/>
                </a:schemeClr>
              </a:solidFill>
            </a:endParaRPr>
          </a:p>
        </p:txBody>
      </p:sp>
      <p:sp>
        <p:nvSpPr>
          <p:cNvPr id="3" name="Rounded Rectangle 2"/>
          <p:cNvSpPr/>
          <p:nvPr/>
        </p:nvSpPr>
        <p:spPr>
          <a:xfrm>
            <a:off x="1571947" y="1827088"/>
            <a:ext cx="6072027" cy="1017142"/>
          </a:xfrm>
          <a:prstGeom prst="roundRect">
            <a:avLst/>
          </a:prstGeom>
          <a:solidFill>
            <a:schemeClr val="accent2">
              <a:lumMod val="40000"/>
              <a:lumOff val="60000"/>
            </a:schemeClr>
          </a:solid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err="1">
                <a:solidFill>
                  <a:schemeClr val="bg1">
                    <a:lumMod val="10000"/>
                  </a:schemeClr>
                </a:solidFill>
              </a:rPr>
              <a:t>Các</a:t>
            </a:r>
            <a:r>
              <a:rPr lang="en-US" sz="2000" dirty="0">
                <a:solidFill>
                  <a:schemeClr val="bg1">
                    <a:lumMod val="10000"/>
                  </a:schemeClr>
                </a:solidFill>
              </a:rPr>
              <a:t> </a:t>
            </a:r>
            <a:r>
              <a:rPr lang="en-US" sz="2000" dirty="0" err="1">
                <a:solidFill>
                  <a:schemeClr val="bg1">
                    <a:lumMod val="10000"/>
                  </a:schemeClr>
                </a:solidFill>
              </a:rPr>
              <a:t>ví</a:t>
            </a:r>
            <a:r>
              <a:rPr lang="en-US" sz="2000" dirty="0">
                <a:solidFill>
                  <a:schemeClr val="bg1">
                    <a:lumMod val="10000"/>
                  </a:schemeClr>
                </a:solidFill>
              </a:rPr>
              <a:t> </a:t>
            </a:r>
            <a:r>
              <a:rPr lang="en-US" sz="2000" dirty="0" err="1" smtClean="0">
                <a:solidFill>
                  <a:schemeClr val="bg1">
                    <a:lumMod val="10000"/>
                  </a:schemeClr>
                </a:solidFill>
              </a:rPr>
              <a:t>dụ</a:t>
            </a:r>
            <a:r>
              <a:rPr lang="en-US" sz="2000" dirty="0" smtClean="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quần</a:t>
            </a:r>
            <a:r>
              <a:rPr lang="en-US" sz="2000" dirty="0">
                <a:solidFill>
                  <a:schemeClr val="bg1">
                    <a:lumMod val="10000"/>
                  </a:schemeClr>
                </a:solidFill>
              </a:rPr>
              <a:t> </a:t>
            </a:r>
            <a:r>
              <a:rPr lang="en-US" sz="2000" dirty="0" err="1">
                <a:solidFill>
                  <a:schemeClr val="bg1">
                    <a:lumMod val="10000"/>
                  </a:schemeClr>
                </a:solidFill>
              </a:rPr>
              <a:t>áo</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lạnh</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giá</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smtClean="0">
                <a:solidFill>
                  <a:schemeClr val="bg1">
                    <a:lumMod val="10000"/>
                  </a:schemeClr>
                </a:solidFill>
              </a:rPr>
              <a:t>bếp</a:t>
            </a:r>
            <a:r>
              <a:rPr lang="en-US" sz="2000" dirty="0" smtClean="0">
                <a:solidFill>
                  <a:schemeClr val="bg1">
                    <a:lumMod val="10000"/>
                  </a:schemeClr>
                </a:solidFill>
              </a:rPr>
              <a:t>,…</a:t>
            </a:r>
            <a:endParaRPr lang="en-US" sz="2000" dirty="0">
              <a:solidFill>
                <a:schemeClr val="bg1">
                  <a:lumMod val="10000"/>
                </a:schemeClr>
              </a:solidFill>
            </a:endParaRPr>
          </a:p>
        </p:txBody>
      </p:sp>
      <p:sp>
        <p:nvSpPr>
          <p:cNvPr id="4" name="Rounded Rectangle 3"/>
          <p:cNvSpPr/>
          <p:nvPr/>
        </p:nvSpPr>
        <p:spPr>
          <a:xfrm>
            <a:off x="1571947" y="3212387"/>
            <a:ext cx="6072027" cy="1017142"/>
          </a:xfrm>
          <a:prstGeom prst="roundRect">
            <a:avLst/>
          </a:prstGeom>
          <a:solidFill>
            <a:schemeClr val="tx2">
              <a:lumMod val="40000"/>
              <a:lumOff val="60000"/>
            </a:schemeClr>
          </a:solid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err="1">
                <a:solidFill>
                  <a:schemeClr val="bg1">
                    <a:lumMod val="10000"/>
                  </a:schemeClr>
                </a:solidFill>
              </a:rPr>
              <a:t>Giá</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cặp</a:t>
            </a:r>
            <a:r>
              <a:rPr lang="en-US" sz="2000" dirty="0">
                <a:solidFill>
                  <a:schemeClr val="bg1">
                    <a:lumMod val="10000"/>
                  </a:schemeClr>
                </a:solidFill>
              </a:rPr>
              <a:t> </a:t>
            </a:r>
            <a:r>
              <a:rPr lang="en-US" sz="2000" dirty="0" err="1">
                <a:solidFill>
                  <a:schemeClr val="bg1">
                    <a:lumMod val="10000"/>
                  </a:schemeClr>
                </a:solidFill>
              </a:rPr>
              <a:t>sách</a:t>
            </a:r>
            <a:r>
              <a:rPr lang="en-US" sz="2000" dirty="0">
                <a:solidFill>
                  <a:schemeClr val="bg1">
                    <a:lumMod val="10000"/>
                  </a:schemeClr>
                </a:solidFill>
              </a:rPr>
              <a:t>, </a:t>
            </a:r>
            <a:r>
              <a:rPr lang="en-US" sz="2000" dirty="0" err="1">
                <a:solidFill>
                  <a:schemeClr val="bg1">
                    <a:lumMod val="10000"/>
                  </a:schemeClr>
                </a:solidFill>
              </a:rPr>
              <a:t>ngăn</a:t>
            </a:r>
            <a:r>
              <a:rPr lang="en-US" sz="2000" dirty="0">
                <a:solidFill>
                  <a:schemeClr val="bg1">
                    <a:lumMod val="10000"/>
                  </a:schemeClr>
                </a:solidFill>
              </a:rPr>
              <a:t> </a:t>
            </a:r>
            <a:r>
              <a:rPr lang="en-US" sz="2000" dirty="0" err="1">
                <a:solidFill>
                  <a:schemeClr val="bg1">
                    <a:lumMod val="10000"/>
                  </a:schemeClr>
                </a:solidFill>
              </a:rPr>
              <a:t>bàn</a:t>
            </a:r>
            <a:r>
              <a:rPr lang="en-US" sz="2000" dirty="0">
                <a:solidFill>
                  <a:schemeClr val="bg1">
                    <a:lumMod val="10000"/>
                  </a:schemeClr>
                </a:solidFill>
              </a:rPr>
              <a:t>, </a:t>
            </a:r>
            <a:r>
              <a:rPr lang="en-US" sz="2000" dirty="0" err="1">
                <a:solidFill>
                  <a:schemeClr val="bg1">
                    <a:lumMod val="10000"/>
                  </a:schemeClr>
                </a:solidFill>
              </a:rPr>
              <a:t>tủ</a:t>
            </a:r>
            <a:r>
              <a:rPr lang="en-US" sz="2000" dirty="0">
                <a:solidFill>
                  <a:schemeClr val="bg1">
                    <a:lumMod val="10000"/>
                  </a:schemeClr>
                </a:solidFill>
              </a:rPr>
              <a:t> </a:t>
            </a:r>
            <a:r>
              <a:rPr lang="en-US" sz="2000" dirty="0" err="1">
                <a:solidFill>
                  <a:schemeClr val="bg1">
                    <a:lumMod val="10000"/>
                  </a:schemeClr>
                </a:solidFill>
              </a:rPr>
              <a:t>lạnh</a:t>
            </a:r>
            <a:r>
              <a:rPr lang="en-US" sz="2000" dirty="0">
                <a:solidFill>
                  <a:schemeClr val="bg1">
                    <a:lumMod val="10000"/>
                  </a:schemeClr>
                </a:solidFill>
              </a:rPr>
              <a:t>, </a:t>
            </a:r>
            <a:r>
              <a:rPr lang="en-US" sz="2000" dirty="0" err="1">
                <a:solidFill>
                  <a:schemeClr val="bg1">
                    <a:lumMod val="10000"/>
                  </a:schemeClr>
                </a:solidFill>
              </a:rPr>
              <a:t>đồ</a:t>
            </a:r>
            <a:r>
              <a:rPr lang="en-US" sz="2000" dirty="0">
                <a:solidFill>
                  <a:schemeClr val="bg1">
                    <a:lumMod val="10000"/>
                  </a:schemeClr>
                </a:solidFill>
              </a:rPr>
              <a:t> </a:t>
            </a:r>
            <a:r>
              <a:rPr lang="en-US" sz="2000" dirty="0" err="1">
                <a:solidFill>
                  <a:schemeClr val="bg1">
                    <a:lumMod val="10000"/>
                  </a:schemeClr>
                </a:solidFill>
              </a:rPr>
              <a:t>dùng</a:t>
            </a:r>
            <a:r>
              <a:rPr lang="en-US" sz="2000" dirty="0">
                <a:solidFill>
                  <a:schemeClr val="bg1">
                    <a:lumMod val="10000"/>
                  </a:schemeClr>
                </a:solidFill>
              </a:rPr>
              <a:t> </a:t>
            </a:r>
            <a:r>
              <a:rPr lang="en-US" sz="2000" dirty="0" err="1">
                <a:solidFill>
                  <a:schemeClr val="bg1">
                    <a:lumMod val="10000"/>
                  </a:schemeClr>
                </a:solidFill>
              </a:rPr>
              <a:t>trong</a:t>
            </a:r>
            <a:r>
              <a:rPr lang="en-US" sz="2000" dirty="0">
                <a:solidFill>
                  <a:schemeClr val="bg1">
                    <a:lumMod val="10000"/>
                  </a:schemeClr>
                </a:solidFill>
              </a:rPr>
              <a:t> </a:t>
            </a:r>
            <a:r>
              <a:rPr lang="en-US" sz="2000" dirty="0" err="1">
                <a:solidFill>
                  <a:schemeClr val="bg1">
                    <a:lumMod val="10000"/>
                  </a:schemeClr>
                </a:solidFill>
              </a:rPr>
              <a:t>bếp</a:t>
            </a:r>
            <a:r>
              <a:rPr lang="en-US" sz="2000" dirty="0">
                <a:solidFill>
                  <a:schemeClr val="bg1">
                    <a:lumMod val="10000"/>
                  </a:schemeClr>
                </a:solidFill>
              </a:rPr>
              <a:t> </a:t>
            </a:r>
            <a:r>
              <a:rPr lang="en-US" sz="2000" dirty="0" err="1">
                <a:solidFill>
                  <a:schemeClr val="bg1">
                    <a:lumMod val="10000"/>
                  </a:schemeClr>
                </a:solidFill>
              </a:rPr>
              <a:t>được</a:t>
            </a:r>
            <a:r>
              <a:rPr lang="en-US" sz="2000" dirty="0">
                <a:solidFill>
                  <a:schemeClr val="bg1">
                    <a:lumMod val="10000"/>
                  </a:schemeClr>
                </a:solidFill>
              </a:rPr>
              <a:t> </a:t>
            </a: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b="1" dirty="0" err="1">
                <a:solidFill>
                  <a:srgbClr val="C00000"/>
                </a:solidFill>
              </a:rPr>
              <a:t>theo</a:t>
            </a:r>
            <a:r>
              <a:rPr lang="en-US" sz="2000" b="1" dirty="0">
                <a:solidFill>
                  <a:srgbClr val="C00000"/>
                </a:solidFill>
              </a:rPr>
              <a:t> </a:t>
            </a:r>
            <a:r>
              <a:rPr lang="en-US" sz="2000" b="1" dirty="0" err="1">
                <a:solidFill>
                  <a:srgbClr val="C00000"/>
                </a:solidFill>
              </a:rPr>
              <a:t>nhóm</a:t>
            </a:r>
            <a:r>
              <a:rPr lang="en-US" sz="2000" dirty="0" smtClean="0">
                <a:solidFill>
                  <a:schemeClr val="bg1">
                    <a:lumMod val="10000"/>
                  </a:schemeClr>
                </a:solidFill>
              </a:rPr>
              <a:t>.</a:t>
            </a:r>
            <a:endParaRPr lang="en-US" sz="2000" dirty="0">
              <a:solidFill>
                <a:schemeClr val="bg1">
                  <a:lumMod val="1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974" y="1481298"/>
            <a:ext cx="1708721" cy="17087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48" y="334981"/>
            <a:ext cx="1359399" cy="135939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874" y="3024456"/>
            <a:ext cx="1242746" cy="124274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righ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strVal val="#ppt_w+.3"/>
                                          </p:val>
                                        </p:tav>
                                        <p:tav tm="100000">
                                          <p:val>
                                            <p:strVal val="#ppt_w"/>
                                          </p:val>
                                        </p:tav>
                                      </p:tavLst>
                                    </p:anim>
                                    <p:anim calcmode="lin" valueType="num">
                                      <p:cBhvr>
                                        <p:cTn id="33" dur="500" fill="hold"/>
                                        <p:tgtEl>
                                          <p:spTgt spid="4"/>
                                        </p:tgtEl>
                                        <p:attrNameLst>
                                          <p:attrName>ppt_h</p:attrName>
                                        </p:attrNameLst>
                                      </p:cBhvr>
                                      <p:tavLst>
                                        <p:tav tm="0">
                                          <p:val>
                                            <p:strVal val="#ppt_h"/>
                                          </p:val>
                                        </p:tav>
                                        <p:tav tm="100000">
                                          <p:val>
                                            <p:strVal val="#ppt_h"/>
                                          </p:val>
                                        </p:tav>
                                      </p:tavLst>
                                    </p:anim>
                                    <p:animEffect transition="in" filter="fade">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3" name="Rectangle 2"/>
          <p:cNvSpPr/>
          <p:nvPr/>
        </p:nvSpPr>
        <p:spPr>
          <a:xfrm>
            <a:off x="2337370" y="1426563"/>
            <a:ext cx="4572000" cy="1420325"/>
          </a:xfrm>
          <a:prstGeom prst="rect">
            <a:avLst/>
          </a:prstGeom>
        </p:spPr>
        <p:txBody>
          <a:bodyPr>
            <a:spAutoFit/>
          </a:bodyPr>
          <a:lstStyle/>
          <a:p>
            <a:pPr algn="just">
              <a:lnSpc>
                <a:spcPct val="150000"/>
              </a:lnSpc>
            </a:pPr>
            <a:r>
              <a:rPr lang="vi-VN" sz="2000" dirty="0"/>
              <a:t>Sắp xếp các đồ vật hợp lí sẽ giúp em tìm kiếm được nhanh hơn nhờ vào việc tìm kiếm theo quy tắc sắp xếp.</a:t>
            </a:r>
            <a:endParaRPr lang="en-US" sz="2000" dirty="0"/>
          </a:p>
        </p:txBody>
      </p:sp>
      <p:sp>
        <p:nvSpPr>
          <p:cNvPr id="5" name="TextBox 4"/>
          <p:cNvSpPr txBox="1"/>
          <p:nvPr/>
        </p:nvSpPr>
        <p:spPr>
          <a:xfrm>
            <a:off x="3010328" y="729466"/>
            <a:ext cx="2979506" cy="523982"/>
          </a:xfrm>
          <a:prstGeom prst="rect">
            <a:avLst/>
          </a:prstGeom>
          <a:noFill/>
        </p:spPr>
        <p:txBody>
          <a:bodyPr wrap="square" rtlCol="0">
            <a:spAutoFit/>
          </a:bodyPr>
          <a:lstStyle/>
          <a:p>
            <a:pPr algn="ctr"/>
            <a:r>
              <a:rPr lang="en-US" sz="2800" b="1" dirty="0" smtClean="0">
                <a:solidFill>
                  <a:srgbClr val="C00000"/>
                </a:solidFill>
              </a:rPr>
              <a:t>KẾT LUẬN</a:t>
            </a:r>
            <a:endParaRPr lang="en-US" sz="2800" b="1" dirty="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Rectangle 1"/>
          <p:cNvSpPr/>
          <p:nvPr/>
        </p:nvSpPr>
        <p:spPr>
          <a:xfrm>
            <a:off x="2142162" y="1093123"/>
            <a:ext cx="5655923" cy="2400657"/>
          </a:xfrm>
          <a:prstGeom prst="rect">
            <a:avLst/>
          </a:prstGeom>
        </p:spPr>
        <p:txBody>
          <a:bodyPr wrap="square">
            <a:spAutoFit/>
          </a:bodyPr>
          <a:lstStyle/>
          <a:p>
            <a:pPr algn="just">
              <a:lnSpc>
                <a:spcPct val="150000"/>
              </a:lnSpc>
            </a:pPr>
            <a:r>
              <a:rPr lang="en-US" sz="2000" b="1" dirty="0" smtClean="0">
                <a:solidFill>
                  <a:srgbClr val="C00000"/>
                </a:solidFill>
              </a:rPr>
              <a:t>?</a:t>
            </a:r>
            <a:r>
              <a:rPr lang="vi-VN" sz="2000" b="1" dirty="0" smtClean="0">
                <a:solidFill>
                  <a:srgbClr val="C00000"/>
                </a:solidFill>
              </a:rPr>
              <a:t>1</a:t>
            </a:r>
            <a:r>
              <a:rPr lang="vi-VN" sz="2000" b="1" dirty="0">
                <a:solidFill>
                  <a:srgbClr val="C00000"/>
                </a:solidFill>
              </a:rPr>
              <a:t>. </a:t>
            </a:r>
            <a:r>
              <a:rPr lang="vi-VN" sz="2000" b="1" dirty="0"/>
              <a:t>Sắp xếp đồ vật hợp lí sẽ giúp chúng ta:</a:t>
            </a:r>
          </a:p>
          <a:p>
            <a:pPr algn="just">
              <a:lnSpc>
                <a:spcPct val="150000"/>
              </a:lnSpc>
            </a:pPr>
            <a:r>
              <a:rPr lang="vi-VN" sz="2000" dirty="0"/>
              <a:t>A. Quản lí đồ vật dễ dàng hơn.</a:t>
            </a:r>
          </a:p>
          <a:p>
            <a:pPr algn="just">
              <a:lnSpc>
                <a:spcPct val="150000"/>
              </a:lnSpc>
            </a:pPr>
            <a:r>
              <a:rPr lang="vi-VN" sz="2000" dirty="0"/>
              <a:t>B. Quản lí đồ vật để người khác khó tìm thấy.</a:t>
            </a:r>
          </a:p>
          <a:p>
            <a:pPr algn="just">
              <a:lnSpc>
                <a:spcPct val="150000"/>
              </a:lnSpc>
            </a:pPr>
            <a:r>
              <a:rPr lang="vi-VN" sz="2000" dirty="0"/>
              <a:t>C. Tìm kiếm đồ vật nhanh hơn.</a:t>
            </a:r>
          </a:p>
          <a:p>
            <a:pPr algn="just">
              <a:lnSpc>
                <a:spcPct val="150000"/>
              </a:lnSpc>
            </a:pPr>
            <a:r>
              <a:rPr lang="vi-VN" sz="2000" dirty="0"/>
              <a:t>D. Cả A và C đều đúng.</a:t>
            </a:r>
          </a:p>
        </p:txBody>
      </p:sp>
      <p:sp>
        <p:nvSpPr>
          <p:cNvPr id="3" name="Oval 2"/>
          <p:cNvSpPr/>
          <p:nvPr/>
        </p:nvSpPr>
        <p:spPr>
          <a:xfrm>
            <a:off x="1962363" y="2949250"/>
            <a:ext cx="606175" cy="5445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6849">
            <a:off x="4106451" y="-20549"/>
            <a:ext cx="1256658" cy="125665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
                                            <p:txEl>
                                              <p:pRg st="0" end="0"/>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500"/>
                                        <p:tgtEl>
                                          <p:spTgt spid="2">
                                            <p:txEl>
                                              <p:pRg st="3" end="3"/>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wipe(left)">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 name="Rectangle 2"/>
          <p:cNvSpPr/>
          <p:nvPr/>
        </p:nvSpPr>
        <p:spPr>
          <a:xfrm>
            <a:off x="1595692" y="275022"/>
            <a:ext cx="7137342" cy="1015663"/>
          </a:xfrm>
          <a:prstGeom prst="rect">
            <a:avLst/>
          </a:prstGeom>
        </p:spPr>
        <p:txBody>
          <a:bodyPr wrap="square">
            <a:spAutoFit/>
          </a:bodyPr>
          <a:lstStyle/>
          <a:p>
            <a:pPr algn="just">
              <a:lnSpc>
                <a:spcPct val="150000"/>
              </a:lnSpc>
            </a:pPr>
            <a:r>
              <a:rPr lang="en-US" sz="2000" dirty="0" smtClean="0"/>
              <a:t>C</a:t>
            </a:r>
            <a:r>
              <a:rPr lang="vi-VN" sz="2000" dirty="0" smtClean="0"/>
              <a:t>hia </a:t>
            </a:r>
            <a:r>
              <a:rPr lang="vi-VN" sz="2000" dirty="0"/>
              <a:t>lớp theo nhóm 4 HS và </a:t>
            </a:r>
            <a:r>
              <a:rPr lang="en-US" sz="2000" dirty="0" err="1" smtClean="0"/>
              <a:t>chơi</a:t>
            </a:r>
            <a:r>
              <a:rPr lang="en-US" sz="2000" dirty="0" smtClean="0"/>
              <a:t> </a:t>
            </a:r>
            <a:r>
              <a:rPr lang="vi-VN" sz="2000" dirty="0" smtClean="0"/>
              <a:t>trò </a:t>
            </a:r>
            <a:r>
              <a:rPr lang="vi-VN" sz="2000" dirty="0"/>
              <a:t>chơi “</a:t>
            </a:r>
            <a:r>
              <a:rPr lang="vi-VN" sz="2000" b="1" i="1" dirty="0">
                <a:solidFill>
                  <a:srgbClr val="C00000"/>
                </a:solidFill>
              </a:rPr>
              <a:t>Phân loại đồ vật</a:t>
            </a:r>
            <a:r>
              <a:rPr lang="vi-VN" sz="2000" dirty="0"/>
              <a:t>”: Em hãy sắp xếp các thiết bị sau vào hai nhóm.</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4" y="-75553"/>
            <a:ext cx="1575678" cy="117125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7963"/>
          <a:stretch/>
        </p:blipFill>
        <p:spPr>
          <a:xfrm>
            <a:off x="1534759" y="1264546"/>
            <a:ext cx="1167524" cy="957795"/>
          </a:xfrm>
          <a:prstGeom prst="rect">
            <a:avLst/>
          </a:prstGeom>
        </p:spPr>
      </p:pic>
      <p:sp>
        <p:nvSpPr>
          <p:cNvPr id="6" name="TextBox 5"/>
          <p:cNvSpPr txBox="1"/>
          <p:nvPr/>
        </p:nvSpPr>
        <p:spPr>
          <a:xfrm>
            <a:off x="1366872" y="2310494"/>
            <a:ext cx="1335411" cy="338554"/>
          </a:xfrm>
          <a:prstGeom prst="rect">
            <a:avLst/>
          </a:prstGeom>
          <a:noFill/>
        </p:spPr>
        <p:txBody>
          <a:bodyPr wrap="square" rtlCol="0">
            <a:spAutoFit/>
          </a:bodyPr>
          <a:lstStyle/>
          <a:p>
            <a:pPr algn="ctr"/>
            <a:r>
              <a:rPr lang="en-US" sz="1600" dirty="0" smtClean="0"/>
              <a:t>1. </a:t>
            </a:r>
            <a:r>
              <a:rPr lang="en-US" sz="1600" dirty="0" err="1" smtClean="0"/>
              <a:t>Màn</a:t>
            </a:r>
            <a:r>
              <a:rPr lang="en-US" sz="1600" dirty="0" smtClean="0"/>
              <a:t> </a:t>
            </a:r>
            <a:r>
              <a:rPr lang="en-US" sz="1600" dirty="0" err="1" smtClean="0"/>
              <a:t>hình</a:t>
            </a:r>
            <a:endParaRPr lang="en-US" sz="1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5244" y="1384812"/>
            <a:ext cx="1103917" cy="971447"/>
          </a:xfrm>
          <a:prstGeom prst="rect">
            <a:avLst/>
          </a:prstGeom>
        </p:spPr>
      </p:pic>
      <p:sp>
        <p:nvSpPr>
          <p:cNvPr id="10" name="TextBox 9"/>
          <p:cNvSpPr txBox="1"/>
          <p:nvPr/>
        </p:nvSpPr>
        <p:spPr>
          <a:xfrm>
            <a:off x="3093716" y="2310494"/>
            <a:ext cx="1146972" cy="338554"/>
          </a:xfrm>
          <a:prstGeom prst="rect">
            <a:avLst/>
          </a:prstGeom>
          <a:noFill/>
        </p:spPr>
        <p:txBody>
          <a:bodyPr wrap="square" rtlCol="0">
            <a:spAutoFit/>
          </a:bodyPr>
          <a:lstStyle/>
          <a:p>
            <a:pPr algn="ctr"/>
            <a:r>
              <a:rPr lang="en-US" sz="1600" dirty="0" smtClean="0"/>
              <a:t>2. </a:t>
            </a:r>
            <a:r>
              <a:rPr lang="en-US" sz="1600" dirty="0" err="1" smtClean="0"/>
              <a:t>Chuột</a:t>
            </a:r>
            <a:endParaRPr lang="en-US" sz="1600"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5208" y="1206246"/>
            <a:ext cx="1328577" cy="1328577"/>
          </a:xfrm>
          <a:prstGeom prst="rect">
            <a:avLst/>
          </a:prstGeom>
        </p:spPr>
      </p:pic>
      <p:sp>
        <p:nvSpPr>
          <p:cNvPr id="12" name="TextBox 11"/>
          <p:cNvSpPr txBox="1"/>
          <p:nvPr/>
        </p:nvSpPr>
        <p:spPr>
          <a:xfrm>
            <a:off x="4527658" y="2310494"/>
            <a:ext cx="1719687" cy="338554"/>
          </a:xfrm>
          <a:prstGeom prst="rect">
            <a:avLst/>
          </a:prstGeom>
          <a:noFill/>
        </p:spPr>
        <p:txBody>
          <a:bodyPr wrap="square" rtlCol="0">
            <a:spAutoFit/>
          </a:bodyPr>
          <a:lstStyle/>
          <a:p>
            <a:pPr algn="ctr"/>
            <a:r>
              <a:rPr lang="en-US" sz="1600" dirty="0" smtClean="0"/>
              <a:t>3. </a:t>
            </a:r>
            <a:r>
              <a:rPr lang="en-US" sz="1600" dirty="0" err="1" smtClean="0"/>
              <a:t>Nồi</a:t>
            </a:r>
            <a:r>
              <a:rPr lang="en-US" sz="1600" dirty="0" smtClean="0"/>
              <a:t> </a:t>
            </a:r>
            <a:r>
              <a:rPr lang="en-US" sz="1600" dirty="0" err="1" smtClean="0"/>
              <a:t>cơm</a:t>
            </a:r>
            <a:r>
              <a:rPr lang="en-US" sz="1600" dirty="0" smtClean="0"/>
              <a:t> </a:t>
            </a:r>
            <a:r>
              <a:rPr lang="en-US" sz="1600" dirty="0" err="1" smtClean="0"/>
              <a:t>điện</a:t>
            </a:r>
            <a:endParaRPr lang="en-US" sz="1600" dirty="0"/>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945" y="1308479"/>
            <a:ext cx="1424752" cy="1009297"/>
          </a:xfrm>
          <a:prstGeom prst="rect">
            <a:avLst/>
          </a:prstGeom>
        </p:spPr>
      </p:pic>
      <p:sp>
        <p:nvSpPr>
          <p:cNvPr id="14" name="TextBox 13"/>
          <p:cNvSpPr txBox="1"/>
          <p:nvPr/>
        </p:nvSpPr>
        <p:spPr>
          <a:xfrm>
            <a:off x="6514966" y="2305119"/>
            <a:ext cx="1653177" cy="338554"/>
          </a:xfrm>
          <a:prstGeom prst="rect">
            <a:avLst/>
          </a:prstGeom>
          <a:noFill/>
        </p:spPr>
        <p:txBody>
          <a:bodyPr wrap="square" rtlCol="0">
            <a:spAutoFit/>
          </a:bodyPr>
          <a:lstStyle/>
          <a:p>
            <a:pPr algn="ctr"/>
            <a:r>
              <a:rPr lang="en-US" sz="1600" dirty="0" smtClean="0"/>
              <a:t>4. </a:t>
            </a:r>
            <a:r>
              <a:rPr lang="en-US" sz="1600" dirty="0" err="1" smtClean="0"/>
              <a:t>Máy</a:t>
            </a:r>
            <a:r>
              <a:rPr lang="en-US" sz="1600" dirty="0" smtClean="0"/>
              <a:t> </a:t>
            </a:r>
            <a:r>
              <a:rPr lang="en-US" sz="1600" dirty="0" err="1" smtClean="0"/>
              <a:t>sấy</a:t>
            </a:r>
            <a:r>
              <a:rPr lang="en-US" sz="1600" dirty="0" smtClean="0"/>
              <a:t> </a:t>
            </a:r>
            <a:r>
              <a:rPr lang="en-US" sz="1600" dirty="0" err="1" smtClean="0"/>
              <a:t>tóc</a:t>
            </a:r>
            <a:endParaRPr lang="en-US" sz="1600" dirty="0"/>
          </a:p>
        </p:txBody>
      </p:sp>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28244" r="27513"/>
          <a:stretch/>
        </p:blipFill>
        <p:spPr>
          <a:xfrm flipH="1">
            <a:off x="1595692" y="2834098"/>
            <a:ext cx="877769" cy="1348428"/>
          </a:xfrm>
          <a:prstGeom prst="rect">
            <a:avLst/>
          </a:prstGeom>
        </p:spPr>
      </p:pic>
      <p:sp>
        <p:nvSpPr>
          <p:cNvPr id="16" name="TextBox 15"/>
          <p:cNvSpPr txBox="1"/>
          <p:nvPr/>
        </p:nvSpPr>
        <p:spPr>
          <a:xfrm>
            <a:off x="1366872" y="4275704"/>
            <a:ext cx="1335411" cy="338554"/>
          </a:xfrm>
          <a:prstGeom prst="rect">
            <a:avLst/>
          </a:prstGeom>
          <a:noFill/>
        </p:spPr>
        <p:txBody>
          <a:bodyPr wrap="square" rtlCol="0">
            <a:spAutoFit/>
          </a:bodyPr>
          <a:lstStyle/>
          <a:p>
            <a:pPr algn="ctr"/>
            <a:r>
              <a:rPr lang="en-US" sz="1600" dirty="0" smtClean="0"/>
              <a:t>5. </a:t>
            </a:r>
            <a:r>
              <a:rPr lang="en-US" sz="1600" dirty="0" err="1" smtClean="0"/>
              <a:t>Thân</a:t>
            </a:r>
            <a:r>
              <a:rPr lang="en-US" sz="1600" dirty="0" smtClean="0"/>
              <a:t> </a:t>
            </a:r>
            <a:r>
              <a:rPr lang="en-US" sz="1600" dirty="0" err="1" smtClean="0"/>
              <a:t>máy</a:t>
            </a:r>
            <a:endParaRPr lang="en-US" sz="1600"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1283" y="2748679"/>
            <a:ext cx="1503238" cy="1503238"/>
          </a:xfrm>
          <a:prstGeom prst="rect">
            <a:avLst/>
          </a:prstGeom>
        </p:spPr>
      </p:pic>
      <p:sp>
        <p:nvSpPr>
          <p:cNvPr id="18" name="TextBox 17"/>
          <p:cNvSpPr txBox="1"/>
          <p:nvPr/>
        </p:nvSpPr>
        <p:spPr>
          <a:xfrm>
            <a:off x="2964937" y="4283463"/>
            <a:ext cx="1335411" cy="338554"/>
          </a:xfrm>
          <a:prstGeom prst="rect">
            <a:avLst/>
          </a:prstGeom>
          <a:noFill/>
        </p:spPr>
        <p:txBody>
          <a:bodyPr wrap="square" rtlCol="0">
            <a:spAutoFit/>
          </a:bodyPr>
          <a:lstStyle/>
          <a:p>
            <a:pPr algn="ctr"/>
            <a:r>
              <a:rPr lang="en-US" sz="1600" dirty="0" smtClean="0"/>
              <a:t>6. </a:t>
            </a:r>
            <a:r>
              <a:rPr lang="en-US" sz="1600" dirty="0" err="1" smtClean="0"/>
              <a:t>Tủ</a:t>
            </a:r>
            <a:r>
              <a:rPr lang="en-US" sz="1600" dirty="0" smtClean="0"/>
              <a:t> </a:t>
            </a:r>
            <a:r>
              <a:rPr lang="en-US" sz="1600" dirty="0" err="1" smtClean="0"/>
              <a:t>lạnh</a:t>
            </a:r>
            <a:endParaRPr lang="en-US" sz="1600" dirty="0"/>
          </a:p>
        </p:txBody>
      </p:sp>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1607" y="3098051"/>
            <a:ext cx="1662178" cy="804494"/>
          </a:xfrm>
          <a:prstGeom prst="rect">
            <a:avLst/>
          </a:prstGeom>
        </p:spPr>
      </p:pic>
      <p:sp>
        <p:nvSpPr>
          <p:cNvPr id="20" name="TextBox 19"/>
          <p:cNvSpPr txBox="1"/>
          <p:nvPr/>
        </p:nvSpPr>
        <p:spPr>
          <a:xfrm>
            <a:off x="4595485" y="4283463"/>
            <a:ext cx="1335411" cy="338554"/>
          </a:xfrm>
          <a:prstGeom prst="rect">
            <a:avLst/>
          </a:prstGeom>
          <a:noFill/>
        </p:spPr>
        <p:txBody>
          <a:bodyPr wrap="square" rtlCol="0">
            <a:spAutoFit/>
          </a:bodyPr>
          <a:lstStyle/>
          <a:p>
            <a:pPr algn="ctr"/>
            <a:r>
              <a:rPr lang="en-US" sz="1600" dirty="0" smtClean="0"/>
              <a:t>7. </a:t>
            </a:r>
            <a:r>
              <a:rPr lang="en-US" sz="1600" dirty="0" err="1" smtClean="0"/>
              <a:t>Bàn</a:t>
            </a:r>
            <a:r>
              <a:rPr lang="en-US" sz="1600" dirty="0" smtClean="0"/>
              <a:t> </a:t>
            </a:r>
            <a:r>
              <a:rPr lang="en-US" sz="1600" dirty="0" err="1" smtClean="0"/>
              <a:t>phím</a:t>
            </a:r>
            <a:endParaRPr lang="en-US" sz="1600" dirty="0"/>
          </a:p>
        </p:txBody>
      </p:sp>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677302" y="2816065"/>
            <a:ext cx="981498" cy="1275947"/>
          </a:xfrm>
          <a:prstGeom prst="rect">
            <a:avLst/>
          </a:prstGeom>
        </p:spPr>
      </p:pic>
      <p:sp>
        <p:nvSpPr>
          <p:cNvPr id="22" name="TextBox 21"/>
          <p:cNvSpPr txBox="1"/>
          <p:nvPr/>
        </p:nvSpPr>
        <p:spPr>
          <a:xfrm>
            <a:off x="6443615" y="4251917"/>
            <a:ext cx="1335411" cy="338554"/>
          </a:xfrm>
          <a:prstGeom prst="rect">
            <a:avLst/>
          </a:prstGeom>
          <a:noFill/>
        </p:spPr>
        <p:txBody>
          <a:bodyPr wrap="square" rtlCol="0">
            <a:spAutoFit/>
          </a:bodyPr>
          <a:lstStyle/>
          <a:p>
            <a:pPr algn="ctr"/>
            <a:r>
              <a:rPr lang="en-US" sz="1600" dirty="0" smtClean="0"/>
              <a:t>8. </a:t>
            </a:r>
            <a:r>
              <a:rPr lang="en-US" sz="1600" dirty="0" err="1" smtClean="0"/>
              <a:t>Quạt</a:t>
            </a:r>
            <a:r>
              <a:rPr lang="en-US" sz="1600" dirty="0" smtClean="0"/>
              <a:t> </a:t>
            </a:r>
            <a:r>
              <a:rPr lang="en-US" sz="1600" dirty="0" err="1" smtClean="0"/>
              <a:t>điện</a:t>
            </a:r>
            <a:endParaRPr lang="en-US" sz="1600" dirty="0"/>
          </a:p>
        </p:txBody>
      </p:sp>
    </p:spTree>
  </p:cSld>
  <p:clrMapOvr>
    <a:masterClrMapping/>
  </p:clrMapOvr>
  <mc:AlternateContent xmlns:mc="http://schemas.openxmlformats.org/markup-compatibility/2006">
    <mc:Choice xmlns:p14="http://schemas.microsoft.com/office/powerpoint/2010/main" Requires="p14">
      <p:transition spd="slow">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16" fill="hold" nodeType="with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16"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p:cTn id="87" dur="500" fill="hold"/>
                                        <p:tgtEl>
                                          <p:spTgt spid="17"/>
                                        </p:tgtEl>
                                        <p:attrNameLst>
                                          <p:attrName>ppt_w</p:attrName>
                                        </p:attrNameLst>
                                      </p:cBhvr>
                                      <p:tavLst>
                                        <p:tav tm="0">
                                          <p:val>
                                            <p:fltVal val="0"/>
                                          </p:val>
                                        </p:tav>
                                        <p:tav tm="100000">
                                          <p:val>
                                            <p:strVal val="#ppt_w"/>
                                          </p:val>
                                        </p:tav>
                                      </p:tavLst>
                                    </p:anim>
                                    <p:anim calcmode="lin" valueType="num">
                                      <p:cBhvr>
                                        <p:cTn id="88" dur="500" fill="hold"/>
                                        <p:tgtEl>
                                          <p:spTgt spid="17"/>
                                        </p:tgtEl>
                                        <p:attrNameLst>
                                          <p:attrName>ppt_h</p:attrName>
                                        </p:attrNameLst>
                                      </p:cBhvr>
                                      <p:tavLst>
                                        <p:tav tm="0">
                                          <p:val>
                                            <p:fltVal val="0"/>
                                          </p:val>
                                        </p:tav>
                                        <p:tav tm="100000">
                                          <p:val>
                                            <p:strVal val="#ppt_h"/>
                                          </p:val>
                                        </p:tav>
                                      </p:tavLst>
                                    </p:anim>
                                    <p:animEffect transition="in" filter="fade">
                                      <p:cBhvr>
                                        <p:cTn id="89" dur="500"/>
                                        <p:tgtEl>
                                          <p:spTgt spid="17"/>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P spid="12" grpId="0"/>
      <p:bldP spid="14" grpId="0"/>
      <p:bldP spid="16" grpId="0"/>
      <p:bldP spid="18"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0966" y="775710"/>
            <a:ext cx="3924729" cy="27535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857963" y="775710"/>
            <a:ext cx="3924729" cy="275355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932231" y="251728"/>
            <a:ext cx="2882197" cy="66109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solidFill>
              </a:rPr>
              <a:t>1. </a:t>
            </a:r>
            <a:r>
              <a:rPr lang="en-US" sz="2000" dirty="0" err="1" smtClean="0">
                <a:solidFill>
                  <a:schemeClr val="accent6"/>
                </a:solidFill>
              </a:rPr>
              <a:t>Các</a:t>
            </a:r>
            <a:r>
              <a:rPr lang="en-US" sz="2000" dirty="0" smtClean="0">
                <a:solidFill>
                  <a:schemeClr val="accent6"/>
                </a:solidFill>
              </a:rPr>
              <a:t> </a:t>
            </a:r>
            <a:r>
              <a:rPr lang="en-US" sz="2000" dirty="0" err="1" smtClean="0">
                <a:solidFill>
                  <a:schemeClr val="accent6"/>
                </a:solidFill>
              </a:rPr>
              <a:t>bộ</a:t>
            </a:r>
            <a:r>
              <a:rPr lang="en-US" sz="2000" dirty="0" smtClean="0">
                <a:solidFill>
                  <a:schemeClr val="accent6"/>
                </a:solidFill>
              </a:rPr>
              <a:t> </a:t>
            </a:r>
            <a:r>
              <a:rPr lang="en-US" sz="2000" dirty="0" err="1" smtClean="0">
                <a:solidFill>
                  <a:schemeClr val="accent6"/>
                </a:solidFill>
              </a:rPr>
              <a:t>phận</a:t>
            </a:r>
            <a:r>
              <a:rPr lang="en-US" sz="2000" dirty="0" smtClean="0">
                <a:solidFill>
                  <a:schemeClr val="accent6"/>
                </a:solidFill>
              </a:rPr>
              <a:t> </a:t>
            </a:r>
            <a:r>
              <a:rPr lang="en-US" sz="2000" dirty="0" err="1" smtClean="0">
                <a:solidFill>
                  <a:schemeClr val="accent6"/>
                </a:solidFill>
              </a:rPr>
              <a:t>cơ</a:t>
            </a:r>
            <a:r>
              <a:rPr lang="en-US" sz="2000" dirty="0" smtClean="0">
                <a:solidFill>
                  <a:schemeClr val="accent6"/>
                </a:solidFill>
              </a:rPr>
              <a:t> </a:t>
            </a:r>
            <a:r>
              <a:rPr lang="en-US" sz="2000" dirty="0" err="1" smtClean="0">
                <a:solidFill>
                  <a:schemeClr val="accent6"/>
                </a:solidFill>
              </a:rPr>
              <a:t>bản</a:t>
            </a:r>
            <a:r>
              <a:rPr lang="en-US" sz="2000" dirty="0" smtClean="0">
                <a:solidFill>
                  <a:schemeClr val="accent6"/>
                </a:solidFill>
              </a:rPr>
              <a:t> </a:t>
            </a:r>
            <a:r>
              <a:rPr lang="en-US" sz="2000" dirty="0" err="1" smtClean="0">
                <a:solidFill>
                  <a:schemeClr val="accent6"/>
                </a:solidFill>
              </a:rPr>
              <a:t>của</a:t>
            </a:r>
            <a:r>
              <a:rPr lang="en-US" sz="2000" dirty="0" smtClean="0">
                <a:solidFill>
                  <a:schemeClr val="accent6"/>
                </a:solidFill>
              </a:rPr>
              <a:t> </a:t>
            </a:r>
            <a:r>
              <a:rPr lang="en-US" sz="2000" dirty="0" err="1" smtClean="0">
                <a:solidFill>
                  <a:schemeClr val="accent6"/>
                </a:solidFill>
              </a:rPr>
              <a:t>máy</a:t>
            </a:r>
            <a:r>
              <a:rPr lang="en-US" sz="2000" dirty="0" smtClean="0">
                <a:solidFill>
                  <a:schemeClr val="accent6"/>
                </a:solidFill>
              </a:rPr>
              <a:t> </a:t>
            </a:r>
            <a:r>
              <a:rPr lang="en-US" sz="2000" dirty="0" err="1" smtClean="0">
                <a:solidFill>
                  <a:schemeClr val="accent6"/>
                </a:solidFill>
              </a:rPr>
              <a:t>tính</a:t>
            </a:r>
            <a:endParaRPr lang="en-US" sz="2000" dirty="0">
              <a:solidFill>
                <a:schemeClr val="accent6"/>
              </a:solidFill>
            </a:endParaRPr>
          </a:p>
        </p:txBody>
      </p:sp>
      <p:sp>
        <p:nvSpPr>
          <p:cNvPr id="6" name="Rounded Rectangle 5"/>
          <p:cNvSpPr/>
          <p:nvPr/>
        </p:nvSpPr>
        <p:spPr>
          <a:xfrm>
            <a:off x="5385044" y="251728"/>
            <a:ext cx="2870565" cy="66109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6"/>
                </a:solidFill>
              </a:rPr>
              <a:t>2. </a:t>
            </a:r>
            <a:r>
              <a:rPr lang="en-US" sz="2000" dirty="0" err="1" smtClean="0">
                <a:solidFill>
                  <a:schemeClr val="accent6"/>
                </a:solidFill>
              </a:rPr>
              <a:t>Các</a:t>
            </a:r>
            <a:r>
              <a:rPr lang="en-US" sz="2000" dirty="0" smtClean="0">
                <a:solidFill>
                  <a:schemeClr val="accent6"/>
                </a:solidFill>
              </a:rPr>
              <a:t> </a:t>
            </a:r>
            <a:r>
              <a:rPr lang="en-US" sz="2000" dirty="0" err="1" smtClean="0">
                <a:solidFill>
                  <a:schemeClr val="accent6"/>
                </a:solidFill>
              </a:rPr>
              <a:t>thiết</a:t>
            </a:r>
            <a:r>
              <a:rPr lang="en-US" sz="2000" dirty="0" smtClean="0">
                <a:solidFill>
                  <a:schemeClr val="accent6"/>
                </a:solidFill>
              </a:rPr>
              <a:t> </a:t>
            </a:r>
            <a:r>
              <a:rPr lang="en-US" sz="2000" dirty="0" err="1" smtClean="0">
                <a:solidFill>
                  <a:schemeClr val="accent6"/>
                </a:solidFill>
              </a:rPr>
              <a:t>bị</a:t>
            </a:r>
            <a:r>
              <a:rPr lang="en-US" sz="2000" dirty="0" smtClean="0">
                <a:solidFill>
                  <a:schemeClr val="accent6"/>
                </a:solidFill>
              </a:rPr>
              <a:t> </a:t>
            </a:r>
            <a:r>
              <a:rPr lang="en-US" sz="2000" dirty="0" err="1" smtClean="0">
                <a:solidFill>
                  <a:schemeClr val="accent6"/>
                </a:solidFill>
              </a:rPr>
              <a:t>gia</a:t>
            </a:r>
            <a:r>
              <a:rPr lang="en-US" sz="2000" dirty="0" smtClean="0">
                <a:solidFill>
                  <a:schemeClr val="accent6"/>
                </a:solidFill>
              </a:rPr>
              <a:t> </a:t>
            </a:r>
            <a:r>
              <a:rPr lang="en-US" sz="2000" dirty="0" err="1" smtClean="0">
                <a:solidFill>
                  <a:schemeClr val="accent6"/>
                </a:solidFill>
              </a:rPr>
              <a:t>dụng</a:t>
            </a:r>
            <a:endParaRPr lang="en-US" sz="2000" dirty="0">
              <a:solidFill>
                <a:schemeClr val="accent6"/>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7963"/>
          <a:stretch/>
        </p:blipFill>
        <p:spPr>
          <a:xfrm>
            <a:off x="1547514" y="-1308073"/>
            <a:ext cx="1167524" cy="95779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7999" y="-1187807"/>
            <a:ext cx="1103917" cy="9714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963" y="-1366373"/>
            <a:ext cx="1328577" cy="132857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1700" y="-1264140"/>
            <a:ext cx="1424752" cy="100929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28244" r="27513"/>
          <a:stretch/>
        </p:blipFill>
        <p:spPr>
          <a:xfrm flipH="1">
            <a:off x="1773344" y="-1497835"/>
            <a:ext cx="877769" cy="134842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1541" y="-1503238"/>
            <a:ext cx="1503238" cy="150323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4158" y="-1154772"/>
            <a:ext cx="1662178" cy="80449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54954" y="-1515868"/>
            <a:ext cx="981498" cy="1275947"/>
          </a:xfrm>
          <a:prstGeom prst="rect">
            <a:avLst/>
          </a:prstGeom>
        </p:spPr>
      </p:pic>
      <p:sp>
        <p:nvSpPr>
          <p:cNvPr id="15" name="Rectangle 14"/>
          <p:cNvSpPr/>
          <p:nvPr/>
        </p:nvSpPr>
        <p:spPr>
          <a:xfrm>
            <a:off x="932231" y="3639589"/>
            <a:ext cx="5099841" cy="1015663"/>
          </a:xfrm>
          <a:prstGeom prst="rect">
            <a:avLst/>
          </a:prstGeom>
        </p:spPr>
        <p:txBody>
          <a:bodyPr wrap="square">
            <a:spAutoFit/>
          </a:bodyPr>
          <a:lstStyle/>
          <a:p>
            <a:pPr algn="just">
              <a:lnSpc>
                <a:spcPct val="150000"/>
              </a:lnSpc>
            </a:pPr>
            <a:r>
              <a:rPr lang="vi-VN" sz="2000" dirty="0"/>
              <a:t>Sau khi sắp xếp, muốn tìm đúng, nhanh chuột máy tính thì em sẽ tìm như thế nào?</a:t>
            </a:r>
            <a:endParaRPr lang="en-US" sz="2000"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1785" y="3660791"/>
            <a:ext cx="606812" cy="555988"/>
          </a:xfrm>
          <a:prstGeom prst="rect">
            <a:avLst/>
          </a:prstGeom>
        </p:spPr>
      </p:pic>
      <p:sp>
        <p:nvSpPr>
          <p:cNvPr id="17" name="Right Arrow 16"/>
          <p:cNvSpPr/>
          <p:nvPr/>
        </p:nvSpPr>
        <p:spPr>
          <a:xfrm>
            <a:off x="6065706" y="4053246"/>
            <a:ext cx="379628" cy="26275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54499" y="3819009"/>
            <a:ext cx="2228193" cy="496996"/>
          </a:xfrm>
          <a:prstGeom prst="rect">
            <a:avLst/>
          </a:prstGeom>
          <a:noFill/>
        </p:spPr>
        <p:txBody>
          <a:bodyPr wrap="square" rtlCol="0">
            <a:spAutoFit/>
          </a:bodyPr>
          <a:lstStyle/>
          <a:p>
            <a:pPr algn="just">
              <a:lnSpc>
                <a:spcPct val="150000"/>
              </a:lnSpc>
            </a:pPr>
            <a:r>
              <a:rPr lang="en-US" sz="2000" dirty="0" err="1" smtClean="0">
                <a:solidFill>
                  <a:srgbClr val="0070C0"/>
                </a:solidFill>
              </a:rPr>
              <a:t>Tìm</a:t>
            </a:r>
            <a:r>
              <a:rPr lang="en-US" sz="2000" dirty="0" smtClean="0">
                <a:solidFill>
                  <a:srgbClr val="0070C0"/>
                </a:solidFill>
              </a:rPr>
              <a:t> </a:t>
            </a:r>
            <a:r>
              <a:rPr lang="en-US" sz="2000" dirty="0" err="1" smtClean="0">
                <a:solidFill>
                  <a:srgbClr val="0070C0"/>
                </a:solidFill>
              </a:rPr>
              <a:t>trong</a:t>
            </a:r>
            <a:r>
              <a:rPr lang="en-US" sz="2000" dirty="0" smtClean="0">
                <a:solidFill>
                  <a:srgbClr val="0070C0"/>
                </a:solidFill>
              </a:rPr>
              <a:t> </a:t>
            </a:r>
            <a:r>
              <a:rPr lang="en-US" sz="2000" dirty="0" err="1" smtClean="0">
                <a:solidFill>
                  <a:srgbClr val="0070C0"/>
                </a:solidFill>
              </a:rPr>
              <a:t>nhóm</a:t>
            </a:r>
            <a:r>
              <a:rPr lang="en-US" sz="2000" dirty="0" smtClean="0">
                <a:solidFill>
                  <a:srgbClr val="0070C0"/>
                </a:solidFill>
              </a:rPr>
              <a:t> 1</a:t>
            </a:r>
            <a:endParaRPr lang="en-US" sz="2000" dirty="0">
              <a:solidFill>
                <a:srgbClr val="0070C0"/>
              </a:solidFill>
            </a:endParaRPr>
          </a:p>
        </p:txBody>
      </p:sp>
    </p:spTree>
    <p:extLst>
      <p:ext uri="{BB962C8B-B14F-4D97-AF65-F5344CB8AC3E}">
        <p14:creationId xmlns:p14="http://schemas.microsoft.com/office/powerpoint/2010/main" val="3684292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1.11111E-6 L -0.08421 0.46667 " pathEditMode="relative" rAng="0" ptsTypes="AA">
                                      <p:cBhvr>
                                        <p:cTn id="6" dur="750" fill="hold"/>
                                        <p:tgtEl>
                                          <p:spTgt spid="7"/>
                                        </p:tgtEl>
                                        <p:attrNameLst>
                                          <p:attrName>ppt_x</p:attrName>
                                          <p:attrName>ppt_y</p:attrName>
                                        </p:attrNameLst>
                                      </p:cBhvr>
                                      <p:rCtr x="-4219" y="2333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2.46914E-7 L -0.08073 0.42963 " pathEditMode="relative" rAng="0" ptsTypes="AA">
                                      <p:cBhvr>
                                        <p:cTn id="10" dur="750" fill="hold"/>
                                        <p:tgtEl>
                                          <p:spTgt spid="8"/>
                                        </p:tgtEl>
                                        <p:attrNameLst>
                                          <p:attrName>ppt_x</p:attrName>
                                          <p:attrName>ppt_y</p:attrName>
                                        </p:attrNameLst>
                                      </p:cBhvr>
                                      <p:rCtr x="-4045" y="214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4.81481E-6 L -0.05486 0.69661 " pathEditMode="relative" rAng="0" ptsTypes="AA">
                                      <p:cBhvr>
                                        <p:cTn id="14" dur="750" fill="hold"/>
                                        <p:tgtEl>
                                          <p:spTgt spid="11"/>
                                        </p:tgtEl>
                                        <p:attrNameLst>
                                          <p:attrName>ppt_x</p:attrName>
                                          <p:attrName>ppt_y</p:attrName>
                                        </p:attrNameLst>
                                      </p:cBhvr>
                                      <p:rCtr x="-2743" y="3481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4.16667E-6 -3.7037E-6 L -0.0691 0.68581 " pathEditMode="relative" rAng="0" ptsTypes="AA">
                                      <p:cBhvr>
                                        <p:cTn id="18" dur="750" fill="hold"/>
                                        <p:tgtEl>
                                          <p:spTgt spid="13"/>
                                        </p:tgtEl>
                                        <p:attrNameLst>
                                          <p:attrName>ppt_x</p:attrName>
                                          <p:attrName>ppt_y</p:attrName>
                                        </p:attrNameLst>
                                      </p:cBhvr>
                                      <p:rCtr x="-3455" y="3429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5.55556E-7 -2.46914E-7 L 0.04861 0.4358 " pathEditMode="relative" rAng="0" ptsTypes="AA">
                                      <p:cBhvr>
                                        <p:cTn id="22" dur="750" fill="hold"/>
                                        <p:tgtEl>
                                          <p:spTgt spid="9"/>
                                        </p:tgtEl>
                                        <p:attrNameLst>
                                          <p:attrName>ppt_x</p:attrName>
                                          <p:attrName>ppt_y</p:attrName>
                                        </p:attrNameLst>
                                      </p:cBhvr>
                                      <p:rCtr x="2431" y="2179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05556E-6 8.64198E-7 L 0.03611 0.45 " pathEditMode="relative" rAng="0" ptsTypes="AA">
                                      <p:cBhvr>
                                        <p:cTn id="26" dur="750" fill="hold"/>
                                        <p:tgtEl>
                                          <p:spTgt spid="10"/>
                                        </p:tgtEl>
                                        <p:attrNameLst>
                                          <p:attrName>ppt_x</p:attrName>
                                          <p:attrName>ppt_y</p:attrName>
                                        </p:attrNameLst>
                                      </p:cBhvr>
                                      <p:rCtr x="1806" y="2250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E-6 -2.34568E-6 L 0.07396 0.67006 " pathEditMode="relative" rAng="0" ptsTypes="AA">
                                      <p:cBhvr>
                                        <p:cTn id="30" dur="750" fill="hold"/>
                                        <p:tgtEl>
                                          <p:spTgt spid="12"/>
                                        </p:tgtEl>
                                        <p:attrNameLst>
                                          <p:attrName>ppt_x</p:attrName>
                                          <p:attrName>ppt_y</p:attrName>
                                        </p:attrNameLst>
                                      </p:cBhvr>
                                      <p:rCtr x="3698" y="33488"/>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1.38889E-6 -9.87654E-7 L 0.0118 0.70401 " pathEditMode="relative" rAng="0" ptsTypes="AA">
                                      <p:cBhvr>
                                        <p:cTn id="34" dur="750" fill="hold"/>
                                        <p:tgtEl>
                                          <p:spTgt spid="14"/>
                                        </p:tgtEl>
                                        <p:attrNameLst>
                                          <p:attrName>ppt_x</p:attrName>
                                          <p:attrName>ppt_y</p:attrName>
                                        </p:attrNameLst>
                                      </p:cBhvr>
                                      <p:rCtr x="590" y="35185"/>
                                    </p:animMotion>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p:tgtEl>
                                          <p:spTgt spid="17"/>
                                        </p:tgtEl>
                                        <p:attrNameLst>
                                          <p:attrName>ppt_x</p:attrName>
                                        </p:attrNameLst>
                                      </p:cBhvr>
                                      <p:tavLst>
                                        <p:tav tm="0">
                                          <p:val>
                                            <p:strVal val="#ppt_x-#ppt_w*1.125000"/>
                                          </p:val>
                                        </p:tav>
                                        <p:tav tm="100000">
                                          <p:val>
                                            <p:strVal val="#ppt_x"/>
                                          </p:val>
                                        </p:tav>
                                      </p:tavLst>
                                    </p:anim>
                                    <p:animEffect transition="in" filter="wipe(right)">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14" name="Google Shape;214;p39"/>
          <p:cNvPicPr preferRelativeResize="0"/>
          <p:nvPr/>
        </p:nvPicPr>
        <p:blipFill>
          <a:blip r:embed="rId3">
            <a:alphaModFix/>
          </a:blip>
          <a:stretch>
            <a:fillRect/>
          </a:stretch>
        </p:blipFill>
        <p:spPr>
          <a:xfrm flipH="1">
            <a:off x="85939" y="3754947"/>
            <a:ext cx="1268122" cy="1137430"/>
          </a:xfrm>
          <a:prstGeom prst="rect">
            <a:avLst/>
          </a:prstGeom>
          <a:noFill/>
          <a:ln>
            <a:noFill/>
          </a:ln>
        </p:spPr>
      </p:pic>
      <p:sp>
        <p:nvSpPr>
          <p:cNvPr id="9" name="Title 8"/>
          <p:cNvSpPr>
            <a:spLocks noGrp="1"/>
          </p:cNvSpPr>
          <p:nvPr>
            <p:ph type="title" idx="6"/>
          </p:nvPr>
        </p:nvSpPr>
        <p:spPr>
          <a:xfrm>
            <a:off x="720000" y="406035"/>
            <a:ext cx="7704000" cy="572700"/>
          </a:xfrm>
        </p:spPr>
        <p:txBody>
          <a:bodyPr/>
          <a:lstStyle/>
          <a:p>
            <a:pPr algn="just"/>
            <a:r>
              <a:rPr lang="en-US" sz="2400" b="1" dirty="0" smtClean="0">
                <a:solidFill>
                  <a:schemeClr val="accent3">
                    <a:lumMod val="50000"/>
                  </a:schemeClr>
                </a:solidFill>
                <a:latin typeface="+mn-lt"/>
              </a:rPr>
              <a:t>2. </a:t>
            </a:r>
            <a:r>
              <a:rPr lang="en-US" sz="2400" b="1" dirty="0" err="1" smtClean="0">
                <a:solidFill>
                  <a:schemeClr val="accent3">
                    <a:lumMod val="50000"/>
                  </a:schemeClr>
                </a:solidFill>
                <a:latin typeface="+mn-lt"/>
              </a:rPr>
              <a:t>Sắp</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xếp</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theo</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yêu</a:t>
            </a:r>
            <a:r>
              <a:rPr lang="en-US" sz="2400" b="1" dirty="0" smtClean="0">
                <a:solidFill>
                  <a:schemeClr val="accent3">
                    <a:lumMod val="50000"/>
                  </a:schemeClr>
                </a:solidFill>
                <a:latin typeface="+mn-lt"/>
              </a:rPr>
              <a:t> </a:t>
            </a:r>
            <a:r>
              <a:rPr lang="en-US" sz="2400" b="1" dirty="0" err="1" smtClean="0">
                <a:solidFill>
                  <a:schemeClr val="accent3">
                    <a:lumMod val="50000"/>
                  </a:schemeClr>
                </a:solidFill>
                <a:latin typeface="+mn-lt"/>
              </a:rPr>
              <a:t>cầu</a:t>
            </a:r>
            <a:endParaRPr lang="en-US" sz="2400" b="1" dirty="0">
              <a:solidFill>
                <a:schemeClr val="accent3">
                  <a:lumMod val="50000"/>
                </a:schemeClr>
              </a:solidFill>
              <a:latin typeface="+mn-lt"/>
            </a:endParaRPr>
          </a:p>
        </p:txBody>
      </p:sp>
      <p:sp>
        <p:nvSpPr>
          <p:cNvPr id="25" name="Rounded Rectangle 24"/>
          <p:cNvSpPr/>
          <p:nvPr/>
        </p:nvSpPr>
        <p:spPr>
          <a:xfrm>
            <a:off x="842481" y="1127621"/>
            <a:ext cx="1828800" cy="472611"/>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Hoạt</a:t>
            </a:r>
            <a:r>
              <a:rPr lang="en-US" sz="2000" b="1" dirty="0" smtClean="0"/>
              <a:t> </a:t>
            </a:r>
            <a:r>
              <a:rPr lang="en-US" sz="2000" b="1" dirty="0" err="1" smtClean="0"/>
              <a:t>động</a:t>
            </a:r>
            <a:r>
              <a:rPr lang="en-US" sz="2000" b="1" dirty="0" smtClean="0"/>
              <a:t> 2:</a:t>
            </a:r>
            <a:endParaRPr lang="en-US" sz="2000" b="1" dirty="0"/>
          </a:p>
        </p:txBody>
      </p:sp>
      <p:sp>
        <p:nvSpPr>
          <p:cNvPr id="26" name="TextBox 25"/>
          <p:cNvSpPr txBox="1"/>
          <p:nvPr/>
        </p:nvSpPr>
        <p:spPr>
          <a:xfrm>
            <a:off x="2815119" y="1163871"/>
            <a:ext cx="4636715" cy="400110"/>
          </a:xfrm>
          <a:prstGeom prst="rect">
            <a:avLst/>
          </a:prstGeom>
          <a:noFill/>
        </p:spPr>
        <p:txBody>
          <a:bodyPr wrap="square" rtlCol="0">
            <a:spAutoFit/>
          </a:bodyPr>
          <a:lstStyle/>
          <a:p>
            <a:r>
              <a:rPr lang="en-US" sz="2000" dirty="0" err="1" smtClean="0"/>
              <a:t>Sắp</a:t>
            </a:r>
            <a:r>
              <a:rPr lang="en-US" sz="2000" dirty="0" smtClean="0"/>
              <a:t> </a:t>
            </a:r>
            <a:r>
              <a:rPr lang="en-US" sz="2000" dirty="0" err="1" smtClean="0"/>
              <a:t>xếp</a:t>
            </a:r>
            <a:r>
              <a:rPr lang="en-US" sz="2000" dirty="0" smtClean="0"/>
              <a:t> </a:t>
            </a:r>
            <a:r>
              <a:rPr lang="en-US" sz="2000" dirty="0" err="1" smtClean="0"/>
              <a:t>thẻ</a:t>
            </a:r>
            <a:r>
              <a:rPr lang="en-US" sz="2000" dirty="0" smtClean="0"/>
              <a:t> </a:t>
            </a:r>
            <a:r>
              <a:rPr lang="en-US" sz="2000" dirty="0" err="1" smtClean="0"/>
              <a:t>tên</a:t>
            </a:r>
            <a:r>
              <a:rPr lang="en-US" sz="2000" dirty="0" smtClean="0"/>
              <a:t> </a:t>
            </a:r>
            <a:r>
              <a:rPr lang="en-US" sz="2000" dirty="0" err="1" smtClean="0"/>
              <a:t>các</a:t>
            </a:r>
            <a:r>
              <a:rPr lang="en-US" sz="2000" dirty="0" smtClean="0"/>
              <a:t> con </a:t>
            </a:r>
            <a:r>
              <a:rPr lang="en-US" sz="2000" dirty="0" err="1" smtClean="0"/>
              <a:t>vật</a:t>
            </a:r>
            <a:r>
              <a:rPr lang="en-US" sz="2000" dirty="0" smtClean="0"/>
              <a:t> </a:t>
            </a:r>
            <a:r>
              <a:rPr lang="en-US" sz="2000" dirty="0" err="1" smtClean="0"/>
              <a:t>vào</a:t>
            </a:r>
            <a:r>
              <a:rPr lang="en-US" sz="2000" dirty="0" smtClean="0"/>
              <a:t> </a:t>
            </a:r>
            <a:r>
              <a:rPr lang="en-US" sz="2000" dirty="0" err="1" smtClean="0"/>
              <a:t>nhóm</a:t>
            </a:r>
            <a:endParaRPr lang="en-US" sz="2000" dirty="0"/>
          </a:p>
        </p:txBody>
      </p:sp>
      <p:sp>
        <p:nvSpPr>
          <p:cNvPr id="16" name="Rectangle 15"/>
          <p:cNvSpPr/>
          <p:nvPr/>
        </p:nvSpPr>
        <p:spPr>
          <a:xfrm>
            <a:off x="377398" y="1746378"/>
            <a:ext cx="4587765" cy="1938992"/>
          </a:xfrm>
          <a:prstGeom prst="rect">
            <a:avLst/>
          </a:prstGeom>
        </p:spPr>
        <p:txBody>
          <a:bodyPr wrap="square">
            <a:spAutoFit/>
          </a:bodyPr>
          <a:lstStyle/>
          <a:p>
            <a:pPr algn="just">
              <a:lnSpc>
                <a:spcPct val="150000"/>
              </a:lnSpc>
            </a:pPr>
            <a:r>
              <a:rPr lang="en-US" sz="2000" b="1" i="1" dirty="0" smtClean="0"/>
              <a:t>T</a:t>
            </a:r>
            <a:r>
              <a:rPr lang="vi-VN" sz="2000" b="1" i="1" dirty="0" smtClean="0"/>
              <a:t>hảo </a:t>
            </a:r>
            <a:r>
              <a:rPr lang="vi-VN" sz="2000" b="1" i="1" dirty="0"/>
              <a:t>luận nhóm và trả lời câu hỏi: </a:t>
            </a:r>
            <a:endParaRPr lang="en-US" sz="2000" b="1" i="1" dirty="0" smtClean="0"/>
          </a:p>
          <a:p>
            <a:pPr algn="just">
              <a:lnSpc>
                <a:spcPct val="150000"/>
              </a:lnSpc>
            </a:pPr>
            <a:r>
              <a:rPr lang="vi-VN" sz="2000" dirty="0" smtClean="0"/>
              <a:t>Em </a:t>
            </a:r>
            <a:r>
              <a:rPr lang="vi-VN" sz="2000" dirty="0"/>
              <a:t>hãy sắp xếp các thẻ tên con vật ở Hình 44 vào hai hộp tương ứng với môi trường sống của chúng ở Hình 45. </a:t>
            </a:r>
            <a:endParaRPr lang="en-US" sz="2000"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2401" y="1825687"/>
            <a:ext cx="3906932" cy="178037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3428" y="3754947"/>
            <a:ext cx="2901696" cy="1085088"/>
          </a:xfrm>
          <a:prstGeom prst="rect">
            <a:avLst/>
          </a:prstGeom>
        </p:spPr>
      </p:pic>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arn(inVertic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left)">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fade">
                                      <p:cBhvr>
                                        <p:cTn id="26" dur="500"/>
                                        <p:tgtEl>
                                          <p:spTgt spid="16">
                                            <p:txEl>
                                              <p:pRg st="1" end="1"/>
                                            </p:txEl>
                                          </p:spTgt>
                                        </p:tgtEl>
                                      </p:cBhvr>
                                    </p:animEffect>
                                    <p:anim calcmode="lin" valueType="num">
                                      <p:cBhvr>
                                        <p:cTn id="27"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4456" y="1025607"/>
            <a:ext cx="3342290" cy="3342290"/>
          </a:xfrm>
          <a:prstGeom prst="rect">
            <a:avLst/>
          </a:prstGeom>
        </p:spPr>
      </p:pic>
      <p:sp>
        <p:nvSpPr>
          <p:cNvPr id="6" name="TextBox 5"/>
          <p:cNvSpPr txBox="1"/>
          <p:nvPr/>
        </p:nvSpPr>
        <p:spPr>
          <a:xfrm>
            <a:off x="5263546" y="3306351"/>
            <a:ext cx="2853557" cy="369332"/>
          </a:xfrm>
          <a:prstGeom prst="rect">
            <a:avLst/>
          </a:prstGeom>
          <a:solidFill>
            <a:schemeClr val="tx2">
              <a:lumMod val="40000"/>
              <a:lumOff val="60000"/>
            </a:schemeClr>
          </a:solidFill>
        </p:spPr>
        <p:txBody>
          <a:bodyPr wrap="square" rtlCol="0">
            <a:spAutoFit/>
          </a:bodyPr>
          <a:lstStyle/>
          <a:p>
            <a:pPr algn="just"/>
            <a:r>
              <a:rPr lang="en-US" sz="1800" dirty="0" err="1" smtClean="0"/>
              <a:t>Các</a:t>
            </a:r>
            <a:r>
              <a:rPr lang="en-US" sz="1800" dirty="0" smtClean="0"/>
              <a:t> con </a:t>
            </a:r>
            <a:r>
              <a:rPr lang="en-US" sz="1800" dirty="0" err="1" smtClean="0"/>
              <a:t>vật</a:t>
            </a:r>
            <a:r>
              <a:rPr lang="en-US" sz="1800" dirty="0" smtClean="0"/>
              <a:t> </a:t>
            </a:r>
            <a:r>
              <a:rPr lang="en-US" sz="1800" dirty="0" err="1" smtClean="0"/>
              <a:t>sống</a:t>
            </a:r>
            <a:r>
              <a:rPr lang="en-US" sz="1800" dirty="0" smtClean="0"/>
              <a:t> </a:t>
            </a:r>
            <a:r>
              <a:rPr lang="en-US" sz="1800" dirty="0" err="1" smtClean="0"/>
              <a:t>trên</a:t>
            </a:r>
            <a:r>
              <a:rPr lang="en-US" sz="1800" dirty="0" smtClean="0"/>
              <a:t> </a:t>
            </a:r>
            <a:r>
              <a:rPr lang="en-US" sz="1800" dirty="0" err="1" smtClean="0"/>
              <a:t>cạn</a:t>
            </a:r>
            <a:endParaRPr lang="en-US" sz="18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151" y="1023520"/>
            <a:ext cx="3342290" cy="3342290"/>
          </a:xfrm>
          <a:prstGeom prst="rect">
            <a:avLst/>
          </a:prstGeom>
        </p:spPr>
      </p:pic>
      <p:sp>
        <p:nvSpPr>
          <p:cNvPr id="14" name="TextBox 13"/>
          <p:cNvSpPr txBox="1"/>
          <p:nvPr/>
        </p:nvSpPr>
        <p:spPr>
          <a:xfrm>
            <a:off x="1010553" y="3285898"/>
            <a:ext cx="3174124" cy="369332"/>
          </a:xfrm>
          <a:prstGeom prst="rect">
            <a:avLst/>
          </a:prstGeom>
          <a:solidFill>
            <a:schemeClr val="accent3">
              <a:lumMod val="40000"/>
              <a:lumOff val="60000"/>
            </a:schemeClr>
          </a:solidFill>
        </p:spPr>
        <p:txBody>
          <a:bodyPr wrap="square" rtlCol="0">
            <a:spAutoFit/>
          </a:bodyPr>
          <a:lstStyle/>
          <a:p>
            <a:pPr algn="ctr"/>
            <a:r>
              <a:rPr lang="en-US" sz="1800" dirty="0" err="1" smtClean="0"/>
              <a:t>Các</a:t>
            </a:r>
            <a:r>
              <a:rPr lang="en-US" sz="1800" dirty="0" smtClean="0"/>
              <a:t> con </a:t>
            </a:r>
            <a:r>
              <a:rPr lang="en-US" sz="1800" dirty="0" err="1" smtClean="0"/>
              <a:t>vật</a:t>
            </a:r>
            <a:r>
              <a:rPr lang="en-US" sz="1800" dirty="0" smtClean="0"/>
              <a:t> </a:t>
            </a:r>
            <a:r>
              <a:rPr lang="en-US" sz="1800" dirty="0" err="1" smtClean="0"/>
              <a:t>sống</a:t>
            </a:r>
            <a:r>
              <a:rPr lang="en-US" sz="1800" dirty="0" smtClean="0"/>
              <a:t> </a:t>
            </a:r>
            <a:r>
              <a:rPr lang="en-US" sz="1800" dirty="0" err="1" smtClean="0"/>
              <a:t>dưới</a:t>
            </a:r>
            <a:r>
              <a:rPr lang="en-US" sz="1800" dirty="0" smtClean="0"/>
              <a:t> </a:t>
            </a:r>
            <a:r>
              <a:rPr lang="en-US" sz="1800" dirty="0" err="1" smtClean="0"/>
              <a:t>nước</a:t>
            </a:r>
            <a:endParaRPr lang="en-US" sz="18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770" y="2439325"/>
            <a:ext cx="1034372" cy="7399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9358" y="2410454"/>
            <a:ext cx="1068805" cy="75801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8938" y="2449714"/>
            <a:ext cx="1093324" cy="77175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2669" y="1639708"/>
            <a:ext cx="1094847" cy="77283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9402" y="1652985"/>
            <a:ext cx="1072776" cy="759557"/>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88739" y="1614684"/>
            <a:ext cx="1068805" cy="756745"/>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98672" y="745241"/>
            <a:ext cx="1206928" cy="848348"/>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06954" y="754189"/>
            <a:ext cx="1198180" cy="848346"/>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2473398" y="3682984"/>
            <a:ext cx="1378642" cy="1378642"/>
          </a:xfrm>
          <a:prstGeom prst="rect">
            <a:avLst/>
          </a:prstGeom>
        </p:spPr>
      </p:pic>
      <p:sp>
        <p:nvSpPr>
          <p:cNvPr id="18" name="TextBox 17"/>
          <p:cNvSpPr txBox="1"/>
          <p:nvPr/>
        </p:nvSpPr>
        <p:spPr>
          <a:xfrm>
            <a:off x="3580211" y="4159253"/>
            <a:ext cx="3384331" cy="400110"/>
          </a:xfrm>
          <a:prstGeom prst="rect">
            <a:avLst/>
          </a:prstGeom>
          <a:noFill/>
        </p:spPr>
        <p:txBody>
          <a:bodyPr wrap="square" rtlCol="0">
            <a:spAutoFit/>
          </a:bodyPr>
          <a:lstStyle/>
          <a:p>
            <a:r>
              <a:rPr lang="en-US" sz="2000" b="1" i="1" dirty="0" err="1" smtClean="0"/>
              <a:t>Em</a:t>
            </a:r>
            <a:r>
              <a:rPr lang="en-US" sz="2000" b="1" i="1" dirty="0" smtClean="0"/>
              <a:t> </a:t>
            </a:r>
            <a:r>
              <a:rPr lang="en-US" sz="2000" b="1" i="1" dirty="0" err="1" smtClean="0"/>
              <a:t>hãy</a:t>
            </a:r>
            <a:r>
              <a:rPr lang="en-US" sz="2000" b="1" i="1" dirty="0" smtClean="0"/>
              <a:t> </a:t>
            </a:r>
            <a:r>
              <a:rPr lang="en-US" sz="2000" b="1" i="1" dirty="0" err="1" smtClean="0"/>
              <a:t>tìm</a:t>
            </a:r>
            <a:r>
              <a:rPr lang="en-US" sz="2000" b="1" i="1" dirty="0" smtClean="0"/>
              <a:t> </a:t>
            </a:r>
            <a:r>
              <a:rPr lang="en-US" sz="2000" b="1" i="1" dirty="0" err="1" smtClean="0"/>
              <a:t>thẻ</a:t>
            </a:r>
            <a:r>
              <a:rPr lang="en-US" sz="2000" b="1" i="1" dirty="0" smtClean="0"/>
              <a:t> con </a:t>
            </a:r>
            <a:r>
              <a:rPr lang="en-US" sz="2000" b="1" i="1" dirty="0" err="1" smtClean="0"/>
              <a:t>voi</a:t>
            </a:r>
            <a:r>
              <a:rPr lang="en-US" sz="2000" b="1" i="1" dirty="0" smtClean="0"/>
              <a:t>.</a:t>
            </a:r>
            <a:endParaRPr lang="en-US" sz="2000" b="1" i="1" dirty="0"/>
          </a:p>
        </p:txBody>
      </p:sp>
      <p:sp>
        <p:nvSpPr>
          <p:cNvPr id="19" name="Right Arrow 18"/>
          <p:cNvSpPr/>
          <p:nvPr/>
        </p:nvSpPr>
        <p:spPr>
          <a:xfrm rot="1316659">
            <a:off x="4867942" y="1021010"/>
            <a:ext cx="451945" cy="1873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373573" y="320605"/>
            <a:ext cx="3457780" cy="958660"/>
          </a:xfrm>
          <a:prstGeom prst="rect">
            <a:avLst/>
          </a:prstGeom>
        </p:spPr>
        <p:txBody>
          <a:bodyPr wrap="square">
            <a:spAutoFit/>
          </a:bodyPr>
          <a:lstStyle/>
          <a:p>
            <a:pPr algn="r">
              <a:lnSpc>
                <a:spcPct val="150000"/>
              </a:lnSpc>
            </a:pPr>
            <a:r>
              <a:rPr lang="en-US" sz="2000" dirty="0" err="1"/>
              <a:t>Thẻ</a:t>
            </a:r>
            <a:r>
              <a:rPr lang="en-US" sz="2000" dirty="0"/>
              <a:t> con </a:t>
            </a:r>
            <a:r>
              <a:rPr lang="en-US" sz="2000" dirty="0" err="1"/>
              <a:t>voi</a:t>
            </a:r>
            <a:r>
              <a:rPr lang="en-US" sz="2000" dirty="0"/>
              <a:t> </a:t>
            </a:r>
            <a:r>
              <a:rPr lang="en-US" sz="2000" dirty="0" err="1"/>
              <a:t>nằm</a:t>
            </a:r>
            <a:r>
              <a:rPr lang="en-US" sz="2000" dirty="0"/>
              <a:t> </a:t>
            </a:r>
            <a:r>
              <a:rPr lang="en-US" sz="2000" dirty="0" err="1"/>
              <a:t>trong</a:t>
            </a:r>
            <a:r>
              <a:rPr lang="en-US" sz="2000" dirty="0"/>
              <a:t> </a:t>
            </a:r>
            <a:r>
              <a:rPr lang="en-US" sz="2000" dirty="0" err="1"/>
              <a:t>nhóm</a:t>
            </a:r>
            <a:r>
              <a:rPr lang="en-US" sz="2000" dirty="0"/>
              <a:t> con </a:t>
            </a:r>
            <a:r>
              <a:rPr lang="en-US" sz="2000" dirty="0" err="1"/>
              <a:t>vật</a:t>
            </a:r>
            <a:r>
              <a:rPr lang="en-US" sz="2000" dirty="0"/>
              <a:t> </a:t>
            </a:r>
            <a:r>
              <a:rPr lang="en-US" sz="2000" dirty="0" err="1"/>
              <a:t>sống</a:t>
            </a:r>
            <a:r>
              <a:rPr lang="en-US" sz="2000" dirty="0"/>
              <a:t> </a:t>
            </a:r>
            <a:r>
              <a:rPr lang="en-US" sz="2000" dirty="0" err="1"/>
              <a:t>trên</a:t>
            </a:r>
            <a:r>
              <a:rPr lang="en-US" sz="2000" dirty="0"/>
              <a:t> </a:t>
            </a:r>
            <a:r>
              <a:rPr lang="en-US" sz="2000" dirty="0" err="1"/>
              <a:t>cạn</a:t>
            </a:r>
            <a:r>
              <a:rPr lang="en-US" sz="2000" dirty="0"/>
              <a:t>.</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par>
                                <p:cTn id="29" presetID="53" presetClass="entr" presetSubtype="16"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par>
                                <p:cTn id="56" presetID="53" presetClass="entr" presetSubtype="16"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4" name="Rectangle 3"/>
          <p:cNvSpPr/>
          <p:nvPr/>
        </p:nvSpPr>
        <p:spPr>
          <a:xfrm>
            <a:off x="1481960" y="310555"/>
            <a:ext cx="7020910" cy="1477328"/>
          </a:xfrm>
          <a:prstGeom prst="rect">
            <a:avLst/>
          </a:prstGeom>
        </p:spPr>
        <p:txBody>
          <a:bodyPr wrap="square">
            <a:spAutoFit/>
          </a:bodyPr>
          <a:lstStyle/>
          <a:p>
            <a:pPr algn="just">
              <a:lnSpc>
                <a:spcPct val="150000"/>
              </a:lnSpc>
            </a:pPr>
            <a:r>
              <a:rPr lang="en-US" sz="2000" dirty="0" err="1"/>
              <a:t>Với</a:t>
            </a:r>
            <a:r>
              <a:rPr lang="en-US" sz="2000" dirty="0"/>
              <a:t> </a:t>
            </a:r>
            <a:r>
              <a:rPr lang="en-US" sz="2000" dirty="0" err="1"/>
              <a:t>hộp</a:t>
            </a:r>
            <a:r>
              <a:rPr lang="en-US" sz="2000" dirty="0"/>
              <a:t> </a:t>
            </a:r>
            <a:r>
              <a:rPr lang="en-US" sz="2000" dirty="0" err="1"/>
              <a:t>các</a:t>
            </a:r>
            <a:r>
              <a:rPr lang="en-US" sz="2000" dirty="0"/>
              <a:t> con </a:t>
            </a:r>
            <a:r>
              <a:rPr lang="en-US" sz="2000" dirty="0" err="1"/>
              <a:t>vật</a:t>
            </a:r>
            <a:r>
              <a:rPr lang="en-US" sz="2000" dirty="0"/>
              <a:t> </a:t>
            </a:r>
            <a:r>
              <a:rPr lang="en-US" sz="2000" dirty="0" err="1"/>
              <a:t>sống</a:t>
            </a:r>
            <a:r>
              <a:rPr lang="en-US" sz="2000" dirty="0"/>
              <a:t> </a:t>
            </a:r>
            <a:r>
              <a:rPr lang="en-US" sz="2000" dirty="0" err="1"/>
              <a:t>trên</a:t>
            </a:r>
            <a:r>
              <a:rPr lang="en-US" sz="2000" dirty="0"/>
              <a:t> </a:t>
            </a:r>
            <a:r>
              <a:rPr lang="en-US" sz="2000" dirty="0" err="1"/>
              <a:t>cạn</a:t>
            </a:r>
            <a:r>
              <a:rPr lang="en-US" sz="2000" dirty="0"/>
              <a:t>, </a:t>
            </a:r>
            <a:r>
              <a:rPr lang="en-US" sz="2000" dirty="0" err="1"/>
              <a:t>em</a:t>
            </a:r>
            <a:r>
              <a:rPr lang="en-US" sz="2000" dirty="0"/>
              <a:t> </a:t>
            </a:r>
            <a:r>
              <a:rPr lang="en-US" sz="2000" dirty="0" err="1"/>
              <a:t>hãy</a:t>
            </a:r>
            <a:r>
              <a:rPr lang="en-US" sz="2000" dirty="0"/>
              <a:t> </a:t>
            </a:r>
            <a:r>
              <a:rPr lang="en-US" sz="2000" dirty="0" err="1"/>
              <a:t>phân</a:t>
            </a:r>
            <a:r>
              <a:rPr lang="en-US" sz="2000" dirty="0"/>
              <a:t> </a:t>
            </a:r>
            <a:r>
              <a:rPr lang="en-US" sz="2000" dirty="0" err="1"/>
              <a:t>loại</a:t>
            </a:r>
            <a:r>
              <a:rPr lang="en-US" sz="2000" dirty="0"/>
              <a:t> </a:t>
            </a:r>
            <a:r>
              <a:rPr lang="en-US" sz="2000" dirty="0" err="1"/>
              <a:t>các</a:t>
            </a:r>
            <a:r>
              <a:rPr lang="en-US" sz="2000" dirty="0"/>
              <a:t> con </a:t>
            </a:r>
            <a:r>
              <a:rPr lang="en-US" sz="2000" dirty="0" err="1"/>
              <a:t>vật</a:t>
            </a:r>
            <a:r>
              <a:rPr lang="en-US" sz="2000" dirty="0"/>
              <a:t> </a:t>
            </a:r>
            <a:r>
              <a:rPr lang="en-US" sz="2000" dirty="0" err="1"/>
              <a:t>sống</a:t>
            </a:r>
            <a:r>
              <a:rPr lang="en-US" sz="2000" dirty="0"/>
              <a:t> </a:t>
            </a:r>
            <a:r>
              <a:rPr lang="en-US" sz="2000" dirty="0" err="1"/>
              <a:t>trong</a:t>
            </a:r>
            <a:r>
              <a:rPr lang="en-US" sz="2000" dirty="0"/>
              <a:t> </a:t>
            </a:r>
            <a:r>
              <a:rPr lang="en-US" sz="2000" dirty="0" err="1"/>
              <a:t>rừng</a:t>
            </a:r>
            <a:r>
              <a:rPr lang="en-US" sz="2000" dirty="0"/>
              <a:t> </a:t>
            </a:r>
            <a:r>
              <a:rPr lang="en-US" sz="2000" dirty="0" err="1"/>
              <a:t>và</a:t>
            </a:r>
            <a:r>
              <a:rPr lang="en-US" sz="2000" dirty="0"/>
              <a:t> </a:t>
            </a:r>
            <a:r>
              <a:rPr lang="en-US" sz="2000" dirty="0" err="1"/>
              <a:t>các</a:t>
            </a:r>
            <a:r>
              <a:rPr lang="en-US" sz="2000" dirty="0"/>
              <a:t> con </a:t>
            </a:r>
            <a:r>
              <a:rPr lang="en-US" sz="2000" dirty="0" err="1"/>
              <a:t>vật</a:t>
            </a:r>
            <a:r>
              <a:rPr lang="en-US" sz="2000" dirty="0"/>
              <a:t> </a:t>
            </a:r>
            <a:r>
              <a:rPr lang="en-US" sz="2000" dirty="0" err="1"/>
              <a:t>nuôi</a:t>
            </a:r>
            <a:r>
              <a:rPr lang="en-US" sz="2000" dirty="0"/>
              <a:t> </a:t>
            </a:r>
            <a:r>
              <a:rPr lang="en-US" sz="2000" dirty="0" err="1"/>
              <a:t>trong</a:t>
            </a:r>
            <a:r>
              <a:rPr lang="en-US" sz="2000" dirty="0"/>
              <a:t> </a:t>
            </a:r>
            <a:r>
              <a:rPr lang="en-US" sz="2000" dirty="0" err="1"/>
              <a:t>gia</a:t>
            </a:r>
            <a:r>
              <a:rPr lang="en-US" sz="2000" dirty="0"/>
              <a:t> </a:t>
            </a:r>
            <a:r>
              <a:rPr lang="en-US" sz="2000" dirty="0" err="1"/>
              <a:t>đình</a:t>
            </a:r>
            <a:r>
              <a:rPr lang="en-US" sz="2000" dirty="0"/>
              <a:t>. </a:t>
            </a:r>
            <a:r>
              <a:rPr lang="en-US" sz="2000" dirty="0" err="1"/>
              <a:t>Sau</a:t>
            </a:r>
            <a:r>
              <a:rPr lang="en-US" sz="2000" dirty="0"/>
              <a:t> </a:t>
            </a:r>
            <a:r>
              <a:rPr lang="en-US" sz="2000" dirty="0" err="1"/>
              <a:t>khi</a:t>
            </a:r>
            <a:r>
              <a:rPr lang="en-US" sz="2000" dirty="0"/>
              <a:t> </a:t>
            </a:r>
            <a:r>
              <a:rPr lang="en-US" sz="2000" dirty="0" err="1"/>
              <a:t>sắp</a:t>
            </a:r>
            <a:r>
              <a:rPr lang="en-US" sz="2000" dirty="0"/>
              <a:t> </a:t>
            </a:r>
            <a:r>
              <a:rPr lang="en-US" sz="2000" dirty="0" err="1"/>
              <a:t>xếp</a:t>
            </a:r>
            <a:r>
              <a:rPr lang="en-US" sz="2000" dirty="0"/>
              <a:t>, </a:t>
            </a:r>
            <a:r>
              <a:rPr lang="en-US" sz="2000" dirty="0" err="1"/>
              <a:t>em</a:t>
            </a:r>
            <a:r>
              <a:rPr lang="en-US" sz="2000" dirty="0"/>
              <a:t> </a:t>
            </a:r>
            <a:r>
              <a:rPr lang="en-US" sz="2000" dirty="0" err="1"/>
              <a:t>hãy</a:t>
            </a:r>
            <a:r>
              <a:rPr lang="en-US" sz="2000" dirty="0"/>
              <a:t> </a:t>
            </a:r>
            <a:r>
              <a:rPr lang="en-US" sz="2000" dirty="0" err="1"/>
              <a:t>tìm</a:t>
            </a:r>
            <a:r>
              <a:rPr lang="en-US" sz="2000" dirty="0"/>
              <a:t> </a:t>
            </a:r>
            <a:r>
              <a:rPr lang="en-US" sz="2000" dirty="0" err="1"/>
              <a:t>lại</a:t>
            </a:r>
            <a:r>
              <a:rPr lang="en-US" sz="2000" dirty="0"/>
              <a:t> </a:t>
            </a:r>
            <a:r>
              <a:rPr lang="en-US" sz="2000" dirty="0" err="1"/>
              <a:t>thẻ</a:t>
            </a:r>
            <a:r>
              <a:rPr lang="en-US" sz="2000" dirty="0"/>
              <a:t> con </a:t>
            </a:r>
            <a:r>
              <a:rPr lang="en-US" sz="2000" dirty="0" err="1"/>
              <a:t>voi</a:t>
            </a:r>
            <a:r>
              <a:rPr lang="en-US" sz="20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70" y="409034"/>
            <a:ext cx="955375" cy="1280370"/>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842" y="1880677"/>
            <a:ext cx="3342290" cy="3342290"/>
          </a:xfrm>
          <a:prstGeom prst="rect">
            <a:avLst/>
          </a:prstGeom>
        </p:spPr>
      </p:pic>
      <p:sp>
        <p:nvSpPr>
          <p:cNvPr id="11" name="TextBox 10"/>
          <p:cNvSpPr txBox="1"/>
          <p:nvPr/>
        </p:nvSpPr>
        <p:spPr>
          <a:xfrm>
            <a:off x="4810622" y="4140968"/>
            <a:ext cx="3450510" cy="369332"/>
          </a:xfrm>
          <a:prstGeom prst="rect">
            <a:avLst/>
          </a:prstGeom>
          <a:solidFill>
            <a:schemeClr val="tx2">
              <a:lumMod val="40000"/>
              <a:lumOff val="60000"/>
            </a:schemeClr>
          </a:solidFill>
        </p:spPr>
        <p:txBody>
          <a:bodyPr wrap="square" rtlCol="0">
            <a:spAutoFit/>
          </a:bodyPr>
          <a:lstStyle/>
          <a:p>
            <a:pPr algn="just"/>
            <a:r>
              <a:rPr lang="en-US" sz="1800" dirty="0" err="1" smtClean="0"/>
              <a:t>Các</a:t>
            </a:r>
            <a:r>
              <a:rPr lang="en-US" sz="1800" dirty="0" smtClean="0"/>
              <a:t> con </a:t>
            </a:r>
            <a:r>
              <a:rPr lang="en-US" sz="1800" dirty="0" err="1" smtClean="0"/>
              <a:t>vật</a:t>
            </a:r>
            <a:r>
              <a:rPr lang="en-US" sz="1800" dirty="0"/>
              <a:t> </a:t>
            </a:r>
            <a:r>
              <a:rPr lang="en-US" sz="1800" dirty="0" err="1" smtClean="0"/>
              <a:t>nuôi</a:t>
            </a:r>
            <a:r>
              <a:rPr lang="en-US" sz="1800" dirty="0" smtClean="0"/>
              <a:t> </a:t>
            </a:r>
            <a:r>
              <a:rPr lang="en-US" sz="1800" dirty="0" err="1" smtClean="0"/>
              <a:t>trong</a:t>
            </a:r>
            <a:r>
              <a:rPr lang="en-US" sz="1800" dirty="0" smtClean="0"/>
              <a:t> </a:t>
            </a:r>
            <a:r>
              <a:rPr lang="en-US" sz="1800" dirty="0" err="1" smtClean="0"/>
              <a:t>gia</a:t>
            </a:r>
            <a:r>
              <a:rPr lang="en-US" sz="1800" dirty="0" smtClean="0"/>
              <a:t> </a:t>
            </a:r>
            <a:r>
              <a:rPr lang="en-US" sz="1800" dirty="0" err="1" smtClean="0"/>
              <a:t>đình</a:t>
            </a:r>
            <a:endParaRPr lang="en-US" sz="18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537" y="1878590"/>
            <a:ext cx="3342290" cy="3342290"/>
          </a:xfrm>
          <a:prstGeom prst="rect">
            <a:avLst/>
          </a:prstGeom>
        </p:spPr>
      </p:pic>
      <p:sp>
        <p:nvSpPr>
          <p:cNvPr id="13" name="TextBox 12"/>
          <p:cNvSpPr txBox="1"/>
          <p:nvPr/>
        </p:nvSpPr>
        <p:spPr>
          <a:xfrm>
            <a:off x="894939" y="4140968"/>
            <a:ext cx="3109502" cy="369332"/>
          </a:xfrm>
          <a:prstGeom prst="rect">
            <a:avLst/>
          </a:prstGeom>
          <a:solidFill>
            <a:schemeClr val="accent3">
              <a:lumMod val="40000"/>
              <a:lumOff val="60000"/>
            </a:schemeClr>
          </a:solidFill>
        </p:spPr>
        <p:txBody>
          <a:bodyPr wrap="square" rtlCol="0">
            <a:spAutoFit/>
          </a:bodyPr>
          <a:lstStyle/>
          <a:p>
            <a:pPr algn="ctr"/>
            <a:r>
              <a:rPr lang="en-US" sz="1800" dirty="0" err="1" smtClean="0"/>
              <a:t>Các</a:t>
            </a:r>
            <a:r>
              <a:rPr lang="en-US" sz="1800" dirty="0" smtClean="0"/>
              <a:t> con </a:t>
            </a:r>
            <a:r>
              <a:rPr lang="en-US" sz="1800" dirty="0" err="1" smtClean="0"/>
              <a:t>vật</a:t>
            </a:r>
            <a:r>
              <a:rPr lang="en-US" sz="1800" dirty="0" smtClean="0"/>
              <a:t> </a:t>
            </a:r>
            <a:r>
              <a:rPr lang="en-US" sz="1800" dirty="0" err="1" smtClean="0"/>
              <a:t>sống</a:t>
            </a:r>
            <a:r>
              <a:rPr lang="en-US" sz="1800" dirty="0" smtClean="0"/>
              <a:t> </a:t>
            </a:r>
            <a:r>
              <a:rPr lang="en-US" sz="1800" dirty="0" err="1" smtClean="0"/>
              <a:t>trong</a:t>
            </a:r>
            <a:r>
              <a:rPr lang="en-US" sz="1800" dirty="0" smtClean="0"/>
              <a:t> </a:t>
            </a:r>
            <a:r>
              <a:rPr lang="en-US" sz="1800" dirty="0" err="1" smtClean="0"/>
              <a:t>rừng</a:t>
            </a:r>
            <a:endParaRPr lang="en-US" sz="18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5877" y="3079756"/>
            <a:ext cx="1165986" cy="823049"/>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0384" y="3090784"/>
            <a:ext cx="1150365" cy="81202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11917" y="2206808"/>
            <a:ext cx="1119680" cy="79276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5156" y="3112156"/>
            <a:ext cx="1153212" cy="810591"/>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6954" y="3102746"/>
            <a:ext cx="1129982" cy="800060"/>
          </a:xfrm>
          <a:prstGeom prst="rect">
            <a:avLst/>
          </a:prstGeom>
        </p:spPr>
      </p:pic>
      <p:sp>
        <p:nvSpPr>
          <p:cNvPr id="19" name="Rectangle 18"/>
          <p:cNvSpPr/>
          <p:nvPr/>
        </p:nvSpPr>
        <p:spPr>
          <a:xfrm>
            <a:off x="742537" y="1780111"/>
            <a:ext cx="3488912" cy="1015663"/>
          </a:xfrm>
          <a:prstGeom prst="rect">
            <a:avLst/>
          </a:prstGeom>
        </p:spPr>
        <p:txBody>
          <a:bodyPr wrap="square">
            <a:spAutoFit/>
          </a:bodyPr>
          <a:lstStyle/>
          <a:p>
            <a:pPr algn="just">
              <a:lnSpc>
                <a:spcPct val="150000"/>
              </a:lnSpc>
            </a:pPr>
            <a:r>
              <a:rPr lang="en-US" sz="2000" dirty="0" err="1">
                <a:solidFill>
                  <a:srgbClr val="C00000"/>
                </a:solidFill>
              </a:rPr>
              <a:t>Thẻ</a:t>
            </a:r>
            <a:r>
              <a:rPr lang="en-US" sz="2000" dirty="0">
                <a:solidFill>
                  <a:srgbClr val="C00000"/>
                </a:solidFill>
              </a:rPr>
              <a:t> con </a:t>
            </a:r>
            <a:r>
              <a:rPr lang="en-US" sz="2000" dirty="0" err="1">
                <a:solidFill>
                  <a:srgbClr val="C00000"/>
                </a:solidFill>
              </a:rPr>
              <a:t>voi</a:t>
            </a:r>
            <a:r>
              <a:rPr lang="en-US" sz="2000" dirty="0">
                <a:solidFill>
                  <a:srgbClr val="C00000"/>
                </a:solidFill>
              </a:rPr>
              <a:t> </a:t>
            </a:r>
            <a:r>
              <a:rPr lang="en-US" sz="2000" dirty="0" err="1">
                <a:solidFill>
                  <a:srgbClr val="C00000"/>
                </a:solidFill>
              </a:rPr>
              <a:t>nằm</a:t>
            </a:r>
            <a:r>
              <a:rPr lang="en-US" sz="2000" dirty="0">
                <a:solidFill>
                  <a:srgbClr val="C00000"/>
                </a:solidFill>
              </a:rPr>
              <a:t> </a:t>
            </a:r>
            <a:r>
              <a:rPr lang="en-US" sz="2000" dirty="0" err="1">
                <a:solidFill>
                  <a:srgbClr val="C00000"/>
                </a:solidFill>
              </a:rPr>
              <a:t>trong</a:t>
            </a:r>
            <a:r>
              <a:rPr lang="en-US" sz="2000" dirty="0">
                <a:solidFill>
                  <a:srgbClr val="C00000"/>
                </a:solidFill>
              </a:rPr>
              <a:t> </a:t>
            </a:r>
            <a:r>
              <a:rPr lang="en-US" sz="2000" dirty="0" err="1">
                <a:solidFill>
                  <a:srgbClr val="C00000"/>
                </a:solidFill>
              </a:rPr>
              <a:t>nhóm</a:t>
            </a:r>
            <a:r>
              <a:rPr lang="en-US" sz="2000" dirty="0">
                <a:solidFill>
                  <a:srgbClr val="C00000"/>
                </a:solidFill>
              </a:rPr>
              <a:t> con </a:t>
            </a:r>
            <a:r>
              <a:rPr lang="en-US" sz="2000" dirty="0" err="1">
                <a:solidFill>
                  <a:srgbClr val="C00000"/>
                </a:solidFill>
              </a:rPr>
              <a:t>vật</a:t>
            </a:r>
            <a:r>
              <a:rPr lang="en-US" sz="2000" dirty="0">
                <a:solidFill>
                  <a:srgbClr val="C00000"/>
                </a:solidFill>
              </a:rPr>
              <a:t> </a:t>
            </a:r>
            <a:r>
              <a:rPr lang="en-US" sz="2000" dirty="0" err="1" smtClean="0">
                <a:solidFill>
                  <a:srgbClr val="C00000"/>
                </a:solidFill>
              </a:rPr>
              <a:t>sống</a:t>
            </a:r>
            <a:r>
              <a:rPr lang="en-US" sz="2000" dirty="0" smtClean="0">
                <a:solidFill>
                  <a:srgbClr val="C00000"/>
                </a:solidFill>
              </a:rPr>
              <a:t> </a:t>
            </a:r>
            <a:r>
              <a:rPr lang="en-US" sz="2000" dirty="0" err="1" smtClean="0">
                <a:solidFill>
                  <a:srgbClr val="C00000"/>
                </a:solidFill>
              </a:rPr>
              <a:t>trong</a:t>
            </a:r>
            <a:r>
              <a:rPr lang="en-US" sz="2000" dirty="0" smtClean="0">
                <a:solidFill>
                  <a:srgbClr val="C00000"/>
                </a:solidFill>
              </a:rPr>
              <a:t> </a:t>
            </a:r>
            <a:r>
              <a:rPr lang="en-US" sz="2000" dirty="0" err="1" smtClean="0">
                <a:solidFill>
                  <a:srgbClr val="C00000"/>
                </a:solidFill>
              </a:rPr>
              <a:t>rừng</a:t>
            </a:r>
            <a:r>
              <a:rPr lang="en-US" sz="2000" dirty="0" smtClean="0">
                <a:solidFill>
                  <a:srgbClr val="C00000"/>
                </a:solidFill>
              </a:rPr>
              <a:t>.</a:t>
            </a:r>
            <a:endParaRPr lang="en-US" sz="2000" dirty="0">
              <a:solidFill>
                <a:srgbClr val="C00000"/>
              </a:solidFill>
            </a:endParaRPr>
          </a:p>
        </p:txBody>
      </p:sp>
      <p:sp>
        <p:nvSpPr>
          <p:cNvPr id="7" name="Curved Left Arrow 6"/>
          <p:cNvSpPr/>
          <p:nvPr/>
        </p:nvSpPr>
        <p:spPr>
          <a:xfrm>
            <a:off x="3653496" y="2675904"/>
            <a:ext cx="277398" cy="475160"/>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par>
                                <p:cTn id="21" presetID="9"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par>
                                <p:cTn id="34" presetID="53"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par>
                                <p:cTn id="46" presetID="53" presetClass="entr" presetSubtype="16"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par>
                                <p:cTn id="51" presetID="53" presetClass="entr" presetSubtype="16"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p:cTn id="53" dur="500" fill="hold"/>
                                        <p:tgtEl>
                                          <p:spTgt spid="16"/>
                                        </p:tgtEl>
                                        <p:attrNameLst>
                                          <p:attrName>ppt_w</p:attrName>
                                        </p:attrNameLst>
                                      </p:cBhvr>
                                      <p:tavLst>
                                        <p:tav tm="0">
                                          <p:val>
                                            <p:fltVal val="0"/>
                                          </p:val>
                                        </p:tav>
                                        <p:tav tm="100000">
                                          <p:val>
                                            <p:strVal val="#ppt_w"/>
                                          </p:val>
                                        </p:tav>
                                      </p:tavLst>
                                    </p:anim>
                                    <p:anim calcmode="lin" valueType="num">
                                      <p:cBhvr>
                                        <p:cTn id="54" dur="500" fill="hold"/>
                                        <p:tgtEl>
                                          <p:spTgt spid="16"/>
                                        </p:tgtEl>
                                        <p:attrNameLst>
                                          <p:attrName>ppt_h</p:attrName>
                                        </p:attrNameLst>
                                      </p:cBhvr>
                                      <p:tavLst>
                                        <p:tav tm="0">
                                          <p:val>
                                            <p:fltVal val="0"/>
                                          </p:val>
                                        </p:tav>
                                        <p:tav tm="100000">
                                          <p:val>
                                            <p:strVal val="#ppt_h"/>
                                          </p:val>
                                        </p:tav>
                                      </p:tavLst>
                                    </p:anim>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up)">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9"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3847" y="1002423"/>
            <a:ext cx="3258207" cy="32582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827" y="528306"/>
            <a:ext cx="5065987" cy="2327616"/>
          </a:xfrm>
          <a:prstGeom prst="rect">
            <a:avLst/>
          </a:prstGeom>
        </p:spPr>
      </p:pic>
      <p:pic>
        <p:nvPicPr>
          <p:cNvPr id="12" name="Google Shape;237;p41"/>
          <p:cNvPicPr preferRelativeResize="0"/>
          <p:nvPr/>
        </p:nvPicPr>
        <p:blipFill rotWithShape="1">
          <a:blip r:embed="rId5">
            <a:alphaModFix/>
          </a:blip>
          <a:srcRect t="11807" b="11815"/>
          <a:stretch/>
        </p:blipFill>
        <p:spPr>
          <a:xfrm>
            <a:off x="0" y="2324175"/>
            <a:ext cx="1854625" cy="2428351"/>
          </a:xfrm>
          <a:prstGeom prst="rect">
            <a:avLst/>
          </a:prstGeom>
          <a:noFill/>
          <a:ln>
            <a:noFill/>
          </a:ln>
        </p:spPr>
      </p:pic>
      <p:sp>
        <p:nvSpPr>
          <p:cNvPr id="7" name="Rectangle 6"/>
          <p:cNvSpPr/>
          <p:nvPr/>
        </p:nvSpPr>
        <p:spPr>
          <a:xfrm rot="21319462">
            <a:off x="1184232" y="722617"/>
            <a:ext cx="3906210" cy="1938992"/>
          </a:xfrm>
          <a:prstGeom prst="rect">
            <a:avLst/>
          </a:prstGeom>
        </p:spPr>
        <p:txBody>
          <a:bodyPr wrap="square">
            <a:spAutoFit/>
          </a:bodyPr>
          <a:lstStyle/>
          <a:p>
            <a:pPr algn="just">
              <a:lnSpc>
                <a:spcPct val="150000"/>
              </a:lnSpc>
            </a:pPr>
            <a:r>
              <a:rPr lang="vi-VN" sz="2000" dirty="0"/>
              <a:t>Em  đã tìm thẻ con voi trong mỗi nhiệm vụ trên bằng cách </a:t>
            </a:r>
            <a:r>
              <a:rPr lang="vi-VN" sz="2000" dirty="0" smtClean="0"/>
              <a:t>nào</a:t>
            </a:r>
            <a:r>
              <a:rPr lang="en-US" sz="2000" dirty="0" smtClean="0"/>
              <a:t>?</a:t>
            </a:r>
            <a:r>
              <a:rPr lang="vi-VN" sz="2000" dirty="0" smtClean="0"/>
              <a:t> </a:t>
            </a:r>
            <a:r>
              <a:rPr lang="vi-VN" sz="2000" dirty="0"/>
              <a:t>Theo em, cách nào tìm nhanh hơn? Vì </a:t>
            </a:r>
            <a:r>
              <a:rPr lang="vi-VN" sz="2000" dirty="0" smtClean="0"/>
              <a:t>sao</a:t>
            </a:r>
            <a:r>
              <a:rPr lang="en-US" sz="2000" dirty="0" smtClean="0"/>
              <a:t>?</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9" name="Google Shape;309;p48"/>
          <p:cNvPicPr preferRelativeResize="0"/>
          <p:nvPr/>
        </p:nvPicPr>
        <p:blipFill rotWithShape="1">
          <a:blip r:embed="rId3">
            <a:alphaModFix/>
          </a:blip>
          <a:srcRect t="19191" r="5401"/>
          <a:stretch/>
        </p:blipFill>
        <p:spPr>
          <a:xfrm flipH="1">
            <a:off x="-228850" y="3042900"/>
            <a:ext cx="2623825" cy="2010350"/>
          </a:xfrm>
          <a:prstGeom prst="rect">
            <a:avLst/>
          </a:prstGeom>
          <a:noFill/>
          <a:ln>
            <a:noFill/>
          </a:ln>
        </p:spPr>
      </p:pic>
      <p:pic>
        <p:nvPicPr>
          <p:cNvPr id="317" name="Google Shape;317;p48"/>
          <p:cNvPicPr preferRelativeResize="0"/>
          <p:nvPr/>
        </p:nvPicPr>
        <p:blipFill>
          <a:blip r:embed="rId4">
            <a:alphaModFix/>
          </a:blip>
          <a:stretch>
            <a:fillRect/>
          </a:stretch>
        </p:blipFill>
        <p:spPr>
          <a:xfrm>
            <a:off x="7496026" y="3802925"/>
            <a:ext cx="1045721" cy="937950"/>
          </a:xfrm>
          <a:prstGeom prst="rect">
            <a:avLst/>
          </a:prstGeom>
          <a:noFill/>
          <a:ln>
            <a:noFill/>
          </a:ln>
        </p:spPr>
      </p:pic>
      <p:pic>
        <p:nvPicPr>
          <p:cNvPr id="318" name="Google Shape;318;p48"/>
          <p:cNvPicPr preferRelativeResize="0"/>
          <p:nvPr/>
        </p:nvPicPr>
        <p:blipFill>
          <a:blip r:embed="rId5">
            <a:alphaModFix/>
          </a:blip>
          <a:stretch>
            <a:fillRect/>
          </a:stretch>
        </p:blipFill>
        <p:spPr>
          <a:xfrm>
            <a:off x="1993425" y="4311600"/>
            <a:ext cx="769325" cy="741650"/>
          </a:xfrm>
          <a:prstGeom prst="rect">
            <a:avLst/>
          </a:prstGeom>
          <a:noFill/>
          <a:ln>
            <a:noFill/>
          </a:ln>
        </p:spPr>
      </p:pic>
      <p:sp>
        <p:nvSpPr>
          <p:cNvPr id="16" name="Rounded Rectangle 15"/>
          <p:cNvSpPr/>
          <p:nvPr/>
        </p:nvSpPr>
        <p:spPr>
          <a:xfrm>
            <a:off x="1860331" y="1510301"/>
            <a:ext cx="5339255" cy="176892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err="1">
                <a:solidFill>
                  <a:schemeClr val="bg1">
                    <a:lumMod val="10000"/>
                  </a:schemeClr>
                </a:solidFill>
              </a:rPr>
              <a:t>Sắp</a:t>
            </a:r>
            <a:r>
              <a:rPr lang="en-US" sz="2000" dirty="0">
                <a:solidFill>
                  <a:schemeClr val="bg1">
                    <a:lumMod val="10000"/>
                  </a:schemeClr>
                </a:solidFill>
              </a:rPr>
              <a:t> </a:t>
            </a:r>
            <a:r>
              <a:rPr lang="en-US" sz="2000" dirty="0" err="1">
                <a:solidFill>
                  <a:schemeClr val="bg1">
                    <a:lumMod val="10000"/>
                  </a:schemeClr>
                </a:solidFill>
              </a:rPr>
              <a:t>xếp</a:t>
            </a:r>
            <a:r>
              <a:rPr lang="en-US" sz="2000" dirty="0">
                <a:solidFill>
                  <a:schemeClr val="bg1">
                    <a:lumMod val="10000"/>
                  </a:schemeClr>
                </a:solidFill>
              </a:rPr>
              <a:t> </a:t>
            </a:r>
            <a:r>
              <a:rPr lang="en-US" sz="2000" dirty="0" err="1">
                <a:solidFill>
                  <a:schemeClr val="bg1">
                    <a:lumMod val="10000"/>
                  </a:schemeClr>
                </a:solidFill>
              </a:rPr>
              <a:t>là</a:t>
            </a:r>
            <a:r>
              <a:rPr lang="en-US" sz="2000" dirty="0">
                <a:solidFill>
                  <a:schemeClr val="bg1">
                    <a:lumMod val="10000"/>
                  </a:schemeClr>
                </a:solidFill>
              </a:rPr>
              <a:t> </a:t>
            </a:r>
            <a:r>
              <a:rPr lang="en-US" sz="2000" dirty="0" err="1">
                <a:solidFill>
                  <a:schemeClr val="bg1">
                    <a:lumMod val="10000"/>
                  </a:schemeClr>
                </a:solidFill>
              </a:rPr>
              <a:t>việc</a:t>
            </a:r>
            <a:r>
              <a:rPr lang="en-US" sz="2000" dirty="0">
                <a:solidFill>
                  <a:schemeClr val="bg1">
                    <a:lumMod val="10000"/>
                  </a:schemeClr>
                </a:solidFill>
              </a:rPr>
              <a:t> </a:t>
            </a:r>
            <a:r>
              <a:rPr lang="en-US" sz="2000" dirty="0" err="1">
                <a:solidFill>
                  <a:schemeClr val="bg1">
                    <a:lumMod val="10000"/>
                  </a:schemeClr>
                </a:solidFill>
              </a:rPr>
              <a:t>phân</a:t>
            </a:r>
            <a:r>
              <a:rPr lang="en-US" sz="2000" dirty="0">
                <a:solidFill>
                  <a:schemeClr val="bg1">
                    <a:lumMod val="10000"/>
                  </a:schemeClr>
                </a:solidFill>
              </a:rPr>
              <a:t> </a:t>
            </a:r>
            <a:r>
              <a:rPr lang="en-US" sz="2000" dirty="0" err="1">
                <a:solidFill>
                  <a:schemeClr val="bg1">
                    <a:lumMod val="10000"/>
                  </a:schemeClr>
                </a:solidFill>
              </a:rPr>
              <a:t>loại</a:t>
            </a:r>
            <a:r>
              <a:rPr lang="en-US" sz="2000" dirty="0">
                <a:solidFill>
                  <a:schemeClr val="bg1">
                    <a:lumMod val="10000"/>
                  </a:schemeClr>
                </a:solidFill>
              </a:rPr>
              <a:t> </a:t>
            </a:r>
            <a:r>
              <a:rPr lang="en-US" sz="2000" dirty="0" err="1">
                <a:solidFill>
                  <a:schemeClr val="bg1">
                    <a:lumMod val="10000"/>
                  </a:schemeClr>
                </a:solidFill>
              </a:rPr>
              <a:t>đồ</a:t>
            </a:r>
            <a:r>
              <a:rPr lang="en-US" sz="2000" dirty="0">
                <a:solidFill>
                  <a:schemeClr val="bg1">
                    <a:lumMod val="10000"/>
                  </a:schemeClr>
                </a:solidFill>
              </a:rPr>
              <a:t> </a:t>
            </a:r>
            <a:r>
              <a:rPr lang="en-US" sz="2000" dirty="0" err="1">
                <a:solidFill>
                  <a:schemeClr val="bg1">
                    <a:lumMod val="10000"/>
                  </a:schemeClr>
                </a:solidFill>
              </a:rPr>
              <a:t>vật</a:t>
            </a:r>
            <a:r>
              <a:rPr lang="en-US" sz="2000" dirty="0">
                <a:solidFill>
                  <a:schemeClr val="bg1">
                    <a:lumMod val="10000"/>
                  </a:schemeClr>
                </a:solidFill>
              </a:rPr>
              <a:t>, </a:t>
            </a:r>
            <a:r>
              <a:rPr lang="en-US" sz="2000" dirty="0" err="1">
                <a:solidFill>
                  <a:schemeClr val="bg1">
                    <a:lumMod val="10000"/>
                  </a:schemeClr>
                </a:solidFill>
              </a:rPr>
              <a:t>dữ</a:t>
            </a:r>
            <a:r>
              <a:rPr lang="en-US" sz="2000" dirty="0">
                <a:solidFill>
                  <a:schemeClr val="bg1">
                    <a:lumMod val="10000"/>
                  </a:schemeClr>
                </a:solidFill>
              </a:rPr>
              <a:t> </a:t>
            </a:r>
            <a:r>
              <a:rPr lang="en-US" sz="2000" dirty="0" err="1">
                <a:solidFill>
                  <a:schemeClr val="bg1">
                    <a:lumMod val="10000"/>
                  </a:schemeClr>
                </a:solidFill>
              </a:rPr>
              <a:t>liệu</a:t>
            </a:r>
            <a:r>
              <a:rPr lang="en-US" sz="2000" dirty="0">
                <a:solidFill>
                  <a:schemeClr val="bg1">
                    <a:lumMod val="10000"/>
                  </a:schemeClr>
                </a:solidFill>
              </a:rPr>
              <a:t> </a:t>
            </a:r>
            <a:r>
              <a:rPr lang="en-US" sz="2000" dirty="0" err="1">
                <a:solidFill>
                  <a:schemeClr val="bg1">
                    <a:lumMod val="10000"/>
                  </a:schemeClr>
                </a:solidFill>
              </a:rPr>
              <a:t>vào</a:t>
            </a:r>
            <a:r>
              <a:rPr lang="en-US" sz="2000" dirty="0">
                <a:solidFill>
                  <a:schemeClr val="bg1">
                    <a:lumMod val="10000"/>
                  </a:schemeClr>
                </a:solidFill>
              </a:rPr>
              <a:t> </a:t>
            </a:r>
            <a:r>
              <a:rPr lang="en-US" sz="2000" dirty="0" err="1">
                <a:solidFill>
                  <a:schemeClr val="bg1">
                    <a:lumMod val="10000"/>
                  </a:schemeClr>
                </a:solidFill>
              </a:rPr>
              <a:t>các</a:t>
            </a:r>
            <a:r>
              <a:rPr lang="en-US" sz="2000" dirty="0">
                <a:solidFill>
                  <a:schemeClr val="bg1">
                    <a:lumMod val="10000"/>
                  </a:schemeClr>
                </a:solidFill>
              </a:rPr>
              <a:t> </a:t>
            </a:r>
            <a:r>
              <a:rPr lang="en-US" sz="2000" dirty="0" err="1">
                <a:solidFill>
                  <a:schemeClr val="bg1">
                    <a:lumMod val="10000"/>
                  </a:schemeClr>
                </a:solidFill>
              </a:rPr>
              <a:t>nhóm</a:t>
            </a:r>
            <a:r>
              <a:rPr lang="en-US" sz="2000" dirty="0">
                <a:solidFill>
                  <a:schemeClr val="bg1">
                    <a:lumMod val="10000"/>
                  </a:schemeClr>
                </a:solidFill>
              </a:rPr>
              <a:t> </a:t>
            </a:r>
            <a:r>
              <a:rPr lang="en-US" sz="2000" dirty="0" err="1">
                <a:solidFill>
                  <a:schemeClr val="bg1">
                    <a:lumMod val="10000"/>
                  </a:schemeClr>
                </a:solidFill>
              </a:rPr>
              <a:t>sao</a:t>
            </a:r>
            <a:r>
              <a:rPr lang="en-US" sz="2000" dirty="0">
                <a:solidFill>
                  <a:schemeClr val="bg1">
                    <a:lumMod val="10000"/>
                  </a:schemeClr>
                </a:solidFill>
              </a:rPr>
              <a:t> </a:t>
            </a:r>
            <a:r>
              <a:rPr lang="en-US" sz="2000" dirty="0" err="1">
                <a:solidFill>
                  <a:schemeClr val="bg1">
                    <a:lumMod val="10000"/>
                  </a:schemeClr>
                </a:solidFill>
              </a:rPr>
              <a:t>cho</a:t>
            </a:r>
            <a:r>
              <a:rPr lang="en-US" sz="2000" dirty="0">
                <a:solidFill>
                  <a:schemeClr val="bg1">
                    <a:lumMod val="10000"/>
                  </a:schemeClr>
                </a:solidFill>
              </a:rPr>
              <a:t> </a:t>
            </a:r>
            <a:r>
              <a:rPr lang="en-US" sz="2000" dirty="0" err="1">
                <a:solidFill>
                  <a:schemeClr val="bg1">
                    <a:lumMod val="10000"/>
                  </a:schemeClr>
                </a:solidFill>
              </a:rPr>
              <a:t>đồ</a:t>
            </a:r>
            <a:r>
              <a:rPr lang="en-US" sz="2000" dirty="0">
                <a:solidFill>
                  <a:schemeClr val="bg1">
                    <a:lumMod val="10000"/>
                  </a:schemeClr>
                </a:solidFill>
              </a:rPr>
              <a:t> </a:t>
            </a:r>
            <a:r>
              <a:rPr lang="en-US" sz="2000" dirty="0" err="1">
                <a:solidFill>
                  <a:schemeClr val="bg1">
                    <a:lumMod val="10000"/>
                  </a:schemeClr>
                </a:solidFill>
              </a:rPr>
              <a:t>vật</a:t>
            </a:r>
            <a:r>
              <a:rPr lang="en-US" sz="2000" dirty="0">
                <a:solidFill>
                  <a:schemeClr val="bg1">
                    <a:lumMod val="10000"/>
                  </a:schemeClr>
                </a:solidFill>
              </a:rPr>
              <a:t>, </a:t>
            </a:r>
            <a:r>
              <a:rPr lang="en-US" sz="2000" dirty="0" err="1">
                <a:solidFill>
                  <a:schemeClr val="bg1">
                    <a:lumMod val="10000"/>
                  </a:schemeClr>
                </a:solidFill>
              </a:rPr>
              <a:t>dữ</a:t>
            </a:r>
            <a:r>
              <a:rPr lang="en-US" sz="2000" dirty="0">
                <a:solidFill>
                  <a:schemeClr val="bg1">
                    <a:lumMod val="10000"/>
                  </a:schemeClr>
                </a:solidFill>
              </a:rPr>
              <a:t> </a:t>
            </a:r>
            <a:r>
              <a:rPr lang="en-US" sz="2000" dirty="0" err="1">
                <a:solidFill>
                  <a:schemeClr val="bg1">
                    <a:lumMod val="10000"/>
                  </a:schemeClr>
                </a:solidFill>
              </a:rPr>
              <a:t>liệu</a:t>
            </a:r>
            <a:r>
              <a:rPr lang="en-US" sz="2000" dirty="0">
                <a:solidFill>
                  <a:schemeClr val="bg1">
                    <a:lumMod val="10000"/>
                  </a:schemeClr>
                </a:solidFill>
              </a:rPr>
              <a:t> </a:t>
            </a:r>
            <a:r>
              <a:rPr lang="en-US" sz="2000" dirty="0" err="1">
                <a:solidFill>
                  <a:schemeClr val="bg1">
                    <a:lumMod val="10000"/>
                  </a:schemeClr>
                </a:solidFill>
              </a:rPr>
              <a:t>trong</a:t>
            </a:r>
            <a:r>
              <a:rPr lang="en-US" sz="2000" dirty="0">
                <a:solidFill>
                  <a:schemeClr val="bg1">
                    <a:lumMod val="10000"/>
                  </a:schemeClr>
                </a:solidFill>
              </a:rPr>
              <a:t> </a:t>
            </a:r>
            <a:r>
              <a:rPr lang="en-US" sz="2000" dirty="0" err="1">
                <a:solidFill>
                  <a:schemeClr val="bg1">
                    <a:lumMod val="10000"/>
                  </a:schemeClr>
                </a:solidFill>
              </a:rPr>
              <a:t>mỗi</a:t>
            </a:r>
            <a:r>
              <a:rPr lang="en-US" sz="2000" dirty="0">
                <a:solidFill>
                  <a:schemeClr val="bg1">
                    <a:lumMod val="10000"/>
                  </a:schemeClr>
                </a:solidFill>
              </a:rPr>
              <a:t> </a:t>
            </a:r>
            <a:r>
              <a:rPr lang="en-US" sz="2000" dirty="0" err="1">
                <a:solidFill>
                  <a:schemeClr val="bg1">
                    <a:lumMod val="10000"/>
                  </a:schemeClr>
                </a:solidFill>
              </a:rPr>
              <a:t>nhóm</a:t>
            </a:r>
            <a:r>
              <a:rPr lang="en-US" sz="2000" dirty="0">
                <a:solidFill>
                  <a:schemeClr val="bg1">
                    <a:lumMod val="10000"/>
                  </a:schemeClr>
                </a:solidFill>
              </a:rPr>
              <a:t> </a:t>
            </a:r>
            <a:r>
              <a:rPr lang="en-US" sz="2000" dirty="0" err="1">
                <a:solidFill>
                  <a:schemeClr val="bg1">
                    <a:lumMod val="10000"/>
                  </a:schemeClr>
                </a:solidFill>
              </a:rPr>
              <a:t>có</a:t>
            </a:r>
            <a:r>
              <a:rPr lang="en-US" sz="2000" dirty="0">
                <a:solidFill>
                  <a:schemeClr val="bg1">
                    <a:lumMod val="10000"/>
                  </a:schemeClr>
                </a:solidFill>
              </a:rPr>
              <a:t> </a:t>
            </a:r>
            <a:r>
              <a:rPr lang="en-US" sz="2000" dirty="0" err="1">
                <a:solidFill>
                  <a:schemeClr val="bg1">
                    <a:lumMod val="10000"/>
                  </a:schemeClr>
                </a:solidFill>
              </a:rPr>
              <a:t>một</a:t>
            </a:r>
            <a:r>
              <a:rPr lang="en-US" sz="2000" dirty="0">
                <a:solidFill>
                  <a:schemeClr val="bg1">
                    <a:lumMod val="10000"/>
                  </a:schemeClr>
                </a:solidFill>
              </a:rPr>
              <a:t> </a:t>
            </a:r>
            <a:r>
              <a:rPr lang="en-US" sz="2000" dirty="0" err="1">
                <a:solidFill>
                  <a:schemeClr val="bg1">
                    <a:lumMod val="10000"/>
                  </a:schemeClr>
                </a:solidFill>
              </a:rPr>
              <a:t>số</a:t>
            </a:r>
            <a:r>
              <a:rPr lang="en-US" sz="2000" dirty="0">
                <a:solidFill>
                  <a:schemeClr val="bg1">
                    <a:lumMod val="10000"/>
                  </a:schemeClr>
                </a:solidFill>
              </a:rPr>
              <a:t> </a:t>
            </a:r>
            <a:r>
              <a:rPr lang="en-US" sz="2000" dirty="0" err="1">
                <a:solidFill>
                  <a:schemeClr val="bg1">
                    <a:lumMod val="10000"/>
                  </a:schemeClr>
                </a:solidFill>
              </a:rPr>
              <a:t>đặc</a:t>
            </a:r>
            <a:r>
              <a:rPr lang="en-US" sz="2000" dirty="0">
                <a:solidFill>
                  <a:schemeClr val="bg1">
                    <a:lumMod val="10000"/>
                  </a:schemeClr>
                </a:solidFill>
              </a:rPr>
              <a:t> </a:t>
            </a:r>
            <a:r>
              <a:rPr lang="en-US" sz="2000" dirty="0" err="1">
                <a:solidFill>
                  <a:schemeClr val="bg1">
                    <a:lumMod val="10000"/>
                  </a:schemeClr>
                </a:solidFill>
              </a:rPr>
              <a:t>điểm</a:t>
            </a:r>
            <a:r>
              <a:rPr lang="en-US" sz="2000" dirty="0">
                <a:solidFill>
                  <a:schemeClr val="bg1">
                    <a:lumMod val="10000"/>
                  </a:schemeClr>
                </a:solidFill>
              </a:rPr>
              <a:t> </a:t>
            </a:r>
            <a:r>
              <a:rPr lang="en-US" sz="2000" dirty="0" err="1">
                <a:solidFill>
                  <a:schemeClr val="bg1">
                    <a:lumMod val="10000"/>
                  </a:schemeClr>
                </a:solidFill>
              </a:rPr>
              <a:t>chung</a:t>
            </a:r>
            <a:r>
              <a:rPr lang="en-US" sz="2000" dirty="0">
                <a:solidFill>
                  <a:schemeClr val="bg1">
                    <a:lumMod val="10000"/>
                  </a:schemeClr>
                </a:solidFill>
              </a:rPr>
              <a:t>.</a:t>
            </a:r>
          </a:p>
        </p:txBody>
      </p:sp>
      <p:sp>
        <p:nvSpPr>
          <p:cNvPr id="17" name="TextBox 16"/>
          <p:cNvSpPr txBox="1"/>
          <p:nvPr/>
        </p:nvSpPr>
        <p:spPr>
          <a:xfrm>
            <a:off x="3442137" y="693683"/>
            <a:ext cx="2175641" cy="523220"/>
          </a:xfrm>
          <a:prstGeom prst="rect">
            <a:avLst/>
          </a:prstGeom>
          <a:noFill/>
        </p:spPr>
        <p:txBody>
          <a:bodyPr wrap="square" rtlCol="0">
            <a:spAutoFit/>
          </a:bodyPr>
          <a:lstStyle/>
          <a:p>
            <a:pPr algn="ctr"/>
            <a:r>
              <a:rPr lang="en-US" sz="2800" b="1" dirty="0" smtClean="0">
                <a:solidFill>
                  <a:srgbClr val="C00000"/>
                </a:solidFill>
              </a:rPr>
              <a:t>KẾT LUẬN</a:t>
            </a:r>
            <a:endParaRPr lang="en-US" sz="2800" b="1" dirty="0">
              <a:solidFill>
                <a:srgbClr val="C00000"/>
              </a:solidFill>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out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75000"/>
                  </a:schemeClr>
                </a:solidFill>
                <a:latin typeface="+mn-lt"/>
              </a:rPr>
              <a:t>KHỞI ĐỘNG</a:t>
            </a:r>
            <a:endParaRPr lang="en-US" b="1" dirty="0">
              <a:solidFill>
                <a:schemeClr val="accent3">
                  <a:lumMod val="75000"/>
                </a:schemeClr>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001" y="1856058"/>
            <a:ext cx="3369635" cy="3369635"/>
          </a:xfrm>
          <a:prstGeom prst="rect">
            <a:avLst/>
          </a:prstGeom>
        </p:spPr>
      </p:pic>
      <p:sp>
        <p:nvSpPr>
          <p:cNvPr id="4" name="Oval Callout 3"/>
          <p:cNvSpPr/>
          <p:nvPr/>
        </p:nvSpPr>
        <p:spPr>
          <a:xfrm>
            <a:off x="4309061" y="1114720"/>
            <a:ext cx="4084926" cy="2739936"/>
          </a:xfrm>
          <a:prstGeom prst="wedgeEllipseCallout">
            <a:avLst>
              <a:gd name="adj1" fmla="val -55658"/>
              <a:gd name="adj2" fmla="val -3274"/>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91026" y="1607525"/>
            <a:ext cx="3520995" cy="1754326"/>
          </a:xfrm>
          <a:prstGeom prst="rect">
            <a:avLst/>
          </a:prstGeom>
        </p:spPr>
        <p:txBody>
          <a:bodyPr wrap="square">
            <a:spAutoFit/>
          </a:bodyPr>
          <a:lstStyle/>
          <a:p>
            <a:pPr algn="just">
              <a:lnSpc>
                <a:spcPct val="150000"/>
              </a:lnSpc>
            </a:pPr>
            <a:r>
              <a:rPr lang="vi-VN" sz="1800" dirty="0"/>
              <a:t>Trong cửa hàng có rất nhiều mặt hàng. Theo em, chủ cửa hàng đã làm gì để khách hàng có thể tìm kiếm mặt hàng nhanh hơn?</a:t>
            </a:r>
            <a:endParaRPr lang="en-US" sz="18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60956" y="1674688"/>
            <a:ext cx="1019033" cy="3194806"/>
          </a:xfrm>
          <a:prstGeom prst="rect">
            <a:avLst/>
          </a:prstGeom>
          <a:ln>
            <a:noFill/>
          </a:ln>
          <a:effectLst>
            <a:outerShdw blurRad="190500" algn="tl" rotWithShape="0">
              <a:srgbClr val="000000">
                <a:alpha val="70000"/>
              </a:srgbClr>
            </a:outerShdw>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3" name="Rectangle 2"/>
          <p:cNvSpPr/>
          <p:nvPr/>
        </p:nvSpPr>
        <p:spPr>
          <a:xfrm>
            <a:off x="1644868" y="568090"/>
            <a:ext cx="5376041" cy="958660"/>
          </a:xfrm>
          <a:prstGeom prst="rect">
            <a:avLst/>
          </a:prstGeom>
        </p:spPr>
        <p:txBody>
          <a:bodyPr wrap="square">
            <a:spAutoFit/>
          </a:bodyPr>
          <a:lstStyle/>
          <a:p>
            <a:pPr algn="just">
              <a:lnSpc>
                <a:spcPct val="150000"/>
              </a:lnSpc>
            </a:pPr>
            <a:r>
              <a:rPr lang="en-US" sz="2000" b="1" i="1" dirty="0" err="1" smtClean="0"/>
              <a:t>Thảo</a:t>
            </a:r>
            <a:r>
              <a:rPr lang="en-US" sz="2000" b="1" i="1" dirty="0" smtClean="0"/>
              <a:t> </a:t>
            </a:r>
            <a:r>
              <a:rPr lang="en-US" sz="2000" b="1" i="1" dirty="0" err="1"/>
              <a:t>luận</a:t>
            </a:r>
            <a:r>
              <a:rPr lang="en-US" sz="2000" b="1" i="1" dirty="0"/>
              <a:t> </a:t>
            </a:r>
            <a:r>
              <a:rPr lang="en-US" sz="2000" b="1" i="1" dirty="0" err="1"/>
              <a:t>nhóm</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 </a:t>
            </a:r>
            <a:endParaRPr lang="en-US" sz="2000" b="1" i="1" dirty="0" smtClean="0"/>
          </a:p>
          <a:p>
            <a:pPr algn="just">
              <a:lnSpc>
                <a:spcPct val="150000"/>
              </a:lnSpc>
            </a:pPr>
            <a:r>
              <a:rPr lang="en-US" sz="2000" dirty="0" err="1" smtClean="0"/>
              <a:t>Em</a:t>
            </a:r>
            <a:r>
              <a:rPr lang="en-US" sz="2000" dirty="0" smtClean="0"/>
              <a:t> </a:t>
            </a:r>
            <a:r>
              <a:rPr lang="en-US" sz="2000" dirty="0" err="1"/>
              <a:t>hãy</a:t>
            </a:r>
            <a:r>
              <a:rPr lang="en-US" sz="2000" dirty="0"/>
              <a:t> </a:t>
            </a:r>
            <a:r>
              <a:rPr lang="en-US" sz="2000" dirty="0" err="1"/>
              <a:t>sắp</a:t>
            </a:r>
            <a:r>
              <a:rPr lang="en-US" sz="2000" dirty="0"/>
              <a:t> </a:t>
            </a:r>
            <a:r>
              <a:rPr lang="en-US" sz="2000" dirty="0" err="1"/>
              <a:t>xếp</a:t>
            </a:r>
            <a:r>
              <a:rPr lang="en-US" sz="2000" dirty="0"/>
              <a:t> </a:t>
            </a:r>
            <a:r>
              <a:rPr lang="en-US" sz="2000" dirty="0" err="1"/>
              <a:t>sách</a:t>
            </a:r>
            <a:r>
              <a:rPr lang="en-US" sz="2000" dirty="0"/>
              <a:t> </a:t>
            </a:r>
            <a:r>
              <a:rPr lang="en-US" sz="2000" dirty="0" err="1"/>
              <a:t>lên</a:t>
            </a:r>
            <a:r>
              <a:rPr lang="en-US" sz="2000" dirty="0"/>
              <a:t> </a:t>
            </a:r>
            <a:r>
              <a:rPr lang="en-US" sz="2000" dirty="0" err="1"/>
              <a:t>giá</a:t>
            </a:r>
            <a:r>
              <a:rPr lang="en-US" sz="2000" dirty="0"/>
              <a:t> </a:t>
            </a:r>
            <a:r>
              <a:rPr lang="en-US" sz="2000" dirty="0" err="1"/>
              <a:t>sách</a:t>
            </a:r>
            <a:r>
              <a:rPr lang="en-US" sz="2000" dirty="0"/>
              <a:t> </a:t>
            </a:r>
            <a:r>
              <a:rPr lang="en-US" sz="2000" dirty="0" err="1"/>
              <a:t>cho</a:t>
            </a:r>
            <a:r>
              <a:rPr lang="en-US" sz="2000" dirty="0"/>
              <a:t> </a:t>
            </a:r>
            <a:r>
              <a:rPr lang="en-US" sz="2000" dirty="0" err="1"/>
              <a:t>hợp</a:t>
            </a:r>
            <a:r>
              <a:rPr lang="en-US" sz="2000" dirty="0"/>
              <a:t> </a:t>
            </a:r>
            <a:r>
              <a:rPr lang="en-US" sz="2000" dirty="0" err="1"/>
              <a:t>lí</a:t>
            </a:r>
            <a:r>
              <a:rPr lang="en-US" sz="2000" dirty="0"/>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6" y="339614"/>
            <a:ext cx="1415612" cy="14156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256" y="1837445"/>
            <a:ext cx="4528314" cy="2166995"/>
          </a:xfrm>
          <a:prstGeom prst="rect">
            <a:avLst/>
          </a:prstGeom>
        </p:spPr>
      </p:pic>
      <p:sp>
        <p:nvSpPr>
          <p:cNvPr id="6" name="Rectangle 5"/>
          <p:cNvSpPr/>
          <p:nvPr/>
        </p:nvSpPr>
        <p:spPr>
          <a:xfrm>
            <a:off x="4887310" y="1650643"/>
            <a:ext cx="4046482" cy="3000821"/>
          </a:xfrm>
          <a:prstGeom prst="rect">
            <a:avLst/>
          </a:prstGeom>
        </p:spPr>
        <p:txBody>
          <a:bodyPr wrap="square">
            <a:spAutoFit/>
          </a:bodyPr>
          <a:lstStyle/>
          <a:p>
            <a:pPr marL="342900" indent="-342900" algn="just">
              <a:lnSpc>
                <a:spcPct val="150000"/>
              </a:lnSpc>
              <a:buFont typeface="Wingdings" panose="05000000000000000000" pitchFamily="2" charset="2"/>
              <a:buChar char="v"/>
            </a:pPr>
            <a:r>
              <a:rPr lang="vi-VN" sz="1800" b="1" dirty="0" smtClean="0">
                <a:solidFill>
                  <a:srgbClr val="C00000"/>
                </a:solidFill>
              </a:rPr>
              <a:t>Truyện</a:t>
            </a:r>
            <a:r>
              <a:rPr lang="vi-VN" sz="1800" b="1" dirty="0">
                <a:solidFill>
                  <a:srgbClr val="C00000"/>
                </a:solidFill>
              </a:rPr>
              <a:t>, thơ: </a:t>
            </a:r>
            <a:r>
              <a:rPr lang="vi-VN" sz="1800" dirty="0"/>
              <a:t>Thơ học trò, truyện cười, Dế mèn phiêu lưu kí truyện tranh, truyện cổ tích, hoàng tử bé.</a:t>
            </a:r>
          </a:p>
          <a:p>
            <a:pPr marL="342900" indent="-342900" algn="just">
              <a:lnSpc>
                <a:spcPct val="150000"/>
              </a:lnSpc>
              <a:buFont typeface="Wingdings" panose="05000000000000000000" pitchFamily="2" charset="2"/>
              <a:buChar char="v"/>
            </a:pPr>
            <a:r>
              <a:rPr lang="vi-VN" sz="1800" b="1" dirty="0" smtClean="0">
                <a:solidFill>
                  <a:schemeClr val="accent3">
                    <a:lumMod val="75000"/>
                  </a:schemeClr>
                </a:solidFill>
              </a:rPr>
              <a:t>Sách </a:t>
            </a:r>
            <a:r>
              <a:rPr lang="vi-VN" sz="1800" b="1" dirty="0">
                <a:solidFill>
                  <a:schemeClr val="accent3">
                    <a:lumMod val="75000"/>
                  </a:schemeClr>
                </a:solidFill>
              </a:rPr>
              <a:t>giáo khoa: </a:t>
            </a:r>
            <a:r>
              <a:rPr lang="vi-VN" sz="1800" dirty="0"/>
              <a:t>Tiếng Anh 3, </a:t>
            </a:r>
            <a:r>
              <a:rPr lang="vi-VN" sz="1800" dirty="0" smtClean="0"/>
              <a:t>T</a:t>
            </a:r>
            <a:r>
              <a:rPr lang="en-US" sz="1800" dirty="0" err="1" smtClean="0"/>
              <a:t>i</a:t>
            </a:r>
            <a:r>
              <a:rPr lang="vi-VN" sz="1800" dirty="0" smtClean="0"/>
              <a:t>ếng </a:t>
            </a:r>
            <a:r>
              <a:rPr lang="vi-VN" sz="1800" dirty="0"/>
              <a:t>Việt 3, Âm nhạc 3, Tự nhiên và Xã hội 3, Toán 3.</a:t>
            </a:r>
          </a:p>
          <a:p>
            <a:pPr marL="342900" indent="-342900" algn="just">
              <a:lnSpc>
                <a:spcPct val="150000"/>
              </a:lnSpc>
              <a:buFont typeface="Wingdings" panose="05000000000000000000" pitchFamily="2" charset="2"/>
              <a:buChar char="v"/>
            </a:pPr>
            <a:r>
              <a:rPr lang="vi-VN" sz="1800" b="1" dirty="0" smtClean="0">
                <a:solidFill>
                  <a:schemeClr val="accent1">
                    <a:lumMod val="50000"/>
                  </a:schemeClr>
                </a:solidFill>
              </a:rPr>
              <a:t>Vở </a:t>
            </a:r>
            <a:r>
              <a:rPr lang="vi-VN" sz="1800" b="1" dirty="0">
                <a:solidFill>
                  <a:schemeClr val="accent1">
                    <a:lumMod val="50000"/>
                  </a:schemeClr>
                </a:solidFill>
              </a:rPr>
              <a:t>viết.</a:t>
            </a:r>
          </a:p>
        </p:txBody>
      </p:sp>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2160" y="46505"/>
            <a:ext cx="1708721" cy="1708721"/>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heckerboard(across)">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anim calcmode="lin" valueType="num">
                                      <p:cBhvr>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barn(inVertical)">
                                      <p:cBhvr>
                                        <p:cTn id="35" dur="500"/>
                                        <p:tgtEl>
                                          <p:spTgt spid="6">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1"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 calcmode="lin" valueType="num">
                                      <p:cBhvr additive="base">
                                        <p:cTn id="40"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down)">
                                      <p:cBhvr>
                                        <p:cTn id="4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4" name="Google Shape;434;p54"/>
          <p:cNvPicPr preferRelativeResize="0"/>
          <p:nvPr/>
        </p:nvPicPr>
        <p:blipFill>
          <a:blip r:embed="rId3">
            <a:alphaModFix/>
          </a:blip>
          <a:stretch>
            <a:fillRect/>
          </a:stretch>
        </p:blipFill>
        <p:spPr>
          <a:xfrm>
            <a:off x="8073942" y="2939097"/>
            <a:ext cx="1290775" cy="1690075"/>
          </a:xfrm>
          <a:prstGeom prst="rect">
            <a:avLst/>
          </a:prstGeom>
          <a:noFill/>
          <a:ln>
            <a:noFill/>
          </a:ln>
        </p:spPr>
      </p:pic>
      <p:sp>
        <p:nvSpPr>
          <p:cNvPr id="7" name="Rectangle 6"/>
          <p:cNvSpPr/>
          <p:nvPr/>
        </p:nvSpPr>
        <p:spPr>
          <a:xfrm>
            <a:off x="2088300" y="382143"/>
            <a:ext cx="5985642" cy="1477328"/>
          </a:xfrm>
          <a:prstGeom prst="rect">
            <a:avLst/>
          </a:prstGeom>
        </p:spPr>
        <p:txBody>
          <a:bodyPr wrap="square">
            <a:spAutoFit/>
          </a:bodyPr>
          <a:lstStyle/>
          <a:p>
            <a:pPr algn="just">
              <a:lnSpc>
                <a:spcPct val="150000"/>
              </a:lnSpc>
            </a:pPr>
            <a:r>
              <a:rPr lang="vi-VN" sz="2000" dirty="0"/>
              <a:t>Trong mỗi nhóm dưới đây, bạn An đã sắp xếp một đồ chơi không phù hợp vào nhóm. Em hãy giúp bạn An chỉ ra đồ chơi đó nhé.</a:t>
            </a:r>
            <a:endParaRPr lang="en-US"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22" y="295745"/>
            <a:ext cx="1650124" cy="1650124"/>
          </a:xfrm>
          <a:prstGeom prst="rect">
            <a:avLst/>
          </a:prstGeom>
        </p:spPr>
      </p:pic>
      <p:pic>
        <p:nvPicPr>
          <p:cNvPr id="9" name="Picture 8"/>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tretch>
            <a:fillRect/>
          </a:stretch>
        </p:blipFill>
        <p:spPr>
          <a:xfrm>
            <a:off x="2088300" y="1945869"/>
            <a:ext cx="5343006" cy="2191592"/>
          </a:xfrm>
          <a:prstGeom prst="rect">
            <a:avLst/>
          </a:prstGeom>
          <a:ln>
            <a:noFill/>
          </a:ln>
          <a:effectLst>
            <a:softEdge rad="112500"/>
          </a:effectLst>
        </p:spPr>
      </p:pic>
      <p:sp>
        <p:nvSpPr>
          <p:cNvPr id="10" name="Rounded Rectangle 9"/>
          <p:cNvSpPr/>
          <p:nvPr/>
        </p:nvSpPr>
        <p:spPr>
          <a:xfrm>
            <a:off x="4992414" y="2039007"/>
            <a:ext cx="714703" cy="6726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177862" y="2711669"/>
            <a:ext cx="730469" cy="56375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812467" y="3275427"/>
            <a:ext cx="735478" cy="8620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Horizont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C00000"/>
                </a:solidFill>
                <a:latin typeface="+mn-lt"/>
              </a:rPr>
              <a:t>LUYỆN TẬP</a:t>
            </a:r>
            <a:endParaRPr lang="en-US" sz="3200" b="1" dirty="0">
              <a:solidFill>
                <a:srgbClr val="C00000"/>
              </a:solidFill>
              <a:latin typeface="+mn-lt"/>
            </a:endParaRPr>
          </a:p>
        </p:txBody>
      </p:sp>
      <p:sp>
        <p:nvSpPr>
          <p:cNvPr id="7" name="Rectangle 6"/>
          <p:cNvSpPr/>
          <p:nvPr/>
        </p:nvSpPr>
        <p:spPr>
          <a:xfrm>
            <a:off x="720000" y="1123893"/>
            <a:ext cx="7704000" cy="553998"/>
          </a:xfrm>
          <a:prstGeom prst="rect">
            <a:avLst/>
          </a:prstGeom>
        </p:spPr>
        <p:txBody>
          <a:bodyPr wrap="square">
            <a:spAutoFit/>
          </a:bodyPr>
          <a:lstStyle/>
          <a:p>
            <a:pPr algn="just">
              <a:lnSpc>
                <a:spcPct val="150000"/>
              </a:lnSpc>
            </a:pPr>
            <a:r>
              <a:rPr lang="en-US" sz="2000" b="1" dirty="0" err="1" smtClean="0"/>
              <a:t>Câu</a:t>
            </a:r>
            <a:r>
              <a:rPr lang="en-US" sz="2000" b="1" dirty="0" smtClean="0"/>
              <a:t> 1</a:t>
            </a:r>
            <a:r>
              <a:rPr lang="en-US" sz="2000" b="1" dirty="0"/>
              <a:t>. </a:t>
            </a:r>
            <a:r>
              <a:rPr lang="en-US" sz="2000" dirty="0" err="1"/>
              <a:t>Em</a:t>
            </a:r>
            <a:r>
              <a:rPr lang="en-US" sz="2000" dirty="0"/>
              <a:t> </a:t>
            </a:r>
            <a:r>
              <a:rPr lang="en-US" sz="2000" dirty="0" err="1"/>
              <a:t>hãy</a:t>
            </a:r>
            <a:r>
              <a:rPr lang="en-US" sz="2000" dirty="0"/>
              <a:t> </a:t>
            </a:r>
            <a:r>
              <a:rPr lang="en-US" sz="2000" dirty="0" err="1"/>
              <a:t>xếp</a:t>
            </a:r>
            <a:r>
              <a:rPr lang="en-US" sz="2000" dirty="0"/>
              <a:t> </a:t>
            </a:r>
            <a:r>
              <a:rPr lang="en-US" sz="2000" dirty="0" err="1"/>
              <a:t>các</a:t>
            </a:r>
            <a:r>
              <a:rPr lang="en-US" sz="2000" dirty="0"/>
              <a:t> </a:t>
            </a:r>
            <a:r>
              <a:rPr lang="en-US" sz="2000" dirty="0" err="1"/>
              <a:t>loại</a:t>
            </a:r>
            <a:r>
              <a:rPr lang="en-US" sz="2000" dirty="0"/>
              <a:t> </a:t>
            </a:r>
            <a:r>
              <a:rPr lang="en-US" sz="2000" dirty="0" err="1"/>
              <a:t>rau</a:t>
            </a:r>
            <a:r>
              <a:rPr lang="en-US" sz="2000" dirty="0"/>
              <a:t> </a:t>
            </a:r>
            <a:r>
              <a:rPr lang="en-US" sz="2000" dirty="0" err="1"/>
              <a:t>củ</a:t>
            </a:r>
            <a:r>
              <a:rPr lang="en-US" sz="2000" dirty="0"/>
              <a:t> </a:t>
            </a:r>
            <a:r>
              <a:rPr lang="en-US" sz="2000" dirty="0" err="1"/>
              <a:t>quả</a:t>
            </a:r>
            <a:r>
              <a:rPr lang="en-US" sz="2000" dirty="0"/>
              <a:t> </a:t>
            </a:r>
            <a:r>
              <a:rPr lang="en-US" sz="2000" dirty="0" err="1"/>
              <a:t>sau</a:t>
            </a:r>
            <a:r>
              <a:rPr lang="en-US" sz="2000" dirty="0"/>
              <a:t> </a:t>
            </a:r>
            <a:r>
              <a:rPr lang="en-US" sz="2000" dirty="0" err="1"/>
              <a:t>vào</a:t>
            </a:r>
            <a:r>
              <a:rPr lang="en-US" sz="2000" dirty="0"/>
              <a:t> </a:t>
            </a:r>
            <a:r>
              <a:rPr lang="en-US" sz="2000" dirty="0" err="1"/>
              <a:t>ba</a:t>
            </a:r>
            <a:r>
              <a:rPr lang="en-US" sz="2000" dirty="0"/>
              <a:t> </a:t>
            </a:r>
            <a:r>
              <a:rPr lang="en-US" sz="2000" dirty="0" err="1"/>
              <a:t>nhóm</a:t>
            </a:r>
            <a:r>
              <a:rPr lang="en-US" sz="2000" dirty="0"/>
              <a:t> </a:t>
            </a:r>
            <a:r>
              <a:rPr lang="en-US" sz="2000" dirty="0" err="1"/>
              <a:t>phù</a:t>
            </a:r>
            <a:r>
              <a:rPr lang="en-US" sz="2000" dirty="0"/>
              <a:t> </a:t>
            </a:r>
            <a:r>
              <a:rPr lang="en-US" sz="2000" dirty="0" err="1"/>
              <a:t>hợp</a:t>
            </a:r>
            <a:r>
              <a:rPr lang="en-US" sz="20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694" y="1772530"/>
            <a:ext cx="5462016" cy="2304288"/>
          </a:xfrm>
          <a:prstGeom prst="rect">
            <a:avLst/>
          </a:prstGeom>
          <a:ln>
            <a:noFill/>
          </a:ln>
          <a:effectLst>
            <a:softEdge rad="112500"/>
          </a:effectLst>
        </p:spPr>
      </p:pic>
      <p:sp>
        <p:nvSpPr>
          <p:cNvPr id="9" name="Rectangle 8"/>
          <p:cNvSpPr/>
          <p:nvPr/>
        </p:nvSpPr>
        <p:spPr>
          <a:xfrm>
            <a:off x="5759710" y="1839762"/>
            <a:ext cx="2974386" cy="2169825"/>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vi-VN" sz="1800" b="1" dirty="0" smtClean="0">
                <a:solidFill>
                  <a:schemeClr val="accent3">
                    <a:lumMod val="75000"/>
                  </a:schemeClr>
                </a:solidFill>
              </a:rPr>
              <a:t>Củ</a:t>
            </a:r>
            <a:r>
              <a:rPr lang="vi-VN" sz="1800" b="1" dirty="0">
                <a:solidFill>
                  <a:schemeClr val="accent3">
                    <a:lumMod val="75000"/>
                  </a:schemeClr>
                </a:solidFill>
              </a:rPr>
              <a:t>: </a:t>
            </a:r>
            <a:r>
              <a:rPr lang="vi-VN" sz="1800" dirty="0"/>
              <a:t>Khoai tây, su hào, cà rốt.</a:t>
            </a:r>
          </a:p>
          <a:p>
            <a:pPr marL="285750" indent="-285750" algn="just">
              <a:lnSpc>
                <a:spcPct val="150000"/>
              </a:lnSpc>
              <a:buFont typeface="Wingdings" panose="05000000000000000000" pitchFamily="2" charset="2"/>
              <a:buChar char="ü"/>
            </a:pPr>
            <a:r>
              <a:rPr lang="vi-VN" sz="1800" b="1" dirty="0" smtClean="0">
                <a:solidFill>
                  <a:schemeClr val="tx2">
                    <a:lumMod val="75000"/>
                  </a:schemeClr>
                </a:solidFill>
              </a:rPr>
              <a:t>Quả</a:t>
            </a:r>
            <a:r>
              <a:rPr lang="vi-VN" sz="1800" b="1" dirty="0">
                <a:solidFill>
                  <a:schemeClr val="tx2">
                    <a:lumMod val="75000"/>
                  </a:schemeClr>
                </a:solidFill>
              </a:rPr>
              <a:t>: </a:t>
            </a:r>
            <a:r>
              <a:rPr lang="vi-VN" sz="1800" dirty="0"/>
              <a:t>Nhãn, dưa hấu, mít, nho, cà tím.</a:t>
            </a:r>
          </a:p>
          <a:p>
            <a:pPr marL="285750" indent="-285750" algn="just">
              <a:lnSpc>
                <a:spcPct val="150000"/>
              </a:lnSpc>
              <a:buFont typeface="Wingdings" panose="05000000000000000000" pitchFamily="2" charset="2"/>
              <a:buChar char="ü"/>
            </a:pPr>
            <a:r>
              <a:rPr lang="vi-VN" sz="1800" b="1" dirty="0" smtClean="0">
                <a:solidFill>
                  <a:srgbClr val="00B050"/>
                </a:solidFill>
              </a:rPr>
              <a:t>Rau</a:t>
            </a:r>
            <a:r>
              <a:rPr lang="vi-VN" sz="1800" b="1" dirty="0">
                <a:solidFill>
                  <a:srgbClr val="00B050"/>
                </a:solidFill>
              </a:rPr>
              <a:t>: </a:t>
            </a:r>
            <a:r>
              <a:rPr lang="vi-VN" sz="1800" dirty="0"/>
              <a:t>mồng tơi, bắp </a:t>
            </a:r>
            <a:r>
              <a:rPr lang="vi-VN" sz="1800" dirty="0" smtClean="0"/>
              <a:t>cải</a:t>
            </a:r>
            <a:r>
              <a:rPr lang="en-US" sz="1800" dirty="0" smtClean="0"/>
              <a:t>.</a:t>
            </a:r>
            <a:endParaRPr lang="vi-VN" sz="1800" dirty="0"/>
          </a:p>
        </p:txBody>
      </p:sp>
    </p:spTree>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3)">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barn(inVertical)">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 calcmode="lin" valueType="num">
                                      <p:cBhvr additive="base">
                                        <p:cTn id="27" dur="500"/>
                                        <p:tgtEl>
                                          <p:spTgt spid="9">
                                            <p:txEl>
                                              <p:pRg st="2" end="2"/>
                                            </p:txEl>
                                          </p:spTgt>
                                        </p:tgtEl>
                                        <p:attrNameLst>
                                          <p:attrName>ppt_y</p:attrName>
                                        </p:attrNameLst>
                                      </p:cBhvr>
                                      <p:tavLst>
                                        <p:tav tm="0">
                                          <p:val>
                                            <p:strVal val="#ppt_y-#ppt_h*1.125000"/>
                                          </p:val>
                                        </p:tav>
                                        <p:tav tm="100000">
                                          <p:val>
                                            <p:strVal val="#ppt_y"/>
                                          </p:val>
                                        </p:tav>
                                      </p:tavLst>
                                    </p:anim>
                                    <p:animEffect transition="in" filter="wipe(down)">
                                      <p:cBhvr>
                                        <p:cTn id="28"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11" name="Pentagon 10"/>
          <p:cNvSpPr/>
          <p:nvPr/>
        </p:nvSpPr>
        <p:spPr>
          <a:xfrm>
            <a:off x="0" y="430924"/>
            <a:ext cx="2554014" cy="515007"/>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smtClean="0"/>
              <a:t>Thảo</a:t>
            </a:r>
            <a:r>
              <a:rPr lang="en-US" sz="1800" b="1" dirty="0" smtClean="0"/>
              <a:t> </a:t>
            </a:r>
            <a:r>
              <a:rPr lang="en-US" sz="1800" b="1" dirty="0" err="1" smtClean="0"/>
              <a:t>luận</a:t>
            </a:r>
            <a:r>
              <a:rPr lang="en-US" sz="1800" b="1" dirty="0" smtClean="0"/>
              <a:t> </a:t>
            </a:r>
            <a:r>
              <a:rPr lang="en-US" sz="1800" b="1" dirty="0" err="1" smtClean="0"/>
              <a:t>nhóm</a:t>
            </a:r>
            <a:r>
              <a:rPr lang="en-US" sz="1800" b="1" dirty="0" smtClean="0"/>
              <a:t> </a:t>
            </a:r>
            <a:r>
              <a:rPr lang="en-US" sz="1800" b="1" dirty="0" err="1" smtClean="0"/>
              <a:t>đôi</a:t>
            </a:r>
            <a:endParaRPr lang="en-US" sz="1800" b="1" dirty="0"/>
          </a:p>
        </p:txBody>
      </p:sp>
      <p:sp>
        <p:nvSpPr>
          <p:cNvPr id="12" name="Rectangle 11"/>
          <p:cNvSpPr/>
          <p:nvPr/>
        </p:nvSpPr>
        <p:spPr>
          <a:xfrm>
            <a:off x="1581807" y="1043662"/>
            <a:ext cx="6227379" cy="1938992"/>
          </a:xfrm>
          <a:prstGeom prst="rect">
            <a:avLst/>
          </a:prstGeom>
        </p:spPr>
        <p:txBody>
          <a:bodyPr wrap="square">
            <a:spAutoFit/>
          </a:bodyPr>
          <a:lstStyle/>
          <a:p>
            <a:pPr algn="just">
              <a:lnSpc>
                <a:spcPct val="150000"/>
              </a:lnSpc>
            </a:pPr>
            <a:r>
              <a:rPr lang="en-US" sz="2000" b="1" dirty="0" err="1" smtClean="0">
                <a:solidFill>
                  <a:srgbClr val="C00000"/>
                </a:solidFill>
              </a:rPr>
              <a:t>Câu</a:t>
            </a:r>
            <a:r>
              <a:rPr lang="en-US" sz="2000" b="1" dirty="0" smtClean="0">
                <a:solidFill>
                  <a:srgbClr val="C00000"/>
                </a:solidFill>
              </a:rPr>
              <a:t> 2</a:t>
            </a:r>
            <a:r>
              <a:rPr lang="en-US" sz="2000" b="1" dirty="0">
                <a:solidFill>
                  <a:srgbClr val="C00000"/>
                </a:solidFill>
              </a:rPr>
              <a:t>. </a:t>
            </a:r>
            <a:r>
              <a:rPr lang="en-US" sz="2000" b="1" i="1" dirty="0"/>
              <a:t>An </a:t>
            </a:r>
            <a:r>
              <a:rPr lang="en-US" sz="2000" b="1" i="1" dirty="0" err="1"/>
              <a:t>đố</a:t>
            </a:r>
            <a:r>
              <a:rPr lang="en-US" sz="2000" b="1" i="1" dirty="0"/>
              <a:t> Minh: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số</a:t>
            </a:r>
            <a:r>
              <a:rPr lang="en-US" sz="2000" dirty="0"/>
              <a:t> </a:t>
            </a:r>
            <a:r>
              <a:rPr lang="en-US" sz="2000" dirty="0" err="1"/>
              <a:t>từ</a:t>
            </a:r>
            <a:r>
              <a:rPr lang="en-US" sz="2000" dirty="0"/>
              <a:t> 1 </a:t>
            </a:r>
            <a:r>
              <a:rPr lang="en-US" sz="2000" dirty="0" err="1"/>
              <a:t>đến</a:t>
            </a:r>
            <a:r>
              <a:rPr lang="en-US" sz="2000" dirty="0"/>
              <a:t> 20 (</a:t>
            </a:r>
            <a:r>
              <a:rPr lang="en-US" sz="2000" dirty="0" err="1"/>
              <a:t>gọi</a:t>
            </a:r>
            <a:r>
              <a:rPr lang="en-US" sz="2000" dirty="0"/>
              <a:t> </a:t>
            </a:r>
            <a:r>
              <a:rPr lang="en-US" sz="2000" dirty="0" err="1"/>
              <a:t>là</a:t>
            </a:r>
            <a:r>
              <a:rPr lang="en-US" sz="2000" dirty="0"/>
              <a:t> </a:t>
            </a:r>
            <a:r>
              <a:rPr lang="en-US" sz="2000" dirty="0" err="1"/>
              <a:t>dữ</a:t>
            </a:r>
            <a:r>
              <a:rPr lang="en-US" sz="2000" dirty="0"/>
              <a:t> </a:t>
            </a:r>
            <a:r>
              <a:rPr lang="en-US" sz="2000" dirty="0" err="1"/>
              <a:t>liệu</a:t>
            </a:r>
            <a:r>
              <a:rPr lang="en-US" sz="2000" dirty="0"/>
              <a:t>) </a:t>
            </a:r>
            <a:r>
              <a:rPr lang="en-US" sz="2000" dirty="0" err="1"/>
              <a:t>vào</a:t>
            </a:r>
            <a:r>
              <a:rPr lang="en-US" sz="2000" dirty="0"/>
              <a:t> </a:t>
            </a:r>
            <a:r>
              <a:rPr lang="en-US" sz="2000" dirty="0" err="1"/>
              <a:t>hai</a:t>
            </a:r>
            <a:r>
              <a:rPr lang="en-US" sz="2000" dirty="0"/>
              <a:t> </a:t>
            </a:r>
            <a:r>
              <a:rPr lang="en-US" sz="2000" dirty="0" err="1"/>
              <a:t>nhóm</a:t>
            </a:r>
            <a:r>
              <a:rPr lang="en-US" sz="2000" dirty="0"/>
              <a:t> </a:t>
            </a:r>
            <a:r>
              <a:rPr lang="en-US" sz="2000" dirty="0" err="1"/>
              <a:t>sao</a:t>
            </a:r>
            <a:r>
              <a:rPr lang="en-US" sz="2000" dirty="0"/>
              <a:t> </a:t>
            </a:r>
            <a:r>
              <a:rPr lang="en-US" sz="2000" dirty="0" err="1"/>
              <a:t>cho</a:t>
            </a:r>
            <a:r>
              <a:rPr lang="en-US" sz="2000" dirty="0"/>
              <a:t> </a:t>
            </a:r>
            <a:r>
              <a:rPr lang="en-US" sz="2000" dirty="0" err="1"/>
              <a:t>mỗi</a:t>
            </a:r>
            <a:r>
              <a:rPr lang="en-US" sz="2000" dirty="0"/>
              <a:t> </a:t>
            </a:r>
            <a:r>
              <a:rPr lang="en-US" sz="2000" dirty="0" err="1"/>
              <a:t>nhóm</a:t>
            </a:r>
            <a:r>
              <a:rPr lang="en-US" sz="2000" dirty="0"/>
              <a:t> </a:t>
            </a:r>
            <a:r>
              <a:rPr lang="en-US" sz="2000" dirty="0" err="1"/>
              <a:t>có</a:t>
            </a:r>
            <a:r>
              <a:rPr lang="en-US" sz="2000" dirty="0"/>
              <a:t> 10 </a:t>
            </a:r>
            <a:r>
              <a:rPr lang="en-US" sz="2000" dirty="0" err="1"/>
              <a:t>số</a:t>
            </a:r>
            <a:r>
              <a:rPr lang="en-US" sz="2000" dirty="0"/>
              <a:t> </a:t>
            </a:r>
            <a:r>
              <a:rPr lang="en-US" sz="2000" dirty="0" err="1"/>
              <a:t>và</a:t>
            </a:r>
            <a:r>
              <a:rPr lang="en-US" sz="2000" dirty="0"/>
              <a:t> </a:t>
            </a:r>
            <a:r>
              <a:rPr lang="en-US" sz="2000" dirty="0" err="1"/>
              <a:t>các</a:t>
            </a:r>
            <a:r>
              <a:rPr lang="en-US" sz="2000" dirty="0"/>
              <a:t> </a:t>
            </a:r>
            <a:r>
              <a:rPr lang="en-US" sz="2000" dirty="0" err="1"/>
              <a:t>số</a:t>
            </a:r>
            <a:r>
              <a:rPr lang="en-US" sz="2000" dirty="0"/>
              <a:t> </a:t>
            </a:r>
            <a:r>
              <a:rPr lang="en-US" sz="2000" dirty="0" err="1"/>
              <a:t>trong</a:t>
            </a:r>
            <a:r>
              <a:rPr lang="en-US" sz="2000" dirty="0"/>
              <a:t> </a:t>
            </a:r>
            <a:r>
              <a:rPr lang="en-US" sz="2000" dirty="0" err="1"/>
              <a:t>cùng</a:t>
            </a:r>
            <a:r>
              <a:rPr lang="en-US" sz="2000" dirty="0"/>
              <a:t> </a:t>
            </a:r>
            <a:r>
              <a:rPr lang="en-US" sz="2000" dirty="0" err="1"/>
              <a:t>một</a:t>
            </a:r>
            <a:r>
              <a:rPr lang="en-US" sz="2000" dirty="0"/>
              <a:t> </a:t>
            </a:r>
            <a:r>
              <a:rPr lang="en-US" sz="2000" dirty="0" err="1"/>
              <a:t>nhóm</a:t>
            </a:r>
            <a:r>
              <a:rPr lang="en-US" sz="2000" dirty="0"/>
              <a:t> </a:t>
            </a:r>
            <a:r>
              <a:rPr lang="en-US" sz="2000" dirty="0" err="1"/>
              <a:t>phải</a:t>
            </a:r>
            <a:r>
              <a:rPr lang="en-US" sz="2000" dirty="0"/>
              <a:t> </a:t>
            </a:r>
            <a:r>
              <a:rPr lang="en-US" sz="2000" dirty="0" err="1"/>
              <a:t>có</a:t>
            </a:r>
            <a:r>
              <a:rPr lang="en-US" sz="2000" dirty="0"/>
              <a:t> </a:t>
            </a:r>
            <a:r>
              <a:rPr lang="en-US" sz="2000" dirty="0" err="1"/>
              <a:t>điểm</a:t>
            </a:r>
            <a:r>
              <a:rPr lang="en-US" sz="2000" dirty="0"/>
              <a:t> </a:t>
            </a:r>
            <a:r>
              <a:rPr lang="en-US" sz="2000" dirty="0" err="1"/>
              <a:t>chung</a:t>
            </a:r>
            <a:r>
              <a:rPr lang="en-US" sz="2000" dirty="0"/>
              <a:t>. </a:t>
            </a:r>
            <a:r>
              <a:rPr lang="en-US" sz="2000" dirty="0" err="1"/>
              <a:t>Em</a:t>
            </a:r>
            <a:r>
              <a:rPr lang="en-US" sz="2000" dirty="0"/>
              <a:t> </a:t>
            </a:r>
            <a:r>
              <a:rPr lang="en-US" sz="2000" dirty="0" err="1"/>
              <a:t>hãy</a:t>
            </a:r>
            <a:r>
              <a:rPr lang="en-US" sz="2000" dirty="0"/>
              <a:t> </a:t>
            </a:r>
            <a:r>
              <a:rPr lang="en-US" sz="2000" dirty="0" err="1"/>
              <a:t>giúp</a:t>
            </a:r>
            <a:r>
              <a:rPr lang="en-US" sz="2000" dirty="0"/>
              <a:t> Minh </a:t>
            </a:r>
            <a:r>
              <a:rPr lang="en-US" sz="2000" dirty="0" err="1"/>
              <a:t>thực</a:t>
            </a:r>
            <a:r>
              <a:rPr lang="en-US" sz="2000" dirty="0"/>
              <a:t> </a:t>
            </a:r>
            <a:r>
              <a:rPr lang="en-US" sz="2000" dirty="0" err="1"/>
              <a:t>hiện</a:t>
            </a:r>
            <a:r>
              <a:rPr lang="en-US" sz="2000" dirty="0"/>
              <a:t> </a:t>
            </a:r>
            <a:r>
              <a:rPr lang="en-US" sz="2000" dirty="0" err="1"/>
              <a:t>yêu</a:t>
            </a:r>
            <a:r>
              <a:rPr lang="en-US" sz="2000" dirty="0"/>
              <a:t> </a:t>
            </a:r>
            <a:r>
              <a:rPr lang="en-US" sz="2000" dirty="0" err="1"/>
              <a:t>cầu</a:t>
            </a:r>
            <a:r>
              <a:rPr lang="en-US" sz="2000" dirty="0"/>
              <a:t> </a:t>
            </a:r>
            <a:r>
              <a:rPr lang="en-US" sz="2000" dirty="0" err="1"/>
              <a:t>của</a:t>
            </a:r>
            <a:r>
              <a:rPr lang="en-US" sz="2000" dirty="0"/>
              <a:t> An </a:t>
            </a:r>
            <a:r>
              <a:rPr lang="en-US" sz="2000" dirty="0" err="1"/>
              <a:t>nhé</a:t>
            </a:r>
            <a:r>
              <a:rPr lang="en-US" sz="2000" dirty="0"/>
              <a:t>. </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8086" y="2982654"/>
            <a:ext cx="2064547" cy="1677928"/>
          </a:xfrm>
          <a:prstGeom prst="rect">
            <a:avLst/>
          </a:prstGeom>
          <a:ln>
            <a:noFill/>
          </a:ln>
          <a:effectLst>
            <a:softEdge rad="112500"/>
          </a:effectLst>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ppt_w+.3"/>
                                          </p:val>
                                        </p:tav>
                                        <p:tav tm="100000">
                                          <p:val>
                                            <p:strVal val="#ppt_w"/>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animEffect transition="in" filter="fade">
                                      <p:cBhvr>
                                        <p:cTn id="14" dur="500"/>
                                        <p:tgtEl>
                                          <p:spTgt spid="12"/>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44"/>
          <p:cNvSpPr/>
          <p:nvPr/>
        </p:nvSpPr>
        <p:spPr>
          <a:xfrm>
            <a:off x="5908410" y="1557451"/>
            <a:ext cx="1885800" cy="1259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4" name="Google Shape;274;p44"/>
          <p:cNvCxnSpPr/>
          <p:nvPr/>
        </p:nvCxnSpPr>
        <p:spPr>
          <a:xfrm rot="10800000" flipH="1">
            <a:off x="5117310" y="1564951"/>
            <a:ext cx="791100" cy="8001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cxnSp>
        <p:nvCxnSpPr>
          <p:cNvPr id="276" name="Google Shape;276;p44"/>
          <p:cNvCxnSpPr/>
          <p:nvPr/>
        </p:nvCxnSpPr>
        <p:spPr>
          <a:xfrm flipH="1">
            <a:off x="3319410" y="2365051"/>
            <a:ext cx="791100" cy="9858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cxnSp>
        <p:nvCxnSpPr>
          <p:cNvPr id="286" name="Google Shape;286;p44"/>
          <p:cNvCxnSpPr/>
          <p:nvPr/>
        </p:nvCxnSpPr>
        <p:spPr>
          <a:xfrm>
            <a:off x="5117310" y="2365051"/>
            <a:ext cx="791100" cy="9933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cxnSp>
        <p:nvCxnSpPr>
          <p:cNvPr id="287" name="Google Shape;287;p44"/>
          <p:cNvCxnSpPr/>
          <p:nvPr/>
        </p:nvCxnSpPr>
        <p:spPr>
          <a:xfrm rot="10800000">
            <a:off x="3319410" y="1557451"/>
            <a:ext cx="791100" cy="807600"/>
          </a:xfrm>
          <a:prstGeom prst="bentConnector3">
            <a:avLst>
              <a:gd name="adj1" fmla="val 49992"/>
            </a:avLst>
          </a:prstGeom>
          <a:noFill/>
          <a:ln w="19050" cap="flat" cmpd="sng">
            <a:solidFill>
              <a:schemeClr val="tx2">
                <a:lumMod val="75000"/>
              </a:schemeClr>
            </a:solidFill>
            <a:prstDash val="solid"/>
            <a:round/>
            <a:headEnd type="none" w="med" len="med"/>
            <a:tailEnd type="none" w="med" len="med"/>
          </a:ln>
        </p:spPr>
      </p:cxnSp>
      <p:sp>
        <p:nvSpPr>
          <p:cNvPr id="3" name="TextBox 2"/>
          <p:cNvSpPr txBox="1"/>
          <p:nvPr/>
        </p:nvSpPr>
        <p:spPr>
          <a:xfrm>
            <a:off x="4157192" y="2164996"/>
            <a:ext cx="913435" cy="400110"/>
          </a:xfrm>
          <a:prstGeom prst="rect">
            <a:avLst/>
          </a:prstGeom>
          <a:noFill/>
        </p:spPr>
        <p:txBody>
          <a:bodyPr wrap="square" rtlCol="0">
            <a:spAutoFit/>
          </a:bodyPr>
          <a:lstStyle/>
          <a:p>
            <a:pPr algn="ctr"/>
            <a:r>
              <a:rPr lang="en-US" sz="2000" dirty="0" err="1" smtClean="0">
                <a:solidFill>
                  <a:srgbClr val="0070C0"/>
                </a:solidFill>
              </a:rPr>
              <a:t>Hoặc</a:t>
            </a:r>
            <a:endParaRPr lang="en-US" sz="2000" dirty="0">
              <a:solidFill>
                <a:srgbClr val="0070C0"/>
              </a:solidFill>
            </a:endParaRPr>
          </a:p>
        </p:txBody>
      </p:sp>
      <p:sp>
        <p:nvSpPr>
          <p:cNvPr id="4" name="Rectangle 3"/>
          <p:cNvSpPr/>
          <p:nvPr/>
        </p:nvSpPr>
        <p:spPr>
          <a:xfrm>
            <a:off x="611102" y="811237"/>
            <a:ext cx="2708306" cy="1477328"/>
          </a:xfrm>
          <a:prstGeom prst="rect">
            <a:avLst/>
          </a:prstGeom>
        </p:spPr>
        <p:txBody>
          <a:bodyPr wrap="square">
            <a:spAutoFit/>
          </a:bodyPr>
          <a:lstStyle/>
          <a:p>
            <a:pPr algn="just">
              <a:lnSpc>
                <a:spcPct val="150000"/>
              </a:lnSpc>
            </a:pPr>
            <a:r>
              <a:rPr lang="en-US" sz="2000" b="1" dirty="0" err="1" smtClean="0">
                <a:solidFill>
                  <a:srgbClr val="C00000"/>
                </a:solidFill>
              </a:rPr>
              <a:t>Nhóm</a:t>
            </a:r>
            <a:r>
              <a:rPr lang="en-US" sz="2000" b="1" dirty="0" smtClean="0">
                <a:solidFill>
                  <a:srgbClr val="C00000"/>
                </a:solidFill>
              </a:rPr>
              <a:t> 1: </a:t>
            </a:r>
            <a:r>
              <a:rPr lang="vi-VN" sz="2000" dirty="0" smtClean="0"/>
              <a:t>nhóm </a:t>
            </a:r>
            <a:r>
              <a:rPr lang="vi-VN" sz="2000" dirty="0"/>
              <a:t>các số nhỏ hơn 10 hoặc bằng </a:t>
            </a:r>
            <a:r>
              <a:rPr lang="vi-VN" sz="2000" dirty="0" smtClean="0"/>
              <a:t>10</a:t>
            </a:r>
            <a:r>
              <a:rPr lang="en-US" sz="2000" dirty="0" smtClean="0"/>
              <a:t>.</a:t>
            </a:r>
            <a:r>
              <a:rPr lang="vi-VN" sz="2000" dirty="0" smtClean="0"/>
              <a:t> </a:t>
            </a:r>
            <a:endParaRPr lang="en-US" sz="2000" dirty="0"/>
          </a:p>
        </p:txBody>
      </p:sp>
      <p:sp>
        <p:nvSpPr>
          <p:cNvPr id="25" name="Rectangle 24"/>
          <p:cNvSpPr/>
          <p:nvPr/>
        </p:nvSpPr>
        <p:spPr>
          <a:xfrm>
            <a:off x="611436" y="2752908"/>
            <a:ext cx="2708306" cy="1015663"/>
          </a:xfrm>
          <a:prstGeom prst="rect">
            <a:avLst/>
          </a:prstGeom>
        </p:spPr>
        <p:txBody>
          <a:bodyPr wrap="square">
            <a:spAutoFit/>
          </a:bodyPr>
          <a:lstStyle/>
          <a:p>
            <a:pPr algn="just">
              <a:lnSpc>
                <a:spcPct val="150000"/>
              </a:lnSpc>
            </a:pPr>
            <a:r>
              <a:rPr lang="en-US" sz="2000" b="1" dirty="0" err="1" smtClean="0">
                <a:solidFill>
                  <a:srgbClr val="002060"/>
                </a:solidFill>
              </a:rPr>
              <a:t>Nhóm</a:t>
            </a:r>
            <a:r>
              <a:rPr lang="en-US" sz="2000" b="1" dirty="0" smtClean="0">
                <a:solidFill>
                  <a:srgbClr val="002060"/>
                </a:solidFill>
              </a:rPr>
              <a:t> 2: </a:t>
            </a:r>
            <a:r>
              <a:rPr lang="vi-VN" sz="2000" dirty="0" smtClean="0"/>
              <a:t>nhóm </a:t>
            </a:r>
            <a:r>
              <a:rPr lang="vi-VN" sz="2000" dirty="0"/>
              <a:t>các </a:t>
            </a:r>
            <a:r>
              <a:rPr lang="vi-VN" sz="2000" dirty="0" smtClean="0"/>
              <a:t>số</a:t>
            </a:r>
            <a:r>
              <a:rPr lang="en-US" sz="2000" dirty="0" smtClean="0"/>
              <a:t> </a:t>
            </a:r>
            <a:r>
              <a:rPr lang="en-US" sz="2000" dirty="0" err="1" smtClean="0"/>
              <a:t>lớn</a:t>
            </a:r>
            <a:r>
              <a:rPr lang="en-US" sz="2000" dirty="0" smtClean="0"/>
              <a:t> </a:t>
            </a:r>
            <a:r>
              <a:rPr lang="en-US" sz="2000" dirty="0" err="1" smtClean="0"/>
              <a:t>hơn</a:t>
            </a:r>
            <a:r>
              <a:rPr lang="en-US" sz="2000" dirty="0" smtClean="0"/>
              <a:t> 10.</a:t>
            </a:r>
            <a:endParaRPr lang="en-US" sz="2000" dirty="0"/>
          </a:p>
        </p:txBody>
      </p:sp>
      <p:sp>
        <p:nvSpPr>
          <p:cNvPr id="26" name="Rectangle 25"/>
          <p:cNvSpPr/>
          <p:nvPr/>
        </p:nvSpPr>
        <p:spPr>
          <a:xfrm>
            <a:off x="5996045" y="1015651"/>
            <a:ext cx="2426294" cy="1015663"/>
          </a:xfrm>
          <a:prstGeom prst="rect">
            <a:avLst/>
          </a:prstGeom>
        </p:spPr>
        <p:txBody>
          <a:bodyPr wrap="square">
            <a:spAutoFit/>
          </a:bodyPr>
          <a:lstStyle/>
          <a:p>
            <a:pPr algn="just">
              <a:lnSpc>
                <a:spcPct val="150000"/>
              </a:lnSpc>
            </a:pPr>
            <a:r>
              <a:rPr lang="en-US" sz="2000" b="1" dirty="0" err="1" smtClean="0">
                <a:solidFill>
                  <a:schemeClr val="accent3">
                    <a:lumMod val="50000"/>
                  </a:schemeClr>
                </a:solidFill>
              </a:rPr>
              <a:t>Nhóm</a:t>
            </a:r>
            <a:r>
              <a:rPr lang="en-US" sz="2000" b="1" dirty="0" smtClean="0">
                <a:solidFill>
                  <a:schemeClr val="accent3">
                    <a:lumMod val="50000"/>
                  </a:schemeClr>
                </a:solidFill>
              </a:rPr>
              <a:t> 1: </a:t>
            </a:r>
            <a:r>
              <a:rPr lang="vi-VN" sz="2000" dirty="0" smtClean="0"/>
              <a:t>nhóm </a:t>
            </a:r>
            <a:r>
              <a:rPr lang="vi-VN" sz="2000" dirty="0"/>
              <a:t>các </a:t>
            </a:r>
            <a:r>
              <a:rPr lang="vi-VN" sz="2000" dirty="0" smtClean="0"/>
              <a:t>số</a:t>
            </a:r>
            <a:r>
              <a:rPr lang="en-US" sz="2000" dirty="0" smtClean="0"/>
              <a:t> </a:t>
            </a:r>
            <a:r>
              <a:rPr lang="en-US" sz="2000" dirty="0" err="1" smtClean="0"/>
              <a:t>chẵn</a:t>
            </a:r>
            <a:endParaRPr lang="en-US" sz="2000" dirty="0"/>
          </a:p>
        </p:txBody>
      </p:sp>
      <p:sp>
        <p:nvSpPr>
          <p:cNvPr id="27" name="Rectangle 26"/>
          <p:cNvSpPr/>
          <p:nvPr/>
        </p:nvSpPr>
        <p:spPr>
          <a:xfrm>
            <a:off x="5996045" y="2752773"/>
            <a:ext cx="2426294" cy="1015663"/>
          </a:xfrm>
          <a:prstGeom prst="rect">
            <a:avLst/>
          </a:prstGeom>
        </p:spPr>
        <p:txBody>
          <a:bodyPr wrap="square">
            <a:spAutoFit/>
          </a:bodyPr>
          <a:lstStyle/>
          <a:p>
            <a:pPr algn="just">
              <a:lnSpc>
                <a:spcPct val="150000"/>
              </a:lnSpc>
            </a:pPr>
            <a:r>
              <a:rPr lang="en-US" sz="2000" b="1" dirty="0" err="1" smtClean="0">
                <a:solidFill>
                  <a:schemeClr val="tx2">
                    <a:lumMod val="75000"/>
                  </a:schemeClr>
                </a:solidFill>
              </a:rPr>
              <a:t>Nhóm</a:t>
            </a:r>
            <a:r>
              <a:rPr lang="en-US" sz="2000" b="1" dirty="0" smtClean="0">
                <a:solidFill>
                  <a:schemeClr val="tx2">
                    <a:lumMod val="75000"/>
                  </a:schemeClr>
                </a:solidFill>
              </a:rPr>
              <a:t> 2: </a:t>
            </a:r>
            <a:r>
              <a:rPr lang="vi-VN" sz="2000" dirty="0" smtClean="0"/>
              <a:t>nhóm </a:t>
            </a:r>
            <a:r>
              <a:rPr lang="vi-VN" sz="2000" dirty="0"/>
              <a:t>các </a:t>
            </a:r>
            <a:r>
              <a:rPr lang="vi-VN" sz="2000" dirty="0" smtClean="0"/>
              <a:t>số</a:t>
            </a:r>
            <a:r>
              <a:rPr lang="en-US" sz="2000" dirty="0" smtClean="0"/>
              <a:t> </a:t>
            </a:r>
            <a:r>
              <a:rPr lang="en-US" sz="2000" dirty="0" err="1" smtClean="0"/>
              <a:t>lẻ</a:t>
            </a:r>
            <a:endParaRPr lang="en-US" sz="2000"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2083" y="2649864"/>
            <a:ext cx="1502927" cy="1221480"/>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wipe(down)">
                                      <p:cBhvr>
                                        <p:cTn id="7" dur="500"/>
                                        <p:tgtEl>
                                          <p:spTgt spid="2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wipe(up)">
                                      <p:cBhvr>
                                        <p:cTn id="15" dur="500"/>
                                        <p:tgtEl>
                                          <p:spTgt spid="27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4"/>
                                        </p:tgtEl>
                                        <p:attrNameLst>
                                          <p:attrName>style.visibility</p:attrName>
                                        </p:attrNameLst>
                                      </p:cBhvr>
                                      <p:to>
                                        <p:strVal val="visible"/>
                                      </p:to>
                                    </p:set>
                                    <p:animEffect transition="in" filter="wipe(down)">
                                      <p:cBhvr>
                                        <p:cTn id="33" dur="500"/>
                                        <p:tgtEl>
                                          <p:spTgt spid="27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86"/>
                                        </p:tgtEl>
                                        <p:attrNameLst>
                                          <p:attrName>style.visibility</p:attrName>
                                        </p:attrNameLst>
                                      </p:cBhvr>
                                      <p:to>
                                        <p:strVal val="visible"/>
                                      </p:to>
                                    </p:set>
                                    <p:animEffect transition="in" filter="wipe(up)">
                                      <p:cBhvr>
                                        <p:cTn id="41" dur="500"/>
                                        <p:tgtEl>
                                          <p:spTgt spid="28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left)">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7"/>
          <p:cNvSpPr txBox="1">
            <a:spLocks noGrp="1"/>
          </p:cNvSpPr>
          <p:nvPr>
            <p:ph type="title"/>
          </p:nvPr>
        </p:nvSpPr>
        <p:spPr>
          <a:xfrm>
            <a:off x="2297350" y="427167"/>
            <a:ext cx="4549200" cy="69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tx2">
                    <a:lumMod val="75000"/>
                  </a:schemeClr>
                </a:solidFill>
                <a:latin typeface="+mn-lt"/>
              </a:rPr>
              <a:t>VẬN DỤNG</a:t>
            </a:r>
            <a:endParaRPr sz="3200" b="1" dirty="0">
              <a:solidFill>
                <a:schemeClr val="tx2">
                  <a:lumMod val="75000"/>
                </a:schemeClr>
              </a:solidFill>
              <a:latin typeface="+mn-lt"/>
            </a:endParaRPr>
          </a:p>
        </p:txBody>
      </p:sp>
      <p:pic>
        <p:nvPicPr>
          <p:cNvPr id="191" name="Google Shape;191;p37"/>
          <p:cNvPicPr preferRelativeResize="0"/>
          <p:nvPr/>
        </p:nvPicPr>
        <p:blipFill>
          <a:blip r:embed="rId3">
            <a:alphaModFix/>
          </a:blip>
          <a:stretch>
            <a:fillRect/>
          </a:stretch>
        </p:blipFill>
        <p:spPr>
          <a:xfrm rot="-244659">
            <a:off x="7524225" y="2840775"/>
            <a:ext cx="1323975" cy="1276350"/>
          </a:xfrm>
          <a:prstGeom prst="rect">
            <a:avLst/>
          </a:prstGeom>
          <a:noFill/>
          <a:ln>
            <a:noFill/>
          </a:ln>
        </p:spPr>
      </p:pic>
      <p:sp>
        <p:nvSpPr>
          <p:cNvPr id="3" name="Rounded Rectangular Callout 2"/>
          <p:cNvSpPr/>
          <p:nvPr/>
        </p:nvSpPr>
        <p:spPr>
          <a:xfrm>
            <a:off x="2617076" y="1380137"/>
            <a:ext cx="5043620" cy="1450428"/>
          </a:xfrm>
          <a:prstGeom prst="wedgeRoundRectCallout">
            <a:avLst>
              <a:gd name="adj1" fmla="val 55519"/>
              <a:gd name="adj2" fmla="val 37185"/>
              <a:gd name="adj3" fmla="val 16667"/>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t>1. </a:t>
            </a:r>
            <a:r>
              <a:rPr lang="vi-VN" sz="2000" dirty="0" smtClean="0"/>
              <a:t>Em </a:t>
            </a:r>
            <a:r>
              <a:rPr lang="vi-VN" sz="2000" dirty="0"/>
              <a:t>hãy nêu một ví dụ ở trường hoặc ở gia đình mà em thấy nhờ sắp xếp hợp lí, việc tìm kiếm sẽ nhanh hơn.</a:t>
            </a:r>
            <a:endParaRPr lang="en-US" sz="2000" dirty="0"/>
          </a:p>
        </p:txBody>
      </p:sp>
      <p:sp>
        <p:nvSpPr>
          <p:cNvPr id="7" name="Rounded Rectangular Callout 6"/>
          <p:cNvSpPr/>
          <p:nvPr/>
        </p:nvSpPr>
        <p:spPr>
          <a:xfrm>
            <a:off x="1014249" y="3088436"/>
            <a:ext cx="6371679" cy="1553192"/>
          </a:xfrm>
          <a:prstGeom prst="wedgeRoundRectCallout">
            <a:avLst>
              <a:gd name="adj1" fmla="val -56386"/>
              <a:gd name="adj2" fmla="val 38538"/>
              <a:gd name="adj3" fmla="val 16667"/>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dirty="0" smtClean="0"/>
              <a:t>2. </a:t>
            </a:r>
            <a:r>
              <a:rPr lang="vi-VN" sz="2000" dirty="0" smtClean="0"/>
              <a:t>Em </a:t>
            </a:r>
            <a:r>
              <a:rPr lang="vi-VN" sz="2000" dirty="0"/>
              <a:t>hãy phân loại, sắp xếp lại đồ trong tủ quần áo, góc học tập, ngăn bàn học,… của gia đình em để tìm kiếm đồ vật được nhanh hơn khi cần.</a:t>
            </a:r>
            <a:endParaRPr lang="en-US" sz="20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81" y="752327"/>
            <a:ext cx="2207174" cy="22071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Left)">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cxnSp>
        <p:nvCxnSpPr>
          <p:cNvPr id="359" name="Google Shape;359;p50"/>
          <p:cNvCxnSpPr/>
          <p:nvPr/>
        </p:nvCxnSpPr>
        <p:spPr>
          <a:xfrm>
            <a:off x="2115242" y="3472590"/>
            <a:ext cx="4674441" cy="0"/>
          </a:xfrm>
          <a:prstGeom prst="straightConnector1">
            <a:avLst/>
          </a:prstGeom>
          <a:noFill/>
          <a:ln w="19050" cap="flat" cmpd="sng">
            <a:solidFill>
              <a:schemeClr val="dk2"/>
            </a:solidFill>
            <a:prstDash val="solid"/>
            <a:round/>
            <a:headEnd type="none" w="med" len="med"/>
            <a:tailEnd type="none" w="med" len="med"/>
          </a:ln>
        </p:spPr>
      </p:cxnSp>
      <p:sp>
        <p:nvSpPr>
          <p:cNvPr id="360" name="Google Shape;360;p50"/>
          <p:cNvSpPr txBox="1">
            <a:spLocks noGrp="1"/>
          </p:cNvSpPr>
          <p:nvPr>
            <p:ph type="title"/>
          </p:nvPr>
        </p:nvSpPr>
        <p:spPr>
          <a:xfrm>
            <a:off x="1245435" y="600840"/>
            <a:ext cx="6563100" cy="5727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rgbClr val="C00000"/>
                </a:solidFill>
                <a:latin typeface="+mn-lt"/>
              </a:rPr>
              <a:t>HƯỚNG DẪN VỀ NHÀ</a:t>
            </a:r>
            <a:endParaRPr sz="3200" b="1" dirty="0">
              <a:solidFill>
                <a:srgbClr val="C00000"/>
              </a:solidFill>
              <a:latin typeface="+mn-lt"/>
            </a:endParaRPr>
          </a:p>
        </p:txBody>
      </p:sp>
      <p:cxnSp>
        <p:nvCxnSpPr>
          <p:cNvPr id="361" name="Google Shape;361;p50"/>
          <p:cNvCxnSpPr/>
          <p:nvPr/>
        </p:nvCxnSpPr>
        <p:spPr>
          <a:xfrm>
            <a:off x="2066959" y="2922115"/>
            <a:ext cx="0" cy="244800"/>
          </a:xfrm>
          <a:prstGeom prst="straightConnector1">
            <a:avLst/>
          </a:prstGeom>
          <a:noFill/>
          <a:ln w="19050" cap="flat" cmpd="sng">
            <a:solidFill>
              <a:schemeClr val="dk2"/>
            </a:solidFill>
            <a:prstDash val="solid"/>
            <a:round/>
            <a:headEnd type="none" w="med" len="med"/>
            <a:tailEnd type="none" w="med" len="med"/>
          </a:ln>
        </p:spPr>
      </p:cxnSp>
      <p:sp>
        <p:nvSpPr>
          <p:cNvPr id="362" name="Google Shape;362;p50"/>
          <p:cNvSpPr/>
          <p:nvPr/>
        </p:nvSpPr>
        <p:spPr>
          <a:xfrm>
            <a:off x="1533779" y="1343015"/>
            <a:ext cx="1886700" cy="1575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0"/>
          <p:cNvSpPr/>
          <p:nvPr/>
        </p:nvSpPr>
        <p:spPr>
          <a:xfrm>
            <a:off x="3525941" y="1343015"/>
            <a:ext cx="1886700" cy="1575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50"/>
          <p:cNvSpPr/>
          <p:nvPr/>
        </p:nvSpPr>
        <p:spPr>
          <a:xfrm>
            <a:off x="5518112" y="1343015"/>
            <a:ext cx="1886700" cy="1575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50"/>
          <p:cNvSpPr/>
          <p:nvPr/>
        </p:nvSpPr>
        <p:spPr>
          <a:xfrm>
            <a:off x="5273624" y="1930844"/>
            <a:ext cx="67" cy="67"/>
          </a:xfrm>
          <a:custGeom>
            <a:avLst/>
            <a:gdLst/>
            <a:ahLst/>
            <a:cxnLst/>
            <a:rect l="l" t="t" r="r" b="b"/>
            <a:pathLst>
              <a:path w="1" h="1" fill="none" extrusionOk="0">
                <a:moveTo>
                  <a:pt x="0" y="0"/>
                </a:moveTo>
                <a:close/>
              </a:path>
            </a:pathLst>
          </a:custGeom>
          <a:noFill/>
          <a:ln w="66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6" name="Google Shape;376;p50"/>
          <p:cNvCxnSpPr>
            <a:endCxn id="364" idx="2"/>
          </p:cNvCxnSpPr>
          <p:nvPr/>
        </p:nvCxnSpPr>
        <p:spPr>
          <a:xfrm rot="10800000">
            <a:off x="4469291" y="2918615"/>
            <a:ext cx="0" cy="244800"/>
          </a:xfrm>
          <a:prstGeom prst="straightConnector1">
            <a:avLst/>
          </a:prstGeom>
          <a:noFill/>
          <a:ln w="19050" cap="flat" cmpd="sng">
            <a:solidFill>
              <a:schemeClr val="dk2"/>
            </a:solidFill>
            <a:prstDash val="solid"/>
            <a:round/>
            <a:headEnd type="none" w="med" len="med"/>
            <a:tailEnd type="none" w="med" len="med"/>
          </a:ln>
        </p:spPr>
      </p:cxnSp>
      <p:cxnSp>
        <p:nvCxnSpPr>
          <p:cNvPr id="380" name="Google Shape;380;p50"/>
          <p:cNvCxnSpPr/>
          <p:nvPr/>
        </p:nvCxnSpPr>
        <p:spPr>
          <a:xfrm>
            <a:off x="7013027" y="2918615"/>
            <a:ext cx="0" cy="244500"/>
          </a:xfrm>
          <a:prstGeom prst="straightConnector1">
            <a:avLst/>
          </a:prstGeom>
          <a:noFill/>
          <a:ln w="19050" cap="flat" cmpd="sng">
            <a:solidFill>
              <a:schemeClr val="dk2"/>
            </a:solidFill>
            <a:prstDash val="solid"/>
            <a:round/>
            <a:headEnd type="none" w="med" len="med"/>
            <a:tailEnd type="none" w="med" len="med"/>
          </a:ln>
        </p:spPr>
      </p:cxnSp>
      <p:sp>
        <p:nvSpPr>
          <p:cNvPr id="382" name="Google Shape;382;p50"/>
          <p:cNvSpPr/>
          <p:nvPr/>
        </p:nvSpPr>
        <p:spPr>
          <a:xfrm>
            <a:off x="1768309" y="3173940"/>
            <a:ext cx="597300" cy="597300"/>
          </a:xfrm>
          <a:prstGeom prst="ellipse">
            <a:avLst/>
          </a:prstGeom>
          <a:solidFill>
            <a:srgbClr val="FF9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B4B4"/>
              </a:solidFill>
            </a:endParaRPr>
          </a:p>
        </p:txBody>
      </p:sp>
      <p:sp>
        <p:nvSpPr>
          <p:cNvPr id="383" name="Google Shape;383;p50"/>
          <p:cNvSpPr txBox="1"/>
          <p:nvPr/>
        </p:nvSpPr>
        <p:spPr>
          <a:xfrm>
            <a:off x="1768300" y="3159983"/>
            <a:ext cx="5973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BFBFB"/>
                </a:solidFill>
                <a:latin typeface="+mn-lt"/>
                <a:ea typeface="Concert One"/>
                <a:cs typeface="Concert One"/>
                <a:sym typeface="Concert One"/>
              </a:rPr>
              <a:t>01</a:t>
            </a:r>
            <a:endParaRPr sz="2800" b="1" dirty="0">
              <a:solidFill>
                <a:srgbClr val="FBFBFB"/>
              </a:solidFill>
              <a:latin typeface="+mn-lt"/>
              <a:ea typeface="Concert One"/>
              <a:cs typeface="Concert One"/>
              <a:sym typeface="Concert One"/>
            </a:endParaRPr>
          </a:p>
        </p:txBody>
      </p:sp>
      <p:sp>
        <p:nvSpPr>
          <p:cNvPr id="384" name="Google Shape;384;p50"/>
          <p:cNvSpPr/>
          <p:nvPr/>
        </p:nvSpPr>
        <p:spPr>
          <a:xfrm>
            <a:off x="4170729" y="3173953"/>
            <a:ext cx="597300" cy="597300"/>
          </a:xfrm>
          <a:prstGeom prst="ellipse">
            <a:avLst/>
          </a:prstGeom>
          <a:solidFill>
            <a:srgbClr val="FF9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B4B4"/>
              </a:solidFill>
            </a:endParaRPr>
          </a:p>
        </p:txBody>
      </p:sp>
      <p:sp>
        <p:nvSpPr>
          <p:cNvPr id="385" name="Google Shape;385;p50"/>
          <p:cNvSpPr txBox="1"/>
          <p:nvPr/>
        </p:nvSpPr>
        <p:spPr>
          <a:xfrm>
            <a:off x="4170720" y="3159996"/>
            <a:ext cx="5973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rgbClr val="FBFBFB"/>
                </a:solidFill>
                <a:latin typeface="+mn-lt"/>
                <a:ea typeface="Concert One"/>
                <a:cs typeface="Concert One"/>
                <a:sym typeface="Concert One"/>
              </a:rPr>
              <a:t>02</a:t>
            </a:r>
            <a:endParaRPr sz="2800" b="1">
              <a:solidFill>
                <a:srgbClr val="FBFBFB"/>
              </a:solidFill>
              <a:latin typeface="+mn-lt"/>
              <a:ea typeface="Concert One"/>
              <a:cs typeface="Concert One"/>
              <a:sym typeface="Concert One"/>
            </a:endParaRPr>
          </a:p>
        </p:txBody>
      </p:sp>
      <p:sp>
        <p:nvSpPr>
          <p:cNvPr id="386" name="Google Shape;386;p50"/>
          <p:cNvSpPr/>
          <p:nvPr/>
        </p:nvSpPr>
        <p:spPr>
          <a:xfrm>
            <a:off x="6714482" y="3173940"/>
            <a:ext cx="597300" cy="597300"/>
          </a:xfrm>
          <a:prstGeom prst="ellipse">
            <a:avLst/>
          </a:prstGeom>
          <a:solidFill>
            <a:srgbClr val="FF92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B4B4"/>
              </a:solidFill>
            </a:endParaRPr>
          </a:p>
        </p:txBody>
      </p:sp>
      <p:sp>
        <p:nvSpPr>
          <p:cNvPr id="387" name="Google Shape;387;p50"/>
          <p:cNvSpPr txBox="1"/>
          <p:nvPr/>
        </p:nvSpPr>
        <p:spPr>
          <a:xfrm>
            <a:off x="6714472" y="3159983"/>
            <a:ext cx="597300" cy="44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BFBFB"/>
                </a:solidFill>
                <a:latin typeface="+mn-lt"/>
                <a:ea typeface="Concert One"/>
                <a:cs typeface="Concert One"/>
                <a:sym typeface="Concert One"/>
              </a:rPr>
              <a:t>03</a:t>
            </a:r>
            <a:endParaRPr sz="2800" b="1" dirty="0">
              <a:solidFill>
                <a:srgbClr val="FBFBFB"/>
              </a:solidFill>
              <a:latin typeface="+mn-lt"/>
              <a:ea typeface="Concert One"/>
              <a:cs typeface="Concert One"/>
              <a:sym typeface="Concert One"/>
            </a:endParaRPr>
          </a:p>
        </p:txBody>
      </p:sp>
      <p:sp>
        <p:nvSpPr>
          <p:cNvPr id="5" name="TextBox 4"/>
          <p:cNvSpPr txBox="1"/>
          <p:nvPr/>
        </p:nvSpPr>
        <p:spPr>
          <a:xfrm>
            <a:off x="1016546" y="1855804"/>
            <a:ext cx="2197393" cy="958660"/>
          </a:xfrm>
          <a:prstGeom prst="rect">
            <a:avLst/>
          </a:prstGeom>
          <a:noFill/>
        </p:spPr>
        <p:txBody>
          <a:bodyPr wrap="square" rtlCol="0">
            <a:spAutoFit/>
          </a:bodyPr>
          <a:lstStyle/>
          <a:p>
            <a:pPr algn="ctr">
              <a:lnSpc>
                <a:spcPct val="150000"/>
              </a:lnSpc>
            </a:pPr>
            <a:r>
              <a:rPr lang="en-US" sz="2000" dirty="0" err="1" smtClean="0"/>
              <a:t>Ôn</a:t>
            </a:r>
            <a:r>
              <a:rPr lang="en-US" sz="2000" dirty="0" smtClean="0"/>
              <a:t> </a:t>
            </a:r>
            <a:r>
              <a:rPr lang="en-US" sz="2000" dirty="0" err="1" smtClean="0"/>
              <a:t>tập</a:t>
            </a:r>
            <a:r>
              <a:rPr lang="en-US" sz="2000" dirty="0" smtClean="0"/>
              <a:t> </a:t>
            </a:r>
            <a:r>
              <a:rPr lang="en-US" sz="2000" dirty="0" err="1" smtClean="0"/>
              <a:t>kiến</a:t>
            </a:r>
            <a:r>
              <a:rPr lang="en-US" sz="2000" dirty="0" smtClean="0"/>
              <a:t> </a:t>
            </a:r>
            <a:r>
              <a:rPr lang="en-US" sz="2000" dirty="0" err="1" smtClean="0"/>
              <a:t>thức</a:t>
            </a:r>
            <a:r>
              <a:rPr lang="en-US" sz="2000" dirty="0" smtClean="0"/>
              <a:t> </a:t>
            </a:r>
            <a:r>
              <a:rPr lang="en-US" sz="2000" b="1" dirty="0" err="1"/>
              <a:t>B</a:t>
            </a:r>
            <a:r>
              <a:rPr lang="en-US" sz="2000" b="1" dirty="0" err="1" smtClean="0"/>
              <a:t>ài</a:t>
            </a:r>
            <a:r>
              <a:rPr lang="en-US" sz="2000" b="1" dirty="0" smtClean="0"/>
              <a:t> 7</a:t>
            </a:r>
            <a:endParaRPr lang="en-US" sz="2000" b="1" dirty="0"/>
          </a:p>
        </p:txBody>
      </p:sp>
      <p:sp>
        <p:nvSpPr>
          <p:cNvPr id="33" name="TextBox 32"/>
          <p:cNvSpPr txBox="1"/>
          <p:nvPr/>
        </p:nvSpPr>
        <p:spPr>
          <a:xfrm>
            <a:off x="3264289" y="1843667"/>
            <a:ext cx="2525393" cy="1015663"/>
          </a:xfrm>
          <a:prstGeom prst="rect">
            <a:avLst/>
          </a:prstGeom>
          <a:noFill/>
        </p:spPr>
        <p:txBody>
          <a:bodyPr wrap="square" rtlCol="0">
            <a:spAutoFit/>
          </a:bodyPr>
          <a:lstStyle/>
          <a:p>
            <a:pPr algn="ctr">
              <a:lnSpc>
                <a:spcPct val="150000"/>
              </a:lnSpc>
            </a:pPr>
            <a:r>
              <a:rPr lang="en-US" sz="2000" dirty="0" err="1" smtClean="0"/>
              <a:t>Hoàn</a:t>
            </a:r>
            <a:r>
              <a:rPr lang="en-US" sz="2000" dirty="0" smtClean="0"/>
              <a:t> </a:t>
            </a:r>
            <a:r>
              <a:rPr lang="en-US" sz="2000" dirty="0" err="1" smtClean="0"/>
              <a:t>thành</a:t>
            </a:r>
            <a:r>
              <a:rPr lang="en-US" sz="2000" dirty="0" smtClean="0"/>
              <a:t> </a:t>
            </a:r>
            <a:r>
              <a:rPr lang="en-US" sz="2000" dirty="0" err="1" smtClean="0"/>
              <a:t>bài</a:t>
            </a:r>
            <a:r>
              <a:rPr lang="en-US" sz="2000" dirty="0" smtClean="0"/>
              <a:t> </a:t>
            </a:r>
            <a:r>
              <a:rPr lang="en-US" sz="2000" dirty="0" err="1" smtClean="0"/>
              <a:t>tập</a:t>
            </a:r>
            <a:r>
              <a:rPr lang="en-US" sz="2000" dirty="0" smtClean="0"/>
              <a:t> </a:t>
            </a:r>
            <a:r>
              <a:rPr lang="en-US" sz="2000" dirty="0" err="1" smtClean="0"/>
              <a:t>phần</a:t>
            </a:r>
            <a:r>
              <a:rPr lang="en-US" sz="2000" dirty="0" smtClean="0"/>
              <a:t> </a:t>
            </a:r>
            <a:r>
              <a:rPr lang="en-US" sz="2000" dirty="0" err="1" smtClean="0"/>
              <a:t>vận</a:t>
            </a:r>
            <a:r>
              <a:rPr lang="en-US" sz="2000" dirty="0" smtClean="0"/>
              <a:t> </a:t>
            </a:r>
            <a:r>
              <a:rPr lang="en-US" sz="2000" dirty="0" err="1" smtClean="0"/>
              <a:t>dụng</a:t>
            </a:r>
            <a:endParaRPr lang="en-US" sz="2000" dirty="0"/>
          </a:p>
        </p:txBody>
      </p:sp>
      <p:sp>
        <p:nvSpPr>
          <p:cNvPr id="34" name="TextBox 33"/>
          <p:cNvSpPr txBox="1"/>
          <p:nvPr/>
        </p:nvSpPr>
        <p:spPr>
          <a:xfrm>
            <a:off x="5840032" y="1837752"/>
            <a:ext cx="2525393" cy="1015663"/>
          </a:xfrm>
          <a:prstGeom prst="rect">
            <a:avLst/>
          </a:prstGeom>
          <a:noFill/>
        </p:spPr>
        <p:txBody>
          <a:bodyPr wrap="square" rtlCol="0">
            <a:spAutoFit/>
          </a:bodyPr>
          <a:lstStyle/>
          <a:p>
            <a:pPr algn="ctr">
              <a:lnSpc>
                <a:spcPct val="150000"/>
              </a:lnSpc>
            </a:pPr>
            <a:r>
              <a:rPr lang="en-US" sz="2000" dirty="0" err="1" smtClean="0"/>
              <a:t>Đọc</a:t>
            </a:r>
            <a:r>
              <a:rPr lang="en-US" sz="2000" dirty="0" smtClean="0"/>
              <a:t> </a:t>
            </a:r>
            <a:r>
              <a:rPr lang="en-US" sz="2000" dirty="0" err="1" smtClean="0"/>
              <a:t>và</a:t>
            </a:r>
            <a:r>
              <a:rPr lang="en-US" sz="2000" dirty="0" smtClean="0"/>
              <a:t> </a:t>
            </a:r>
            <a:r>
              <a:rPr lang="en-US" sz="2000" dirty="0" err="1" smtClean="0"/>
              <a:t>chuẩn</a:t>
            </a:r>
            <a:r>
              <a:rPr lang="en-US" sz="2000" dirty="0" smtClean="0"/>
              <a:t> </a:t>
            </a:r>
            <a:r>
              <a:rPr lang="en-US" sz="2000" dirty="0" err="1" smtClean="0"/>
              <a:t>bị</a:t>
            </a:r>
            <a:r>
              <a:rPr lang="en-US" sz="2000" dirty="0" smtClean="0"/>
              <a:t> </a:t>
            </a:r>
            <a:r>
              <a:rPr lang="en-US" sz="2000" dirty="0" err="1" smtClean="0"/>
              <a:t>trước</a:t>
            </a:r>
            <a:r>
              <a:rPr lang="en-US" sz="2000" dirty="0" smtClean="0"/>
              <a:t> </a:t>
            </a:r>
            <a:r>
              <a:rPr lang="en-US" sz="2000" dirty="0" err="1" smtClean="0"/>
              <a:t>bài</a:t>
            </a:r>
            <a:r>
              <a:rPr lang="en-US" sz="2000" dirty="0" smtClean="0"/>
              <a:t> </a:t>
            </a:r>
            <a:r>
              <a:rPr lang="en-US" sz="2000" dirty="0" err="1" smtClean="0"/>
              <a:t>sau</a:t>
            </a:r>
            <a:endParaRPr lang="en-US" sz="2000"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
                                        <p:tgtEl>
                                          <p:spTgt spid="3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500"/>
                                        <p:tgtEl>
                                          <p:spTgt spid="382"/>
                                        </p:tgtEl>
                                      </p:cBhvr>
                                    </p:animEffect>
                                  </p:childTnLst>
                                </p:cTn>
                              </p:par>
                              <p:par>
                                <p:cTn id="11" presetID="22" presetClass="entr" presetSubtype="8" fill="hold" nodeType="withEffect">
                                  <p:stCondLst>
                                    <p:cond delay="0"/>
                                  </p:stCondLst>
                                  <p:childTnLst>
                                    <p:set>
                                      <p:cBhvr>
                                        <p:cTn id="12" dur="1" fill="hold">
                                          <p:stCondLst>
                                            <p:cond delay="0"/>
                                          </p:stCondLst>
                                        </p:cTn>
                                        <p:tgtEl>
                                          <p:spTgt spid="359"/>
                                        </p:tgtEl>
                                        <p:attrNameLst>
                                          <p:attrName>style.visibility</p:attrName>
                                        </p:attrNameLst>
                                      </p:cBhvr>
                                      <p:to>
                                        <p:strVal val="visible"/>
                                      </p:to>
                                    </p:set>
                                    <p:animEffect transition="in" filter="wipe(left)">
                                      <p:cBhvr>
                                        <p:cTn id="13" dur="500"/>
                                        <p:tgtEl>
                                          <p:spTgt spid="3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5"/>
                                        </p:tgtEl>
                                        <p:attrNameLst>
                                          <p:attrName>style.visibility</p:attrName>
                                        </p:attrNameLst>
                                      </p:cBhvr>
                                      <p:to>
                                        <p:strVal val="visible"/>
                                      </p:to>
                                    </p:set>
                                    <p:animEffect transition="in" filter="fade">
                                      <p:cBhvr>
                                        <p:cTn id="16" dur="500"/>
                                        <p:tgtEl>
                                          <p:spTgt spid="38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4"/>
                                        </p:tgtEl>
                                        <p:attrNameLst>
                                          <p:attrName>style.visibility</p:attrName>
                                        </p:attrNameLst>
                                      </p:cBhvr>
                                      <p:to>
                                        <p:strVal val="visible"/>
                                      </p:to>
                                    </p:set>
                                    <p:animEffect transition="in" filter="fade">
                                      <p:cBhvr>
                                        <p:cTn id="19" dur="500"/>
                                        <p:tgtEl>
                                          <p:spTgt spid="38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500"/>
                                        <p:tgtEl>
                                          <p:spTgt spid="38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6"/>
                                        </p:tgtEl>
                                        <p:attrNameLst>
                                          <p:attrName>style.visibility</p:attrName>
                                        </p:attrNameLst>
                                      </p:cBhvr>
                                      <p:to>
                                        <p:strVal val="visible"/>
                                      </p:to>
                                    </p:set>
                                    <p:animEffect transition="in" filter="fade">
                                      <p:cBhvr>
                                        <p:cTn id="25" dur="500"/>
                                        <p:tgtEl>
                                          <p:spTgt spid="38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61"/>
                                        </p:tgtEl>
                                        <p:attrNameLst>
                                          <p:attrName>style.visibility</p:attrName>
                                        </p:attrNameLst>
                                      </p:cBhvr>
                                      <p:to>
                                        <p:strVal val="visible"/>
                                      </p:to>
                                    </p:set>
                                    <p:animEffect transition="in" filter="wipe(down)">
                                      <p:cBhvr>
                                        <p:cTn id="30" dur="500"/>
                                        <p:tgtEl>
                                          <p:spTgt spid="361"/>
                                        </p:tgtEl>
                                      </p:cBhvr>
                                    </p:animEffect>
                                  </p:childTnLst>
                                </p:cTn>
                              </p:par>
                              <p:par>
                                <p:cTn id="31" presetID="22" presetClass="entr" presetSubtype="4" fill="hold" nodeType="withEffect">
                                  <p:stCondLst>
                                    <p:cond delay="0"/>
                                  </p:stCondLst>
                                  <p:childTnLst>
                                    <p:set>
                                      <p:cBhvr>
                                        <p:cTn id="32" dur="1" fill="hold">
                                          <p:stCondLst>
                                            <p:cond delay="0"/>
                                          </p:stCondLst>
                                        </p:cTn>
                                        <p:tgtEl>
                                          <p:spTgt spid="376"/>
                                        </p:tgtEl>
                                        <p:attrNameLst>
                                          <p:attrName>style.visibility</p:attrName>
                                        </p:attrNameLst>
                                      </p:cBhvr>
                                      <p:to>
                                        <p:strVal val="visible"/>
                                      </p:to>
                                    </p:set>
                                    <p:animEffect transition="in" filter="wipe(down)">
                                      <p:cBhvr>
                                        <p:cTn id="33" dur="500"/>
                                        <p:tgtEl>
                                          <p:spTgt spid="376"/>
                                        </p:tgtEl>
                                      </p:cBhvr>
                                    </p:animEffect>
                                  </p:childTnLst>
                                </p:cTn>
                              </p:par>
                              <p:par>
                                <p:cTn id="34" presetID="22" presetClass="entr" presetSubtype="4" fill="hold" nodeType="withEffect">
                                  <p:stCondLst>
                                    <p:cond delay="0"/>
                                  </p:stCondLst>
                                  <p:childTnLst>
                                    <p:set>
                                      <p:cBhvr>
                                        <p:cTn id="35" dur="1" fill="hold">
                                          <p:stCondLst>
                                            <p:cond delay="0"/>
                                          </p:stCondLst>
                                        </p:cTn>
                                        <p:tgtEl>
                                          <p:spTgt spid="380"/>
                                        </p:tgtEl>
                                        <p:attrNameLst>
                                          <p:attrName>style.visibility</p:attrName>
                                        </p:attrNameLst>
                                      </p:cBhvr>
                                      <p:to>
                                        <p:strVal val="visible"/>
                                      </p:to>
                                    </p:set>
                                    <p:animEffect transition="in" filter="wipe(down)">
                                      <p:cBhvr>
                                        <p:cTn id="36" dur="500"/>
                                        <p:tgtEl>
                                          <p:spTgt spid="380"/>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strVal val="#ppt_w+.3"/>
                                          </p:val>
                                        </p:tav>
                                        <p:tav tm="100000">
                                          <p:val>
                                            <p:strVal val="#ppt_w"/>
                                          </p:val>
                                        </p:tav>
                                      </p:tavLst>
                                    </p:anim>
                                    <p:anim calcmode="lin" valueType="num">
                                      <p:cBhvr>
                                        <p:cTn id="42" dur="500" fill="hold"/>
                                        <p:tgtEl>
                                          <p:spTgt spid="5"/>
                                        </p:tgtEl>
                                        <p:attrNameLst>
                                          <p:attrName>ppt_h</p:attrName>
                                        </p:attrNameLst>
                                      </p:cBhvr>
                                      <p:tavLst>
                                        <p:tav tm="0">
                                          <p:val>
                                            <p:strVal val="#ppt_h"/>
                                          </p:val>
                                        </p:tav>
                                        <p:tav tm="100000">
                                          <p:val>
                                            <p:strVal val="#ppt_h"/>
                                          </p:val>
                                        </p:tav>
                                      </p:tavLst>
                                    </p:anim>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37"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outVertic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 grpId="0" animBg="1"/>
      <p:bldP spid="383" grpId="0"/>
      <p:bldP spid="384" grpId="0" animBg="1"/>
      <p:bldP spid="385" grpId="0"/>
      <p:bldP spid="386" grpId="0" animBg="1"/>
      <p:bldP spid="387" grpId="0"/>
      <p:bldP spid="5"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6" name="TextBox 5"/>
          <p:cNvSpPr txBox="1"/>
          <p:nvPr/>
        </p:nvSpPr>
        <p:spPr>
          <a:xfrm>
            <a:off x="924910" y="1103586"/>
            <a:ext cx="7178565" cy="1938992"/>
          </a:xfrm>
          <a:prstGeom prst="rect">
            <a:avLst/>
          </a:prstGeom>
          <a:noFill/>
        </p:spPr>
        <p:txBody>
          <a:bodyPr wrap="square" rtlCol="0">
            <a:spAutoFit/>
          </a:bodyPr>
          <a:lstStyle/>
          <a:p>
            <a:pPr algn="ctr">
              <a:lnSpc>
                <a:spcPct val="150000"/>
              </a:lnSpc>
            </a:pPr>
            <a:r>
              <a:rPr lang="en-US" sz="4000" b="1" dirty="0" smtClean="0">
                <a:solidFill>
                  <a:schemeClr val="tx2">
                    <a:lumMod val="75000"/>
                  </a:schemeClr>
                </a:solidFill>
              </a:rPr>
              <a:t>CẢM ƠN CÁC EM </a:t>
            </a:r>
          </a:p>
          <a:p>
            <a:pPr algn="ctr">
              <a:lnSpc>
                <a:spcPct val="150000"/>
              </a:lnSpc>
            </a:pPr>
            <a:r>
              <a:rPr lang="en-US" sz="4000" b="1" dirty="0" smtClean="0">
                <a:solidFill>
                  <a:schemeClr val="tx2">
                    <a:lumMod val="75000"/>
                  </a:schemeClr>
                </a:solidFill>
              </a:rPr>
              <a:t>ĐÃ LẮNG NGHE BÀI GIẢNG!</a:t>
            </a:r>
            <a:endParaRPr lang="en-US" sz="4000" b="1" dirty="0">
              <a:solidFill>
                <a:schemeClr val="tx2">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74" y="0"/>
            <a:ext cx="8494901" cy="5598358"/>
          </a:xfrm>
          <a:prstGeom prst="rect">
            <a:avLst/>
          </a:prstGeom>
        </p:spPr>
      </p:pic>
      <p:sp>
        <p:nvSpPr>
          <p:cNvPr id="5" name="Rectangle 4"/>
          <p:cNvSpPr/>
          <p:nvPr/>
        </p:nvSpPr>
        <p:spPr>
          <a:xfrm>
            <a:off x="1295457" y="414714"/>
            <a:ext cx="6585734" cy="1477328"/>
          </a:xfrm>
          <a:prstGeom prst="rect">
            <a:avLst/>
          </a:prstGeom>
        </p:spPr>
        <p:txBody>
          <a:bodyPr wrap="square">
            <a:spAutoFit/>
          </a:bodyPr>
          <a:lstStyle/>
          <a:p>
            <a:pPr algn="just">
              <a:lnSpc>
                <a:spcPct val="150000"/>
              </a:lnSpc>
            </a:pPr>
            <a:r>
              <a:rPr lang="vi-VN" sz="2000" dirty="0"/>
              <a:t>Chủ cửa hàng đã sắp xếp các mặt hàng theo từng nhóm như đồ uống, hoa quả và bánh kẹo để khách hàng có thể tìm kiếm mặt hàng nhanh hơn.</a:t>
            </a:r>
            <a:endParaRPr lang="en-US" sz="2000" dirty="0"/>
          </a:p>
        </p:txBody>
      </p:sp>
    </p:spTree>
    <p:extLst>
      <p:ext uri="{BB962C8B-B14F-4D97-AF65-F5344CB8AC3E}">
        <p14:creationId xmlns:p14="http://schemas.microsoft.com/office/powerpoint/2010/main" val="24348201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32" y="0"/>
            <a:ext cx="8626551" cy="5143500"/>
          </a:xfrm>
          <a:prstGeom prst="rect">
            <a:avLst/>
          </a:prstGeom>
        </p:spPr>
      </p:pic>
      <p:sp>
        <p:nvSpPr>
          <p:cNvPr id="4" name="Rectangle 3"/>
          <p:cNvSpPr/>
          <p:nvPr/>
        </p:nvSpPr>
        <p:spPr>
          <a:xfrm>
            <a:off x="4053155" y="912855"/>
            <a:ext cx="4731609" cy="1015663"/>
          </a:xfrm>
          <a:prstGeom prst="rect">
            <a:avLst/>
          </a:prstGeom>
        </p:spPr>
        <p:txBody>
          <a:bodyPr wrap="square">
            <a:spAutoFit/>
          </a:bodyPr>
          <a:lstStyle/>
          <a:p>
            <a:pPr algn="just">
              <a:lnSpc>
                <a:spcPct val="150000"/>
              </a:lnSpc>
            </a:pPr>
            <a:r>
              <a:rPr lang="vi-VN" sz="2000" dirty="0"/>
              <a:t>Ở </a:t>
            </a:r>
            <a:r>
              <a:rPr lang="vi-VN" sz="2000" dirty="0" smtClean="0"/>
              <a:t>nhà</a:t>
            </a:r>
            <a:r>
              <a:rPr lang="en-US" sz="2000" dirty="0" smtClean="0"/>
              <a:t>,</a:t>
            </a:r>
            <a:r>
              <a:rPr lang="vi-VN" sz="2000" dirty="0" smtClean="0"/>
              <a:t> </a:t>
            </a:r>
            <a:r>
              <a:rPr lang="vi-VN" sz="2000" dirty="0"/>
              <a:t>các em thấy những ví dụ tương tự nào về việc sắp xếp để dễ tìm?</a:t>
            </a:r>
            <a:endParaRPr lang="en-US" sz="2000" dirty="0"/>
          </a:p>
        </p:txBody>
      </p:sp>
      <p:sp>
        <p:nvSpPr>
          <p:cNvPr id="5" name="Rectangle 4"/>
          <p:cNvSpPr/>
          <p:nvPr/>
        </p:nvSpPr>
        <p:spPr>
          <a:xfrm>
            <a:off x="4053155" y="3071311"/>
            <a:ext cx="4572000" cy="1477328"/>
          </a:xfrm>
          <a:prstGeom prst="rect">
            <a:avLst/>
          </a:prstGeom>
        </p:spPr>
        <p:txBody>
          <a:bodyPr>
            <a:spAutoFit/>
          </a:bodyPr>
          <a:lstStyle/>
          <a:p>
            <a:pPr algn="just">
              <a:lnSpc>
                <a:spcPct val="150000"/>
              </a:lnSpc>
            </a:pPr>
            <a:r>
              <a:rPr lang="en-US" sz="2000" b="1" dirty="0" err="1" smtClean="0"/>
              <a:t>Ví</a:t>
            </a:r>
            <a:r>
              <a:rPr lang="en-US" sz="2000" b="1" dirty="0" smtClean="0"/>
              <a:t> </a:t>
            </a:r>
            <a:r>
              <a:rPr lang="en-US" sz="2000" b="1" dirty="0" err="1" smtClean="0"/>
              <a:t>dụ</a:t>
            </a:r>
            <a:r>
              <a:rPr lang="en-US" sz="2000" b="1" dirty="0" smtClean="0"/>
              <a:t>: </a:t>
            </a:r>
            <a:r>
              <a:rPr lang="vi-VN" sz="2000" dirty="0" smtClean="0"/>
              <a:t>sắp </a:t>
            </a:r>
            <a:r>
              <a:rPr lang="vi-VN" sz="2000" dirty="0"/>
              <a:t>xếp quần áo sau khi phơi, sắp xếp tủ quần áo, sắp xếp tủ lạnh, giá sách,…</a:t>
            </a:r>
            <a:endParaRPr lang="en-US" sz="2000" dirty="0"/>
          </a:p>
        </p:txBody>
      </p:sp>
    </p:spTree>
    <p:extLst>
      <p:ext uri="{BB962C8B-B14F-4D97-AF65-F5344CB8AC3E}">
        <p14:creationId xmlns:p14="http://schemas.microsoft.com/office/powerpoint/2010/main" val="3528034997"/>
      </p:ext>
    </p:extLst>
  </p:cSld>
  <p:clrMapOvr>
    <a:masterClrMapping/>
  </p:clrMapOvr>
  <mc:AlternateContent xmlns:mc="http://schemas.openxmlformats.org/markup-compatibility/2006">
    <mc:Choice xmlns:p14="http://schemas.microsoft.com/office/powerpoint/2010/main" Requires="p14">
      <p:transition spd="slow">
        <p14:prism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34" name="Google Shape;434;p54"/>
          <p:cNvPicPr preferRelativeResize="0"/>
          <p:nvPr/>
        </p:nvPicPr>
        <p:blipFill>
          <a:blip r:embed="rId3">
            <a:alphaModFix/>
          </a:blip>
          <a:stretch>
            <a:fillRect/>
          </a:stretch>
        </p:blipFill>
        <p:spPr>
          <a:xfrm>
            <a:off x="7853225" y="2131700"/>
            <a:ext cx="1851225" cy="2423900"/>
          </a:xfrm>
          <a:prstGeom prst="rect">
            <a:avLst/>
          </a:prstGeom>
          <a:noFill/>
          <a:ln>
            <a:noFill/>
          </a:ln>
        </p:spPr>
      </p:pic>
      <p:sp>
        <p:nvSpPr>
          <p:cNvPr id="2" name="Title 1"/>
          <p:cNvSpPr>
            <a:spLocks noGrp="1"/>
          </p:cNvSpPr>
          <p:nvPr>
            <p:ph type="title"/>
          </p:nvPr>
        </p:nvSpPr>
        <p:spPr>
          <a:xfrm>
            <a:off x="719999" y="538080"/>
            <a:ext cx="7704000" cy="812700"/>
          </a:xfrm>
        </p:spPr>
        <p:txBody>
          <a:bodyPr/>
          <a:lstStyle/>
          <a:p>
            <a:pPr>
              <a:lnSpc>
                <a:spcPct val="150000"/>
              </a:lnSpc>
            </a:pPr>
            <a:r>
              <a:rPr lang="en-US" sz="3200" b="1" dirty="0" smtClean="0">
                <a:solidFill>
                  <a:schemeClr val="accent3">
                    <a:lumMod val="75000"/>
                  </a:schemeClr>
                </a:solidFill>
                <a:latin typeface="+mn-lt"/>
              </a:rPr>
              <a:t>CHỦ ĐỀ 3: TỔ CHỨC LƯU TRỮ, </a:t>
            </a:r>
            <a:br>
              <a:rPr lang="en-US" sz="3200" b="1" dirty="0" smtClean="0">
                <a:solidFill>
                  <a:schemeClr val="accent3">
                    <a:lumMod val="75000"/>
                  </a:schemeClr>
                </a:solidFill>
                <a:latin typeface="+mn-lt"/>
              </a:rPr>
            </a:br>
            <a:r>
              <a:rPr lang="en-US" sz="3200" b="1" dirty="0" smtClean="0">
                <a:solidFill>
                  <a:schemeClr val="accent3">
                    <a:lumMod val="75000"/>
                  </a:schemeClr>
                </a:solidFill>
                <a:latin typeface="+mn-lt"/>
              </a:rPr>
              <a:t>TÌM KIẾM VÀ TRAO ĐỔI THÔNG TIN </a:t>
            </a:r>
            <a:endParaRPr lang="en-US" sz="3200" b="1" dirty="0">
              <a:solidFill>
                <a:schemeClr val="accent3">
                  <a:lumMod val="75000"/>
                </a:schemeClr>
              </a:solidFill>
              <a:latin typeface="+mn-lt"/>
            </a:endParaRPr>
          </a:p>
        </p:txBody>
      </p:sp>
      <p:sp>
        <p:nvSpPr>
          <p:cNvPr id="7" name="TextBox 6"/>
          <p:cNvSpPr txBox="1"/>
          <p:nvPr/>
        </p:nvSpPr>
        <p:spPr>
          <a:xfrm>
            <a:off x="976044" y="2537717"/>
            <a:ext cx="6967763" cy="707886"/>
          </a:xfrm>
          <a:prstGeom prst="rect">
            <a:avLst/>
          </a:prstGeom>
          <a:noFill/>
        </p:spPr>
        <p:txBody>
          <a:bodyPr wrap="square" rtlCol="0">
            <a:spAutoFit/>
          </a:bodyPr>
          <a:lstStyle/>
          <a:p>
            <a:pPr algn="ctr"/>
            <a:r>
              <a:rPr lang="en-US" sz="4000" b="1" dirty="0" smtClean="0">
                <a:solidFill>
                  <a:schemeClr val="tx2">
                    <a:lumMod val="75000"/>
                  </a:schemeClr>
                </a:solidFill>
              </a:rPr>
              <a:t>BÀI 7: SẮP XẾP ĐỂ DỄ TÌM</a:t>
            </a:r>
            <a:endParaRPr lang="en-US" sz="4000" b="1" dirty="0">
              <a:solidFill>
                <a:schemeClr val="tx2">
                  <a:lumMod val="75000"/>
                </a:schemeClr>
              </a:solidFill>
            </a:endParaRPr>
          </a:p>
        </p:txBody>
      </p:sp>
    </p:spTree>
    <p:extLst>
      <p:ext uri="{BB962C8B-B14F-4D97-AF65-F5344CB8AC3E}">
        <p14:creationId xmlns:p14="http://schemas.microsoft.com/office/powerpoint/2010/main" val="14283161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8"/>
          <p:cNvSpPr txBox="1">
            <a:spLocks noGrp="1"/>
          </p:cNvSpPr>
          <p:nvPr>
            <p:ph type="title"/>
          </p:nvPr>
        </p:nvSpPr>
        <p:spPr>
          <a:xfrm>
            <a:off x="720000" y="445025"/>
            <a:ext cx="7704000" cy="627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smtClean="0">
                <a:solidFill>
                  <a:schemeClr val="tx2">
                    <a:lumMod val="75000"/>
                  </a:schemeClr>
                </a:solidFill>
                <a:latin typeface="+mn-lt"/>
              </a:rPr>
              <a:t>NỘI DUNG BÀI HỌC</a:t>
            </a:r>
            <a:endParaRPr sz="3200" b="1" dirty="0">
              <a:solidFill>
                <a:schemeClr val="tx2">
                  <a:lumMod val="75000"/>
                </a:schemeClr>
              </a:solidFill>
              <a:latin typeface="+mn-lt"/>
            </a:endParaRPr>
          </a:p>
        </p:txBody>
      </p:sp>
      <p:sp>
        <p:nvSpPr>
          <p:cNvPr id="199" name="Google Shape;199;p38"/>
          <p:cNvSpPr txBox="1">
            <a:spLocks noGrp="1"/>
          </p:cNvSpPr>
          <p:nvPr>
            <p:ph type="subTitle" idx="1"/>
          </p:nvPr>
        </p:nvSpPr>
        <p:spPr>
          <a:xfrm>
            <a:off x="1399069" y="1792004"/>
            <a:ext cx="2907600" cy="461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01</a:t>
            </a:r>
            <a:endParaRPr sz="3200" b="1" dirty="0">
              <a:latin typeface="+mn-lt"/>
            </a:endParaRPr>
          </a:p>
        </p:txBody>
      </p:sp>
      <p:sp>
        <p:nvSpPr>
          <p:cNvPr id="200" name="Google Shape;200;p38"/>
          <p:cNvSpPr txBox="1">
            <a:spLocks noGrp="1"/>
          </p:cNvSpPr>
          <p:nvPr>
            <p:ph type="subTitle" idx="2"/>
          </p:nvPr>
        </p:nvSpPr>
        <p:spPr>
          <a:xfrm>
            <a:off x="1399069" y="2834605"/>
            <a:ext cx="2907600" cy="461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smtClean="0">
                <a:latin typeface="+mn-lt"/>
              </a:rPr>
              <a:t>02</a:t>
            </a:r>
            <a:endParaRPr sz="3200" b="1" dirty="0">
              <a:latin typeface="+mn-lt"/>
            </a:endParaRPr>
          </a:p>
        </p:txBody>
      </p:sp>
      <p:pic>
        <p:nvPicPr>
          <p:cNvPr id="201" name="Google Shape;201;p38"/>
          <p:cNvPicPr preferRelativeResize="0"/>
          <p:nvPr/>
        </p:nvPicPr>
        <p:blipFill>
          <a:blip r:embed="rId3">
            <a:alphaModFix/>
          </a:blip>
          <a:stretch>
            <a:fillRect/>
          </a:stretch>
        </p:blipFill>
        <p:spPr>
          <a:xfrm>
            <a:off x="398300" y="3224725"/>
            <a:ext cx="2012825" cy="1805375"/>
          </a:xfrm>
          <a:prstGeom prst="rect">
            <a:avLst/>
          </a:prstGeom>
          <a:noFill/>
          <a:ln>
            <a:noFill/>
          </a:ln>
        </p:spPr>
      </p:pic>
      <p:pic>
        <p:nvPicPr>
          <p:cNvPr id="202" name="Google Shape;202;p38"/>
          <p:cNvPicPr preferRelativeResize="0"/>
          <p:nvPr/>
        </p:nvPicPr>
        <p:blipFill rotWithShape="1">
          <a:blip r:embed="rId4">
            <a:alphaModFix/>
          </a:blip>
          <a:srcRect t="248" b="258"/>
          <a:stretch/>
        </p:blipFill>
        <p:spPr>
          <a:xfrm>
            <a:off x="7546425" y="3044525"/>
            <a:ext cx="1303200" cy="1256324"/>
          </a:xfrm>
          <a:prstGeom prst="rect">
            <a:avLst/>
          </a:prstGeom>
          <a:noFill/>
          <a:ln>
            <a:noFill/>
          </a:ln>
        </p:spPr>
      </p:pic>
      <p:sp>
        <p:nvSpPr>
          <p:cNvPr id="4" name="TextBox 3"/>
          <p:cNvSpPr txBox="1"/>
          <p:nvPr/>
        </p:nvSpPr>
        <p:spPr>
          <a:xfrm>
            <a:off x="3049627" y="1822100"/>
            <a:ext cx="2929932" cy="461665"/>
          </a:xfrm>
          <a:prstGeom prst="rect">
            <a:avLst/>
          </a:prstGeom>
          <a:noFill/>
        </p:spPr>
        <p:txBody>
          <a:bodyPr wrap="square" rtlCol="0">
            <a:spAutoFit/>
          </a:bodyPr>
          <a:lstStyle/>
          <a:p>
            <a:pPr algn="ctr"/>
            <a:r>
              <a:rPr lang="en-US" sz="2400" b="1" dirty="0" err="1" smtClean="0"/>
              <a:t>Sắp</a:t>
            </a:r>
            <a:r>
              <a:rPr lang="en-US" sz="2400" b="1" dirty="0" smtClean="0"/>
              <a:t> </a:t>
            </a:r>
            <a:r>
              <a:rPr lang="en-US" sz="2400" b="1" dirty="0" err="1" smtClean="0"/>
              <a:t>xếp</a:t>
            </a:r>
            <a:r>
              <a:rPr lang="en-US" sz="2400" b="1" dirty="0" smtClean="0"/>
              <a:t> </a:t>
            </a:r>
            <a:r>
              <a:rPr lang="en-US" sz="2400" b="1" dirty="0" err="1" smtClean="0"/>
              <a:t>hợp</a:t>
            </a:r>
            <a:r>
              <a:rPr lang="en-US" sz="2400" b="1" dirty="0" smtClean="0"/>
              <a:t> </a:t>
            </a:r>
            <a:r>
              <a:rPr lang="en-US" sz="2400" b="1" dirty="0" err="1" smtClean="0"/>
              <a:t>lí</a:t>
            </a:r>
            <a:endParaRPr lang="en-US" sz="2400" b="1" dirty="0"/>
          </a:p>
        </p:txBody>
      </p:sp>
      <p:sp>
        <p:nvSpPr>
          <p:cNvPr id="12" name="TextBox 11"/>
          <p:cNvSpPr txBox="1"/>
          <p:nvPr/>
        </p:nvSpPr>
        <p:spPr>
          <a:xfrm>
            <a:off x="3368241" y="2721359"/>
            <a:ext cx="3364904" cy="646331"/>
          </a:xfrm>
          <a:prstGeom prst="rect">
            <a:avLst/>
          </a:prstGeom>
          <a:noFill/>
        </p:spPr>
        <p:txBody>
          <a:bodyPr wrap="square" rtlCol="0">
            <a:spAutoFit/>
          </a:bodyPr>
          <a:lstStyle/>
          <a:p>
            <a:pPr algn="ctr">
              <a:lnSpc>
                <a:spcPct val="150000"/>
              </a:lnSpc>
            </a:pPr>
            <a:r>
              <a:rPr lang="en-US" sz="2400" b="1" dirty="0" err="1" smtClean="0"/>
              <a:t>Sắp</a:t>
            </a:r>
            <a:r>
              <a:rPr lang="en-US" sz="2400" b="1" dirty="0" smtClean="0"/>
              <a:t> </a:t>
            </a:r>
            <a:r>
              <a:rPr lang="en-US" sz="2400" b="1" dirty="0" err="1" smtClean="0"/>
              <a:t>xếp</a:t>
            </a:r>
            <a:r>
              <a:rPr lang="en-US" sz="2400" b="1" dirty="0" smtClean="0"/>
              <a:t> </a:t>
            </a:r>
            <a:r>
              <a:rPr lang="en-US" sz="2400" b="1" dirty="0" err="1" smtClean="0"/>
              <a:t>theo</a:t>
            </a:r>
            <a:r>
              <a:rPr lang="en-US" sz="2400" b="1" dirty="0" smtClean="0"/>
              <a:t> </a:t>
            </a:r>
            <a:r>
              <a:rPr lang="en-US" sz="2400" b="1" dirty="0" err="1" smtClean="0"/>
              <a:t>yêu</a:t>
            </a:r>
            <a:r>
              <a:rPr lang="en-US" sz="2400" b="1" dirty="0" smtClean="0"/>
              <a:t> </a:t>
            </a:r>
            <a:r>
              <a:rPr lang="en-US" sz="2400" b="1" dirty="0" err="1" smtClean="0"/>
              <a:t>cầu</a:t>
            </a:r>
            <a:endParaRPr lang="en-US" sz="2400" b="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9">
                                            <p:txEl>
                                              <p:pRg st="0" end="0"/>
                                            </p:txEl>
                                          </p:spTgt>
                                        </p:tgtEl>
                                        <p:attrNameLst>
                                          <p:attrName>style.visibility</p:attrName>
                                        </p:attrNameLst>
                                      </p:cBhvr>
                                      <p:to>
                                        <p:strVal val="visible"/>
                                      </p:to>
                                    </p:set>
                                    <p:anim calcmode="lin" valueType="num">
                                      <p:cBhvr>
                                        <p:cTn id="12" dur="500" fill="hold"/>
                                        <p:tgtEl>
                                          <p:spTgt spid="19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99">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9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00">
                                            <p:txEl>
                                              <p:pRg st="0" end="0"/>
                                            </p:txEl>
                                          </p:spTgt>
                                        </p:tgtEl>
                                        <p:attrNameLst>
                                          <p:attrName>style.visibility</p:attrName>
                                        </p:attrNameLst>
                                      </p:cBhvr>
                                      <p:to>
                                        <p:strVal val="visible"/>
                                      </p:to>
                                    </p:set>
                                    <p:anim calcmode="lin" valueType="num">
                                      <p:cBhvr additive="base">
                                        <p:cTn id="19" dur="500"/>
                                        <p:tgtEl>
                                          <p:spTgt spid="200">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00">
                                            <p:txEl>
                                              <p:pRg st="0" end="0"/>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build="p"/>
      <p:bldP spid="200" grpId="0" build="p"/>
      <p:bldP spid="4"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729153" y="303724"/>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smtClean="0">
                <a:solidFill>
                  <a:srgbClr val="002060"/>
                </a:solidFill>
                <a:latin typeface="+mn-lt"/>
              </a:rPr>
              <a:t>1. </a:t>
            </a:r>
            <a:r>
              <a:rPr lang="en-US" sz="2400" b="1" dirty="0" err="1" smtClean="0">
                <a:solidFill>
                  <a:srgbClr val="002060"/>
                </a:solidFill>
                <a:latin typeface="+mn-lt"/>
              </a:rPr>
              <a:t>Sắp</a:t>
            </a:r>
            <a:r>
              <a:rPr lang="en-US" sz="2400" b="1" dirty="0" smtClean="0">
                <a:solidFill>
                  <a:srgbClr val="002060"/>
                </a:solidFill>
                <a:latin typeface="+mn-lt"/>
              </a:rPr>
              <a:t> </a:t>
            </a:r>
            <a:r>
              <a:rPr lang="en-US" sz="2400" b="1" dirty="0" err="1" smtClean="0">
                <a:solidFill>
                  <a:srgbClr val="002060"/>
                </a:solidFill>
                <a:latin typeface="+mn-lt"/>
              </a:rPr>
              <a:t>xếp</a:t>
            </a:r>
            <a:r>
              <a:rPr lang="en-US" sz="2400" b="1" dirty="0" smtClean="0">
                <a:solidFill>
                  <a:srgbClr val="002060"/>
                </a:solidFill>
                <a:latin typeface="+mn-lt"/>
              </a:rPr>
              <a:t> </a:t>
            </a:r>
            <a:r>
              <a:rPr lang="en-US" sz="2400" b="1" dirty="0" err="1" smtClean="0">
                <a:solidFill>
                  <a:srgbClr val="002060"/>
                </a:solidFill>
                <a:latin typeface="+mn-lt"/>
              </a:rPr>
              <a:t>hợp</a:t>
            </a:r>
            <a:r>
              <a:rPr lang="en-US" sz="2400" b="1" dirty="0" smtClean="0">
                <a:solidFill>
                  <a:srgbClr val="002060"/>
                </a:solidFill>
                <a:latin typeface="+mn-lt"/>
              </a:rPr>
              <a:t> </a:t>
            </a:r>
            <a:r>
              <a:rPr lang="en-US" sz="2400" b="1" dirty="0" err="1" smtClean="0">
                <a:solidFill>
                  <a:srgbClr val="002060"/>
                </a:solidFill>
                <a:latin typeface="+mn-lt"/>
              </a:rPr>
              <a:t>lí</a:t>
            </a:r>
            <a:endParaRPr sz="2400" b="1" dirty="0">
              <a:solidFill>
                <a:srgbClr val="002060"/>
              </a:solidFill>
              <a:latin typeface="+mn-lt"/>
            </a:endParaRPr>
          </a:p>
        </p:txBody>
      </p:sp>
      <p:sp>
        <p:nvSpPr>
          <p:cNvPr id="3" name="Rounded Rectangle 2"/>
          <p:cNvSpPr/>
          <p:nvPr/>
        </p:nvSpPr>
        <p:spPr>
          <a:xfrm>
            <a:off x="842481" y="1001497"/>
            <a:ext cx="1828800" cy="472611"/>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t>Hoạt</a:t>
            </a:r>
            <a:r>
              <a:rPr lang="en-US" sz="2000" b="1" dirty="0" smtClean="0"/>
              <a:t> </a:t>
            </a:r>
            <a:r>
              <a:rPr lang="en-US" sz="2000" b="1" dirty="0" err="1" smtClean="0"/>
              <a:t>động</a:t>
            </a:r>
            <a:r>
              <a:rPr lang="en-US" sz="2000" b="1" dirty="0" smtClean="0"/>
              <a:t> 1:</a:t>
            </a:r>
            <a:endParaRPr lang="en-US" sz="2000" b="1" dirty="0"/>
          </a:p>
        </p:txBody>
      </p:sp>
      <p:sp>
        <p:nvSpPr>
          <p:cNvPr id="4" name="TextBox 3"/>
          <p:cNvSpPr txBox="1"/>
          <p:nvPr/>
        </p:nvSpPr>
        <p:spPr>
          <a:xfrm>
            <a:off x="2815119" y="1037747"/>
            <a:ext cx="3082247" cy="400110"/>
          </a:xfrm>
          <a:prstGeom prst="rect">
            <a:avLst/>
          </a:prstGeom>
          <a:noFill/>
        </p:spPr>
        <p:txBody>
          <a:bodyPr wrap="square" rtlCol="0">
            <a:spAutoFit/>
          </a:bodyPr>
          <a:lstStyle/>
          <a:p>
            <a:r>
              <a:rPr lang="en-US" sz="2000" dirty="0" err="1" smtClean="0"/>
              <a:t>Sắp</a:t>
            </a:r>
            <a:r>
              <a:rPr lang="en-US" sz="2000" dirty="0" smtClean="0"/>
              <a:t> </a:t>
            </a:r>
            <a:r>
              <a:rPr lang="en-US" sz="2000" dirty="0" err="1" smtClean="0"/>
              <a:t>xếp</a:t>
            </a:r>
            <a:r>
              <a:rPr lang="en-US" sz="2000" dirty="0" smtClean="0"/>
              <a:t> </a:t>
            </a:r>
            <a:r>
              <a:rPr lang="en-US" sz="2000" dirty="0" err="1" smtClean="0"/>
              <a:t>đồ</a:t>
            </a:r>
            <a:r>
              <a:rPr lang="en-US" sz="2000" dirty="0" smtClean="0"/>
              <a:t> </a:t>
            </a:r>
            <a:r>
              <a:rPr lang="en-US" sz="2000" dirty="0" err="1" smtClean="0"/>
              <a:t>dùng</a:t>
            </a:r>
            <a:r>
              <a:rPr lang="en-US" sz="2000" dirty="0" smtClean="0"/>
              <a:t> </a:t>
            </a:r>
            <a:r>
              <a:rPr lang="en-US" sz="2000" dirty="0" err="1" smtClean="0"/>
              <a:t>học</a:t>
            </a:r>
            <a:r>
              <a:rPr lang="en-US" sz="2000" dirty="0" smtClean="0"/>
              <a:t> </a:t>
            </a:r>
            <a:r>
              <a:rPr lang="en-US" sz="2000" dirty="0" err="1" smtClean="0"/>
              <a:t>tập</a:t>
            </a:r>
            <a:endParaRPr lang="en-US" sz="2000" dirty="0"/>
          </a:p>
        </p:txBody>
      </p:sp>
      <p:sp>
        <p:nvSpPr>
          <p:cNvPr id="5" name="Rectangle 4"/>
          <p:cNvSpPr/>
          <p:nvPr/>
        </p:nvSpPr>
        <p:spPr>
          <a:xfrm>
            <a:off x="1607905" y="1529420"/>
            <a:ext cx="5779214" cy="1477328"/>
          </a:xfrm>
          <a:prstGeom prst="rect">
            <a:avLst/>
          </a:prstGeom>
        </p:spPr>
        <p:txBody>
          <a:bodyPr wrap="square">
            <a:spAutoFit/>
          </a:bodyPr>
          <a:lstStyle/>
          <a:p>
            <a:pPr algn="just">
              <a:lnSpc>
                <a:spcPct val="150000"/>
              </a:lnSpc>
            </a:pPr>
            <a:r>
              <a:rPr lang="en-US" sz="2000" b="1" i="1" dirty="0" err="1" smtClean="0"/>
              <a:t>Quan</a:t>
            </a:r>
            <a:r>
              <a:rPr lang="en-US" sz="2000" b="1" i="1" dirty="0" smtClean="0"/>
              <a:t> </a:t>
            </a:r>
            <a:r>
              <a:rPr lang="en-US" sz="2000" b="1" i="1" dirty="0" err="1" smtClean="0"/>
              <a:t>sát</a:t>
            </a:r>
            <a:r>
              <a:rPr lang="vi-VN" sz="2000" b="1" i="1" dirty="0" smtClean="0"/>
              <a:t> </a:t>
            </a:r>
            <a:r>
              <a:rPr lang="vi-VN" sz="2000" b="1" i="1" dirty="0"/>
              <a:t>Hình 41,42 – SGK và trả lời câu hỏi: </a:t>
            </a:r>
          </a:p>
          <a:p>
            <a:pPr algn="just">
              <a:lnSpc>
                <a:spcPct val="150000"/>
              </a:lnSpc>
            </a:pPr>
            <a:r>
              <a:rPr lang="vi-VN" sz="2000" dirty="0" smtClean="0"/>
              <a:t>Khi </a:t>
            </a:r>
            <a:r>
              <a:rPr lang="vi-VN" sz="2000" dirty="0"/>
              <a:t>An cần tìm cục tẩy thì cách để đồ ở hình nào giúp An tìm được nhanh hơn</a:t>
            </a:r>
            <a:r>
              <a:rPr lang="vi-VN" sz="2000" dirty="0" smtClean="0"/>
              <a:t>?</a:t>
            </a:r>
            <a:endParaRPr lang="vi-VN"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905" y="3006748"/>
            <a:ext cx="5946497" cy="19098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119" y="3905248"/>
            <a:ext cx="904126" cy="912383"/>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 calcmode="lin" valueType="num">
                                      <p:cBhvr additive="base">
                                        <p:cTn id="7" dur="500" fill="hold"/>
                                        <p:tgtEl>
                                          <p:spTgt spid="152"/>
                                        </p:tgtEl>
                                        <p:attrNameLst>
                                          <p:attrName>ppt_x</p:attrName>
                                        </p:attrNameLst>
                                      </p:cBhvr>
                                      <p:tavLst>
                                        <p:tav tm="0">
                                          <p:val>
                                            <p:strVal val="#ppt_x"/>
                                          </p:val>
                                        </p:tav>
                                        <p:tav tm="100000">
                                          <p:val>
                                            <p:strVal val="#ppt_x"/>
                                          </p:val>
                                        </p:tav>
                                      </p:tavLst>
                                    </p:anim>
                                    <p:anim calcmode="lin" valueType="num">
                                      <p:cBhvr additive="base">
                                        <p:cTn id="8" dur="500" fill="hold"/>
                                        <p:tgtEl>
                                          <p:spTgt spid="15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p:tgtEl>
                                          <p:spTgt spid="4"/>
                                        </p:tgtEl>
                                        <p:attrNameLst>
                                          <p:attrName>ppt_y</p:attrName>
                                        </p:attrNameLst>
                                      </p:cBhvr>
                                      <p:tavLst>
                                        <p:tav tm="0">
                                          <p:val>
                                            <p:strVal val="#ppt_y+#ppt_h*1.125000"/>
                                          </p:val>
                                        </p:tav>
                                        <p:tav tm="100000">
                                          <p:val>
                                            <p:strVal val="#ppt_y"/>
                                          </p:val>
                                        </p:tav>
                                      </p:tavLst>
                                    </p:anim>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barn(inVertical)">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left)">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p:tgtEl>
                                          <p:spTgt spid="7"/>
                                        </p:tgtEl>
                                        <p:attrNameLst>
                                          <p:attrName>ppt_x</p:attrName>
                                        </p:attrNameLst>
                                      </p:cBhvr>
                                      <p:tavLst>
                                        <p:tav tm="0">
                                          <p:val>
                                            <p:strVal val="#ppt_x-#ppt_w*1.125000"/>
                                          </p:val>
                                        </p:tav>
                                        <p:tav tm="100000">
                                          <p:val>
                                            <p:strVal val="#ppt_x"/>
                                          </p:val>
                                        </p:tav>
                                      </p:tavLst>
                                    </p:anim>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096" y="209142"/>
            <a:ext cx="5946497" cy="1909875"/>
          </a:xfrm>
          <a:prstGeom prst="rect">
            <a:avLst/>
          </a:prstGeom>
        </p:spPr>
      </p:pic>
      <p:sp>
        <p:nvSpPr>
          <p:cNvPr id="15" name="Rectangle 14"/>
          <p:cNvSpPr/>
          <p:nvPr/>
        </p:nvSpPr>
        <p:spPr>
          <a:xfrm>
            <a:off x="436651" y="2474839"/>
            <a:ext cx="3508625" cy="1754326"/>
          </a:xfrm>
          <a:prstGeom prst="rect">
            <a:avLst/>
          </a:prstGeom>
        </p:spPr>
        <p:txBody>
          <a:bodyPr wrap="square">
            <a:spAutoFit/>
          </a:bodyPr>
          <a:lstStyle/>
          <a:p>
            <a:pPr marL="342900" indent="-342900" algn="just">
              <a:lnSpc>
                <a:spcPct val="150000"/>
              </a:lnSpc>
              <a:buFont typeface="Wingdings" panose="05000000000000000000" pitchFamily="2" charset="2"/>
              <a:buChar char="§"/>
            </a:pPr>
            <a:r>
              <a:rPr lang="vi-VN" sz="1800" dirty="0" smtClean="0"/>
              <a:t>Điểm </a:t>
            </a:r>
            <a:r>
              <a:rPr lang="vi-VN" sz="1800" dirty="0"/>
              <a:t>khác biệt quan trọng nhất giữa Hình 41, 42 là gì?</a:t>
            </a:r>
          </a:p>
          <a:p>
            <a:pPr marL="342900" indent="-342900" algn="just">
              <a:lnSpc>
                <a:spcPct val="150000"/>
              </a:lnSpc>
              <a:buFont typeface="Wingdings" panose="05000000000000000000" pitchFamily="2" charset="2"/>
              <a:buChar char="§"/>
            </a:pPr>
            <a:r>
              <a:rPr lang="vi-VN" sz="1800" dirty="0" smtClean="0"/>
              <a:t>Đồ </a:t>
            </a:r>
            <a:r>
              <a:rPr lang="vi-VN" sz="1800" dirty="0"/>
              <a:t>vật ở Hình 42 được sắp xếp theo nguyên tắc nào?</a:t>
            </a:r>
          </a:p>
        </p:txBody>
      </p:sp>
      <p:sp>
        <p:nvSpPr>
          <p:cNvPr id="17" name="Right Arrow 16"/>
          <p:cNvSpPr/>
          <p:nvPr/>
        </p:nvSpPr>
        <p:spPr>
          <a:xfrm rot="20076586">
            <a:off x="4211350" y="2620105"/>
            <a:ext cx="431514" cy="1927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86008" y="2252277"/>
            <a:ext cx="3683285" cy="1287532"/>
          </a:xfrm>
          <a:prstGeom prst="rect">
            <a:avLst/>
          </a:prstGeom>
        </p:spPr>
        <p:txBody>
          <a:bodyPr wrap="square">
            <a:spAutoFit/>
          </a:bodyPr>
          <a:lstStyle/>
          <a:p>
            <a:pPr algn="just">
              <a:lnSpc>
                <a:spcPct val="150000"/>
              </a:lnSpc>
            </a:pPr>
            <a:r>
              <a:rPr lang="vi-VN" sz="1800" dirty="0"/>
              <a:t>Hình 41 đồ vật được sắp xếp trộn lẫn vào nhau. Hình 42 đồ vật được phân loại rõ ràng.</a:t>
            </a:r>
            <a:endParaRPr lang="en-US" sz="1800" dirty="0"/>
          </a:p>
        </p:txBody>
      </p:sp>
      <p:sp>
        <p:nvSpPr>
          <p:cNvPr id="19" name="Rectangle 18"/>
          <p:cNvSpPr/>
          <p:nvPr/>
        </p:nvSpPr>
        <p:spPr>
          <a:xfrm>
            <a:off x="4886008" y="3559751"/>
            <a:ext cx="3847026" cy="1338828"/>
          </a:xfrm>
          <a:prstGeom prst="rect">
            <a:avLst/>
          </a:prstGeom>
        </p:spPr>
        <p:txBody>
          <a:bodyPr wrap="square">
            <a:spAutoFit/>
          </a:bodyPr>
          <a:lstStyle/>
          <a:p>
            <a:pPr algn="just">
              <a:lnSpc>
                <a:spcPct val="150000"/>
              </a:lnSpc>
            </a:pPr>
            <a:r>
              <a:rPr lang="vi-VN" sz="1800" dirty="0"/>
              <a:t>Đồ vật ở Hình 42 được sắp xếp theo nhóm: Ghim giấy, bút màu, bút chì, bút màu, bút bi, thước kẻ,…</a:t>
            </a:r>
            <a:endParaRPr lang="en-US" sz="1800" dirty="0"/>
          </a:p>
        </p:txBody>
      </p:sp>
      <p:sp>
        <p:nvSpPr>
          <p:cNvPr id="34" name="Right Arrow 33"/>
          <p:cNvSpPr/>
          <p:nvPr/>
        </p:nvSpPr>
        <p:spPr>
          <a:xfrm rot="1654596">
            <a:off x="4211731" y="3783259"/>
            <a:ext cx="431514" cy="19273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strips(downRight)">
                                      <p:cBhvr>
                                        <p:cTn id="12" dur="500"/>
                                        <p:tgtEl>
                                          <p:spTgt spid="15">
                                            <p:txEl>
                                              <p:pRg st="0" end="0"/>
                                            </p:txEl>
                                          </p:spTgt>
                                        </p:tgtEl>
                                      </p:cBhvr>
                                    </p:animEffect>
                                  </p:childTnLst>
                                </p:cTn>
                              </p:par>
                              <p:par>
                                <p:cTn id="13" presetID="18" presetClass="entr" presetSubtype="6" fill="hold" nodeType="with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strips(downRight)">
                                      <p:cBhvr>
                                        <p:cTn id="15" dur="500"/>
                                        <p:tgtEl>
                                          <p:spTgt spid="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5" name="Rectangle 4"/>
          <p:cNvSpPr/>
          <p:nvPr/>
        </p:nvSpPr>
        <p:spPr>
          <a:xfrm>
            <a:off x="1592137" y="660981"/>
            <a:ext cx="4892686" cy="400110"/>
          </a:xfrm>
          <a:prstGeom prst="rect">
            <a:avLst/>
          </a:prstGeom>
        </p:spPr>
        <p:txBody>
          <a:bodyPr wrap="none">
            <a:spAutoFit/>
          </a:bodyPr>
          <a:lstStyle/>
          <a:p>
            <a:r>
              <a:rPr lang="en-US" sz="2000" b="1" i="1" dirty="0" err="1" smtClean="0"/>
              <a:t>Thảo</a:t>
            </a:r>
            <a:r>
              <a:rPr lang="en-US" sz="2000" b="1" i="1" dirty="0" smtClean="0"/>
              <a:t> </a:t>
            </a:r>
            <a:r>
              <a:rPr lang="en-US" sz="2000" b="1" i="1" dirty="0" err="1"/>
              <a:t>luận</a:t>
            </a:r>
            <a:r>
              <a:rPr lang="en-US" sz="2000" b="1" i="1" dirty="0"/>
              <a:t> </a:t>
            </a:r>
            <a:r>
              <a:rPr lang="en-US" sz="2000" b="1" i="1" dirty="0" err="1"/>
              <a:t>nhóm</a:t>
            </a:r>
            <a:r>
              <a:rPr lang="en-US" sz="2000" b="1" i="1" dirty="0"/>
              <a:t> </a:t>
            </a:r>
            <a:r>
              <a:rPr lang="en-US" sz="2000" b="1" i="1" dirty="0" err="1"/>
              <a:t>đôi</a:t>
            </a:r>
            <a:r>
              <a:rPr lang="en-US" sz="2000" b="1" i="1" dirty="0"/>
              <a:t> </a:t>
            </a:r>
            <a:r>
              <a:rPr lang="en-US" sz="2000" b="1" i="1" dirty="0" err="1"/>
              <a:t>và</a:t>
            </a:r>
            <a:r>
              <a:rPr lang="en-US" sz="2000" b="1" i="1" dirty="0"/>
              <a:t> </a:t>
            </a:r>
            <a:r>
              <a:rPr lang="en-US" sz="2000" b="1" i="1" dirty="0" err="1"/>
              <a:t>trả</a:t>
            </a:r>
            <a:r>
              <a:rPr lang="en-US" sz="2000" b="1" i="1" dirty="0"/>
              <a:t> </a:t>
            </a:r>
            <a:r>
              <a:rPr lang="en-US" sz="2000" b="1" i="1" dirty="0" err="1"/>
              <a:t>lời</a:t>
            </a:r>
            <a:r>
              <a:rPr lang="en-US" sz="2000" b="1" i="1" dirty="0"/>
              <a:t> </a:t>
            </a:r>
            <a:r>
              <a:rPr lang="en-US" sz="2000" b="1" i="1" dirty="0" err="1"/>
              <a:t>câu</a:t>
            </a:r>
            <a:r>
              <a:rPr lang="en-US" sz="2000" b="1" i="1" dirty="0"/>
              <a:t> </a:t>
            </a:r>
            <a:r>
              <a:rPr lang="en-US" sz="2000" b="1" i="1" dirty="0" err="1"/>
              <a:t>hỏi</a:t>
            </a:r>
            <a:r>
              <a:rPr lang="en-US" sz="2000" b="1" i="1" dirty="0"/>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12" y="246366"/>
            <a:ext cx="814725" cy="81472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22186" y="1337239"/>
            <a:ext cx="983316" cy="534256"/>
          </a:xfrm>
          <a:prstGeom prst="rect">
            <a:avLst/>
          </a:prstGeom>
        </p:spPr>
      </p:pic>
      <p:sp>
        <p:nvSpPr>
          <p:cNvPr id="9" name="Rectangle 8"/>
          <p:cNvSpPr/>
          <p:nvPr/>
        </p:nvSpPr>
        <p:spPr>
          <a:xfrm>
            <a:off x="2238400" y="1404312"/>
            <a:ext cx="4911922" cy="400110"/>
          </a:xfrm>
          <a:prstGeom prst="rect">
            <a:avLst/>
          </a:prstGeom>
        </p:spPr>
        <p:txBody>
          <a:bodyPr wrap="none">
            <a:spAutoFit/>
          </a:bodyPr>
          <a:lstStyle/>
          <a:p>
            <a:r>
              <a:rPr lang="en-US" sz="2000" dirty="0" err="1"/>
              <a:t>Tại</a:t>
            </a:r>
            <a:r>
              <a:rPr lang="en-US" sz="2000" dirty="0"/>
              <a:t> </a:t>
            </a:r>
            <a:r>
              <a:rPr lang="en-US" sz="2000" dirty="0" err="1"/>
              <a:t>sao</a:t>
            </a:r>
            <a:r>
              <a:rPr lang="en-US" sz="2000" dirty="0"/>
              <a:t> </a:t>
            </a:r>
            <a:r>
              <a:rPr lang="en-US" sz="2000" dirty="0" err="1"/>
              <a:t>chúng</a:t>
            </a:r>
            <a:r>
              <a:rPr lang="en-US" sz="2000" dirty="0"/>
              <a:t> ta </a:t>
            </a:r>
            <a:r>
              <a:rPr lang="en-US" sz="2000" dirty="0" err="1"/>
              <a:t>cần</a:t>
            </a:r>
            <a:r>
              <a:rPr lang="en-US" sz="2000" dirty="0"/>
              <a:t>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đồ</a:t>
            </a:r>
            <a:r>
              <a:rPr lang="en-US" sz="2000" dirty="0"/>
              <a:t> </a:t>
            </a:r>
            <a:r>
              <a:rPr lang="en-US" sz="2000" dirty="0" err="1"/>
              <a:t>vật</a:t>
            </a:r>
            <a:r>
              <a:rPr lang="en-US" sz="2000" dirty="0"/>
              <a:t>?</a:t>
            </a:r>
          </a:p>
        </p:txBody>
      </p:sp>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21829" y="2256361"/>
            <a:ext cx="983316" cy="534256"/>
          </a:xfrm>
          <a:prstGeom prst="rect">
            <a:avLst/>
          </a:prstGeom>
        </p:spPr>
      </p:pic>
      <p:sp>
        <p:nvSpPr>
          <p:cNvPr id="10" name="Rectangle 9"/>
          <p:cNvSpPr/>
          <p:nvPr/>
        </p:nvSpPr>
        <p:spPr>
          <a:xfrm>
            <a:off x="2238400" y="2015657"/>
            <a:ext cx="5697020" cy="1015663"/>
          </a:xfrm>
          <a:prstGeom prst="rect">
            <a:avLst/>
          </a:prstGeom>
        </p:spPr>
        <p:txBody>
          <a:bodyPr wrap="square">
            <a:spAutoFit/>
          </a:bodyPr>
          <a:lstStyle/>
          <a:p>
            <a:pPr algn="just">
              <a:lnSpc>
                <a:spcPct val="150000"/>
              </a:lnSpc>
            </a:pPr>
            <a:r>
              <a:rPr lang="en-US" sz="2000" dirty="0" err="1"/>
              <a:t>Nêu</a:t>
            </a:r>
            <a:r>
              <a:rPr lang="en-US" sz="2000" dirty="0"/>
              <a:t> </a:t>
            </a:r>
            <a:r>
              <a:rPr lang="en-US" sz="2000" dirty="0" err="1"/>
              <a:t>các</a:t>
            </a:r>
            <a:r>
              <a:rPr lang="en-US" sz="2000" dirty="0"/>
              <a:t> </a:t>
            </a:r>
            <a:r>
              <a:rPr lang="en-US" sz="2000" dirty="0" err="1"/>
              <a:t>ví</a:t>
            </a:r>
            <a:r>
              <a:rPr lang="en-US" sz="2000" dirty="0"/>
              <a:t> </a:t>
            </a:r>
            <a:r>
              <a:rPr lang="en-US" sz="2000" dirty="0" err="1"/>
              <a:t>dụ</a:t>
            </a:r>
            <a:r>
              <a:rPr lang="en-US" sz="2000" dirty="0"/>
              <a:t> </a:t>
            </a:r>
            <a:r>
              <a:rPr lang="en-US" sz="2000" dirty="0" err="1"/>
              <a:t>trong</a:t>
            </a:r>
            <a:r>
              <a:rPr lang="en-US" sz="2000" dirty="0"/>
              <a:t> </a:t>
            </a:r>
            <a:r>
              <a:rPr lang="en-US" sz="2000" dirty="0" err="1"/>
              <a:t>cuộc</a:t>
            </a:r>
            <a:r>
              <a:rPr lang="en-US" sz="2000" dirty="0"/>
              <a:t> </a:t>
            </a:r>
            <a:r>
              <a:rPr lang="en-US" sz="2000" dirty="0" err="1"/>
              <a:t>sống</a:t>
            </a:r>
            <a:r>
              <a:rPr lang="en-US" sz="2000" dirty="0"/>
              <a:t> </a:t>
            </a:r>
            <a:r>
              <a:rPr lang="en-US" sz="2000" dirty="0" err="1"/>
              <a:t>mà</a:t>
            </a:r>
            <a:r>
              <a:rPr lang="en-US" sz="2000" dirty="0"/>
              <a:t> ở </a:t>
            </a:r>
            <a:r>
              <a:rPr lang="en-US" sz="2000" dirty="0" err="1"/>
              <a:t>đó</a:t>
            </a:r>
            <a:r>
              <a:rPr lang="en-US" sz="2000" dirty="0"/>
              <a:t> </a:t>
            </a:r>
            <a:r>
              <a:rPr lang="en-US" sz="2000" dirty="0" err="1"/>
              <a:t>chúng</a:t>
            </a:r>
            <a:r>
              <a:rPr lang="en-US" sz="2000" dirty="0"/>
              <a:t> ta </a:t>
            </a:r>
            <a:r>
              <a:rPr lang="en-US" sz="2000" dirty="0" err="1"/>
              <a:t>cần</a:t>
            </a:r>
            <a:r>
              <a:rPr lang="en-US" sz="2000" dirty="0"/>
              <a:t> </a:t>
            </a:r>
            <a:r>
              <a:rPr lang="en-US" sz="2000" dirty="0" err="1"/>
              <a:t>sắp</a:t>
            </a:r>
            <a:r>
              <a:rPr lang="en-US" sz="2000" dirty="0"/>
              <a:t> </a:t>
            </a:r>
            <a:r>
              <a:rPr lang="en-US" sz="2000" dirty="0" err="1"/>
              <a:t>xếp</a:t>
            </a:r>
            <a:r>
              <a:rPr lang="en-US" sz="2000" dirty="0"/>
              <a:t> </a:t>
            </a:r>
            <a:r>
              <a:rPr lang="en-US" sz="2000" dirty="0" err="1"/>
              <a:t>các</a:t>
            </a:r>
            <a:r>
              <a:rPr lang="en-US" sz="2000" dirty="0"/>
              <a:t> </a:t>
            </a:r>
            <a:r>
              <a:rPr lang="en-US" sz="2000" dirty="0" err="1"/>
              <a:t>đồ</a:t>
            </a:r>
            <a:r>
              <a:rPr lang="en-US" sz="2000" dirty="0"/>
              <a:t> </a:t>
            </a:r>
            <a:r>
              <a:rPr lang="en-US" sz="2000" dirty="0" err="1"/>
              <a:t>vật</a:t>
            </a:r>
            <a:r>
              <a:rPr lang="en-US" sz="2000" dirty="0"/>
              <a:t> </a:t>
            </a:r>
            <a:r>
              <a:rPr lang="en-US" sz="2000" dirty="0" err="1"/>
              <a:t>một</a:t>
            </a:r>
            <a:r>
              <a:rPr lang="en-US" sz="2000" dirty="0"/>
              <a:t> </a:t>
            </a:r>
            <a:r>
              <a:rPr lang="en-US" sz="2000" dirty="0" err="1"/>
              <a:t>cách</a:t>
            </a:r>
            <a:r>
              <a:rPr lang="en-US" sz="2000" dirty="0"/>
              <a:t> </a:t>
            </a:r>
            <a:r>
              <a:rPr lang="en-US" sz="2000" dirty="0" err="1"/>
              <a:t>khoa</a:t>
            </a:r>
            <a:r>
              <a:rPr lang="en-US" sz="2000" dirty="0"/>
              <a:t> </a:t>
            </a:r>
            <a:r>
              <a:rPr lang="en-US" sz="2000" dirty="0" err="1"/>
              <a:t>học</a:t>
            </a:r>
            <a:r>
              <a:rPr lang="en-US" sz="2000" dirty="0"/>
              <a:t>.</a:t>
            </a:r>
          </a:p>
        </p:txBody>
      </p:sp>
      <p:pic>
        <p:nvPicPr>
          <p:cNvPr id="28" name="Picture 27"/>
          <p:cNvPicPr>
            <a:picLocks noChangeAspect="1"/>
          </p:cNvPicPr>
          <p:nvPr/>
        </p:nvPicPr>
        <p:blipFill rotWithShape="1">
          <a:blip r:embed="rId4">
            <a:extLst>
              <a:ext uri="{28A0092B-C50C-407E-A947-70E740481C1C}">
                <a14:useLocalDpi xmlns:a14="http://schemas.microsoft.com/office/drawing/2010/main" val="0"/>
              </a:ext>
            </a:extLst>
          </a:blip>
          <a:srcRect t="22372" b="23296"/>
          <a:stretch/>
        </p:blipFill>
        <p:spPr>
          <a:xfrm>
            <a:off x="1172464" y="3348613"/>
            <a:ext cx="983316" cy="534256"/>
          </a:xfrm>
          <a:prstGeom prst="rect">
            <a:avLst/>
          </a:prstGeom>
        </p:spPr>
      </p:pic>
      <p:sp>
        <p:nvSpPr>
          <p:cNvPr id="12" name="Rectangle 11"/>
          <p:cNvSpPr/>
          <p:nvPr/>
        </p:nvSpPr>
        <p:spPr>
          <a:xfrm>
            <a:off x="2273769" y="3107909"/>
            <a:ext cx="5697020" cy="1015663"/>
          </a:xfrm>
          <a:prstGeom prst="rect">
            <a:avLst/>
          </a:prstGeom>
        </p:spPr>
        <p:txBody>
          <a:bodyPr wrap="square">
            <a:spAutoFit/>
          </a:bodyPr>
          <a:lstStyle/>
          <a:p>
            <a:pPr algn="just">
              <a:lnSpc>
                <a:spcPct val="150000"/>
              </a:lnSpc>
            </a:pPr>
            <a:r>
              <a:rPr lang="vi-VN" sz="2000" dirty="0"/>
              <a:t>Giá sách, cặp sách, ngăn bàn, tủ lạnh, đồ dùng trong bếp,… được sắp xếp theo quy tắc nào?</a:t>
            </a:r>
            <a:endParaRPr lang="en-US" sz="20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1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par>
                                <p:cTn id="25" presetID="12" presetClass="entr" presetSubtype="8"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ppt_x</p:attrName>
                                        </p:attrNameLst>
                                      </p:cBhvr>
                                      <p:tavLst>
                                        <p:tav tm="0">
                                          <p:val>
                                            <p:strVal val="#ppt_x-#ppt_w*1.125000"/>
                                          </p:val>
                                        </p:tav>
                                        <p:tav tm="100000">
                                          <p:val>
                                            <p:strVal val="#ppt_x"/>
                                          </p:val>
                                        </p:tav>
                                      </p:tavLst>
                                    </p:anim>
                                    <p:animEffect transition="in" filter="wipe(righ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Lst>
  </p:timing>
</p:sld>
</file>

<file path=ppt/theme/theme1.xml><?xml version="1.0" encoding="utf-8"?>
<a:theme xmlns:a="http://schemas.openxmlformats.org/drawingml/2006/main" name="Caring for Cows Workshop by Slidesgo">
  <a:themeElements>
    <a:clrScheme name="Simple Light">
      <a:dk1>
        <a:srgbClr val="383838"/>
      </a:dk1>
      <a:lt1>
        <a:srgbClr val="FBFBFB"/>
      </a:lt1>
      <a:dk2>
        <a:srgbClr val="FFC800"/>
      </a:dk2>
      <a:lt2>
        <a:srgbClr val="FF9234"/>
      </a:lt2>
      <a:accent1>
        <a:srgbClr val="BB7D51"/>
      </a:accent1>
      <a:accent2>
        <a:srgbClr val="AEC800"/>
      </a:accent2>
      <a:accent3>
        <a:srgbClr val="11B4B4"/>
      </a:accent3>
      <a:accent4>
        <a:srgbClr val="FFFFFF"/>
      </a:accent4>
      <a:accent5>
        <a:srgbClr val="FFFFFF"/>
      </a:accent5>
      <a:accent6>
        <a:srgbClr val="FFFFFF"/>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1181</Words>
  <Application>Microsoft Office PowerPoint</Application>
  <PresentationFormat>On-screen Show (16:9)</PresentationFormat>
  <Paragraphs>95</Paragraphs>
  <Slides>27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Concert One</vt:lpstr>
      <vt:lpstr>Archivo</vt:lpstr>
      <vt:lpstr>Darker Grotesque SemiBold</vt:lpstr>
      <vt:lpstr>Roboto Condensed Light</vt:lpstr>
      <vt:lpstr>Wingdings</vt:lpstr>
      <vt:lpstr>Caring for Cows Workshop by Slidesgo</vt:lpstr>
      <vt:lpstr>CHÀO MỪNG CÁC EM  ĐẾN VỚI BÀI HỌC HÔM NAY!</vt:lpstr>
      <vt:lpstr>KHỞI ĐỘNG</vt:lpstr>
      <vt:lpstr>PowerPoint Presentation</vt:lpstr>
      <vt:lpstr>PowerPoint Presentation</vt:lpstr>
      <vt:lpstr>CHỦ ĐỀ 3: TỔ CHỨC LƯU TRỮ,  TÌM KIẾM VÀ TRAO ĐỔI THÔNG TIN </vt:lpstr>
      <vt:lpstr>NỘI DUNG BÀI HỌC</vt:lpstr>
      <vt:lpstr>1. Sắp xếp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Sắp xếp theo yêu cầu</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VẬN DỤNG</vt:lpstr>
      <vt:lpstr>HƯỚNG DẪN VỀ NHÀ</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CARING FOR COWS WORKSHOP</dc:title>
  <dc:creator>User</dc:creator>
  <cp:lastModifiedBy>Microsoft account</cp:lastModifiedBy>
  <cp:revision>27</cp:revision>
  <dcterms:modified xsi:type="dcterms:W3CDTF">2022-06-03T01:26:40Z</dcterms:modified>
</cp:coreProperties>
</file>