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4" r:id="rId6"/>
    <p:sldId id="263" r:id="rId7"/>
    <p:sldId id="265" r:id="rId8"/>
    <p:sldId id="260" r:id="rId9"/>
    <p:sldId id="266" r:id="rId10"/>
    <p:sldId id="268" r:id="rId11"/>
    <p:sldId id="269" r:id="rId12"/>
    <p:sldId id="270" r:id="rId13"/>
    <p:sldId id="267" r:id="rId14"/>
    <p:sldId id="261" r:id="rId15"/>
    <p:sldId id="256" r:id="rId16"/>
    <p:sldId id="272" r:id="rId17"/>
    <p:sldId id="273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5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1DBD64E3-8439-486C-957F-6B57D11E2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2" t="69348"/>
          <a:stretch/>
        </p:blipFill>
        <p:spPr>
          <a:xfrm>
            <a:off x="11183257" y="5360733"/>
            <a:ext cx="830591" cy="119907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850E1E5D-5960-A08A-78FB-B16422C6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176620" y="1041376"/>
            <a:ext cx="4172676" cy="263148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3FBD2A16-2247-56B2-0562-4FA3C7E69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9964486" y="859318"/>
            <a:ext cx="1017839" cy="10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53BA148-4FA5-731A-4F16-0AB9A1CE7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F3C21A-A72B-2AAE-23FF-9914BB2C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05B229-2180-F9F0-A18C-BF5C5E151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25F598-D2FD-D4A2-6C04-8D4160DCD9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AFB9F5-5D01-77BC-596B-3112335D4B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5AB6CC-094F-3B36-B8E7-01FCD397C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2C51B5-6F72-5A56-91AD-8706F133C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7459" y="5017407"/>
            <a:ext cx="629840" cy="854372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C2BFE260-8ACF-B66F-3152-4685E2472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6B33EFF3-25B0-98D0-17D4-EEC940938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/>
          <a:stretch/>
        </p:blipFill>
        <p:spPr>
          <a:xfrm flipH="1">
            <a:off x="6342744" y="751416"/>
            <a:ext cx="5849256" cy="6106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0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5002D22-6276-9150-4DE1-BE95E8575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664426-C1AE-62C3-8BB8-D0DEC9D8A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D2F2D7F1-835A-3AE1-092D-2A441135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E8C0CC86-6315-0F7C-0647-71373FEA2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94F1BE08-5BD4-E862-57CF-2CD2EAF613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56C59E66-BC8E-F424-932C-A06FF5EDED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4" name="图片 24">
            <a:extLst>
              <a:ext uri="{FF2B5EF4-FFF2-40B4-BE49-F238E27FC236}">
                <a16:creationId xmlns:a16="http://schemas.microsoft.com/office/drawing/2014/main" id="{3DC89162-F4B7-E919-C7AC-C931551C3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9074" y="4047668"/>
            <a:ext cx="629840" cy="854372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A91DD771-36B1-9A4D-72BD-1F184F1E4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35726" b="-1"/>
          <a:stretch/>
        </p:blipFill>
        <p:spPr>
          <a:xfrm>
            <a:off x="6337198" y="3701687"/>
            <a:ext cx="4645127" cy="2514355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F886BA98-048E-5B88-4EEF-0684157A2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771525" y="429213"/>
            <a:ext cx="4172676" cy="2631486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B2A2D41B-5DE9-720D-C726-1253245C9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CF81F8E8-6D4E-E6FA-5752-EF47BE0F8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r="6505" b="6126"/>
          <a:stretch/>
        </p:blipFill>
        <p:spPr>
          <a:xfrm>
            <a:off x="7086600" y="1423987"/>
            <a:ext cx="5105400" cy="54500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9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12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47.png"/><Relationship Id="rId5" Type="http://schemas.openxmlformats.org/officeDocument/2006/relationships/image" Target="../media/image60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9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629" b="13542"/>
          <a:stretch/>
        </p:blipFill>
        <p:spPr>
          <a:xfrm>
            <a:off x="10582834" y="-153939"/>
            <a:ext cx="1609165" cy="1807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77" y="1141216"/>
            <a:ext cx="2853175" cy="134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62" y="2334246"/>
            <a:ext cx="7919390" cy="19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508" y="4335283"/>
            <a:ext cx="3432099" cy="847164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AC2F2F71-A150-A669-CB6C-AC38031D35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3" y="4537774"/>
            <a:ext cx="2541200" cy="23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185" y="503523"/>
            <a:ext cx="77957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2">
              <a:defRPr/>
            </a:pPr>
            <a:r>
              <a:rPr lang="en-US" sz="40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</a:t>
            </a:r>
            <a:r>
              <a:rPr lang="en-US" sz="4000" b="1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 mi-li-mét vuông</a:t>
            </a:r>
            <a:endParaRPr kumimoji="0" lang="en-US" sz="4000" b="1" i="0" u="none" strike="noStrike" kern="1200" cap="none" spc="0" normalizeH="0" baseline="0" noProof="0" dirty="0" smtClean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27" y="2735069"/>
            <a:ext cx="3047889" cy="3047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B8126-1F35-409F-8993-FFC782C53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4137"/>
            <a:ext cx="1534545" cy="1534545"/>
          </a:xfrm>
          <a:prstGeom prst="rect">
            <a:avLst/>
          </a:prstGeom>
        </p:spPr>
      </p:pic>
      <p:sp>
        <p:nvSpPr>
          <p:cNvPr id="5" name="AutoShape 96"/>
          <p:cNvSpPr>
            <a:spLocks/>
          </p:cNvSpPr>
          <p:nvPr/>
        </p:nvSpPr>
        <p:spPr bwMode="auto">
          <a:xfrm>
            <a:off x="1381701" y="5459505"/>
            <a:ext cx="218026" cy="323453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6" name="Text Box 23"/>
          <p:cNvSpPr txBox="1"/>
          <p:nvPr/>
        </p:nvSpPr>
        <p:spPr>
          <a:xfrm>
            <a:off x="417984" y="5249649"/>
            <a:ext cx="10727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03810" y="1305248"/>
            <a:ext cx="10382942" cy="736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diện tích người ta còn dùng đơn vị </a:t>
            </a:r>
            <a:r>
              <a:rPr lang="en-US" altLang="vi-VN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mi-li</a:t>
            </a:r>
            <a:r>
              <a:rPr lang="vi-VN" altLang="vi-VN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-mét </a:t>
            </a:r>
            <a:r>
              <a:rPr lang="vi-VN" altLang="vi-VN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Diện tích hình vuông là:</a:t>
                </a:r>
              </a:p>
              <a:p>
                <a:pPr algn="ctr"/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1 x 1 = 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)</a:t>
                </a:r>
                <a:endParaRPr lang="vi-VN" sz="44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blipFill>
                <a:blip r:embed="rId5"/>
                <a:stretch>
                  <a:fillRect t="-7917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 smtClean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blipFill>
                <a:blip r:embed="rId6"/>
                <a:stretch>
                  <a:fillRect l="-10174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13" y="2470503"/>
            <a:ext cx="5790342" cy="173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1940" y="2839607"/>
            <a:ext cx="4597758" cy="13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41940" y="2903163"/>
            <a:ext cx="472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hình vuông có </a:t>
            </a:r>
            <a:r>
              <a:rPr lang="vi-VN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1</a:t>
            </a:r>
            <a:r>
              <a:rPr lang="en-US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vi-V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77" y="1420388"/>
            <a:ext cx="2628690" cy="262869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898771" y="3788229"/>
            <a:ext cx="201793" cy="26084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81293" y="361267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1mm</a:t>
            </a:r>
            <a:endParaRPr lang="en-GB" sz="28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 smtClean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blipFill>
                <a:blip r:embed="rId3"/>
                <a:stretch>
                  <a:fillRect l="-10496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en-US" sz="4000" noProof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Mi-li-mét </a:t>
                </a:r>
                <a:r>
                  <a:rPr lang="en-US" sz="4000" noProof="0" dirty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vuông viết tắt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 dirty="0" smtClean="0">
                  <a:ln w="0"/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blipFill>
                <a:blip r:embed="rId4"/>
                <a:stretch>
                  <a:fillRect l="-239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6" y="754996"/>
            <a:ext cx="4254137" cy="4254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noProof="0" dirty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đọc là: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vu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endParaRPr kumimoji="0" lang="en-US" sz="4000" b="0" u="none" strike="noStrike" kern="1200" cap="none" spc="0" normalizeH="0" baseline="0" noProof="0" dirty="0" smtClean="0">
                  <a:ln w="0"/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619362" y="544070"/>
            <a:ext cx="87094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thiệu</a:t>
            </a:r>
            <a:r>
              <a:rPr kumimoji="0" lang="en-US" sz="3600" b="1" i="0" u="none" strike="noStrike" kern="1200" cap="none" spc="0" normalizeH="0" noProof="0" dirty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cách đọc, </a:t>
            </a:r>
            <a:r>
              <a:rPr kumimoji="0" lang="en-US" sz="3600" b="1" i="0" u="none" strike="noStrike" kern="1200" cap="none" spc="0" normalizeH="0" noProof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</a:t>
            </a:r>
            <a:r>
              <a:rPr lang="en-US" sz="3600" b="1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mi-li-mét </a:t>
            </a:r>
            <a:r>
              <a:rPr kumimoji="0" lang="en-US" sz="3600" b="1" i="0" u="none" strike="noStrike" kern="1200" cap="none" spc="0" normalizeH="0" noProof="0" smtClean="0">
                <a:ln w="19050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 smtClean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" y="4411952"/>
            <a:ext cx="1258572" cy="1321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" y="5309634"/>
            <a:ext cx="1258572" cy="13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5831" y="4702056"/>
            <a:ext cx="3883449" cy="1168216"/>
          </a:xfrm>
          <a:prstGeom prst="rect">
            <a:avLst/>
          </a:prstGeom>
          <a:noFill/>
          <a:ln w="76200" cap="flat" cmpd="sng" algn="ctr">
            <a:solidFill>
              <a:srgbClr val="F2D9C9">
                <a:lumMod val="10000"/>
              </a:srgbClr>
            </a:solidFill>
            <a:prstDash val="lg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318" y="538668"/>
            <a:ext cx="10589758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 quan hệ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 xăng</a:t>
            </a:r>
            <a:r>
              <a:rPr lang="en-US" sz="3200" b="1" kern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-ti-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 mi-li-mét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3600" b="1" u="sng" dirty="0" smtClean="0">
                    <a:ln w="0"/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en-GB" sz="36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36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360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vi-VN" sz="360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vi-VN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 xếp đầy bởi</a:t>
                </a:r>
                <a:r>
                  <a:rPr lang="en-GB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6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defRPr/>
                </a:pPr>
                <a:r>
                  <a:rPr lang="en-GB" sz="40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endParaRPr lang="en-US" sz="4000" dirty="0" smtClean="0">
                  <a:ln w="0"/>
                  <a:solidFill>
                    <a:srgbClr val="5B9BD5">
                      <a:lumMod val="50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blipFill>
                <a:blip r:embed="rId2"/>
                <a:stretch>
                  <a:fillRect l="-3160" t="-3125" r="-3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20" y="1580399"/>
            <a:ext cx="4010768" cy="3705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420" y="49153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blipFill>
                <a:blip r:embed="rId4"/>
                <a:stretch>
                  <a:fillRect l="-4867" t="-12037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 smtClean="0">
                    <a:solidFill>
                      <a:srgbClr val="002060"/>
                    </a:solidFill>
                    <a:latin typeface="Arial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blipFill>
                <a:blip r:embed="rId5"/>
                <a:stretch>
                  <a:fillRect t="-13559" b="-35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96"/>
          <p:cNvSpPr>
            <a:spLocks/>
          </p:cNvSpPr>
          <p:nvPr/>
        </p:nvSpPr>
        <p:spPr bwMode="auto">
          <a:xfrm>
            <a:off x="1189313" y="1591589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rgbClr val="7869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78699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898" y="3140894"/>
            <a:ext cx="2093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1624072" y="5286164"/>
            <a:ext cx="0" cy="238579"/>
          </a:xfrm>
          <a:prstGeom prst="straightConnector1">
            <a:avLst/>
          </a:prstGeom>
          <a:noFill/>
          <a:ln w="38100" cap="flat" cmpd="sng" algn="ctr">
            <a:solidFill>
              <a:srgbClr val="261E35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rgbClr val="261E3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261E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3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  <p:bldP spid="9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2554" y="1515292"/>
            <a:ext cx="10541720" cy="4598187"/>
            <a:chOff x="849094" y="621121"/>
            <a:chExt cx="10515592" cy="1117575"/>
          </a:xfrm>
        </p:grpSpPr>
        <p:sp>
          <p:nvSpPr>
            <p:cNvPr id="3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9853" y="664778"/>
              <a:ext cx="10280479" cy="96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Để đo diện tích của những vật có kích thước nhỏ, người ta có thể dùng đơn vị: </a:t>
              </a:r>
              <a:r>
                <a:rPr lang="en-US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 </a:t>
              </a: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là diện tích của hình vuông có cạnh dài 1 mm.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Mi-li-mét vuông viết tắt là </a:t>
              </a:r>
              <a:r>
                <a:rPr lang="en-US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 m</a:t>
              </a:r>
              <a:r>
                <a:rPr lang="pt-BR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1 c</a:t>
              </a:r>
              <a:r>
                <a:rPr lang="pt-BR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85063" y="627017"/>
            <a:ext cx="2808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  <a:endParaRPr lang="en-US" sz="4400" b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84" y="1206003"/>
            <a:ext cx="5450296" cy="231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311" y="3453066"/>
            <a:ext cx="5462489" cy="230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5E9CD-84F5-44F0-9FF6-EEAED029D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4" y="5550706"/>
            <a:ext cx="2773303" cy="17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730" y="511800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0" cap="none" spc="0" normalizeH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 bảng sau (theo mẫu).</a:t>
            </a:r>
            <a:endParaRPr kumimoji="0" lang="en-US" sz="3600" b="1" i="0" u="none" strike="noStrike" kern="0" cap="none" spc="0" normalizeH="0" baseline="0" noProof="0" dirty="0" smtClean="0">
              <a:ln w="19050">
                <a:noFill/>
                <a:prstDash val="solid"/>
              </a:ln>
              <a:solidFill>
                <a:srgbClr val="D47D95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5605774"/>
            <a:ext cx="923132" cy="1131478"/>
          </a:xfrm>
          <a:prstGeom prst="rect">
            <a:avLst/>
          </a:prstGeom>
        </p:spPr>
      </p:pic>
      <p:pic>
        <p:nvPicPr>
          <p:cNvPr id="5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5605774"/>
            <a:ext cx="1108577" cy="13379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22635"/>
              </p:ext>
            </p:extLst>
          </p:nvPr>
        </p:nvGraphicFramePr>
        <p:xfrm>
          <a:off x="986733" y="1428511"/>
          <a:ext cx="10331013" cy="38753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19631">
                  <a:extLst>
                    <a:ext uri="{9D8B030D-6E8A-4147-A177-3AD203B41FA5}">
                      <a16:colId xmlns:a16="http://schemas.microsoft.com/office/drawing/2014/main" val="673137784"/>
                    </a:ext>
                  </a:extLst>
                </a:gridCol>
                <a:gridCol w="1811382">
                  <a:extLst>
                    <a:ext uri="{9D8B030D-6E8A-4147-A177-3AD203B41FA5}">
                      <a16:colId xmlns:a16="http://schemas.microsoft.com/office/drawing/2014/main" val="295228263"/>
                    </a:ext>
                  </a:extLst>
                </a:gridCol>
              </a:tblGrid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Đọc</a:t>
                      </a:r>
                      <a:endParaRPr lang="en-GB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Viết</a:t>
                      </a:r>
                      <a:endParaRPr lang="en-GB" sz="4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233980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05963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5683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83129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4085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2903" y="2297534"/>
            <a:ext cx="4994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 mươi lắm mi-li-mét vuông</a:t>
            </a:r>
            <a:endParaRPr lang="en-GB" sz="28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903" y="3140326"/>
            <a:ext cx="515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Hai trăm linh tư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967" y="3890074"/>
            <a:ext cx="7633566" cy="522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 nghìn không trăm bốn mươi mi-li-mét vuông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903" y="4598169"/>
            <a:ext cx="4498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Mười nghìn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rgbClr val="00B0F0"/>
                    </a:solidFill>
                  </a:rPr>
                  <a:t>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blipFill>
                <a:blip r:embed="rId4"/>
                <a:stretch>
                  <a:fillRect l="-9465" t="-1333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rgbClr val="FF0000"/>
                    </a:solidFill>
                  </a:rPr>
                  <a:t>204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blipFill>
                <a:blip r:embed="rId5"/>
                <a:stretch>
                  <a:fillRect l="-8727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chemeClr val="tx1"/>
                    </a:solidFill>
                  </a:rPr>
                  <a:t>2040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blipFill>
                <a:blip r:embed="rId6"/>
                <a:stretch>
                  <a:fillRect l="-7818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smtClean="0">
                    <a:solidFill>
                      <a:srgbClr val="FF0000"/>
                    </a:solidFill>
                  </a:rPr>
                  <a:t>10 000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blipFill>
                <a:blip r:embed="rId7"/>
                <a:stretch>
                  <a:fillRect l="-632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5303826"/>
            <a:ext cx="1780427" cy="14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520" y="72914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en-US" sz="44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7065" y="1522008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2"/>
                  <a:stretch>
                    <a:fillRect l="-4464"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241" y="231732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2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3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578" y="306037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4"/>
                  <a:stretch>
                    <a:fillRect l="-4464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3673761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59802" y="3901889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30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5"/>
                  <a:stretch>
                    <a:fillRect l="-3176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5502567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44303" y="4666892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8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6"/>
                  <a:stretch>
                    <a:fillRect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530108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90134" y="5431894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7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1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7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ounded Rectangle 24"/>
            <p:cNvSpPr/>
            <p:nvPr/>
          </p:nvSpPr>
          <p:spPr>
            <a:xfrm>
              <a:off x="532453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518780" y="1617857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54460" y="2424114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US" sz="4000" b="1" smtClean="0">
                <a:solidFill>
                  <a:srgbClr val="FF0000"/>
                </a:solidFill>
              </a:rPr>
              <a:t>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31304" y="3164664"/>
            <a:ext cx="1018187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2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434967" y="4000358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130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94756" y="4759745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805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271769" y="553036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714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3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16" y="473522"/>
            <a:ext cx="2418356" cy="19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54" y="492580"/>
            <a:ext cx="1158340" cy="1347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194" y="713278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861" y="1516747"/>
            <a:ext cx="955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latin typeface="Cambria" panose="02040503050406030204" pitchFamily="18" charset="0"/>
                <a:ea typeface="Cambria" panose="02040503050406030204" pitchFamily="18" charset="0"/>
              </a:rPr>
              <a:t>Diện tích của một nhãn vở khoảng:</a:t>
            </a:r>
            <a:endParaRPr lang="en-US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792342" y="3120236"/>
            <a:ext cx="4537107" cy="1129886"/>
            <a:chOff x="6830721" y="2864057"/>
            <a:chExt cx="4537107" cy="1129886"/>
          </a:xfrm>
        </p:grpSpPr>
        <p:sp>
          <p:nvSpPr>
            <p:cNvPr id="6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/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blipFill>
                  <a:blip r:embed="rId5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42996" y="3120236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/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 smtClean="0">
                      <a:latin typeface="Cambria" panose="02040503050406030204" pitchFamily="18" charset="0"/>
                    </a:rPr>
                    <a:t> </a:t>
                  </a:r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blipFill>
                  <a:blip r:embed="rId6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18556" y="4611956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/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blipFill>
                  <a:blip r:embed="rId7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792342" y="4581016"/>
            <a:ext cx="4537107" cy="1129886"/>
            <a:chOff x="6830721" y="4714800"/>
            <a:chExt cx="4537107" cy="1129886"/>
          </a:xfrm>
        </p:grpSpPr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/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blipFill>
                  <a:blip r:embed="rId8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27773" y="3129713"/>
            <a:ext cx="1518921" cy="1129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7675" y="4468723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73333" y="4465190"/>
            <a:ext cx="1238017" cy="1245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43380" y="3173434"/>
            <a:ext cx="1518921" cy="11298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889028" y="3324247"/>
            <a:ext cx="953350" cy="857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9891" y="3173434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90037" y="4742517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0739" y="46977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12" y="1056803"/>
            <a:ext cx="4292246" cy="1951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204537" y="2671430"/>
            <a:ext cx="68714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</a:t>
            </a:r>
            <a:r>
              <a:rPr lang="en-US" sz="3600" b="1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(t64)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5" y="1683060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41" y="350249"/>
            <a:ext cx="7206214" cy="1508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149" y="1567543"/>
            <a:ext cx="10659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  <a:endParaRPr lang="en-US" sz="2800" b="1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mi-li-mét vuông là đơn vị đo diện tích; biết kí hiệu của mi-li-mét vuông: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Thực hiện được việc chuyển đổi và tính toán các số đo diện tích (m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quyết được việc ước lượng các kết quả đo lường trong một số trường hợp đơn giản.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tư duy, giải quyết vấn đề, giao tiếp hợp tác.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chỉ, cẩn thận, có tinh thần tự học</a:t>
            </a:r>
            <a:r>
              <a:rPr lang="vi-VN" sz="2800" smtClean="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53334"/>
          <a:stretch/>
        </p:blipFill>
        <p:spPr>
          <a:xfrm>
            <a:off x="940526" y="1330249"/>
            <a:ext cx="3892731" cy="222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5" r="9105"/>
          <a:stretch/>
        </p:blipFill>
        <p:spPr>
          <a:xfrm>
            <a:off x="3115492" y="3428145"/>
            <a:ext cx="4604657" cy="2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99618" y="789147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009839" y="1028934"/>
              <a:ext cx="9536999" cy="81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en-US" sz="5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kumimoji="0" lang="en-US" sz="5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  <a:r>
                <a:rPr lang="pt-BR" sz="54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4d</a:t>
              </a:r>
              <a:r>
                <a:rPr lang="pt-BR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= </a:t>
              </a:r>
              <a:r>
                <a:rPr lang="en-US" sz="5400" b="1" smtClean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.....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pt-BR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99618" y="2673772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46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35488" y="2664958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C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704</a:t>
              </a:r>
              <a:endPara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84364" y="4606278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4D8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740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35488" y="4636881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6FD3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7004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873492" y="739361"/>
            <a:ext cx="10362640" cy="1817828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1105956" y="1160151"/>
              <a:ext cx="9757116" cy="69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2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: 1902c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 smtClean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 20d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 20c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510709"/>
            <a:ext cx="5009148" cy="1341189"/>
            <a:chOff x="873492" y="2301701"/>
            <a:chExt cx="5009148" cy="1341189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3182964" y="2301701"/>
              <a:ext cx="24424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&lt;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522399"/>
            <a:ext cx="5490974" cy="1323439"/>
            <a:chOff x="6309362" y="2313391"/>
            <a:chExt cx="5490974" cy="1323439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686507" y="2313391"/>
              <a:ext cx="31138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&gt;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3847161" y="4546684"/>
            <a:ext cx="5115000" cy="1323439"/>
            <a:chOff x="958238" y="4337676"/>
            <a:chExt cx="5115000" cy="1323439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3095285" y="4337676"/>
              <a:ext cx="29779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>
                  <a:latin typeface="UTM Avo" panose="02040603050506020204" pitchFamily="18" charset="0"/>
                  <a:ea typeface="Cambria" panose="02040503050406030204" pitchFamily="18" charset="0"/>
                </a:rPr>
                <a:t>=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75960" y="826797"/>
              <a:ext cx="9807410" cy="1335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4800" b="1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 nghìn chín trăm năm mươi tư đề xi mét vuông</a:t>
              </a:r>
              <a:r>
                <a:rPr lang="vi-VN" sz="4800" b="1">
                  <a:latin typeface="Cambria" panose="02040503050406030204" pitchFamily="18" charset="0"/>
                  <a:ea typeface="Cambria" panose="02040503050406030204" pitchFamily="18" charset="0"/>
                </a:rPr>
                <a:t> viết là: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912681" y="275215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339282" y="2727073"/>
              <a:ext cx="3423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3 945 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48551" y="274333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3454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3 954 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97427" y="468465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286000" y="4645453"/>
              <a:ext cx="3090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3 945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48551" y="471525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485017" y="4645453"/>
              <a:ext cx="32683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3 954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0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694944" y="524796"/>
            <a:ext cx="10541188" cy="215309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6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898614" y="868359"/>
              <a:ext cx="10163102" cy="124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: Cho hình vuông ABCD có AB = 6m. Hỏi diện tích hình vuông ABCD bằng bao nhiêu </a:t>
              </a:r>
              <a:endParaRPr lang="en-US" sz="3600" b="1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đề-xi-mét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vuông?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052599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043785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360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985105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9" y="4646547"/>
              <a:ext cx="3101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3600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015708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36 000 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it-IT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2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64" y="1067407"/>
            <a:ext cx="5444200" cy="2219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17" y="3518235"/>
            <a:ext cx="5456393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1" y="2435408"/>
            <a:ext cx="10058400" cy="39456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9094" y="621121"/>
            <a:ext cx="5656209" cy="1117575"/>
            <a:chOff x="849094" y="621121"/>
            <a:chExt cx="10515592" cy="1117575"/>
          </a:xfrm>
        </p:grpSpPr>
        <p:sp>
          <p:nvSpPr>
            <p:cNvPr id="5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7688" y="699499"/>
              <a:ext cx="1005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  <a:endParaRPr lang="en-US" sz="4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7021" y="1309539"/>
            <a:ext cx="10541720" cy="1117575"/>
            <a:chOff x="849094" y="621121"/>
            <a:chExt cx="10515592" cy="1117575"/>
          </a:xfrm>
        </p:grpSpPr>
        <p:sp>
          <p:nvSpPr>
            <p:cNvPr id="9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7688" y="790940"/>
              <a:ext cx="1005840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700" b="1">
                  <a:latin typeface="Cambria" panose="02040503050406030204" pitchFamily="18" charset="0"/>
                  <a:ea typeface="Cambria" panose="02040503050406030204" pitchFamily="18" charset="0"/>
                </a:rPr>
                <a:t>Hai bạn Mai và Rô-bốt nói chuyện gì với nhau?</a:t>
              </a:r>
              <a:endParaRPr lang="en-US" sz="37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7021" y="1216909"/>
            <a:ext cx="10541720" cy="1200329"/>
            <a:chOff x="849094" y="538367"/>
            <a:chExt cx="10515592" cy="1200329"/>
          </a:xfrm>
        </p:grpSpPr>
        <p:sp>
          <p:nvSpPr>
            <p:cNvPr id="12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1484" y="538367"/>
              <a:ext cx="1005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Để đo diện tích của một vật có cách thước nhỏ, người ta dùng đơn vị nào?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498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#9Slide07 HoneyCream</vt:lpstr>
      <vt:lpstr>Arial</vt:lpstr>
      <vt:lpstr>Calibri</vt:lpstr>
      <vt:lpstr>Calibri Light</vt:lpstr>
      <vt:lpstr>Cambria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2023-09-19T16:19:53Z</dcterms:created>
  <dcterms:modified xsi:type="dcterms:W3CDTF">2023-11-15T16:11:14Z</dcterms:modified>
</cp:coreProperties>
</file>