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0" r:id="rId2"/>
  </p:sldMasterIdLst>
  <p:notesMasterIdLst>
    <p:notesMasterId r:id="rId26"/>
  </p:notesMasterIdLst>
  <p:sldIdLst>
    <p:sldId id="11681" r:id="rId3"/>
    <p:sldId id="280" r:id="rId4"/>
    <p:sldId id="297" r:id="rId5"/>
    <p:sldId id="298" r:id="rId6"/>
    <p:sldId id="299" r:id="rId7"/>
    <p:sldId id="11649" r:id="rId8"/>
    <p:sldId id="11687" r:id="rId9"/>
    <p:sldId id="11659" r:id="rId10"/>
    <p:sldId id="11657" r:id="rId11"/>
    <p:sldId id="11660" r:id="rId12"/>
    <p:sldId id="260" r:id="rId13"/>
    <p:sldId id="11677" r:id="rId14"/>
    <p:sldId id="11656" r:id="rId15"/>
    <p:sldId id="259" r:id="rId16"/>
    <p:sldId id="11675" r:id="rId17"/>
    <p:sldId id="11682" r:id="rId18"/>
    <p:sldId id="11683" r:id="rId19"/>
    <p:sldId id="11685" r:id="rId20"/>
    <p:sldId id="11684" r:id="rId21"/>
    <p:sldId id="11679" r:id="rId22"/>
    <p:sldId id="11686" r:id="rId23"/>
    <p:sldId id="11688" r:id="rId24"/>
    <p:sldId id="11673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  <a:srgbClr val="FF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1020" y="1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D7DA8D-3865-44A7-BDCC-A9923206F37E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8CFB85-4EDD-460C-9483-D16C5C7CF5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93238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Click</a:t>
            </a:r>
            <a:r>
              <a:rPr lang="en-US" baseline="0"/>
              <a:t> vào kem để tới câu hỏi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/>
              <a:t>Tại slide câu hỏi, click vào  kem để quay về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/>
              <a:t>Khi chơi xong, click vào mây và mặt trời để đến bài mới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4AB91-A8C2-45A2-A8DC-9C24C78B8D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2023/9/22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292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2023/9/22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788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2023/9/22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68971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2023/9/22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0674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2023/9/22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4778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2023/9/22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323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2023/9/22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9807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2023/9/22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9854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2023/9/22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0974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2023/9/22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3797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2023/9/22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9110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2023/9/22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4023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2023/9/22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92989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2023/9/22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0670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2023/9/22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05669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2023/9/22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9667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2023/9/22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5245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2023/9/22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5986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2023/9/22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4268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2023/9/22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0609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2023/9/22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0402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2023/9/22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45448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2023/9/22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9192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59008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265948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203162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0684" y="1600202"/>
            <a:ext cx="71945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08433" y="1600202"/>
            <a:ext cx="71966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980460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542586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783810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40605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056758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749741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8703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2023/9/22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008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58084" y="274640"/>
            <a:ext cx="364701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684" y="274640"/>
            <a:ext cx="107442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20367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2023/9/22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1639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2023/9/22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18928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2023/9/22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03194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2023/9/22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304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2023/9/22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1451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2023/9/22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9" name="Picture 8" descr="Shape&#10;&#10;Description automatically generated with medium confidence">
            <a:extLst>
              <a:ext uri="{FF2B5EF4-FFF2-40B4-BE49-F238E27FC236}">
                <a16:creationId xmlns:a16="http://schemas.microsoft.com/office/drawing/2014/main" id="{884304FA-A726-4D3F-A712-AA184F9EAFC8}"/>
              </a:ext>
            </a:extLst>
          </p:cNvPr>
          <p:cNvPicPr>
            <a:picLocks noChangeAspect="1"/>
          </p:cNvPicPr>
          <p:nvPr userDrawn="1"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0" y="365125"/>
            <a:ext cx="1171277" cy="1171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2030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B78667-E865-4580-9C06-63F58C228D54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73308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36.xml"/><Relationship Id="rId1" Type="http://schemas.openxmlformats.org/officeDocument/2006/relationships/tags" Target="../tags/tag1.xml"/><Relationship Id="rId6" Type="http://schemas.openxmlformats.org/officeDocument/2006/relationships/image" Target="../media/image6.png"/><Relationship Id="rId5" Type="http://schemas.openxmlformats.org/officeDocument/2006/relationships/image" Target="../media/image5.gif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5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24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6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gi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tags" Target="../tags/tag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8.xml"/><Relationship Id="rId6" Type="http://schemas.openxmlformats.org/officeDocument/2006/relationships/image" Target="../media/image6.png"/><Relationship Id="rId5" Type="http://schemas.openxmlformats.org/officeDocument/2006/relationships/image" Target="../media/image5.gif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24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0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24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4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7.jpeg"/><Relationship Id="rId7" Type="http://schemas.openxmlformats.org/officeDocument/2006/relationships/slide" Target="slide4.xml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6.xml"/><Relationship Id="rId6" Type="http://schemas.microsoft.com/office/2007/relationships/hdphoto" Target="../media/hdphoto1.wdp"/><Relationship Id="rId11" Type="http://schemas.openxmlformats.org/officeDocument/2006/relationships/slide" Target="slide6.xml"/><Relationship Id="rId5" Type="http://schemas.openxmlformats.org/officeDocument/2006/relationships/image" Target="../media/image8.png"/><Relationship Id="rId10" Type="http://schemas.openxmlformats.org/officeDocument/2006/relationships/image" Target="../media/image10.png"/><Relationship Id="rId4" Type="http://schemas.openxmlformats.org/officeDocument/2006/relationships/slide" Target="slide3.xml"/><Relationship Id="rId9" Type="http://schemas.openxmlformats.org/officeDocument/2006/relationships/slide" Target="slide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tags" Target="../tags/tag1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p3"/><Relationship Id="rId7" Type="http://schemas.openxmlformats.org/officeDocument/2006/relationships/image" Target="../media/image29.png"/><Relationship Id="rId2" Type="http://schemas.microsoft.com/office/2007/relationships/media" Target="../media/media1.mp3"/><Relationship Id="rId1" Type="http://schemas.openxmlformats.org/officeDocument/2006/relationships/tags" Target="../tags/tag17.xml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4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audio2.wav"/><Relationship Id="rId7" Type="http://schemas.microsoft.com/office/2007/relationships/hdphoto" Target="../media/hdphoto1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8.png"/><Relationship Id="rId5" Type="http://schemas.openxmlformats.org/officeDocument/2006/relationships/slide" Target="slide2.xml"/><Relationship Id="rId4" Type="http://schemas.openxmlformats.org/officeDocument/2006/relationships/image" Target="../media/image7.jpeg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audio2.wav"/><Relationship Id="rId7" Type="http://schemas.microsoft.com/office/2007/relationships/hdphoto" Target="../media/hdphoto1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9.png"/><Relationship Id="rId5" Type="http://schemas.openxmlformats.org/officeDocument/2006/relationships/slide" Target="slide2.xml"/><Relationship Id="rId4" Type="http://schemas.openxmlformats.org/officeDocument/2006/relationships/image" Target="../media/image7.jpeg"/><Relationship Id="rId9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audio2.wav"/><Relationship Id="rId7" Type="http://schemas.microsoft.com/office/2007/relationships/hdphoto" Target="../media/hdphoto1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10.png"/><Relationship Id="rId5" Type="http://schemas.openxmlformats.org/officeDocument/2006/relationships/slide" Target="slide2.xml"/><Relationship Id="rId4" Type="http://schemas.openxmlformats.org/officeDocument/2006/relationships/image" Target="../media/image7.jpeg"/><Relationship Id="rId9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1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3.xml"/><Relationship Id="rId6" Type="http://schemas.openxmlformats.org/officeDocument/2006/relationships/image" Target="../media/image6.png"/><Relationship Id="rId5" Type="http://schemas.openxmlformats.org/officeDocument/2006/relationships/image" Target="../media/image5.gif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15C86929-F2C9-40BC-8A40-B904087665F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860" t="14403" r="3873" b="-6361"/>
          <a:stretch/>
        </p:blipFill>
        <p:spPr>
          <a:xfrm>
            <a:off x="514350" y="-469252"/>
            <a:ext cx="3867150" cy="7327252"/>
          </a:xfrm>
          <a:prstGeom prst="rect">
            <a:avLst/>
          </a:prstGeom>
        </p:spPr>
      </p:pic>
      <p:pic>
        <p:nvPicPr>
          <p:cNvPr id="36" name="Picture 35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9F809738-327B-4921-866D-41D86210697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4298" y="184352"/>
            <a:ext cx="7036490" cy="6489296"/>
          </a:xfrm>
          <a:prstGeom prst="rect">
            <a:avLst/>
          </a:prstGeom>
        </p:spPr>
      </p:pic>
      <p:pic>
        <p:nvPicPr>
          <p:cNvPr id="39" name="Picture 4" descr="170 ɴᴏᴛɪᴏɴ ɢɪꜰꜱ ideas in 2021 | aesthetic gif, cute gif, gif">
            <a:extLst>
              <a:ext uri="{FF2B5EF4-FFF2-40B4-BE49-F238E27FC236}">
                <a16:creationId xmlns:a16="http://schemas.microsoft.com/office/drawing/2014/main" id="{1EFD6DD9-D52C-4DDA-9755-AD8162D66C0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6139" y="1051560"/>
            <a:ext cx="3117954" cy="2377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图片 9">
            <a:extLst>
              <a:ext uri="{FF2B5EF4-FFF2-40B4-BE49-F238E27FC236}">
                <a16:creationId xmlns:a16="http://schemas.microsoft.com/office/drawing/2014/main" id="{5D8A0514-788B-4C7F-85A1-B713BDC30BE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3" b="65066"/>
          <a:stretch/>
        </p:blipFill>
        <p:spPr>
          <a:xfrm>
            <a:off x="10684042" y="0"/>
            <a:ext cx="1507970" cy="2129589"/>
          </a:xfrm>
          <a:prstGeom prst="rect">
            <a:avLst/>
          </a:prstGeom>
        </p:spPr>
      </p:pic>
      <p:pic>
        <p:nvPicPr>
          <p:cNvPr id="7" name="图片 9">
            <a:extLst>
              <a:ext uri="{FF2B5EF4-FFF2-40B4-BE49-F238E27FC236}">
                <a16:creationId xmlns:a16="http://schemas.microsoft.com/office/drawing/2014/main" id="{91D4BDF4-A23C-4706-B9F9-D63AEBD0946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3" b="65066"/>
          <a:stretch/>
        </p:blipFill>
        <p:spPr>
          <a:xfrm flipH="1">
            <a:off x="-11575" y="-6018"/>
            <a:ext cx="1507970" cy="212958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5CF9C3A-BA2C-4CA4-A074-FEAC5D551C2B}"/>
              </a:ext>
            </a:extLst>
          </p:cNvPr>
          <p:cNvSpPr txBox="1"/>
          <p:nvPr/>
        </p:nvSpPr>
        <p:spPr>
          <a:xfrm>
            <a:off x="5958256" y="3013345"/>
            <a:ext cx="4055765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bliqueTopRight"/>
              <a:lightRig rig="brightRoom" dir="t"/>
            </a:scene3d>
            <a:sp3d extrusionH="190500" prstMaterial="plastic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F3535"/>
                </a:solidFill>
                <a:effectLst/>
                <a:uLnTx/>
                <a:uFillTx/>
                <a:latin typeface="Baloo" panose="03080902040302020200" pitchFamily="66" charset="0"/>
                <a:ea typeface="+mn-ea"/>
                <a:cs typeface="Baloo" panose="03080902040302020200" pitchFamily="66" charset="0"/>
              </a:rPr>
              <a:t>Khởi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srgbClr val="FF3535"/>
                </a:solidFill>
                <a:effectLst/>
                <a:uLnTx/>
                <a:uFillTx/>
                <a:latin typeface="Baloo" panose="03080902040302020200" pitchFamily="66" charset="0"/>
                <a:ea typeface="+mn-ea"/>
                <a:cs typeface="Baloo" panose="03080902040302020200" pitchFamily="66" charset="0"/>
              </a:rPr>
              <a:t> </a:t>
            </a:r>
            <a:r>
              <a:rPr kumimoji="0" lang="en-US" sz="6000" b="0" i="0" u="none" strike="noStrike" kern="1200" cap="none" spc="0" normalizeH="0" noProof="0" dirty="0" err="1">
                <a:ln>
                  <a:noFill/>
                </a:ln>
                <a:solidFill>
                  <a:srgbClr val="FF3535"/>
                </a:solidFill>
                <a:effectLst/>
                <a:uLnTx/>
                <a:uFillTx/>
                <a:latin typeface="Baloo" panose="03080902040302020200" pitchFamily="66" charset="0"/>
                <a:ea typeface="+mn-ea"/>
                <a:cs typeface="Baloo" panose="03080902040302020200" pitchFamily="66" charset="0"/>
              </a:rPr>
              <a:t>động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FF3535"/>
              </a:solidFill>
              <a:effectLst/>
              <a:uLnTx/>
              <a:uFillTx/>
              <a:latin typeface="Baloo" panose="03080902040302020200" pitchFamily="66" charset="0"/>
              <a:ea typeface="+mn-ea"/>
              <a:cs typeface="Baloo" panose="03080902040302020200" pitchFamily="66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38340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5" dur="37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6" dur="37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7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8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C58F6B5-DE77-4FC9-AF43-A30534198DA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345DBF7-6E28-4795-ACCB-871870BCFF18}"/>
              </a:ext>
            </a:extLst>
          </p:cNvPr>
          <p:cNvSpPr txBox="1"/>
          <p:nvPr/>
        </p:nvSpPr>
        <p:spPr>
          <a:xfrm>
            <a:off x="2632078" y="1185474"/>
            <a:ext cx="692783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SVN-Hole Hearted" panose="020B0A06020104020203" pitchFamily="34" charset="0"/>
                <a:ea typeface="+mn-ea"/>
                <a:cs typeface="+mn-cs"/>
              </a:rPr>
              <a:t>THẢO LUẬN NHÓM ĐÔI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B810DF5-CF88-40A6-99DC-63492A3880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998" y="2903135"/>
            <a:ext cx="2649743" cy="2848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6F52ED65-1FDB-4604-9AEF-67AB0AA0F95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3592" y="2753811"/>
            <a:ext cx="3472406" cy="36576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8D2A2F73-45E6-4C94-AAF2-1D7013033E76}"/>
              </a:ext>
            </a:extLst>
          </p:cNvPr>
          <p:cNvGrpSpPr/>
          <p:nvPr/>
        </p:nvGrpSpPr>
        <p:grpSpPr>
          <a:xfrm>
            <a:off x="2623592" y="4739794"/>
            <a:ext cx="6858000" cy="1894911"/>
            <a:chOff x="8133073" y="822960"/>
            <a:chExt cx="3190991" cy="2560320"/>
          </a:xfrm>
        </p:grpSpPr>
        <p:pic>
          <p:nvPicPr>
            <p:cNvPr id="8" name="Picture 7" descr="Background pattern&#10;&#10;Description automatically generated">
              <a:extLst>
                <a:ext uri="{FF2B5EF4-FFF2-40B4-BE49-F238E27FC236}">
                  <a16:creationId xmlns:a16="http://schemas.microsoft.com/office/drawing/2014/main" id="{E00D67DD-DD49-42B7-8CEE-A37D09A482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792" t="10467" r="10758" b="68857"/>
            <a:stretch/>
          </p:blipFill>
          <p:spPr>
            <a:xfrm>
              <a:off x="8133073" y="822960"/>
              <a:ext cx="3190991" cy="2560320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8EAE882-297A-4B9C-9A29-C93857791253}"/>
                </a:ext>
              </a:extLst>
            </p:cNvPr>
            <p:cNvSpPr txBox="1"/>
            <p:nvPr/>
          </p:nvSpPr>
          <p:spPr>
            <a:xfrm>
              <a:off x="8570452" y="1667386"/>
              <a:ext cx="2318379" cy="14554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Tìm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từ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ngữ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phù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hợp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xếp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vào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mỗi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cột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32436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E5AF7F15-5D62-4F43-862D-BC439053347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3" b="65066"/>
          <a:stretch/>
        </p:blipFill>
        <p:spPr>
          <a:xfrm>
            <a:off x="10684042" y="0"/>
            <a:ext cx="1507970" cy="2129589"/>
          </a:xfrm>
          <a:prstGeom prst="rect">
            <a:avLst/>
          </a:prstGeom>
        </p:spPr>
      </p:pic>
      <p:pic>
        <p:nvPicPr>
          <p:cNvPr id="47" name="Picture 2" descr="air/are words for articulation | Baamboozle">
            <a:extLst>
              <a:ext uri="{FF2B5EF4-FFF2-40B4-BE49-F238E27FC236}">
                <a16:creationId xmlns:a16="http://schemas.microsoft.com/office/drawing/2014/main" id="{FC05B3D6-1617-4B4B-8C31-9FB1A3072B2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493668" y="16961"/>
            <a:ext cx="1645920" cy="1645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3C7CB6E6-14DA-4A21-8679-B2896CF167B0}"/>
              </a:ext>
            </a:extLst>
          </p:cNvPr>
          <p:cNvSpPr txBox="1"/>
          <p:nvPr/>
        </p:nvSpPr>
        <p:spPr>
          <a:xfrm>
            <a:off x="4225409" y="915023"/>
            <a:ext cx="3970296" cy="1446550"/>
          </a:xfrm>
          <a:prstGeom prst="rect">
            <a:avLst/>
          </a:prstGeom>
          <a:noFill/>
          <a:scene3d>
            <a:camera prst="obliqueTopRight"/>
            <a:lightRig rig="brightRoom" dir="t"/>
          </a:scene3d>
          <a:sp3d extrusionH="381000"/>
        </p:spPr>
        <p:txBody>
          <a:bodyPr wrap="square" rtlCol="0">
            <a:spAutoFit/>
            <a:scene3d>
              <a:camera prst="obliqueTopRight"/>
              <a:lightRig rig="brightRoom" dir="t"/>
            </a:scene3d>
            <a:sp3d extrusionH="1524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-150" normalizeH="0" baseline="0" noProof="0" dirty="0">
                <a:ln>
                  <a:noFill/>
                </a:ln>
                <a:solidFill>
                  <a:srgbClr val="1B518B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Chia </a:t>
            </a:r>
            <a:r>
              <a:rPr kumimoji="0" lang="en-US" sz="8800" b="0" i="0" u="none" strike="noStrike" kern="1200" cap="none" spc="-150" normalizeH="0" baseline="0" noProof="0" dirty="0" err="1">
                <a:ln>
                  <a:noFill/>
                </a:ln>
                <a:solidFill>
                  <a:srgbClr val="1B518B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sẻ</a:t>
            </a:r>
            <a:endParaRPr kumimoji="0" lang="en-US" sz="8800" b="0" i="0" u="none" strike="noStrike" kern="1200" cap="none" spc="-150" normalizeH="0" baseline="0" noProof="0" dirty="0">
              <a:ln>
                <a:noFill/>
              </a:ln>
              <a:solidFill>
                <a:srgbClr val="1B518B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4" name="Picture 53" descr="Icon&#10;&#10;Description automatically generated">
            <a:extLst>
              <a:ext uri="{FF2B5EF4-FFF2-40B4-BE49-F238E27FC236}">
                <a16:creationId xmlns:a16="http://schemas.microsoft.com/office/drawing/2014/main" id="{E78E1E5E-35FE-4161-96DF-4C49288B9C8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72" r="472" b="2650"/>
          <a:stretch/>
        </p:blipFill>
        <p:spPr>
          <a:xfrm>
            <a:off x="6090218" y="2423160"/>
            <a:ext cx="2852310" cy="3657600"/>
          </a:xfrm>
          <a:prstGeom prst="rect">
            <a:avLst/>
          </a:prstGeom>
        </p:spPr>
      </p:pic>
      <p:pic>
        <p:nvPicPr>
          <p:cNvPr id="56" name="Picture 55" descr="Icon&#10;&#10;Description automatically generated with low confidence">
            <a:extLst>
              <a:ext uri="{FF2B5EF4-FFF2-40B4-BE49-F238E27FC236}">
                <a16:creationId xmlns:a16="http://schemas.microsoft.com/office/drawing/2014/main" id="{17DE5990-FBB0-4771-99C5-EF1044561FE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21" t="3356" r="20505" b="2562"/>
          <a:stretch/>
        </p:blipFill>
        <p:spPr>
          <a:xfrm>
            <a:off x="3166600" y="2319921"/>
            <a:ext cx="2923618" cy="3749040"/>
          </a:xfrm>
          <a:prstGeom prst="rect">
            <a:avLst/>
          </a:prstGeom>
        </p:spPr>
      </p:pic>
      <p:grpSp>
        <p:nvGrpSpPr>
          <p:cNvPr id="62" name="Group 61">
            <a:extLst>
              <a:ext uri="{FF2B5EF4-FFF2-40B4-BE49-F238E27FC236}">
                <a16:creationId xmlns:a16="http://schemas.microsoft.com/office/drawing/2014/main" id="{2828F9C0-4847-415E-AA71-7E0A72B6A042}"/>
              </a:ext>
            </a:extLst>
          </p:cNvPr>
          <p:cNvGrpSpPr/>
          <p:nvPr/>
        </p:nvGrpSpPr>
        <p:grpSpPr>
          <a:xfrm>
            <a:off x="449660" y="1005840"/>
            <a:ext cx="4007740" cy="2194560"/>
            <a:chOff x="449660" y="1005840"/>
            <a:chExt cx="3609269" cy="2194560"/>
          </a:xfrm>
        </p:grpSpPr>
        <p:pic>
          <p:nvPicPr>
            <p:cNvPr id="59" name="Picture 58" descr="Background pattern&#10;&#10;Description automatically generated">
              <a:extLst>
                <a:ext uri="{FF2B5EF4-FFF2-40B4-BE49-F238E27FC236}">
                  <a16:creationId xmlns:a16="http://schemas.microsoft.com/office/drawing/2014/main" id="{35A48A58-A7FD-4C38-A18D-4E78D2782B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55" t="12867" r="51697" b="69373"/>
            <a:stretch/>
          </p:blipFill>
          <p:spPr>
            <a:xfrm>
              <a:off x="449660" y="1005840"/>
              <a:ext cx="3609269" cy="2194560"/>
            </a:xfrm>
            <a:prstGeom prst="rect">
              <a:avLst/>
            </a:prstGeom>
          </p:spPr>
        </p:pic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798B2443-E6D5-4E39-878E-48DA151261FE}"/>
                </a:ext>
              </a:extLst>
            </p:cNvPr>
            <p:cNvSpPr txBox="1"/>
            <p:nvPr/>
          </p:nvSpPr>
          <p:spPr>
            <a:xfrm>
              <a:off x="1040251" y="1738850"/>
              <a:ext cx="2356646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52D6B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Trình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52D6B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52D6B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bày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52D6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8504AA47-68E2-47C4-AF28-01E49D2C29DB}"/>
              </a:ext>
            </a:extLst>
          </p:cNvPr>
          <p:cNvGrpSpPr/>
          <p:nvPr/>
        </p:nvGrpSpPr>
        <p:grpSpPr>
          <a:xfrm>
            <a:off x="8133073" y="822960"/>
            <a:ext cx="3543283" cy="2560320"/>
            <a:chOff x="8133073" y="822960"/>
            <a:chExt cx="3190991" cy="2560320"/>
          </a:xfrm>
        </p:grpSpPr>
        <p:pic>
          <p:nvPicPr>
            <p:cNvPr id="58" name="Picture 57" descr="Background pattern&#10;&#10;Description automatically generated">
              <a:extLst>
                <a:ext uri="{FF2B5EF4-FFF2-40B4-BE49-F238E27FC236}">
                  <a16:creationId xmlns:a16="http://schemas.microsoft.com/office/drawing/2014/main" id="{A4309C6A-6720-4690-BDAF-795B055AC2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792" t="10467" r="10758" b="68857"/>
            <a:stretch/>
          </p:blipFill>
          <p:spPr>
            <a:xfrm>
              <a:off x="8133073" y="822960"/>
              <a:ext cx="3190991" cy="2560320"/>
            </a:xfrm>
            <a:prstGeom prst="rect">
              <a:avLst/>
            </a:prstGeom>
          </p:spPr>
        </p:pic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CC08AC53-B9FF-44B3-9EF0-B85B476003B2}"/>
                </a:ext>
              </a:extLst>
            </p:cNvPr>
            <p:cNvSpPr txBox="1"/>
            <p:nvPr/>
          </p:nvSpPr>
          <p:spPr>
            <a:xfrm>
              <a:off x="8722319" y="1718399"/>
              <a:ext cx="2209221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Nhận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xét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3" name="图片 9">
            <a:extLst>
              <a:ext uri="{FF2B5EF4-FFF2-40B4-BE49-F238E27FC236}">
                <a16:creationId xmlns:a16="http://schemas.microsoft.com/office/drawing/2014/main" id="{81F46DB2-5BEF-415D-A3EA-8362210128F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3" b="65066"/>
          <a:stretch/>
        </p:blipFill>
        <p:spPr>
          <a:xfrm flipH="1">
            <a:off x="-11575" y="-6018"/>
            <a:ext cx="1507970" cy="212958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23953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7" dur="7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8" dur="7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4F79578B-727C-4A3F-9CCD-BE9A4AD392FD}"/>
              </a:ext>
            </a:extLst>
          </p:cNvPr>
          <p:cNvSpPr txBox="1"/>
          <p:nvPr/>
        </p:nvSpPr>
        <p:spPr>
          <a:xfrm>
            <a:off x="625269" y="1064794"/>
            <a:ext cx="11319081" cy="5089983"/>
          </a:xfrm>
          <a:custGeom>
            <a:avLst/>
            <a:gdLst>
              <a:gd name="connsiteX0" fmla="*/ 0 w 11319081"/>
              <a:gd name="connsiteY0" fmla="*/ 0 h 5089983"/>
              <a:gd name="connsiteX1" fmla="*/ 11319081 w 11319081"/>
              <a:gd name="connsiteY1" fmla="*/ 0 h 5089983"/>
              <a:gd name="connsiteX2" fmla="*/ 11319081 w 11319081"/>
              <a:gd name="connsiteY2" fmla="*/ 5089983 h 5089983"/>
              <a:gd name="connsiteX3" fmla="*/ 0 w 11319081"/>
              <a:gd name="connsiteY3" fmla="*/ 5089983 h 5089983"/>
              <a:gd name="connsiteX4" fmla="*/ 0 w 11319081"/>
              <a:gd name="connsiteY4" fmla="*/ 0 h 50899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19081" h="5089983" fill="none" extrusionOk="0">
                <a:moveTo>
                  <a:pt x="0" y="0"/>
                </a:moveTo>
                <a:cubicBezTo>
                  <a:pt x="5495077" y="41470"/>
                  <a:pt x="9031771" y="156431"/>
                  <a:pt x="11319081" y="0"/>
                </a:cubicBezTo>
                <a:cubicBezTo>
                  <a:pt x="11333731" y="1086621"/>
                  <a:pt x="11282287" y="4127031"/>
                  <a:pt x="11319081" y="5089983"/>
                </a:cubicBezTo>
                <a:cubicBezTo>
                  <a:pt x="6164418" y="5072336"/>
                  <a:pt x="5123911" y="5125287"/>
                  <a:pt x="0" y="5089983"/>
                </a:cubicBezTo>
                <a:cubicBezTo>
                  <a:pt x="65784" y="4360895"/>
                  <a:pt x="-169487" y="1576772"/>
                  <a:pt x="0" y="0"/>
                </a:cubicBezTo>
                <a:close/>
              </a:path>
              <a:path w="11319081" h="5089983" stroke="0" extrusionOk="0">
                <a:moveTo>
                  <a:pt x="0" y="0"/>
                </a:moveTo>
                <a:cubicBezTo>
                  <a:pt x="3654448" y="53968"/>
                  <a:pt x="6081909" y="-1137"/>
                  <a:pt x="11319081" y="0"/>
                </a:cubicBezTo>
                <a:cubicBezTo>
                  <a:pt x="11162388" y="2432435"/>
                  <a:pt x="11463148" y="3087244"/>
                  <a:pt x="11319081" y="5089983"/>
                </a:cubicBezTo>
                <a:cubicBezTo>
                  <a:pt x="8348082" y="5144525"/>
                  <a:pt x="2805780" y="4990204"/>
                  <a:pt x="0" y="5089983"/>
                </a:cubicBezTo>
                <a:cubicBezTo>
                  <a:pt x="90861" y="3313827"/>
                  <a:pt x="-96644" y="859415"/>
                  <a:pt x="0" y="0"/>
                </a:cubicBezTo>
                <a:close/>
              </a:path>
            </a:pathLst>
          </a:custGeom>
          <a:ln w="28575">
            <a:solidFill>
              <a:srgbClr val="126A8E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2697203518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182AFC60-DFFF-46C3-BC62-8A4EABDEB6C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53037466"/>
              </p:ext>
            </p:extLst>
          </p:nvPr>
        </p:nvGraphicFramePr>
        <p:xfrm>
          <a:off x="847662" y="1665011"/>
          <a:ext cx="10887310" cy="4128195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2177462">
                  <a:extLst>
                    <a:ext uri="{9D8B030D-6E8A-4147-A177-3AD203B41FA5}">
                      <a16:colId xmlns:a16="http://schemas.microsoft.com/office/drawing/2014/main" val="1478451117"/>
                    </a:ext>
                  </a:extLst>
                </a:gridCol>
                <a:gridCol w="2177462">
                  <a:extLst>
                    <a:ext uri="{9D8B030D-6E8A-4147-A177-3AD203B41FA5}">
                      <a16:colId xmlns:a16="http://schemas.microsoft.com/office/drawing/2014/main" val="1934819595"/>
                    </a:ext>
                  </a:extLst>
                </a:gridCol>
                <a:gridCol w="2177462">
                  <a:extLst>
                    <a:ext uri="{9D8B030D-6E8A-4147-A177-3AD203B41FA5}">
                      <a16:colId xmlns:a16="http://schemas.microsoft.com/office/drawing/2014/main" val="1700224336"/>
                    </a:ext>
                  </a:extLst>
                </a:gridCol>
                <a:gridCol w="2177462">
                  <a:extLst>
                    <a:ext uri="{9D8B030D-6E8A-4147-A177-3AD203B41FA5}">
                      <a16:colId xmlns:a16="http://schemas.microsoft.com/office/drawing/2014/main" val="3853912616"/>
                    </a:ext>
                  </a:extLst>
                </a:gridCol>
                <a:gridCol w="2177462">
                  <a:extLst>
                    <a:ext uri="{9D8B030D-6E8A-4147-A177-3AD203B41FA5}">
                      <a16:colId xmlns:a16="http://schemas.microsoft.com/office/drawing/2014/main" val="2476738094"/>
                    </a:ext>
                  </a:extLst>
                </a:gridCol>
              </a:tblGrid>
              <a:tr h="1115213"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b="1" dirty="0" err="1">
                          <a:effectLst/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Thời</a:t>
                      </a:r>
                      <a:r>
                        <a:rPr lang="en-US" sz="3200" b="1" dirty="0">
                          <a:effectLst/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effectLst/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tiết</a:t>
                      </a:r>
                      <a:endParaRPr lang="en-US" sz="3200" b="1" dirty="0">
                        <a:effectLst/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50" marR="31750" marT="31750" marB="3175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b="1" dirty="0" err="1">
                          <a:effectLst/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Đồ</a:t>
                      </a:r>
                      <a:r>
                        <a:rPr lang="en-US" sz="3200" b="1" dirty="0">
                          <a:effectLst/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effectLst/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ăn</a:t>
                      </a:r>
                      <a:r>
                        <a:rPr lang="en-US" sz="3200" b="1" dirty="0">
                          <a:effectLst/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effectLst/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thức</a:t>
                      </a:r>
                      <a:r>
                        <a:rPr lang="en-US" sz="3200" b="1" dirty="0">
                          <a:effectLst/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effectLst/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uống</a:t>
                      </a:r>
                      <a:endParaRPr lang="en-US" sz="3200" b="1" dirty="0">
                        <a:effectLst/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50" marR="31750" marT="31750" marB="3175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b="1" dirty="0" err="1">
                          <a:effectLst/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Đồ</a:t>
                      </a:r>
                      <a:r>
                        <a:rPr lang="en-US" sz="3200" b="1" dirty="0">
                          <a:effectLst/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effectLst/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dùng</a:t>
                      </a:r>
                      <a:endParaRPr lang="en-US" sz="3200" b="1" dirty="0">
                        <a:effectLst/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50" marR="31750" marT="31750" marB="3175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b="1" dirty="0">
                          <a:effectLst/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Trang </a:t>
                      </a:r>
                      <a:r>
                        <a:rPr lang="en-US" sz="3200" b="1" dirty="0" err="1">
                          <a:effectLst/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phục</a:t>
                      </a:r>
                      <a:endParaRPr lang="en-US" sz="3200" b="1" dirty="0">
                        <a:effectLst/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50" marR="31750" marT="31750" marB="3175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b="1" dirty="0" err="1">
                          <a:effectLst/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Hoạt</a:t>
                      </a:r>
                      <a:r>
                        <a:rPr lang="en-US" sz="3200" b="1" dirty="0">
                          <a:effectLst/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effectLst/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động</a:t>
                      </a:r>
                      <a:endParaRPr lang="en-US" sz="3200" b="1" dirty="0">
                        <a:effectLst/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50" marR="31750" marT="31750" marB="31750"/>
                </a:tc>
                <a:extLst>
                  <a:ext uri="{0D108BD9-81ED-4DB2-BD59-A6C34878D82A}">
                    <a16:rowId xmlns:a16="http://schemas.microsoft.com/office/drawing/2014/main" val="1898508868"/>
                  </a:ext>
                </a:extLst>
              </a:tr>
              <a:tr h="3012982">
                <a:tc>
                  <a:txBody>
                    <a:bodyPr/>
                    <a:lstStyle/>
                    <a:p>
                      <a:pPr algn="ctr" fontAlgn="t"/>
                      <a:endParaRPr lang="en-US" sz="3600" b="0" dirty="0">
                        <a:effectLst/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50" marR="31750" marT="31750" marB="3175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3600" b="0" dirty="0">
                        <a:effectLst/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 fontAlgn="t"/>
                      <a:endParaRPr lang="en-US" sz="3600" b="0" dirty="0">
                        <a:effectLst/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 fontAlgn="t"/>
                      <a:endParaRPr lang="en-US" sz="3600" b="0" dirty="0">
                        <a:effectLst/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 fontAlgn="t"/>
                      <a:endParaRPr lang="en-US" sz="3600" b="0" dirty="0">
                        <a:effectLst/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 fontAlgn="t"/>
                      <a:endParaRPr lang="en-US" sz="3600" b="0" dirty="0">
                        <a:effectLst/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50" marR="31750" marT="31750" marB="3175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3600" b="0" dirty="0">
                        <a:effectLst/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50" marR="31750" marT="31750" marB="3175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3600" b="0" dirty="0">
                        <a:effectLst/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50" marR="31750" marT="31750" marB="3175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vi-VN" sz="3600" b="0" dirty="0">
                        <a:effectLst/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50" marR="31750" marT="31750" marB="3175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3719174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70BC99B5-6C46-4372-AB4F-A1E33D5E8733}"/>
              </a:ext>
            </a:extLst>
          </p:cNvPr>
          <p:cNvSpPr txBox="1"/>
          <p:nvPr/>
        </p:nvSpPr>
        <p:spPr>
          <a:xfrm>
            <a:off x="1019175" y="2800350"/>
            <a:ext cx="20002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Oi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bức</a:t>
            </a:r>
            <a:endParaRPr lang="en-US" sz="36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79B4249-979B-44C7-A952-A6703BD626FE}"/>
              </a:ext>
            </a:extLst>
          </p:cNvPr>
          <p:cNvSpPr txBox="1"/>
          <p:nvPr/>
        </p:nvSpPr>
        <p:spPr>
          <a:xfrm>
            <a:off x="860404" y="3513296"/>
            <a:ext cx="24921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Nóng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nực</a:t>
            </a:r>
            <a:endParaRPr lang="en-US" sz="36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4595699-F88F-4E43-A262-EE7D851640DE}"/>
              </a:ext>
            </a:extLst>
          </p:cNvPr>
          <p:cNvSpPr txBox="1"/>
          <p:nvPr/>
        </p:nvSpPr>
        <p:spPr>
          <a:xfrm>
            <a:off x="939789" y="4696248"/>
            <a:ext cx="21590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gắt</a:t>
            </a:r>
            <a:endParaRPr lang="en-US" sz="36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981D5B2-CCA9-46BB-811B-0FC43277EED2}"/>
              </a:ext>
            </a:extLst>
          </p:cNvPr>
          <p:cNvSpPr txBox="1"/>
          <p:nvPr/>
        </p:nvSpPr>
        <p:spPr>
          <a:xfrm>
            <a:off x="3011624" y="2804888"/>
            <a:ext cx="24921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mía</a:t>
            </a:r>
            <a:endParaRPr lang="en-US" sz="36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92F15DF-E48A-4C81-818B-5853D24CCE31}"/>
              </a:ext>
            </a:extLst>
          </p:cNvPr>
          <p:cNvSpPr txBox="1"/>
          <p:nvPr/>
        </p:nvSpPr>
        <p:spPr>
          <a:xfrm>
            <a:off x="3019425" y="3534671"/>
            <a:ext cx="22256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trái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endParaRPr lang="en-US" sz="36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5F161B8-8DB4-420E-B264-E52C036BDFB2}"/>
              </a:ext>
            </a:extLst>
          </p:cNvPr>
          <p:cNvSpPr txBox="1"/>
          <p:nvPr/>
        </p:nvSpPr>
        <p:spPr>
          <a:xfrm>
            <a:off x="3011624" y="4735000"/>
            <a:ext cx="22256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endParaRPr lang="en-US" sz="36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08FDB34-E865-43B8-8701-B308C08C4F3D}"/>
              </a:ext>
            </a:extLst>
          </p:cNvPr>
          <p:cNvSpPr txBox="1"/>
          <p:nvPr/>
        </p:nvSpPr>
        <p:spPr>
          <a:xfrm>
            <a:off x="5324474" y="2798730"/>
            <a:ext cx="22256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Điều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hòa</a:t>
            </a:r>
            <a:endParaRPr lang="en-US" sz="36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FC1B57C-953D-4685-B3B1-82B66DC654D2}"/>
              </a:ext>
            </a:extLst>
          </p:cNvPr>
          <p:cNvSpPr txBox="1"/>
          <p:nvPr/>
        </p:nvSpPr>
        <p:spPr>
          <a:xfrm>
            <a:off x="5324475" y="3590864"/>
            <a:ext cx="22256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Tủ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lạnh</a:t>
            </a:r>
            <a:endParaRPr lang="en-US" sz="36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413E538-F5EC-4EF5-95F0-B4CF4E34D01E}"/>
              </a:ext>
            </a:extLst>
          </p:cNvPr>
          <p:cNvSpPr txBox="1"/>
          <p:nvPr/>
        </p:nvSpPr>
        <p:spPr>
          <a:xfrm>
            <a:off x="5252891" y="4695087"/>
            <a:ext cx="22256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Quạt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hơi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endParaRPr lang="en-US" sz="36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9E68357-2088-40C7-A015-D0262DD75AA0}"/>
              </a:ext>
            </a:extLst>
          </p:cNvPr>
          <p:cNvSpPr txBox="1"/>
          <p:nvPr/>
        </p:nvSpPr>
        <p:spPr>
          <a:xfrm>
            <a:off x="7462954" y="2770726"/>
            <a:ext cx="22256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Quần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đùi</a:t>
            </a:r>
            <a:endParaRPr lang="en-US" sz="36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16954E6-ECD5-45A4-8681-79A1637C05BC}"/>
              </a:ext>
            </a:extLst>
          </p:cNvPr>
          <p:cNvSpPr txBox="1"/>
          <p:nvPr/>
        </p:nvSpPr>
        <p:spPr>
          <a:xfrm>
            <a:off x="7383569" y="3600260"/>
            <a:ext cx="22256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Váy</a:t>
            </a:r>
            <a:endParaRPr lang="en-US" sz="36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2C67560-88E7-4720-BB21-F509BEBDEA85}"/>
              </a:ext>
            </a:extLst>
          </p:cNvPr>
          <p:cNvSpPr txBox="1"/>
          <p:nvPr/>
        </p:nvSpPr>
        <p:spPr>
          <a:xfrm>
            <a:off x="7462953" y="4631769"/>
            <a:ext cx="22256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Áo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lỗ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  <a:p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mũ</a:t>
            </a:r>
            <a:endParaRPr lang="en-US" sz="36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C853541-B8B6-4155-BEA3-56A5DD3EEC42}"/>
              </a:ext>
            </a:extLst>
          </p:cNvPr>
          <p:cNvSpPr txBox="1"/>
          <p:nvPr/>
        </p:nvSpPr>
        <p:spPr>
          <a:xfrm>
            <a:off x="9509308" y="2758086"/>
            <a:ext cx="22256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Đạp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xe</a:t>
            </a:r>
            <a:endParaRPr lang="en-US" sz="36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336FEE4-D1CA-4CC7-B93F-6042AE24054D}"/>
              </a:ext>
            </a:extLst>
          </p:cNvPr>
          <p:cNvSpPr txBox="1"/>
          <p:nvPr/>
        </p:nvSpPr>
        <p:spPr>
          <a:xfrm>
            <a:off x="9509307" y="3554128"/>
            <a:ext cx="22256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diều</a:t>
            </a:r>
            <a:endParaRPr lang="en-US" sz="36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1802BD9-A604-4130-B603-B9937EF89462}"/>
              </a:ext>
            </a:extLst>
          </p:cNvPr>
          <p:cNvSpPr txBox="1"/>
          <p:nvPr/>
        </p:nvSpPr>
        <p:spPr>
          <a:xfrm>
            <a:off x="9529850" y="4604065"/>
            <a:ext cx="22256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Tắm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endParaRPr lang="en-US" sz="36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52550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15C86929-F2C9-40BC-8A40-B904087665F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860" t="14403" r="3873" b="-6361"/>
          <a:stretch/>
        </p:blipFill>
        <p:spPr>
          <a:xfrm>
            <a:off x="514350" y="-469252"/>
            <a:ext cx="3867150" cy="7327252"/>
          </a:xfrm>
          <a:prstGeom prst="rect">
            <a:avLst/>
          </a:prstGeom>
        </p:spPr>
      </p:pic>
      <p:pic>
        <p:nvPicPr>
          <p:cNvPr id="36" name="Picture 35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9F809738-327B-4921-866D-41D86210697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1492" y="184352"/>
            <a:ext cx="6489296" cy="6489296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2FC29396-D82F-46B1-95EF-86CBEFAF1926}"/>
              </a:ext>
            </a:extLst>
          </p:cNvPr>
          <p:cNvSpPr txBox="1"/>
          <p:nvPr/>
        </p:nvSpPr>
        <p:spPr>
          <a:xfrm>
            <a:off x="6096000" y="2921168"/>
            <a:ext cx="4055765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bliqueTopRight"/>
              <a:lightRig rig="brightRoom" dir="t"/>
            </a:scene3d>
            <a:sp3d extrusionH="190500" prstMaterial="plastic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3535"/>
                </a:solidFill>
                <a:effectLst/>
                <a:uLnTx/>
                <a:uFillTx/>
                <a:latin typeface="Baloo" panose="03080902040302020200" pitchFamily="66" charset="0"/>
                <a:ea typeface="+mn-ea"/>
                <a:cs typeface="Baloo" panose="03080902040302020200" pitchFamily="66" charset="0"/>
              </a:rPr>
              <a:t>LUYỆN CÂU</a:t>
            </a:r>
          </a:p>
        </p:txBody>
      </p:sp>
      <p:pic>
        <p:nvPicPr>
          <p:cNvPr id="39" name="Picture 4" descr="170 ɴᴏᴛɪᴏɴ ɢɪꜰꜱ ideas in 2021 | aesthetic gif, cute gif, gif">
            <a:extLst>
              <a:ext uri="{FF2B5EF4-FFF2-40B4-BE49-F238E27FC236}">
                <a16:creationId xmlns:a16="http://schemas.microsoft.com/office/drawing/2014/main" id="{1EFD6DD9-D52C-4DDA-9755-AD8162D66C0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6139" y="1051560"/>
            <a:ext cx="3117954" cy="2377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图片 9">
            <a:extLst>
              <a:ext uri="{FF2B5EF4-FFF2-40B4-BE49-F238E27FC236}">
                <a16:creationId xmlns:a16="http://schemas.microsoft.com/office/drawing/2014/main" id="{5D8A0514-788B-4C7F-85A1-B713BDC30BE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3" b="65066"/>
          <a:stretch/>
        </p:blipFill>
        <p:spPr>
          <a:xfrm>
            <a:off x="10684042" y="0"/>
            <a:ext cx="1507970" cy="2129589"/>
          </a:xfrm>
          <a:prstGeom prst="rect">
            <a:avLst/>
          </a:prstGeom>
        </p:spPr>
      </p:pic>
      <p:pic>
        <p:nvPicPr>
          <p:cNvPr id="7" name="图片 9">
            <a:extLst>
              <a:ext uri="{FF2B5EF4-FFF2-40B4-BE49-F238E27FC236}">
                <a16:creationId xmlns:a16="http://schemas.microsoft.com/office/drawing/2014/main" id="{86111078-CA22-4013-80A5-A102B821127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3" b="65066"/>
          <a:stretch/>
        </p:blipFill>
        <p:spPr>
          <a:xfrm flipH="1">
            <a:off x="-11575" y="-6018"/>
            <a:ext cx="1507970" cy="212958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17785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1" dur="37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2" dur="37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3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4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275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369B9514-8851-4AD2-9B88-3E58D3FC1B68}"/>
              </a:ext>
            </a:extLst>
          </p:cNvPr>
          <p:cNvGrpSpPr/>
          <p:nvPr/>
        </p:nvGrpSpPr>
        <p:grpSpPr>
          <a:xfrm>
            <a:off x="621224" y="231795"/>
            <a:ext cx="11049000" cy="615553"/>
            <a:chOff x="0" y="99414"/>
            <a:chExt cx="7182465" cy="615553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B71055FC-2162-4A8C-A3DC-610D6F26469C}"/>
                </a:ext>
              </a:extLst>
            </p:cNvPr>
            <p:cNvSpPr/>
            <p:nvPr/>
          </p:nvSpPr>
          <p:spPr>
            <a:xfrm>
              <a:off x="0" y="99414"/>
              <a:ext cx="7182465" cy="615553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0D621703-963D-4B62-9BC5-B9B62A93D40E}"/>
                </a:ext>
              </a:extLst>
            </p:cNvPr>
            <p:cNvSpPr txBox="1"/>
            <p:nvPr/>
          </p:nvSpPr>
          <p:spPr>
            <a:xfrm>
              <a:off x="0" y="103239"/>
              <a:ext cx="7182465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vi-VN" sz="3200" b="1" i="0" dirty="0">
                  <a:solidFill>
                    <a:srgbClr val="2888E1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Câu 2</a:t>
              </a:r>
              <a:r>
                <a:rPr lang="en-US" sz="3200" b="1" dirty="0">
                  <a:solidFill>
                    <a:srgbClr val="0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: </a:t>
              </a:r>
              <a:r>
                <a:rPr lang="vi-VN" sz="3200" b="1" i="0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Dấu hai chấm trong câu sau đây được dùng để làm gì?</a:t>
              </a: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B6A4111C-7370-4873-86DC-6ECD0C13079E}"/>
              </a:ext>
            </a:extLst>
          </p:cNvPr>
          <p:cNvSpPr txBox="1"/>
          <p:nvPr/>
        </p:nvSpPr>
        <p:spPr>
          <a:xfrm>
            <a:off x="914400" y="1361756"/>
            <a:ext cx="10755824" cy="5509200"/>
          </a:xfrm>
          <a:custGeom>
            <a:avLst/>
            <a:gdLst>
              <a:gd name="connsiteX0" fmla="*/ 0 w 10755824"/>
              <a:gd name="connsiteY0" fmla="*/ 0 h 5509200"/>
              <a:gd name="connsiteX1" fmla="*/ 10755824 w 10755824"/>
              <a:gd name="connsiteY1" fmla="*/ 0 h 5509200"/>
              <a:gd name="connsiteX2" fmla="*/ 10755824 w 10755824"/>
              <a:gd name="connsiteY2" fmla="*/ 5509200 h 5509200"/>
              <a:gd name="connsiteX3" fmla="*/ 0 w 10755824"/>
              <a:gd name="connsiteY3" fmla="*/ 5509200 h 5509200"/>
              <a:gd name="connsiteX4" fmla="*/ 0 w 10755824"/>
              <a:gd name="connsiteY4" fmla="*/ 0 h 550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755824" h="5509200" fill="none" extrusionOk="0">
                <a:moveTo>
                  <a:pt x="0" y="0"/>
                </a:moveTo>
                <a:cubicBezTo>
                  <a:pt x="3353303" y="41470"/>
                  <a:pt x="8896145" y="156431"/>
                  <a:pt x="10755824" y="0"/>
                </a:cubicBezTo>
                <a:cubicBezTo>
                  <a:pt x="10770474" y="909095"/>
                  <a:pt x="10719030" y="3538254"/>
                  <a:pt x="10755824" y="5509200"/>
                </a:cubicBezTo>
                <a:cubicBezTo>
                  <a:pt x="8246224" y="5491553"/>
                  <a:pt x="2014224" y="5544504"/>
                  <a:pt x="0" y="5509200"/>
                </a:cubicBezTo>
                <a:cubicBezTo>
                  <a:pt x="65784" y="4098652"/>
                  <a:pt x="-169487" y="2556394"/>
                  <a:pt x="0" y="0"/>
                </a:cubicBezTo>
                <a:close/>
              </a:path>
              <a:path w="10755824" h="5509200" stroke="0" extrusionOk="0">
                <a:moveTo>
                  <a:pt x="0" y="0"/>
                </a:moveTo>
                <a:cubicBezTo>
                  <a:pt x="4681481" y="53968"/>
                  <a:pt x="6761184" y="-1137"/>
                  <a:pt x="10755824" y="0"/>
                </a:cubicBezTo>
                <a:cubicBezTo>
                  <a:pt x="10599131" y="668795"/>
                  <a:pt x="10899891" y="4372812"/>
                  <a:pt x="10755824" y="5509200"/>
                </a:cubicBezTo>
                <a:cubicBezTo>
                  <a:pt x="8124177" y="5563742"/>
                  <a:pt x="5024059" y="5409421"/>
                  <a:pt x="0" y="5509200"/>
                </a:cubicBezTo>
                <a:cubicBezTo>
                  <a:pt x="90861" y="3321011"/>
                  <a:pt x="-96644" y="2557653"/>
                  <a:pt x="0" y="0"/>
                </a:cubicBezTo>
                <a:close/>
              </a:path>
            </a:pathLst>
          </a:custGeom>
          <a:ln w="28575">
            <a:solidFill>
              <a:srgbClr val="126A8E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2697203518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200" b="1" dirty="0">
              <a:solidFill>
                <a:prstClr val="black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200" b="1" dirty="0">
              <a:solidFill>
                <a:prstClr val="black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200" b="1" dirty="0">
              <a:solidFill>
                <a:prstClr val="black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200" b="1" dirty="0">
              <a:solidFill>
                <a:prstClr val="black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200" b="1" dirty="0">
              <a:solidFill>
                <a:prstClr val="black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CBDC2DF-71E1-4C51-87A7-0BC9622DEC7F}"/>
              </a:ext>
            </a:extLst>
          </p:cNvPr>
          <p:cNvSpPr txBox="1"/>
          <p:nvPr/>
        </p:nvSpPr>
        <p:spPr>
          <a:xfrm>
            <a:off x="1095374" y="1581150"/>
            <a:ext cx="1057484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chắc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chắn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sẽ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kể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chuyến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du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lịch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kì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thú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ra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biển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núi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thăm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thành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phố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lớn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,….</a:t>
            </a:r>
          </a:p>
          <a:p>
            <a:pPr algn="just"/>
            <a:r>
              <a:rPr lang="en-US" sz="3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a.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Để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báo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hiệu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lời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trực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tiếp</a:t>
            </a:r>
            <a:endParaRPr lang="en-US" sz="3600" b="0" i="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3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b.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Để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báo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hiệu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phần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liệt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kê</a:t>
            </a:r>
            <a:endParaRPr lang="en-US" sz="3600" b="0" i="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3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c.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Để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báo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hiệu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phần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giải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thích</a:t>
            </a:r>
            <a:endParaRPr lang="en-US" sz="3600" b="0" i="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141BAF24-3408-46DD-B009-5C6ADAB99133}"/>
              </a:ext>
            </a:extLst>
          </p:cNvPr>
          <p:cNvGrpSpPr/>
          <p:nvPr/>
        </p:nvGrpSpPr>
        <p:grpSpPr>
          <a:xfrm>
            <a:off x="6369338" y="3089970"/>
            <a:ext cx="5760720" cy="4000380"/>
            <a:chOff x="6369338" y="3089970"/>
            <a:chExt cx="5760720" cy="4000380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A89B964E-E3CF-46FA-AF68-AAAB7FDAC73E}"/>
                </a:ext>
              </a:extLst>
            </p:cNvPr>
            <p:cNvSpPr txBox="1"/>
            <p:nvPr/>
          </p:nvSpPr>
          <p:spPr>
            <a:xfrm>
              <a:off x="6848476" y="3089970"/>
              <a:ext cx="4248150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THẢO LUẬN NHÓM 4</a:t>
              </a:r>
            </a:p>
          </p:txBody>
        </p:sp>
        <p:pic>
          <p:nvPicPr>
            <p:cNvPr id="18" name="Picture 17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512FE06F-063A-4E98-B910-8F1400E1971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69338" y="4072830"/>
              <a:ext cx="5760720" cy="3017520"/>
            </a:xfrm>
            <a:prstGeom prst="rect">
              <a:avLst/>
            </a:prstGeom>
          </p:spPr>
        </p:pic>
      </p:grp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B0BE486E-8957-4DFD-A446-E6A7CE26B934}"/>
              </a:ext>
            </a:extLst>
          </p:cNvPr>
          <p:cNvCxnSpPr>
            <a:cxnSpLocks/>
          </p:cNvCxnSpPr>
          <p:nvPr/>
        </p:nvCxnSpPr>
        <p:spPr>
          <a:xfrm>
            <a:off x="2133600" y="742950"/>
            <a:ext cx="2352675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33206DDC-1148-4C99-BE85-4B98BB7F750C}"/>
              </a:ext>
            </a:extLst>
          </p:cNvPr>
          <p:cNvCxnSpPr>
            <a:cxnSpLocks/>
          </p:cNvCxnSpPr>
          <p:nvPr/>
        </p:nvCxnSpPr>
        <p:spPr>
          <a:xfrm flipV="1">
            <a:off x="8743951" y="714375"/>
            <a:ext cx="2552699" cy="9525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E46ADB4C-D434-44DD-B838-A90A65F6F4F2}"/>
              </a:ext>
            </a:extLst>
          </p:cNvPr>
          <p:cNvSpPr/>
          <p:nvPr/>
        </p:nvSpPr>
        <p:spPr>
          <a:xfrm>
            <a:off x="1095374" y="5353050"/>
            <a:ext cx="5419726" cy="1362075"/>
          </a:xfrm>
          <a:prstGeom prst="roundRect">
            <a:avLst/>
          </a:prstGeom>
          <a:ln w="38100">
            <a:solidFill>
              <a:srgbClr val="FF0066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kĩ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ý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phần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đứng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sau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dấu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hai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chấm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để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lựa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chọn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đáp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án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phù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hợp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255143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E5AF7F15-5D62-4F43-862D-BC439053347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3" b="65066"/>
          <a:stretch/>
        </p:blipFill>
        <p:spPr>
          <a:xfrm>
            <a:off x="10684042" y="0"/>
            <a:ext cx="1507970" cy="2129589"/>
          </a:xfrm>
          <a:prstGeom prst="rect">
            <a:avLst/>
          </a:prstGeom>
        </p:spPr>
      </p:pic>
      <p:pic>
        <p:nvPicPr>
          <p:cNvPr id="47" name="Picture 2" descr="air/are words for articulation | Baamboozle">
            <a:extLst>
              <a:ext uri="{FF2B5EF4-FFF2-40B4-BE49-F238E27FC236}">
                <a16:creationId xmlns:a16="http://schemas.microsoft.com/office/drawing/2014/main" id="{FC05B3D6-1617-4B4B-8C31-9FB1A3072B2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493668" y="16961"/>
            <a:ext cx="1645920" cy="1645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3C7CB6E6-14DA-4A21-8679-B2896CF167B0}"/>
              </a:ext>
            </a:extLst>
          </p:cNvPr>
          <p:cNvSpPr txBox="1"/>
          <p:nvPr/>
        </p:nvSpPr>
        <p:spPr>
          <a:xfrm>
            <a:off x="4670891" y="1068616"/>
            <a:ext cx="3462182" cy="1200329"/>
          </a:xfrm>
          <a:prstGeom prst="rect">
            <a:avLst/>
          </a:prstGeom>
          <a:noFill/>
          <a:scene3d>
            <a:camera prst="obliqueTopRight"/>
            <a:lightRig rig="brightRoom" dir="t"/>
          </a:scene3d>
          <a:sp3d extrusionH="381000"/>
        </p:spPr>
        <p:txBody>
          <a:bodyPr wrap="square" rtlCol="0">
            <a:spAutoFit/>
            <a:scene3d>
              <a:camera prst="obliqueTopRight"/>
              <a:lightRig rig="brightRoom" dir="t"/>
            </a:scene3d>
            <a:sp3d extrusionH="1524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-150" normalizeH="0" baseline="0" noProof="0" dirty="0">
                <a:ln>
                  <a:noFill/>
                </a:ln>
                <a:solidFill>
                  <a:srgbClr val="1B518B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Chia </a:t>
            </a:r>
            <a:r>
              <a:rPr kumimoji="0" lang="en-US" sz="7200" b="0" i="0" u="none" strike="noStrike" kern="1200" cap="none" spc="-150" normalizeH="0" baseline="0" noProof="0" dirty="0" err="1">
                <a:ln>
                  <a:noFill/>
                </a:ln>
                <a:solidFill>
                  <a:srgbClr val="1B518B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sẻ</a:t>
            </a:r>
            <a:endParaRPr kumimoji="0" lang="en-US" sz="7200" b="0" i="0" u="none" strike="noStrike" kern="1200" cap="none" spc="-150" normalizeH="0" baseline="0" noProof="0" dirty="0">
              <a:ln>
                <a:noFill/>
              </a:ln>
              <a:solidFill>
                <a:srgbClr val="1B518B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54" name="Picture 53" descr="Icon&#10;&#10;Description automatically generated">
            <a:extLst>
              <a:ext uri="{FF2B5EF4-FFF2-40B4-BE49-F238E27FC236}">
                <a16:creationId xmlns:a16="http://schemas.microsoft.com/office/drawing/2014/main" id="{E78E1E5E-35FE-4161-96DF-4C49288B9C8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72" r="472" b="2650"/>
          <a:stretch/>
        </p:blipFill>
        <p:spPr>
          <a:xfrm>
            <a:off x="6090218" y="2423160"/>
            <a:ext cx="2852310" cy="3657600"/>
          </a:xfrm>
          <a:prstGeom prst="rect">
            <a:avLst/>
          </a:prstGeom>
        </p:spPr>
      </p:pic>
      <p:pic>
        <p:nvPicPr>
          <p:cNvPr id="56" name="Picture 55" descr="Icon&#10;&#10;Description automatically generated with low confidence">
            <a:extLst>
              <a:ext uri="{FF2B5EF4-FFF2-40B4-BE49-F238E27FC236}">
                <a16:creationId xmlns:a16="http://schemas.microsoft.com/office/drawing/2014/main" id="{17DE5990-FBB0-4771-99C5-EF1044561FE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21" t="3356" r="20505" b="2562"/>
          <a:stretch/>
        </p:blipFill>
        <p:spPr>
          <a:xfrm>
            <a:off x="3166600" y="2319921"/>
            <a:ext cx="2923618" cy="3749040"/>
          </a:xfrm>
          <a:prstGeom prst="rect">
            <a:avLst/>
          </a:prstGeom>
        </p:spPr>
      </p:pic>
      <p:grpSp>
        <p:nvGrpSpPr>
          <p:cNvPr id="62" name="Group 61">
            <a:extLst>
              <a:ext uri="{FF2B5EF4-FFF2-40B4-BE49-F238E27FC236}">
                <a16:creationId xmlns:a16="http://schemas.microsoft.com/office/drawing/2014/main" id="{2828F9C0-4847-415E-AA71-7E0A72B6A042}"/>
              </a:ext>
            </a:extLst>
          </p:cNvPr>
          <p:cNvGrpSpPr/>
          <p:nvPr/>
        </p:nvGrpSpPr>
        <p:grpSpPr>
          <a:xfrm>
            <a:off x="449660" y="1005840"/>
            <a:ext cx="3970353" cy="2194560"/>
            <a:chOff x="449660" y="1005840"/>
            <a:chExt cx="3609269" cy="2194560"/>
          </a:xfrm>
        </p:grpSpPr>
        <p:pic>
          <p:nvPicPr>
            <p:cNvPr id="59" name="Picture 58" descr="Background pattern&#10;&#10;Description automatically generated">
              <a:extLst>
                <a:ext uri="{FF2B5EF4-FFF2-40B4-BE49-F238E27FC236}">
                  <a16:creationId xmlns:a16="http://schemas.microsoft.com/office/drawing/2014/main" id="{35A48A58-A7FD-4C38-A18D-4E78D2782B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55" t="12867" r="51697" b="69373"/>
            <a:stretch/>
          </p:blipFill>
          <p:spPr>
            <a:xfrm>
              <a:off x="449660" y="1005840"/>
              <a:ext cx="3609269" cy="2194560"/>
            </a:xfrm>
            <a:prstGeom prst="rect">
              <a:avLst/>
            </a:prstGeom>
          </p:spPr>
        </p:pic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798B2443-E6D5-4E39-878E-48DA151261FE}"/>
                </a:ext>
              </a:extLst>
            </p:cNvPr>
            <p:cNvSpPr txBox="1"/>
            <p:nvPr/>
          </p:nvSpPr>
          <p:spPr>
            <a:xfrm>
              <a:off x="1040251" y="1738850"/>
              <a:ext cx="2356646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52D6B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Trình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52D6B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52D6B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bày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52D6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8504AA47-68E2-47C4-AF28-01E49D2C29DB}"/>
              </a:ext>
            </a:extLst>
          </p:cNvPr>
          <p:cNvGrpSpPr/>
          <p:nvPr/>
        </p:nvGrpSpPr>
        <p:grpSpPr>
          <a:xfrm>
            <a:off x="8133073" y="822960"/>
            <a:ext cx="3462182" cy="2560320"/>
            <a:chOff x="8133073" y="822960"/>
            <a:chExt cx="3190991" cy="2560320"/>
          </a:xfrm>
        </p:grpSpPr>
        <p:pic>
          <p:nvPicPr>
            <p:cNvPr id="58" name="Picture 57" descr="Background pattern&#10;&#10;Description automatically generated">
              <a:extLst>
                <a:ext uri="{FF2B5EF4-FFF2-40B4-BE49-F238E27FC236}">
                  <a16:creationId xmlns:a16="http://schemas.microsoft.com/office/drawing/2014/main" id="{A4309C6A-6720-4690-BDAF-795B055AC2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792" t="10467" r="10758" b="68857"/>
            <a:stretch/>
          </p:blipFill>
          <p:spPr>
            <a:xfrm>
              <a:off x="8133073" y="822960"/>
              <a:ext cx="3190991" cy="2560320"/>
            </a:xfrm>
            <a:prstGeom prst="rect">
              <a:avLst/>
            </a:prstGeom>
          </p:spPr>
        </p:pic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CC08AC53-B9FF-44B3-9EF0-B85B476003B2}"/>
                </a:ext>
              </a:extLst>
            </p:cNvPr>
            <p:cNvSpPr txBox="1"/>
            <p:nvPr/>
          </p:nvSpPr>
          <p:spPr>
            <a:xfrm>
              <a:off x="8722319" y="1718399"/>
              <a:ext cx="2209221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Nhận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xét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3" name="图片 9">
            <a:extLst>
              <a:ext uri="{FF2B5EF4-FFF2-40B4-BE49-F238E27FC236}">
                <a16:creationId xmlns:a16="http://schemas.microsoft.com/office/drawing/2014/main" id="{81F46DB2-5BEF-415D-A3EA-8362210128F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3" b="65066"/>
          <a:stretch/>
        </p:blipFill>
        <p:spPr>
          <a:xfrm flipH="1">
            <a:off x="-11575" y="-6018"/>
            <a:ext cx="1507970" cy="212958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51030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7" dur="7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8" dur="7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369B9514-8851-4AD2-9B88-3E58D3FC1B68}"/>
              </a:ext>
            </a:extLst>
          </p:cNvPr>
          <p:cNvGrpSpPr/>
          <p:nvPr/>
        </p:nvGrpSpPr>
        <p:grpSpPr>
          <a:xfrm>
            <a:off x="621224" y="231795"/>
            <a:ext cx="11049000" cy="615553"/>
            <a:chOff x="0" y="99414"/>
            <a:chExt cx="7182465" cy="615553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B71055FC-2162-4A8C-A3DC-610D6F26469C}"/>
                </a:ext>
              </a:extLst>
            </p:cNvPr>
            <p:cNvSpPr/>
            <p:nvPr/>
          </p:nvSpPr>
          <p:spPr>
            <a:xfrm>
              <a:off x="0" y="99414"/>
              <a:ext cx="7182465" cy="615553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0D621703-963D-4B62-9BC5-B9B62A93D40E}"/>
                </a:ext>
              </a:extLst>
            </p:cNvPr>
            <p:cNvSpPr txBox="1"/>
            <p:nvPr/>
          </p:nvSpPr>
          <p:spPr>
            <a:xfrm>
              <a:off x="0" y="103239"/>
              <a:ext cx="7182465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2888E1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Câu 2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: 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Dấu hai chấm trong câu sau đây được dùng để làm gì?</a:t>
              </a: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B6A4111C-7370-4873-86DC-6ECD0C13079E}"/>
              </a:ext>
            </a:extLst>
          </p:cNvPr>
          <p:cNvSpPr txBox="1"/>
          <p:nvPr/>
        </p:nvSpPr>
        <p:spPr>
          <a:xfrm>
            <a:off x="914400" y="1361756"/>
            <a:ext cx="10755824" cy="5509200"/>
          </a:xfrm>
          <a:custGeom>
            <a:avLst/>
            <a:gdLst>
              <a:gd name="connsiteX0" fmla="*/ 0 w 10755824"/>
              <a:gd name="connsiteY0" fmla="*/ 0 h 5509200"/>
              <a:gd name="connsiteX1" fmla="*/ 10755824 w 10755824"/>
              <a:gd name="connsiteY1" fmla="*/ 0 h 5509200"/>
              <a:gd name="connsiteX2" fmla="*/ 10755824 w 10755824"/>
              <a:gd name="connsiteY2" fmla="*/ 5509200 h 5509200"/>
              <a:gd name="connsiteX3" fmla="*/ 0 w 10755824"/>
              <a:gd name="connsiteY3" fmla="*/ 5509200 h 5509200"/>
              <a:gd name="connsiteX4" fmla="*/ 0 w 10755824"/>
              <a:gd name="connsiteY4" fmla="*/ 0 h 550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755824" h="5509200" fill="none" extrusionOk="0">
                <a:moveTo>
                  <a:pt x="0" y="0"/>
                </a:moveTo>
                <a:cubicBezTo>
                  <a:pt x="3353303" y="41470"/>
                  <a:pt x="8896145" y="156431"/>
                  <a:pt x="10755824" y="0"/>
                </a:cubicBezTo>
                <a:cubicBezTo>
                  <a:pt x="10770474" y="909095"/>
                  <a:pt x="10719030" y="3538254"/>
                  <a:pt x="10755824" y="5509200"/>
                </a:cubicBezTo>
                <a:cubicBezTo>
                  <a:pt x="8246224" y="5491553"/>
                  <a:pt x="2014224" y="5544504"/>
                  <a:pt x="0" y="5509200"/>
                </a:cubicBezTo>
                <a:cubicBezTo>
                  <a:pt x="65784" y="4098652"/>
                  <a:pt x="-169487" y="2556394"/>
                  <a:pt x="0" y="0"/>
                </a:cubicBezTo>
                <a:close/>
              </a:path>
              <a:path w="10755824" h="5509200" stroke="0" extrusionOk="0">
                <a:moveTo>
                  <a:pt x="0" y="0"/>
                </a:moveTo>
                <a:cubicBezTo>
                  <a:pt x="4681481" y="53968"/>
                  <a:pt x="6761184" y="-1137"/>
                  <a:pt x="10755824" y="0"/>
                </a:cubicBezTo>
                <a:cubicBezTo>
                  <a:pt x="10599131" y="668795"/>
                  <a:pt x="10899891" y="4372812"/>
                  <a:pt x="10755824" y="5509200"/>
                </a:cubicBezTo>
                <a:cubicBezTo>
                  <a:pt x="8124177" y="5563742"/>
                  <a:pt x="5024059" y="5409421"/>
                  <a:pt x="0" y="5509200"/>
                </a:cubicBezTo>
                <a:cubicBezTo>
                  <a:pt x="90861" y="3321011"/>
                  <a:pt x="-96644" y="2557653"/>
                  <a:pt x="0" y="0"/>
                </a:cubicBezTo>
                <a:close/>
              </a:path>
            </a:pathLst>
          </a:custGeom>
          <a:ln w="28575">
            <a:solidFill>
              <a:srgbClr val="126A8E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2697203518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CBDC2DF-71E1-4C51-87A7-0BC9622DEC7F}"/>
              </a:ext>
            </a:extLst>
          </p:cNvPr>
          <p:cNvSpPr txBox="1"/>
          <p:nvPr/>
        </p:nvSpPr>
        <p:spPr>
          <a:xfrm>
            <a:off x="1095374" y="1581150"/>
            <a:ext cx="1057484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chắc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chắn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sẽ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chuyến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du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lịch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kì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thú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ra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núi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thăm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phố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,….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trực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phần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liệt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kê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phần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9069D362-C9BF-460D-82F6-1AC02E0572D5}"/>
              </a:ext>
            </a:extLst>
          </p:cNvPr>
          <p:cNvSpPr/>
          <p:nvPr/>
        </p:nvSpPr>
        <p:spPr>
          <a:xfrm>
            <a:off x="1095374" y="3848100"/>
            <a:ext cx="495301" cy="600075"/>
          </a:xfrm>
          <a:prstGeom prst="ellipse">
            <a:avLst/>
          </a:prstGeom>
          <a:noFill/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434474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369B9514-8851-4AD2-9B88-3E58D3FC1B68}"/>
              </a:ext>
            </a:extLst>
          </p:cNvPr>
          <p:cNvGrpSpPr/>
          <p:nvPr/>
        </p:nvGrpSpPr>
        <p:grpSpPr>
          <a:xfrm>
            <a:off x="383017" y="133879"/>
            <a:ext cx="11208194" cy="615553"/>
            <a:chOff x="-1" y="99414"/>
            <a:chExt cx="7182466" cy="615553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B71055FC-2162-4A8C-A3DC-610D6F26469C}"/>
                </a:ext>
              </a:extLst>
            </p:cNvPr>
            <p:cNvSpPr/>
            <p:nvPr/>
          </p:nvSpPr>
          <p:spPr>
            <a:xfrm>
              <a:off x="0" y="99414"/>
              <a:ext cx="7182465" cy="615553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0D621703-963D-4B62-9BC5-B9B62A93D40E}"/>
                </a:ext>
              </a:extLst>
            </p:cNvPr>
            <p:cNvSpPr txBox="1"/>
            <p:nvPr/>
          </p:nvSpPr>
          <p:spPr>
            <a:xfrm>
              <a:off x="-1" y="103239"/>
              <a:ext cx="7182464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888E1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Câu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2888E1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3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: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Chọn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dấu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chấm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hoặc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dấu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hai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chấm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thay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bông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hoa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39" name="图片 9">
            <a:extLst>
              <a:ext uri="{FF2B5EF4-FFF2-40B4-BE49-F238E27FC236}">
                <a16:creationId xmlns:a16="http://schemas.microsoft.com/office/drawing/2014/main" id="{CF4F0E53-0D03-48F9-A19B-30C231CE8A8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3" b="65066"/>
          <a:stretch/>
        </p:blipFill>
        <p:spPr>
          <a:xfrm>
            <a:off x="10684042" y="0"/>
            <a:ext cx="1507970" cy="2129589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B6A4111C-7370-4873-86DC-6ECD0C13079E}"/>
              </a:ext>
            </a:extLst>
          </p:cNvPr>
          <p:cNvSpPr txBox="1"/>
          <p:nvPr/>
        </p:nvSpPr>
        <p:spPr>
          <a:xfrm>
            <a:off x="835386" y="1413063"/>
            <a:ext cx="10755824" cy="5016758"/>
          </a:xfrm>
          <a:custGeom>
            <a:avLst/>
            <a:gdLst>
              <a:gd name="connsiteX0" fmla="*/ 0 w 10755824"/>
              <a:gd name="connsiteY0" fmla="*/ 0 h 5016758"/>
              <a:gd name="connsiteX1" fmla="*/ 10755824 w 10755824"/>
              <a:gd name="connsiteY1" fmla="*/ 0 h 5016758"/>
              <a:gd name="connsiteX2" fmla="*/ 10755824 w 10755824"/>
              <a:gd name="connsiteY2" fmla="*/ 5016758 h 5016758"/>
              <a:gd name="connsiteX3" fmla="*/ 0 w 10755824"/>
              <a:gd name="connsiteY3" fmla="*/ 5016758 h 5016758"/>
              <a:gd name="connsiteX4" fmla="*/ 0 w 10755824"/>
              <a:gd name="connsiteY4" fmla="*/ 0 h 50167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755824" h="5016758" fill="none" extrusionOk="0">
                <a:moveTo>
                  <a:pt x="0" y="0"/>
                </a:moveTo>
                <a:cubicBezTo>
                  <a:pt x="3353303" y="41470"/>
                  <a:pt x="8896145" y="156431"/>
                  <a:pt x="10755824" y="0"/>
                </a:cubicBezTo>
                <a:cubicBezTo>
                  <a:pt x="10770474" y="2410976"/>
                  <a:pt x="10719030" y="4461012"/>
                  <a:pt x="10755824" y="5016758"/>
                </a:cubicBezTo>
                <a:cubicBezTo>
                  <a:pt x="8246224" y="4999111"/>
                  <a:pt x="2014224" y="5052062"/>
                  <a:pt x="0" y="5016758"/>
                </a:cubicBezTo>
                <a:cubicBezTo>
                  <a:pt x="65784" y="3323614"/>
                  <a:pt x="-169487" y="882152"/>
                  <a:pt x="0" y="0"/>
                </a:cubicBezTo>
                <a:close/>
              </a:path>
              <a:path w="10755824" h="5016758" stroke="0" extrusionOk="0">
                <a:moveTo>
                  <a:pt x="0" y="0"/>
                </a:moveTo>
                <a:cubicBezTo>
                  <a:pt x="4681481" y="53968"/>
                  <a:pt x="6761184" y="-1137"/>
                  <a:pt x="10755824" y="0"/>
                </a:cubicBezTo>
                <a:cubicBezTo>
                  <a:pt x="10599131" y="1616584"/>
                  <a:pt x="10899891" y="2698473"/>
                  <a:pt x="10755824" y="5016758"/>
                </a:cubicBezTo>
                <a:cubicBezTo>
                  <a:pt x="8124177" y="5071300"/>
                  <a:pt x="5024059" y="4916979"/>
                  <a:pt x="0" y="5016758"/>
                </a:cubicBezTo>
                <a:cubicBezTo>
                  <a:pt x="90861" y="4379999"/>
                  <a:pt x="-96644" y="773042"/>
                  <a:pt x="0" y="0"/>
                </a:cubicBezTo>
                <a:close/>
              </a:path>
            </a:pathLst>
          </a:custGeom>
          <a:ln w="28575">
            <a:solidFill>
              <a:srgbClr val="126A8E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2697203518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a. Mùa hè có rất nhiều loài hoa hoa hồng, hoa phượng, hoa mười giờ,… Hoa nào cũng đẹp, cũng rực rỡ sắc màu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b. Có nhiều hoạt động thú vị mà bạn có thể làm khi hè đến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đi cắm trại, đi tắm biển, tham gia các câu lạc bộ,…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17A200B-839F-4330-80B2-289F0D35CE21}"/>
              </a:ext>
            </a:extLst>
          </p:cNvPr>
          <p:cNvSpPr txBox="1"/>
          <p:nvPr/>
        </p:nvSpPr>
        <p:spPr>
          <a:xfrm>
            <a:off x="3832395" y="2467092"/>
            <a:ext cx="70938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✿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5F8442B-8A31-45FA-A4FD-488235CDBE7A}"/>
              </a:ext>
            </a:extLst>
          </p:cNvPr>
          <p:cNvSpPr txBox="1"/>
          <p:nvPr/>
        </p:nvSpPr>
        <p:spPr>
          <a:xfrm>
            <a:off x="3832395" y="2371166"/>
            <a:ext cx="10693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3DAA676-2143-46B2-92C2-E46B4BA18701}"/>
              </a:ext>
            </a:extLst>
          </p:cNvPr>
          <p:cNvSpPr txBox="1"/>
          <p:nvPr/>
        </p:nvSpPr>
        <p:spPr>
          <a:xfrm>
            <a:off x="7988663" y="1462836"/>
            <a:ext cx="70938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✿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51CE162-DCEA-4CF2-BE4F-8A862339F150}"/>
              </a:ext>
            </a:extLst>
          </p:cNvPr>
          <p:cNvSpPr txBox="1"/>
          <p:nvPr/>
        </p:nvSpPr>
        <p:spPr>
          <a:xfrm>
            <a:off x="7988663" y="1386110"/>
            <a:ext cx="21474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0563620-B0D9-4405-9F32-BE5B8EF1C519}"/>
              </a:ext>
            </a:extLst>
          </p:cNvPr>
          <p:cNvSpPr txBox="1"/>
          <p:nvPr/>
        </p:nvSpPr>
        <p:spPr>
          <a:xfrm>
            <a:off x="1562076" y="3881106"/>
            <a:ext cx="70938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✿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ED8BB2D-8E23-4FC5-967C-979B99A657CA}"/>
              </a:ext>
            </a:extLst>
          </p:cNvPr>
          <p:cNvSpPr txBox="1"/>
          <p:nvPr/>
        </p:nvSpPr>
        <p:spPr>
          <a:xfrm>
            <a:off x="1562076" y="3838992"/>
            <a:ext cx="21474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EBAC43D-0F00-4DB0-BD43-86726A478AB8}"/>
              </a:ext>
            </a:extLst>
          </p:cNvPr>
          <p:cNvCxnSpPr>
            <a:cxnSpLocks/>
          </p:cNvCxnSpPr>
          <p:nvPr/>
        </p:nvCxnSpPr>
        <p:spPr>
          <a:xfrm>
            <a:off x="2933700" y="655804"/>
            <a:ext cx="1695450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2F9FF5A-542E-43AD-93A5-9ABD4A548D98}"/>
              </a:ext>
            </a:extLst>
          </p:cNvPr>
          <p:cNvCxnSpPr>
            <a:cxnSpLocks/>
          </p:cNvCxnSpPr>
          <p:nvPr/>
        </p:nvCxnSpPr>
        <p:spPr>
          <a:xfrm>
            <a:off x="5743575" y="627229"/>
            <a:ext cx="2245088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83284C5B-C471-4F58-B45F-FEE5DFA2B43B}"/>
              </a:ext>
            </a:extLst>
          </p:cNvPr>
          <p:cNvSpPr/>
          <p:nvPr/>
        </p:nvSpPr>
        <p:spPr>
          <a:xfrm>
            <a:off x="3223358" y="5198818"/>
            <a:ext cx="5979879" cy="828452"/>
          </a:xfrm>
          <a:prstGeom prst="roundRect">
            <a:avLst/>
          </a:prstGeom>
          <a:ln w="38100">
            <a:solidFill>
              <a:srgbClr val="FF0066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dụng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chấm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6A4DB5CD-E17D-4C7E-BC06-1073DAB0894D}"/>
              </a:ext>
            </a:extLst>
          </p:cNvPr>
          <p:cNvSpPr/>
          <p:nvPr/>
        </p:nvSpPr>
        <p:spPr>
          <a:xfrm>
            <a:off x="3223357" y="4629150"/>
            <a:ext cx="5979879" cy="1413291"/>
          </a:xfrm>
          <a:prstGeom prst="roundRect">
            <a:avLst/>
          </a:prstGeom>
          <a:ln w="38100">
            <a:solidFill>
              <a:srgbClr val="FF0066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chấm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dùng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báo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hiệu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phần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liệt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kê</a:t>
            </a:r>
            <a:r>
              <a:rPr lang="en-US" sz="36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1C5C28A4-942A-4D07-A221-9F0F07504BDD}"/>
              </a:ext>
            </a:extLst>
          </p:cNvPr>
          <p:cNvSpPr/>
          <p:nvPr/>
        </p:nvSpPr>
        <p:spPr>
          <a:xfrm>
            <a:off x="3781425" y="4613979"/>
            <a:ext cx="5244368" cy="1413291"/>
          </a:xfrm>
          <a:prstGeom prst="roundRect">
            <a:avLst/>
          </a:prstGeom>
          <a:ln w="38100">
            <a:solidFill>
              <a:srgbClr val="FF0066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dụng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chấm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49747617-34B7-41F0-B314-3BF6A182987D}"/>
              </a:ext>
            </a:extLst>
          </p:cNvPr>
          <p:cNvSpPr/>
          <p:nvPr/>
        </p:nvSpPr>
        <p:spPr>
          <a:xfrm>
            <a:off x="3223355" y="4613979"/>
            <a:ext cx="5979879" cy="1413291"/>
          </a:xfrm>
          <a:prstGeom prst="roundRect">
            <a:avLst/>
          </a:prstGeom>
          <a:ln w="38100">
            <a:solidFill>
              <a:srgbClr val="FF0066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dụng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chấm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kết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thúc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06355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7" grpId="0"/>
      <p:bldP spid="2" grpId="0"/>
      <p:bldP spid="15" grpId="0"/>
      <p:bldP spid="17" grpId="0"/>
      <p:bldP spid="18" grpId="0"/>
      <p:bldP spid="20" grpId="0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BF000799-4353-476C-8657-9F7AE3FB7DC3}"/>
              </a:ext>
            </a:extLst>
          </p:cNvPr>
          <p:cNvGrpSpPr/>
          <p:nvPr/>
        </p:nvGrpSpPr>
        <p:grpSpPr>
          <a:xfrm>
            <a:off x="2847975" y="617250"/>
            <a:ext cx="7024658" cy="5328225"/>
            <a:chOff x="6369338" y="2855274"/>
            <a:chExt cx="5760720" cy="4235076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1082768-3962-4A6F-9482-04BEDDAF365F}"/>
                </a:ext>
              </a:extLst>
            </p:cNvPr>
            <p:cNvSpPr txBox="1"/>
            <p:nvPr/>
          </p:nvSpPr>
          <p:spPr>
            <a:xfrm>
              <a:off x="6825043" y="2855274"/>
              <a:ext cx="4248150" cy="15411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SVN-Hole Hearted" panose="020B0A06020104020203" pitchFamily="34" charset="0"/>
                  <a:ea typeface="+mn-ea"/>
                  <a:cs typeface="+mn-cs"/>
                </a:rPr>
                <a:t>THẢO LUẬN NHÓM 4</a:t>
              </a:r>
            </a:p>
          </p:txBody>
        </p:sp>
        <p:pic>
          <p:nvPicPr>
            <p:cNvPr id="16" name="Picture 15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D79A6991-8092-47F3-8C5E-8D036463FB3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69338" y="4072830"/>
              <a:ext cx="5760720" cy="3017520"/>
            </a:xfrm>
            <a:prstGeom prst="rect">
              <a:avLst/>
            </a:prstGeom>
          </p:spPr>
        </p:pic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6F6A6031-035E-4602-8D18-D9623CBCEF56}"/>
              </a:ext>
            </a:extLst>
          </p:cNvPr>
          <p:cNvSpPr txBox="1"/>
          <p:nvPr/>
        </p:nvSpPr>
        <p:spPr>
          <a:xfrm>
            <a:off x="2709861" y="6467021"/>
            <a:ext cx="69437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</a:rPr>
              <a:t>Thiết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kế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bởi</a:t>
            </a:r>
            <a:r>
              <a:rPr lang="en-US" dirty="0">
                <a:solidFill>
                  <a:srgbClr val="FF0000"/>
                </a:solidFill>
              </a:rPr>
              <a:t>: </a:t>
            </a:r>
            <a:r>
              <a:rPr lang="en-US" dirty="0" err="1">
                <a:solidFill>
                  <a:srgbClr val="FF0000"/>
                </a:solidFill>
              </a:rPr>
              <a:t>Hương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Thảo</a:t>
            </a:r>
            <a:r>
              <a:rPr lang="en-US" dirty="0">
                <a:solidFill>
                  <a:srgbClr val="FF0000"/>
                </a:solidFill>
              </a:rPr>
              <a:t>: https://www.facebook.com/huongthaoGADT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23416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E5AF7F15-5D62-4F43-862D-BC439053347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3" b="65066"/>
          <a:stretch/>
        </p:blipFill>
        <p:spPr>
          <a:xfrm>
            <a:off x="10684042" y="0"/>
            <a:ext cx="1507970" cy="2129589"/>
          </a:xfrm>
          <a:prstGeom prst="rect">
            <a:avLst/>
          </a:prstGeom>
        </p:spPr>
      </p:pic>
      <p:pic>
        <p:nvPicPr>
          <p:cNvPr id="47" name="Picture 2" descr="air/are words for articulation | Baamboozle">
            <a:extLst>
              <a:ext uri="{FF2B5EF4-FFF2-40B4-BE49-F238E27FC236}">
                <a16:creationId xmlns:a16="http://schemas.microsoft.com/office/drawing/2014/main" id="{FC05B3D6-1617-4B4B-8C31-9FB1A3072B2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493668" y="16961"/>
            <a:ext cx="1645920" cy="1645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3C7CB6E6-14DA-4A21-8679-B2896CF167B0}"/>
              </a:ext>
            </a:extLst>
          </p:cNvPr>
          <p:cNvSpPr txBox="1"/>
          <p:nvPr/>
        </p:nvSpPr>
        <p:spPr>
          <a:xfrm>
            <a:off x="4670891" y="1068616"/>
            <a:ext cx="3462182" cy="1200329"/>
          </a:xfrm>
          <a:prstGeom prst="rect">
            <a:avLst/>
          </a:prstGeom>
          <a:noFill/>
          <a:scene3d>
            <a:camera prst="obliqueTopRight"/>
            <a:lightRig rig="brightRoom" dir="t"/>
          </a:scene3d>
          <a:sp3d extrusionH="381000"/>
        </p:spPr>
        <p:txBody>
          <a:bodyPr wrap="square" rtlCol="0">
            <a:spAutoFit/>
            <a:scene3d>
              <a:camera prst="obliqueTopRight"/>
              <a:lightRig rig="brightRoom" dir="t"/>
            </a:scene3d>
            <a:sp3d extrusionH="1524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-150" normalizeH="0" baseline="0" noProof="0" dirty="0">
                <a:ln>
                  <a:noFill/>
                </a:ln>
                <a:solidFill>
                  <a:srgbClr val="1B518B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Chia </a:t>
            </a:r>
            <a:r>
              <a:rPr kumimoji="0" lang="en-US" sz="7200" b="0" i="0" u="none" strike="noStrike" kern="1200" cap="none" spc="-150" normalizeH="0" baseline="0" noProof="0" dirty="0" err="1">
                <a:ln>
                  <a:noFill/>
                </a:ln>
                <a:solidFill>
                  <a:srgbClr val="1B518B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sẻ</a:t>
            </a:r>
            <a:endParaRPr kumimoji="0" lang="en-US" sz="7200" b="0" i="0" u="none" strike="noStrike" kern="1200" cap="none" spc="-150" normalizeH="0" baseline="0" noProof="0" dirty="0">
              <a:ln>
                <a:noFill/>
              </a:ln>
              <a:solidFill>
                <a:srgbClr val="1B518B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4" name="Picture 53" descr="Icon&#10;&#10;Description automatically generated">
            <a:extLst>
              <a:ext uri="{FF2B5EF4-FFF2-40B4-BE49-F238E27FC236}">
                <a16:creationId xmlns:a16="http://schemas.microsoft.com/office/drawing/2014/main" id="{E78E1E5E-35FE-4161-96DF-4C49288B9C8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72" r="472" b="2650"/>
          <a:stretch/>
        </p:blipFill>
        <p:spPr>
          <a:xfrm>
            <a:off x="6090218" y="2423160"/>
            <a:ext cx="2852310" cy="3657600"/>
          </a:xfrm>
          <a:prstGeom prst="rect">
            <a:avLst/>
          </a:prstGeom>
        </p:spPr>
      </p:pic>
      <p:pic>
        <p:nvPicPr>
          <p:cNvPr id="56" name="Picture 55" descr="Icon&#10;&#10;Description automatically generated with low confidence">
            <a:extLst>
              <a:ext uri="{FF2B5EF4-FFF2-40B4-BE49-F238E27FC236}">
                <a16:creationId xmlns:a16="http://schemas.microsoft.com/office/drawing/2014/main" id="{17DE5990-FBB0-4771-99C5-EF1044561FE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21" t="3356" r="20505" b="2562"/>
          <a:stretch/>
        </p:blipFill>
        <p:spPr>
          <a:xfrm>
            <a:off x="3166600" y="2319921"/>
            <a:ext cx="2923618" cy="3749040"/>
          </a:xfrm>
          <a:prstGeom prst="rect">
            <a:avLst/>
          </a:prstGeom>
        </p:spPr>
      </p:pic>
      <p:grpSp>
        <p:nvGrpSpPr>
          <p:cNvPr id="62" name="Group 61">
            <a:extLst>
              <a:ext uri="{FF2B5EF4-FFF2-40B4-BE49-F238E27FC236}">
                <a16:creationId xmlns:a16="http://schemas.microsoft.com/office/drawing/2014/main" id="{2828F9C0-4847-415E-AA71-7E0A72B6A042}"/>
              </a:ext>
            </a:extLst>
          </p:cNvPr>
          <p:cNvGrpSpPr/>
          <p:nvPr/>
        </p:nvGrpSpPr>
        <p:grpSpPr>
          <a:xfrm>
            <a:off x="449660" y="1005840"/>
            <a:ext cx="3609269" cy="2194560"/>
            <a:chOff x="449660" y="1005840"/>
            <a:chExt cx="3609269" cy="2194560"/>
          </a:xfrm>
        </p:grpSpPr>
        <p:pic>
          <p:nvPicPr>
            <p:cNvPr id="59" name="Picture 58" descr="Background pattern&#10;&#10;Description automatically generated">
              <a:extLst>
                <a:ext uri="{FF2B5EF4-FFF2-40B4-BE49-F238E27FC236}">
                  <a16:creationId xmlns:a16="http://schemas.microsoft.com/office/drawing/2014/main" id="{35A48A58-A7FD-4C38-A18D-4E78D2782B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55" t="12867" r="51697" b="69373"/>
            <a:stretch/>
          </p:blipFill>
          <p:spPr>
            <a:xfrm>
              <a:off x="449660" y="1005840"/>
              <a:ext cx="3609269" cy="2194560"/>
            </a:xfrm>
            <a:prstGeom prst="rect">
              <a:avLst/>
            </a:prstGeom>
          </p:spPr>
        </p:pic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798B2443-E6D5-4E39-878E-48DA151261FE}"/>
                </a:ext>
              </a:extLst>
            </p:cNvPr>
            <p:cNvSpPr txBox="1"/>
            <p:nvPr/>
          </p:nvSpPr>
          <p:spPr>
            <a:xfrm>
              <a:off x="1040251" y="1738850"/>
              <a:ext cx="235664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52D6B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Trình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52D6B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52D6B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bày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52D6B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endParaRP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8504AA47-68E2-47C4-AF28-01E49D2C29DB}"/>
              </a:ext>
            </a:extLst>
          </p:cNvPr>
          <p:cNvGrpSpPr/>
          <p:nvPr/>
        </p:nvGrpSpPr>
        <p:grpSpPr>
          <a:xfrm>
            <a:off x="8133073" y="822960"/>
            <a:ext cx="3190991" cy="2560320"/>
            <a:chOff x="8133073" y="822960"/>
            <a:chExt cx="3190991" cy="2560320"/>
          </a:xfrm>
        </p:grpSpPr>
        <p:pic>
          <p:nvPicPr>
            <p:cNvPr id="58" name="Picture 57" descr="Background pattern&#10;&#10;Description automatically generated">
              <a:extLst>
                <a:ext uri="{FF2B5EF4-FFF2-40B4-BE49-F238E27FC236}">
                  <a16:creationId xmlns:a16="http://schemas.microsoft.com/office/drawing/2014/main" id="{A4309C6A-6720-4690-BDAF-795B055AC2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792" t="10467" r="10758" b="68857"/>
            <a:stretch/>
          </p:blipFill>
          <p:spPr>
            <a:xfrm>
              <a:off x="8133073" y="822960"/>
              <a:ext cx="3190991" cy="2560320"/>
            </a:xfrm>
            <a:prstGeom prst="rect">
              <a:avLst/>
            </a:prstGeom>
          </p:spPr>
        </p:pic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CC08AC53-B9FF-44B3-9EF0-B85B476003B2}"/>
                </a:ext>
              </a:extLst>
            </p:cNvPr>
            <p:cNvSpPr txBox="1"/>
            <p:nvPr/>
          </p:nvSpPr>
          <p:spPr>
            <a:xfrm>
              <a:off x="8722319" y="1718399"/>
              <a:ext cx="220922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Nhận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xét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endParaRPr>
            </a:p>
          </p:txBody>
        </p:sp>
      </p:grpSp>
      <p:pic>
        <p:nvPicPr>
          <p:cNvPr id="13" name="图片 9">
            <a:extLst>
              <a:ext uri="{FF2B5EF4-FFF2-40B4-BE49-F238E27FC236}">
                <a16:creationId xmlns:a16="http://schemas.microsoft.com/office/drawing/2014/main" id="{81F46DB2-5BEF-415D-A3EA-8362210128F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3" b="65066"/>
          <a:stretch/>
        </p:blipFill>
        <p:spPr>
          <a:xfrm flipH="1">
            <a:off x="-11575" y="-6018"/>
            <a:ext cx="1507970" cy="212958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31061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7" dur="7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8" dur="7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57"/>
          <a:stretch>
            <a:fillRect/>
          </a:stretch>
        </p:blipFill>
        <p:spPr>
          <a:xfrm>
            <a:off x="15081" y="-1"/>
            <a:ext cx="12161839" cy="6991351"/>
          </a:xfrm>
          <a:prstGeom prst="rect">
            <a:avLst/>
          </a:prstGeom>
        </p:spPr>
      </p:pic>
      <p:pic>
        <p:nvPicPr>
          <p:cNvPr id="8" name="Picture 7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584" b="31363" l="4200" r="141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27" t="5050" r="85322" b="68485"/>
          <a:stretch>
            <a:fillRect/>
          </a:stretch>
        </p:blipFill>
        <p:spPr>
          <a:xfrm rot="1356724">
            <a:off x="2028753" y="2088997"/>
            <a:ext cx="1758301" cy="3656150"/>
          </a:xfrm>
          <a:prstGeom prst="rect">
            <a:avLst/>
          </a:prstGeom>
        </p:spPr>
      </p:pic>
      <p:pic>
        <p:nvPicPr>
          <p:cNvPr id="9" name="Picture 8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981" b="32328" l="16300" r="26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348" t="5451" r="73101" b="68084"/>
          <a:stretch>
            <a:fillRect/>
          </a:stretch>
        </p:blipFill>
        <p:spPr>
          <a:xfrm rot="20494740">
            <a:off x="5991862" y="2075637"/>
            <a:ext cx="1758301" cy="3656150"/>
          </a:xfrm>
          <a:prstGeom prst="rect">
            <a:avLst/>
          </a:prstGeom>
        </p:spPr>
      </p:pic>
      <p:pic>
        <p:nvPicPr>
          <p:cNvPr id="10" name="Picture 9">
            <a:hlinkClick r:id="rId9" action="ppaction://hlinksldjump"/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413" b="31122" l="43900" r="5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724" t="3044" r="44724" b="68878"/>
          <a:stretch>
            <a:fillRect/>
          </a:stretch>
        </p:blipFill>
        <p:spPr>
          <a:xfrm rot="616500">
            <a:off x="8710338" y="609252"/>
            <a:ext cx="1689219" cy="3726542"/>
          </a:xfrm>
          <a:prstGeom prst="rect">
            <a:avLst/>
          </a:prstGeom>
        </p:spPr>
      </p:pic>
      <p:pic>
        <p:nvPicPr>
          <p:cNvPr id="1026" name="Picture 2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0" y="-1"/>
            <a:ext cx="2978648" cy="2011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369B9514-8851-4AD2-9B88-3E58D3FC1B68}"/>
              </a:ext>
            </a:extLst>
          </p:cNvPr>
          <p:cNvGrpSpPr/>
          <p:nvPr/>
        </p:nvGrpSpPr>
        <p:grpSpPr>
          <a:xfrm>
            <a:off x="155617" y="192143"/>
            <a:ext cx="11208194" cy="615553"/>
            <a:chOff x="-1" y="99414"/>
            <a:chExt cx="7182466" cy="615553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B71055FC-2162-4A8C-A3DC-610D6F26469C}"/>
                </a:ext>
              </a:extLst>
            </p:cNvPr>
            <p:cNvSpPr/>
            <p:nvPr/>
          </p:nvSpPr>
          <p:spPr>
            <a:xfrm>
              <a:off x="0" y="99414"/>
              <a:ext cx="7182465" cy="615553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0D621703-963D-4B62-9BC5-B9B62A93D40E}"/>
                </a:ext>
              </a:extLst>
            </p:cNvPr>
            <p:cNvSpPr txBox="1"/>
            <p:nvPr/>
          </p:nvSpPr>
          <p:spPr>
            <a:xfrm>
              <a:off x="-1" y="103239"/>
              <a:ext cx="7103801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200" b="1" i="0" dirty="0" err="1">
                  <a:solidFill>
                    <a:srgbClr val="2888E1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Câu</a:t>
              </a:r>
              <a:r>
                <a:rPr lang="en-US" sz="3200" b="1" i="0" dirty="0">
                  <a:solidFill>
                    <a:srgbClr val="2888E1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3</a:t>
              </a:r>
              <a:r>
                <a:rPr lang="en-US" sz="3200" b="1" dirty="0">
                  <a:solidFill>
                    <a:srgbClr val="0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: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Chọn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dấu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chấm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hoặc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dấu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hai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chấm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thay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cho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ô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vuông</a:t>
              </a:r>
              <a:endParaRPr lang="en-US" sz="32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9" name="图片 9">
            <a:extLst>
              <a:ext uri="{FF2B5EF4-FFF2-40B4-BE49-F238E27FC236}">
                <a16:creationId xmlns:a16="http://schemas.microsoft.com/office/drawing/2014/main" id="{CF4F0E53-0D03-48F9-A19B-30C231CE8A8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3" b="65066"/>
          <a:stretch/>
        </p:blipFill>
        <p:spPr>
          <a:xfrm>
            <a:off x="10684042" y="0"/>
            <a:ext cx="1507970" cy="2129589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B6A4111C-7370-4873-86DC-6ECD0C13079E}"/>
              </a:ext>
            </a:extLst>
          </p:cNvPr>
          <p:cNvSpPr txBox="1"/>
          <p:nvPr/>
        </p:nvSpPr>
        <p:spPr>
          <a:xfrm>
            <a:off x="835386" y="1413063"/>
            <a:ext cx="10755824" cy="3539430"/>
          </a:xfrm>
          <a:custGeom>
            <a:avLst/>
            <a:gdLst>
              <a:gd name="connsiteX0" fmla="*/ 0 w 10755824"/>
              <a:gd name="connsiteY0" fmla="*/ 0 h 4524315"/>
              <a:gd name="connsiteX1" fmla="*/ 10755824 w 10755824"/>
              <a:gd name="connsiteY1" fmla="*/ 0 h 4524315"/>
              <a:gd name="connsiteX2" fmla="*/ 10755824 w 10755824"/>
              <a:gd name="connsiteY2" fmla="*/ 4524315 h 4524315"/>
              <a:gd name="connsiteX3" fmla="*/ 0 w 10755824"/>
              <a:gd name="connsiteY3" fmla="*/ 4524315 h 4524315"/>
              <a:gd name="connsiteX4" fmla="*/ 0 w 10755824"/>
              <a:gd name="connsiteY4" fmla="*/ 0 h 45243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755824" h="4524315" fill="none" extrusionOk="0">
                <a:moveTo>
                  <a:pt x="0" y="0"/>
                </a:moveTo>
                <a:cubicBezTo>
                  <a:pt x="3353303" y="41470"/>
                  <a:pt x="8896145" y="156431"/>
                  <a:pt x="10755824" y="0"/>
                </a:cubicBezTo>
                <a:cubicBezTo>
                  <a:pt x="10770474" y="1721585"/>
                  <a:pt x="10719030" y="3045474"/>
                  <a:pt x="10755824" y="4524315"/>
                </a:cubicBezTo>
                <a:cubicBezTo>
                  <a:pt x="8246224" y="4506668"/>
                  <a:pt x="2014224" y="4559619"/>
                  <a:pt x="0" y="4524315"/>
                </a:cubicBezTo>
                <a:cubicBezTo>
                  <a:pt x="65784" y="2843254"/>
                  <a:pt x="-169487" y="2187100"/>
                  <a:pt x="0" y="0"/>
                </a:cubicBezTo>
                <a:close/>
              </a:path>
              <a:path w="10755824" h="4524315" stroke="0" extrusionOk="0">
                <a:moveTo>
                  <a:pt x="0" y="0"/>
                </a:moveTo>
                <a:cubicBezTo>
                  <a:pt x="4681481" y="53968"/>
                  <a:pt x="6761184" y="-1137"/>
                  <a:pt x="10755824" y="0"/>
                </a:cubicBezTo>
                <a:cubicBezTo>
                  <a:pt x="10599131" y="1727451"/>
                  <a:pt x="10899891" y="3941905"/>
                  <a:pt x="10755824" y="4524315"/>
                </a:cubicBezTo>
                <a:cubicBezTo>
                  <a:pt x="8124177" y="4578857"/>
                  <a:pt x="5024059" y="4424536"/>
                  <a:pt x="0" y="4524315"/>
                </a:cubicBezTo>
                <a:cubicBezTo>
                  <a:pt x="90861" y="3665861"/>
                  <a:pt x="-96644" y="711285"/>
                  <a:pt x="0" y="0"/>
                </a:cubicBezTo>
                <a:close/>
              </a:path>
            </a:pathLst>
          </a:custGeom>
          <a:ln w="28575">
            <a:solidFill>
              <a:srgbClr val="126A8E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2697203518">
                  <a:custGeom>
                    <a:avLst/>
                    <a:gdLst>
                      <a:gd name="connsiteX0" fmla="*/ 0 w 10755824"/>
                      <a:gd name="connsiteY0" fmla="*/ 0 h 3539430"/>
                      <a:gd name="connsiteX1" fmla="*/ 10755824 w 10755824"/>
                      <a:gd name="connsiteY1" fmla="*/ 0 h 3539430"/>
                      <a:gd name="connsiteX2" fmla="*/ 10755824 w 10755824"/>
                      <a:gd name="connsiteY2" fmla="*/ 3539430 h 3539430"/>
                      <a:gd name="connsiteX3" fmla="*/ 0 w 10755824"/>
                      <a:gd name="connsiteY3" fmla="*/ 3539430 h 3539430"/>
                      <a:gd name="connsiteX4" fmla="*/ 0 w 10755824"/>
                      <a:gd name="connsiteY4" fmla="*/ 0 h 35394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755824" h="3539430" fill="none" extrusionOk="0">
                        <a:moveTo>
                          <a:pt x="0" y="0"/>
                        </a:moveTo>
                        <a:cubicBezTo>
                          <a:pt x="3353303" y="41470"/>
                          <a:pt x="8896145" y="156431"/>
                          <a:pt x="10755824" y="0"/>
                        </a:cubicBezTo>
                        <a:cubicBezTo>
                          <a:pt x="10770474" y="872057"/>
                          <a:pt x="10719030" y="1863085"/>
                          <a:pt x="10755824" y="3539430"/>
                        </a:cubicBezTo>
                        <a:cubicBezTo>
                          <a:pt x="8246224" y="3521783"/>
                          <a:pt x="2014224" y="3574734"/>
                          <a:pt x="0" y="3539430"/>
                        </a:cubicBezTo>
                        <a:cubicBezTo>
                          <a:pt x="65784" y="3077678"/>
                          <a:pt x="-169487" y="968362"/>
                          <a:pt x="0" y="0"/>
                        </a:cubicBezTo>
                        <a:close/>
                      </a:path>
                      <a:path w="10755824" h="3539430" stroke="0" extrusionOk="0">
                        <a:moveTo>
                          <a:pt x="0" y="0"/>
                        </a:moveTo>
                        <a:cubicBezTo>
                          <a:pt x="4681481" y="53968"/>
                          <a:pt x="6761184" y="-1137"/>
                          <a:pt x="10755824" y="0"/>
                        </a:cubicBezTo>
                        <a:cubicBezTo>
                          <a:pt x="10599131" y="902459"/>
                          <a:pt x="10899891" y="1972102"/>
                          <a:pt x="10755824" y="3539430"/>
                        </a:cubicBezTo>
                        <a:cubicBezTo>
                          <a:pt x="8124177" y="3593972"/>
                          <a:pt x="5024059" y="3439651"/>
                          <a:pt x="0" y="3539430"/>
                        </a:cubicBezTo>
                        <a:cubicBezTo>
                          <a:pt x="90861" y="2988969"/>
                          <a:pt x="-96644" y="1364225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 Mùa hè có rất nhiều loài hoa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hoa hồng, hoa phượng, hoa mười giờ,… Hoa nào cũng đẹp, cũng rực rỡ sắc màu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 Có nhiều hoạt động thú vị mà bạn có thể làm khi hè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đi cắm trại, đi tắm biển, tham gia các câu lạc bộ,…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17A200B-839F-4330-80B2-289F0D35CE21}"/>
              </a:ext>
            </a:extLst>
          </p:cNvPr>
          <p:cNvSpPr txBox="1"/>
          <p:nvPr/>
        </p:nvSpPr>
        <p:spPr>
          <a:xfrm>
            <a:off x="9911858" y="1943514"/>
            <a:ext cx="70938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✿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5F8442B-8A31-45FA-A4FD-488235CDBE7A}"/>
              </a:ext>
            </a:extLst>
          </p:cNvPr>
          <p:cNvSpPr txBox="1"/>
          <p:nvPr/>
        </p:nvSpPr>
        <p:spPr>
          <a:xfrm>
            <a:off x="10001095" y="1901418"/>
            <a:ext cx="10693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3DAA676-2143-46B2-92C2-E46B4BA18701}"/>
              </a:ext>
            </a:extLst>
          </p:cNvPr>
          <p:cNvSpPr txBox="1"/>
          <p:nvPr/>
        </p:nvSpPr>
        <p:spPr>
          <a:xfrm>
            <a:off x="6294704" y="1500193"/>
            <a:ext cx="70938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✿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51CE162-DCEA-4CF2-BE4F-8A862339F150}"/>
              </a:ext>
            </a:extLst>
          </p:cNvPr>
          <p:cNvSpPr txBox="1"/>
          <p:nvPr/>
        </p:nvSpPr>
        <p:spPr>
          <a:xfrm>
            <a:off x="6357507" y="1413063"/>
            <a:ext cx="5837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0563620-B0D9-4405-9F32-BE5B8EF1C519}"/>
              </a:ext>
            </a:extLst>
          </p:cNvPr>
          <p:cNvSpPr txBox="1"/>
          <p:nvPr/>
        </p:nvSpPr>
        <p:spPr>
          <a:xfrm>
            <a:off x="1442435" y="3429000"/>
            <a:ext cx="70938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✿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ED8BB2D-8E23-4FC5-967C-979B99A657CA}"/>
              </a:ext>
            </a:extLst>
          </p:cNvPr>
          <p:cNvSpPr txBox="1"/>
          <p:nvPr/>
        </p:nvSpPr>
        <p:spPr>
          <a:xfrm>
            <a:off x="1562076" y="3345225"/>
            <a:ext cx="21474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50068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" grpId="0"/>
      <p:bldP spid="15" grpId="0"/>
      <p:bldP spid="17" grpId="0"/>
      <p:bldP spid="18" grpId="0"/>
      <p:bldP spid="2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>
            <a:extLst>
              <a:ext uri="{FF2B5EF4-FFF2-40B4-BE49-F238E27FC236}">
                <a16:creationId xmlns:a16="http://schemas.microsoft.com/office/drawing/2014/main" id="{B6A4111C-7370-4873-86DC-6ECD0C13079E}"/>
              </a:ext>
            </a:extLst>
          </p:cNvPr>
          <p:cNvSpPr txBox="1"/>
          <p:nvPr/>
        </p:nvSpPr>
        <p:spPr>
          <a:xfrm>
            <a:off x="371476" y="405825"/>
            <a:ext cx="11324510" cy="6001643"/>
          </a:xfrm>
          <a:custGeom>
            <a:avLst/>
            <a:gdLst>
              <a:gd name="connsiteX0" fmla="*/ 0 w 11324510"/>
              <a:gd name="connsiteY0" fmla="*/ 0 h 6001643"/>
              <a:gd name="connsiteX1" fmla="*/ 11324510 w 11324510"/>
              <a:gd name="connsiteY1" fmla="*/ 0 h 6001643"/>
              <a:gd name="connsiteX2" fmla="*/ 11324510 w 11324510"/>
              <a:gd name="connsiteY2" fmla="*/ 6001643 h 6001643"/>
              <a:gd name="connsiteX3" fmla="*/ 0 w 11324510"/>
              <a:gd name="connsiteY3" fmla="*/ 6001643 h 6001643"/>
              <a:gd name="connsiteX4" fmla="*/ 0 w 11324510"/>
              <a:gd name="connsiteY4" fmla="*/ 0 h 60016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24510" h="6001643" fill="none" extrusionOk="0">
                <a:moveTo>
                  <a:pt x="0" y="0"/>
                </a:moveTo>
                <a:cubicBezTo>
                  <a:pt x="4105796" y="41470"/>
                  <a:pt x="7581685" y="156431"/>
                  <a:pt x="11324510" y="0"/>
                </a:cubicBezTo>
                <a:cubicBezTo>
                  <a:pt x="11339160" y="872135"/>
                  <a:pt x="11287716" y="4264384"/>
                  <a:pt x="11324510" y="6001643"/>
                </a:cubicBezTo>
                <a:cubicBezTo>
                  <a:pt x="7222530" y="5983996"/>
                  <a:pt x="2116940" y="6036947"/>
                  <a:pt x="0" y="6001643"/>
                </a:cubicBezTo>
                <a:cubicBezTo>
                  <a:pt x="65784" y="4800601"/>
                  <a:pt x="-169487" y="1152957"/>
                  <a:pt x="0" y="0"/>
                </a:cubicBezTo>
                <a:close/>
              </a:path>
              <a:path w="11324510" h="6001643" stroke="0" extrusionOk="0">
                <a:moveTo>
                  <a:pt x="0" y="0"/>
                </a:moveTo>
                <a:cubicBezTo>
                  <a:pt x="3561612" y="53968"/>
                  <a:pt x="8987900" y="-1137"/>
                  <a:pt x="11324510" y="0"/>
                </a:cubicBezTo>
                <a:cubicBezTo>
                  <a:pt x="11167817" y="1395084"/>
                  <a:pt x="11468577" y="3572579"/>
                  <a:pt x="11324510" y="6001643"/>
                </a:cubicBezTo>
                <a:cubicBezTo>
                  <a:pt x="9760165" y="6056185"/>
                  <a:pt x="2825867" y="5901864"/>
                  <a:pt x="0" y="6001643"/>
                </a:cubicBezTo>
                <a:cubicBezTo>
                  <a:pt x="90861" y="5143141"/>
                  <a:pt x="-96644" y="932785"/>
                  <a:pt x="0" y="0"/>
                </a:cubicBezTo>
                <a:close/>
              </a:path>
            </a:pathLst>
          </a:custGeom>
          <a:ln w="28575">
            <a:solidFill>
              <a:srgbClr val="126A8E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2697203518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Cloud 12">
            <a:extLst>
              <a:ext uri="{FF2B5EF4-FFF2-40B4-BE49-F238E27FC236}">
                <a16:creationId xmlns:a16="http://schemas.microsoft.com/office/drawing/2014/main" id="{BCAD2563-CE43-40E0-8FE5-899E862C1EA0}"/>
              </a:ext>
            </a:extLst>
          </p:cNvPr>
          <p:cNvSpPr/>
          <p:nvPr/>
        </p:nvSpPr>
        <p:spPr>
          <a:xfrm>
            <a:off x="496014" y="1638507"/>
            <a:ext cx="2981324" cy="1990725"/>
          </a:xfrm>
          <a:prstGeom prst="cloud">
            <a:avLst/>
          </a:prstGeom>
          <a:ln w="57150">
            <a:solidFill>
              <a:srgbClr val="E0548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Nội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dung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Left Brace 13">
            <a:extLst>
              <a:ext uri="{FF2B5EF4-FFF2-40B4-BE49-F238E27FC236}">
                <a16:creationId xmlns:a16="http://schemas.microsoft.com/office/drawing/2014/main" id="{348DE20A-9207-4408-B5C5-665240096375}"/>
              </a:ext>
            </a:extLst>
          </p:cNvPr>
          <p:cNvSpPr/>
          <p:nvPr/>
        </p:nvSpPr>
        <p:spPr>
          <a:xfrm>
            <a:off x="3686888" y="1476582"/>
            <a:ext cx="438149" cy="2757488"/>
          </a:xfrm>
          <a:prstGeom prst="leftBrace">
            <a:avLst>
              <a:gd name="adj1" fmla="val 21586"/>
              <a:gd name="adj2" fmla="val 49549"/>
            </a:avLst>
          </a:prstGeom>
          <a:ln w="57150">
            <a:solidFill>
              <a:srgbClr val="E0548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3A019CB-6838-4181-BA81-D527BA146C62}"/>
              </a:ext>
            </a:extLst>
          </p:cNvPr>
          <p:cNvSpPr/>
          <p:nvPr/>
        </p:nvSpPr>
        <p:spPr>
          <a:xfrm>
            <a:off x="4125035" y="919370"/>
            <a:ext cx="2247903" cy="1314450"/>
          </a:xfrm>
          <a:prstGeom prst="rect">
            <a:avLst/>
          </a:prstGeom>
          <a:ln w="57150">
            <a:solidFill>
              <a:srgbClr val="E0548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ngữ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chỉ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mùa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hè</a:t>
            </a:r>
            <a:endParaRPr lang="en-US" sz="3600" dirty="0">
              <a:solidFill>
                <a:schemeClr val="tx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231849A-1CFE-4407-85B0-C3C8CB9EE9AC}"/>
              </a:ext>
            </a:extLst>
          </p:cNvPr>
          <p:cNvSpPr/>
          <p:nvPr/>
        </p:nvSpPr>
        <p:spPr>
          <a:xfrm>
            <a:off x="4125035" y="3814970"/>
            <a:ext cx="2362203" cy="1031078"/>
          </a:xfrm>
          <a:prstGeom prst="rect">
            <a:avLst/>
          </a:prstGeom>
          <a:ln w="57150">
            <a:solidFill>
              <a:srgbClr val="E0548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Dấu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chấm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endParaRPr lang="en-US" sz="3600" dirty="0">
              <a:solidFill>
                <a:schemeClr val="tx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815582C4-CCC1-4EBE-B2D0-3A126051D270}"/>
              </a:ext>
            </a:extLst>
          </p:cNvPr>
          <p:cNvCxnSpPr>
            <a:cxnSpLocks/>
          </p:cNvCxnSpPr>
          <p:nvPr/>
        </p:nvCxnSpPr>
        <p:spPr>
          <a:xfrm flipV="1">
            <a:off x="6532376" y="3564965"/>
            <a:ext cx="761998" cy="771525"/>
          </a:xfrm>
          <a:prstGeom prst="line">
            <a:avLst/>
          </a:prstGeom>
          <a:ln w="57150">
            <a:solidFill>
              <a:srgbClr val="E0548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>
            <a:extLst>
              <a:ext uri="{FF2B5EF4-FFF2-40B4-BE49-F238E27FC236}">
                <a16:creationId xmlns:a16="http://schemas.microsoft.com/office/drawing/2014/main" id="{E19D48A4-25E0-4017-92F5-6E6D6BBE1B48}"/>
              </a:ext>
            </a:extLst>
          </p:cNvPr>
          <p:cNvSpPr/>
          <p:nvPr/>
        </p:nvSpPr>
        <p:spPr>
          <a:xfrm>
            <a:off x="7294372" y="2914650"/>
            <a:ext cx="3333754" cy="1040839"/>
          </a:xfrm>
          <a:prstGeom prst="rect">
            <a:avLst/>
          </a:prstGeom>
          <a:ln w="57150">
            <a:solidFill>
              <a:srgbClr val="E0548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Dấu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hai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chấm</a:t>
            </a:r>
            <a:endParaRPr lang="en-US" sz="3600" dirty="0">
              <a:solidFill>
                <a:schemeClr val="tx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97B42E04-0EFA-4850-B761-B14C5711D752}"/>
              </a:ext>
            </a:extLst>
          </p:cNvPr>
          <p:cNvCxnSpPr>
            <a:cxnSpLocks/>
          </p:cNvCxnSpPr>
          <p:nvPr/>
        </p:nvCxnSpPr>
        <p:spPr>
          <a:xfrm>
            <a:off x="6509807" y="4336490"/>
            <a:ext cx="784565" cy="676275"/>
          </a:xfrm>
          <a:prstGeom prst="line">
            <a:avLst/>
          </a:prstGeom>
          <a:ln w="57150">
            <a:solidFill>
              <a:srgbClr val="E0548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>
            <a:extLst>
              <a:ext uri="{FF2B5EF4-FFF2-40B4-BE49-F238E27FC236}">
                <a16:creationId xmlns:a16="http://schemas.microsoft.com/office/drawing/2014/main" id="{A85D66DE-C5E0-404F-A213-62E9C19B0E20}"/>
              </a:ext>
            </a:extLst>
          </p:cNvPr>
          <p:cNvSpPr/>
          <p:nvPr/>
        </p:nvSpPr>
        <p:spPr>
          <a:xfrm>
            <a:off x="7294372" y="4600575"/>
            <a:ext cx="3333754" cy="1040840"/>
          </a:xfrm>
          <a:prstGeom prst="rect">
            <a:avLst/>
          </a:prstGeom>
          <a:ln w="57150">
            <a:solidFill>
              <a:srgbClr val="E0548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Dấu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chấm</a:t>
            </a:r>
            <a:endParaRPr lang="en-US" sz="3600" dirty="0">
              <a:solidFill>
                <a:schemeClr val="tx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C26DDFF3-F000-496F-879A-070EE5110F15}"/>
              </a:ext>
            </a:extLst>
          </p:cNvPr>
          <p:cNvCxnSpPr>
            <a:cxnSpLocks/>
          </p:cNvCxnSpPr>
          <p:nvPr/>
        </p:nvCxnSpPr>
        <p:spPr>
          <a:xfrm flipV="1">
            <a:off x="6372938" y="1583729"/>
            <a:ext cx="971552" cy="1"/>
          </a:xfrm>
          <a:prstGeom prst="line">
            <a:avLst/>
          </a:prstGeom>
          <a:ln w="57150">
            <a:solidFill>
              <a:srgbClr val="E0548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 29">
            <a:extLst>
              <a:ext uri="{FF2B5EF4-FFF2-40B4-BE49-F238E27FC236}">
                <a16:creationId xmlns:a16="http://schemas.microsoft.com/office/drawing/2014/main" id="{E1B662A7-4D31-44BA-9B18-21BD5A781137}"/>
              </a:ext>
            </a:extLst>
          </p:cNvPr>
          <p:cNvSpPr/>
          <p:nvPr/>
        </p:nvSpPr>
        <p:spPr>
          <a:xfrm>
            <a:off x="7363539" y="853878"/>
            <a:ext cx="3333754" cy="1314450"/>
          </a:xfrm>
          <a:prstGeom prst="rect">
            <a:avLst/>
          </a:prstGeom>
          <a:ln w="57150">
            <a:solidFill>
              <a:srgbClr val="E0548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Tìm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ngữ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chỉ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mùa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hè</a:t>
            </a:r>
            <a:endParaRPr lang="en-US" sz="3600" dirty="0">
              <a:solidFill>
                <a:schemeClr val="tx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04135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9" grpId="0" animBg="1"/>
      <p:bldP spid="22" grpId="0" animBg="1"/>
      <p:bldP spid="24" grpId="0" animBg="1"/>
      <p:bldP spid="26" grpId="0" animBg="1"/>
      <p:bldP spid="3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7F1544F4-484B-86DF-67F2-04E250959547}"/>
              </a:ext>
            </a:extLst>
          </p:cNvPr>
          <p:cNvGrpSpPr/>
          <p:nvPr/>
        </p:nvGrpSpPr>
        <p:grpSpPr>
          <a:xfrm>
            <a:off x="1195379" y="2176627"/>
            <a:ext cx="9308440" cy="1395376"/>
            <a:chOff x="4307181" y="1097184"/>
            <a:chExt cx="6970971" cy="1395376"/>
          </a:xfrm>
        </p:grpSpPr>
        <p:sp>
          <p:nvSpPr>
            <p:cNvPr id="5" name="文本框 1">
              <a:extLst>
                <a:ext uri="{FF2B5EF4-FFF2-40B4-BE49-F238E27FC236}">
                  <a16:creationId xmlns:a16="http://schemas.microsoft.com/office/drawing/2014/main" id="{D2C231B2-A0C6-F217-5D58-44B9F95F9277}"/>
                </a:ext>
              </a:extLst>
            </p:cNvPr>
            <p:cNvSpPr txBox="1"/>
            <p:nvPr/>
          </p:nvSpPr>
          <p:spPr>
            <a:xfrm>
              <a:off x="5679416" y="1269918"/>
              <a:ext cx="5598736" cy="1222642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pPr indent="228600">
                <a:lnSpc>
                  <a:spcPct val="120000"/>
                </a:lnSpc>
              </a:pPr>
              <a:r>
                <a:rPr lang="nl-NL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HS tìm được các từ ngữ nói về mùa hè.</a:t>
              </a:r>
              <a:endPara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6" name="组合 8">
              <a:extLst>
                <a:ext uri="{FF2B5EF4-FFF2-40B4-BE49-F238E27FC236}">
                  <a16:creationId xmlns:a16="http://schemas.microsoft.com/office/drawing/2014/main" id="{48C6BD8E-46C9-DCA7-29F5-A8E29C378FA3}"/>
                </a:ext>
              </a:extLst>
            </p:cNvPr>
            <p:cNvGrpSpPr/>
            <p:nvPr/>
          </p:nvGrpSpPr>
          <p:grpSpPr>
            <a:xfrm>
              <a:off x="4307181" y="1097184"/>
              <a:ext cx="6669190" cy="1038377"/>
              <a:chOff x="6768" y="1913"/>
              <a:chExt cx="10174" cy="1760"/>
            </a:xfrm>
          </p:grpSpPr>
          <p:pic>
            <p:nvPicPr>
              <p:cNvPr id="7" name="图片 11" descr="D:\个人文件夹\2020年\办公室相关\ppt专用\素材图片\元素\幼小学习\4ecf9ce4035038a4214249c5daed9a9f.png4ecf9ce4035038a4214249c5daed9a9f">
                <a:extLst>
                  <a:ext uri="{FF2B5EF4-FFF2-40B4-BE49-F238E27FC236}">
                    <a16:creationId xmlns:a16="http://schemas.microsoft.com/office/drawing/2014/main" id="{4D311369-A8E9-C148-2F1F-65C446DCB40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>
              <a:xfrm>
                <a:off x="7331" y="2220"/>
                <a:ext cx="1583" cy="1453"/>
              </a:xfrm>
              <a:prstGeom prst="rect">
                <a:avLst/>
              </a:prstGeom>
            </p:spPr>
          </p:pic>
          <p:pic>
            <p:nvPicPr>
              <p:cNvPr id="8" name="图片 5" descr="D:\个人文件夹\2020年\办公室相关\ppt专用\素材图片\元素\幼小学习\4ecf9ce4035038a4214249c5daed9a9f.png4ecf9ce4035038a4214249c5daed9a9f">
                <a:extLst>
                  <a:ext uri="{FF2B5EF4-FFF2-40B4-BE49-F238E27FC236}">
                    <a16:creationId xmlns:a16="http://schemas.microsoft.com/office/drawing/2014/main" id="{13711DD5-4EAC-149E-8992-6DE66BF756C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>
              <a:xfrm>
                <a:off x="6768" y="1913"/>
                <a:ext cx="859" cy="1394"/>
              </a:xfrm>
              <a:prstGeom prst="rect">
                <a:avLst/>
              </a:prstGeom>
            </p:spPr>
          </p:pic>
          <p:cxnSp>
            <p:nvCxnSpPr>
              <p:cNvPr id="9" name="直接连接符 6">
                <a:extLst>
                  <a:ext uri="{FF2B5EF4-FFF2-40B4-BE49-F238E27FC236}">
                    <a16:creationId xmlns:a16="http://schemas.microsoft.com/office/drawing/2014/main" id="{75A5F774-A134-C236-62E3-0EB15BC87CA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043" y="3401"/>
                <a:ext cx="7899" cy="0"/>
              </a:xfrm>
              <a:prstGeom prst="line">
                <a:avLst/>
              </a:prstGeom>
              <a:ln w="25400">
                <a:solidFill>
                  <a:schemeClr val="bg1">
                    <a:lumMod val="50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DA2A5D37-2D5D-964D-DA5F-234D647BC3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39947" y="-152733"/>
            <a:ext cx="6364776" cy="2017951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0AC7BF88-4050-5A0A-C1ED-BD8F665AD0E9}"/>
              </a:ext>
            </a:extLst>
          </p:cNvPr>
          <p:cNvGrpSpPr/>
          <p:nvPr/>
        </p:nvGrpSpPr>
        <p:grpSpPr>
          <a:xfrm>
            <a:off x="1353883" y="3753129"/>
            <a:ext cx="9336904" cy="1041326"/>
            <a:chOff x="4342856" y="2604550"/>
            <a:chExt cx="7249189" cy="1041326"/>
          </a:xfrm>
        </p:grpSpPr>
        <p:grpSp>
          <p:nvGrpSpPr>
            <p:cNvPr id="12" name="组合 10">
              <a:extLst>
                <a:ext uri="{FF2B5EF4-FFF2-40B4-BE49-F238E27FC236}">
                  <a16:creationId xmlns:a16="http://schemas.microsoft.com/office/drawing/2014/main" id="{37B98804-E4C5-93B0-E5CA-3DFFB25F69E7}"/>
                </a:ext>
              </a:extLst>
            </p:cNvPr>
            <p:cNvGrpSpPr/>
            <p:nvPr/>
          </p:nvGrpSpPr>
          <p:grpSpPr>
            <a:xfrm>
              <a:off x="4342856" y="2604550"/>
              <a:ext cx="6539391" cy="1041326"/>
              <a:chOff x="6765" y="2480"/>
              <a:chExt cx="10708" cy="1765"/>
            </a:xfrm>
          </p:grpSpPr>
          <p:pic>
            <p:nvPicPr>
              <p:cNvPr id="14" name="图片 12" descr="D:\个人文件夹\2020年\办公室相关\ppt专用\素材图片\元素\幼小学习\4ecf9ce4035038a4214249c5daed9a9f.png4ecf9ce4035038a4214249c5daed9a9f">
                <a:extLst>
                  <a:ext uri="{FF2B5EF4-FFF2-40B4-BE49-F238E27FC236}">
                    <a16:creationId xmlns:a16="http://schemas.microsoft.com/office/drawing/2014/main" id="{30428FAF-59B4-F7E0-998A-43770785448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>
              <a:xfrm>
                <a:off x="7458" y="2480"/>
                <a:ext cx="1583" cy="1453"/>
              </a:xfrm>
              <a:prstGeom prst="rect">
                <a:avLst/>
              </a:prstGeom>
            </p:spPr>
          </p:pic>
          <p:pic>
            <p:nvPicPr>
              <p:cNvPr id="15" name="图片 13" descr="D:\个人文件夹\2020年\办公室相关\ppt专用\素材图片\元素\幼小学习\4ecf9ce4035038a4214249c5daed9a9f.png4ecf9ce4035038a4214249c5daed9a9f">
                <a:extLst>
                  <a:ext uri="{FF2B5EF4-FFF2-40B4-BE49-F238E27FC236}">
                    <a16:creationId xmlns:a16="http://schemas.microsoft.com/office/drawing/2014/main" id="{75C26527-E339-289D-5738-F3727616623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>
              <a:xfrm>
                <a:off x="6765" y="2596"/>
                <a:ext cx="859" cy="1394"/>
              </a:xfrm>
              <a:prstGeom prst="rect">
                <a:avLst/>
              </a:prstGeom>
            </p:spPr>
          </p:pic>
          <p:cxnSp>
            <p:nvCxnSpPr>
              <p:cNvPr id="16" name="直接连接符 14">
                <a:extLst>
                  <a:ext uri="{FF2B5EF4-FFF2-40B4-BE49-F238E27FC236}">
                    <a16:creationId xmlns:a16="http://schemas.microsoft.com/office/drawing/2014/main" id="{60CE2377-1838-1D56-F323-148F08493FC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952" y="4240"/>
                <a:ext cx="8521" cy="5"/>
              </a:xfrm>
              <a:prstGeom prst="line">
                <a:avLst/>
              </a:prstGeom>
              <a:ln w="25400">
                <a:solidFill>
                  <a:schemeClr val="bg1">
                    <a:lumMod val="50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3" name="文本框 1">
              <a:extLst>
                <a:ext uri="{FF2B5EF4-FFF2-40B4-BE49-F238E27FC236}">
                  <a16:creationId xmlns:a16="http://schemas.microsoft.com/office/drawing/2014/main" id="{2051F9F0-D2A7-E3B1-B5AF-2BA2AA98D4A0}"/>
                </a:ext>
              </a:extLst>
            </p:cNvPr>
            <p:cNvSpPr txBox="1"/>
            <p:nvPr/>
          </p:nvSpPr>
          <p:spPr>
            <a:xfrm>
              <a:off x="5817235" y="2854248"/>
              <a:ext cx="5774810" cy="584775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r>
                <a:rPr lang="nl-NL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HS biết sử dụng đúng dấu hai chấm.</a:t>
              </a:r>
              <a:endPara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1255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83071B30-6CA9-4896-9371-5E219B8F932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A5AD6204-549C-4578-A226-F46326912C1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890" t="24425" r="3382" b="60079"/>
          <a:stretch/>
        </p:blipFill>
        <p:spPr>
          <a:xfrm>
            <a:off x="10795000" y="1568449"/>
            <a:ext cx="685800" cy="1123951"/>
          </a:xfrm>
          <a:prstGeom prst="rect">
            <a:avLst/>
          </a:prstGeom>
        </p:spPr>
      </p:pic>
      <p:pic>
        <p:nvPicPr>
          <p:cNvPr id="3" name="60458d79f32e0">
            <a:hlinkClick r:id="" action="ppaction://media"/>
            <a:extLst>
              <a:ext uri="{FF2B5EF4-FFF2-40B4-BE49-F238E27FC236}">
                <a16:creationId xmlns:a16="http://schemas.microsoft.com/office/drawing/2014/main" id="{048A313F-1A59-4342-B1FA-A6F88A1D1BE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192000" y="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45E04AF-4AD2-42BE-9262-61B48E9412D1}"/>
              </a:ext>
            </a:extLst>
          </p:cNvPr>
          <p:cNvSpPr txBox="1"/>
          <p:nvPr/>
        </p:nvSpPr>
        <p:spPr>
          <a:xfrm>
            <a:off x="1661747" y="2119731"/>
            <a:ext cx="7463600" cy="2618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FF3535"/>
                </a:solidFill>
                <a:effectLst/>
                <a:uLnTx/>
                <a:uFillTx/>
                <a:latin typeface="Coiny" panose="02000903060500060000" pitchFamily="2" charset="0"/>
                <a:ea typeface="White Xmas PERSONAL USE" pitchFamily="50" charset="0"/>
                <a:cs typeface="+mn-cs"/>
              </a:rPr>
              <a:t>TẠM BIỆT VÀ HẸN GẶP LẠI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301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0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" grpId="0"/>
      <p:bldP spid="8" grpId="1"/>
    </p:bldLst>
  </p:timing>
  <p:extLst>
    <p:ext uri="{E180D4A7-C9FB-4DFB-919C-405C955672EB}">
      <p14:showEvtLst xmlns:p14="http://schemas.microsoft.com/office/powerpoint/2010/main">
        <p14:playEvt time="94" objId="3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57"/>
          <a:stretch>
            <a:fillRect/>
          </a:stretch>
        </p:blipFill>
        <p:spPr>
          <a:xfrm>
            <a:off x="15081" y="-1"/>
            <a:ext cx="12161839" cy="6991351"/>
          </a:xfrm>
          <a:prstGeom prst="rect">
            <a:avLst/>
          </a:prstGeom>
        </p:spPr>
      </p:pic>
      <p:pic>
        <p:nvPicPr>
          <p:cNvPr id="2" name="Picture 1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584" b="31363" l="4200" r="141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27" t="5050" r="85322" b="68485"/>
          <a:stretch>
            <a:fillRect/>
          </a:stretch>
        </p:blipFill>
        <p:spPr>
          <a:xfrm rot="1356724">
            <a:off x="10844769" y="5411357"/>
            <a:ext cx="700136" cy="145583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600200" y="533400"/>
            <a:ext cx="8443118" cy="2438400"/>
          </a:xfrm>
          <a:prstGeom prst="rect">
            <a:avLst/>
          </a:prstGeom>
          <a:solidFill>
            <a:srgbClr val="FFBDBF"/>
          </a:solidFill>
          <a:ln>
            <a:solidFill>
              <a:srgbClr val="FF99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dirty="0">
                <a:solidFill>
                  <a:prstClr val="black"/>
                </a:solidFill>
                <a:latin typeface="Arial" panose="020B0604020202020204"/>
              </a:rPr>
              <a:t>Cái gì mà mỗi lần ta liếm nó đều chảy ra nước?</a:t>
            </a:r>
            <a:endParaRPr lang="en-US" sz="4400" dirty="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5" name="3"/>
          <p:cNvSpPr/>
          <p:nvPr/>
        </p:nvSpPr>
        <p:spPr>
          <a:xfrm>
            <a:off x="4648199" y="4324349"/>
            <a:ext cx="2409826" cy="1447800"/>
          </a:xfrm>
          <a:prstGeom prst="rect">
            <a:avLst/>
          </a:prstGeom>
          <a:solidFill>
            <a:srgbClr val="FF996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 err="1">
                <a:solidFill>
                  <a:prstClr val="white"/>
                </a:solidFill>
                <a:latin typeface="Arial" panose="020B0604020202020204"/>
              </a:rPr>
              <a:t>Cơm</a:t>
            </a:r>
            <a:endParaRPr lang="en-US" sz="7200" dirty="0">
              <a:solidFill>
                <a:prstClr val="white"/>
              </a:solidFill>
              <a:latin typeface="Arial" panose="020B0604020202020204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9651" y="4117543"/>
            <a:ext cx="734142" cy="707593"/>
          </a:xfrm>
          <a:prstGeom prst="rect">
            <a:avLst/>
          </a:prstGeom>
        </p:spPr>
      </p:pic>
      <p:sp>
        <p:nvSpPr>
          <p:cNvPr id="7" name="3"/>
          <p:cNvSpPr/>
          <p:nvPr/>
        </p:nvSpPr>
        <p:spPr>
          <a:xfrm>
            <a:off x="1800225" y="4343400"/>
            <a:ext cx="2173657" cy="1447800"/>
          </a:xfrm>
          <a:prstGeom prst="rect">
            <a:avLst/>
          </a:prstGeom>
          <a:solidFill>
            <a:srgbClr val="FF996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prstClr val="white"/>
                </a:solidFill>
                <a:latin typeface="Arial" panose="020B0604020202020204"/>
              </a:rPr>
              <a:t>Kem</a:t>
            </a:r>
          </a:p>
        </p:txBody>
      </p:sp>
      <p:sp>
        <p:nvSpPr>
          <p:cNvPr id="8" name="3"/>
          <p:cNvSpPr/>
          <p:nvPr/>
        </p:nvSpPr>
        <p:spPr>
          <a:xfrm>
            <a:off x="7684717" y="4343400"/>
            <a:ext cx="2287957" cy="1447800"/>
          </a:xfrm>
          <a:prstGeom prst="rect">
            <a:avLst/>
          </a:prstGeom>
          <a:solidFill>
            <a:srgbClr val="FF996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prstClr val="white"/>
                </a:solidFill>
                <a:latin typeface="Arial" panose="020B0604020202020204"/>
              </a:rPr>
              <a:t>Rau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9216" y="4136594"/>
            <a:ext cx="725543" cy="71158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8096" y="4136594"/>
            <a:ext cx="734142" cy="70759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49442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49442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" dur="2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49442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49442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6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57"/>
          <a:stretch>
            <a:fillRect/>
          </a:stretch>
        </p:blipFill>
        <p:spPr>
          <a:xfrm>
            <a:off x="15081" y="-1"/>
            <a:ext cx="12161839" cy="6991351"/>
          </a:xfrm>
          <a:prstGeom prst="rect">
            <a:avLst/>
          </a:prstGeom>
        </p:spPr>
      </p:pic>
      <p:pic>
        <p:nvPicPr>
          <p:cNvPr id="2" name="Picture 1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981" b="32328" l="16300" r="26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348" t="5451" r="73101" b="68084"/>
          <a:stretch>
            <a:fillRect/>
          </a:stretch>
        </p:blipFill>
        <p:spPr>
          <a:xfrm rot="20494740">
            <a:off x="10960505" y="5247123"/>
            <a:ext cx="714071" cy="148481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600200" y="533400"/>
            <a:ext cx="8443118" cy="2438400"/>
          </a:xfrm>
          <a:prstGeom prst="rect">
            <a:avLst/>
          </a:prstGeom>
          <a:solidFill>
            <a:srgbClr val="FFBDBF"/>
          </a:solidFill>
          <a:ln>
            <a:solidFill>
              <a:srgbClr val="FF99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5400" dirty="0">
                <a:solidFill>
                  <a:prstClr val="black"/>
                </a:solidFill>
                <a:latin typeface="Arial" panose="020B0604020202020204"/>
              </a:rPr>
              <a:t>Cái gì như chong chóng</a:t>
            </a:r>
            <a:endParaRPr lang="en-US" sz="5400" dirty="0">
              <a:solidFill>
                <a:prstClr val="black"/>
              </a:solidFill>
              <a:latin typeface="Arial" panose="020B0604020202020204"/>
            </a:endParaRPr>
          </a:p>
          <a:p>
            <a:pPr algn="ctr"/>
            <a:r>
              <a:rPr lang="vi-VN" sz="5400" dirty="0">
                <a:solidFill>
                  <a:prstClr val="black"/>
                </a:solidFill>
                <a:latin typeface="Arial" panose="020B0604020202020204"/>
              </a:rPr>
              <a:t>Tặng gió mát cho đời</a:t>
            </a:r>
            <a:endParaRPr lang="en-US" sz="5400" dirty="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5" name="3"/>
          <p:cNvSpPr/>
          <p:nvPr/>
        </p:nvSpPr>
        <p:spPr>
          <a:xfrm>
            <a:off x="5015918" y="4324349"/>
            <a:ext cx="2184982" cy="1447800"/>
          </a:xfrm>
          <a:prstGeom prst="rect">
            <a:avLst/>
          </a:prstGeom>
          <a:solidFill>
            <a:srgbClr val="FF996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 err="1">
                <a:solidFill>
                  <a:prstClr val="white"/>
                </a:solidFill>
                <a:latin typeface="Arial" panose="020B0604020202020204"/>
              </a:rPr>
              <a:t>Chổi</a:t>
            </a:r>
            <a:endParaRPr lang="en-US" sz="7200" dirty="0">
              <a:solidFill>
                <a:prstClr val="white"/>
              </a:solidFill>
              <a:latin typeface="Arial" panose="020B0604020202020204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0158" y="3886201"/>
            <a:ext cx="734142" cy="707593"/>
          </a:xfrm>
          <a:prstGeom prst="rect">
            <a:avLst/>
          </a:prstGeom>
        </p:spPr>
      </p:pic>
      <p:sp>
        <p:nvSpPr>
          <p:cNvPr id="7" name="3"/>
          <p:cNvSpPr/>
          <p:nvPr/>
        </p:nvSpPr>
        <p:spPr>
          <a:xfrm>
            <a:off x="7844841" y="4343400"/>
            <a:ext cx="1832559" cy="1447800"/>
          </a:xfrm>
          <a:prstGeom prst="rect">
            <a:avLst/>
          </a:prstGeom>
          <a:solidFill>
            <a:srgbClr val="FF996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solidFill>
                  <a:prstClr val="white"/>
                </a:solidFill>
                <a:latin typeface="Arial" panose="020B0604020202020204"/>
              </a:rPr>
              <a:t>Quạt</a:t>
            </a:r>
            <a:r>
              <a:rPr lang="en-US" sz="4800" dirty="0">
                <a:solidFill>
                  <a:prstClr val="white"/>
                </a:solidFill>
                <a:latin typeface="Arial" panose="020B0604020202020204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Arial" panose="020B0604020202020204"/>
              </a:rPr>
              <a:t>điện</a:t>
            </a:r>
            <a:endParaRPr lang="en-US" sz="4800" dirty="0">
              <a:solidFill>
                <a:prstClr val="white"/>
              </a:solidFill>
              <a:latin typeface="Arial" panose="020B0604020202020204"/>
            </a:endParaRPr>
          </a:p>
        </p:txBody>
      </p:sp>
      <p:sp>
        <p:nvSpPr>
          <p:cNvPr id="8" name="3"/>
          <p:cNvSpPr/>
          <p:nvPr/>
        </p:nvSpPr>
        <p:spPr>
          <a:xfrm>
            <a:off x="1704975" y="4343400"/>
            <a:ext cx="2040307" cy="1447800"/>
          </a:xfrm>
          <a:prstGeom prst="rect">
            <a:avLst/>
          </a:prstGeom>
          <a:solidFill>
            <a:srgbClr val="FF996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 err="1">
                <a:solidFill>
                  <a:prstClr val="white"/>
                </a:solidFill>
                <a:latin typeface="Arial" panose="020B0604020202020204"/>
              </a:rPr>
              <a:t>Áo</a:t>
            </a:r>
            <a:endParaRPr lang="en-US" sz="7200" dirty="0">
              <a:solidFill>
                <a:prstClr val="white"/>
              </a:solidFill>
              <a:latin typeface="Arial" panose="020B0604020202020204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5257" y="4113553"/>
            <a:ext cx="725543" cy="71158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9096" y="3920185"/>
            <a:ext cx="734142" cy="70759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49442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49442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" dur="2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49442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49442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6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57"/>
          <a:stretch>
            <a:fillRect/>
          </a:stretch>
        </p:blipFill>
        <p:spPr>
          <a:xfrm>
            <a:off x="15081" y="-1"/>
            <a:ext cx="12161839" cy="6991351"/>
          </a:xfrm>
          <a:prstGeom prst="rect">
            <a:avLst/>
          </a:prstGeom>
        </p:spPr>
      </p:pic>
      <p:pic>
        <p:nvPicPr>
          <p:cNvPr id="2" name="Picture 1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413" b="31122" l="43900" r="5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724" t="3044" r="44724" b="68878"/>
          <a:stretch>
            <a:fillRect/>
          </a:stretch>
        </p:blipFill>
        <p:spPr>
          <a:xfrm rot="616500">
            <a:off x="10777314" y="4619292"/>
            <a:ext cx="982937" cy="216843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952501" y="533400"/>
            <a:ext cx="10993264" cy="2438400"/>
          </a:xfrm>
          <a:prstGeom prst="rect">
            <a:avLst/>
          </a:prstGeom>
          <a:solidFill>
            <a:srgbClr val="FFBDBF"/>
          </a:solidFill>
          <a:ln>
            <a:solidFill>
              <a:srgbClr val="FF99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dirty="0">
                <a:solidFill>
                  <a:prstClr val="black"/>
                </a:solidFill>
                <a:latin typeface="Arial" panose="020B0604020202020204"/>
              </a:rPr>
              <a:t>Hoa gì đỏ thắm trên càn</a:t>
            </a:r>
            <a:r>
              <a:rPr lang="en-US" sz="4400" dirty="0">
                <a:solidFill>
                  <a:prstClr val="black"/>
                </a:solidFill>
                <a:latin typeface="Arial" panose="020B0604020202020204"/>
              </a:rPr>
              <a:t>h</a:t>
            </a:r>
          </a:p>
          <a:p>
            <a:pPr algn="ctr"/>
            <a:r>
              <a:rPr lang="vi-VN" sz="4400" dirty="0">
                <a:solidFill>
                  <a:prstClr val="black"/>
                </a:solidFill>
                <a:latin typeface="Arial" panose="020B0604020202020204"/>
              </a:rPr>
              <a:t>Gọi mùa hè tới, một mùa chia tay</a:t>
            </a:r>
            <a:endParaRPr lang="en-US" sz="4400" dirty="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5" name="3"/>
          <p:cNvSpPr/>
          <p:nvPr/>
        </p:nvSpPr>
        <p:spPr>
          <a:xfrm>
            <a:off x="7716175" y="4324349"/>
            <a:ext cx="2104100" cy="1447800"/>
          </a:xfrm>
          <a:prstGeom prst="rect">
            <a:avLst/>
          </a:prstGeom>
          <a:solidFill>
            <a:srgbClr val="FF996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>
                <a:solidFill>
                  <a:prstClr val="white"/>
                </a:solidFill>
                <a:latin typeface="Arial" panose="020B0604020202020204"/>
              </a:rPr>
              <a:t>Hoa</a:t>
            </a:r>
            <a:r>
              <a:rPr lang="en-US" sz="4400" dirty="0">
                <a:solidFill>
                  <a:prstClr val="white"/>
                </a:solidFill>
                <a:latin typeface="Arial" panose="020B0604020202020204"/>
              </a:rPr>
              <a:t> </a:t>
            </a:r>
            <a:r>
              <a:rPr lang="en-US" sz="4400" dirty="0" err="1">
                <a:solidFill>
                  <a:prstClr val="white"/>
                </a:solidFill>
                <a:latin typeface="Arial" panose="020B0604020202020204"/>
              </a:rPr>
              <a:t>mai</a:t>
            </a:r>
            <a:endParaRPr lang="en-US" sz="4400" dirty="0">
              <a:solidFill>
                <a:prstClr val="white"/>
              </a:solidFill>
              <a:latin typeface="Arial" panose="020B0604020202020204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3902" y="3886201"/>
            <a:ext cx="734142" cy="707593"/>
          </a:xfrm>
          <a:prstGeom prst="rect">
            <a:avLst/>
          </a:prstGeom>
        </p:spPr>
      </p:pic>
      <p:sp>
        <p:nvSpPr>
          <p:cNvPr id="7" name="3"/>
          <p:cNvSpPr/>
          <p:nvPr/>
        </p:nvSpPr>
        <p:spPr>
          <a:xfrm>
            <a:off x="4953000" y="4343400"/>
            <a:ext cx="2396104" cy="1447800"/>
          </a:xfrm>
          <a:prstGeom prst="rect">
            <a:avLst/>
          </a:prstGeom>
          <a:solidFill>
            <a:srgbClr val="FF996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solidFill>
                  <a:prstClr val="white"/>
                </a:solidFill>
                <a:latin typeface="Arial" panose="020B0604020202020204"/>
              </a:rPr>
              <a:t>Hoa</a:t>
            </a:r>
            <a:r>
              <a:rPr lang="en-US" sz="4800" dirty="0">
                <a:solidFill>
                  <a:prstClr val="white"/>
                </a:solidFill>
                <a:latin typeface="Arial" panose="020B0604020202020204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Arial" panose="020B0604020202020204"/>
              </a:rPr>
              <a:t>phượng</a:t>
            </a:r>
            <a:endParaRPr lang="en-US" sz="4800" dirty="0">
              <a:solidFill>
                <a:prstClr val="white"/>
              </a:solidFill>
              <a:latin typeface="Arial" panose="020B0604020202020204"/>
            </a:endParaRPr>
          </a:p>
        </p:txBody>
      </p:sp>
      <p:sp>
        <p:nvSpPr>
          <p:cNvPr id="8" name="3"/>
          <p:cNvSpPr/>
          <p:nvPr/>
        </p:nvSpPr>
        <p:spPr>
          <a:xfrm>
            <a:off x="1710304" y="4343400"/>
            <a:ext cx="2034978" cy="1447800"/>
          </a:xfrm>
          <a:prstGeom prst="rect">
            <a:avLst/>
          </a:prstGeom>
          <a:solidFill>
            <a:srgbClr val="FF996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>
                <a:solidFill>
                  <a:prstClr val="white"/>
                </a:solidFill>
                <a:latin typeface="Arial" panose="020B0604020202020204"/>
              </a:rPr>
              <a:t>Hoa</a:t>
            </a:r>
            <a:r>
              <a:rPr lang="en-US" sz="4400" dirty="0">
                <a:solidFill>
                  <a:prstClr val="white"/>
                </a:solidFill>
                <a:latin typeface="Arial" panose="020B0604020202020204"/>
              </a:rPr>
              <a:t> </a:t>
            </a:r>
            <a:r>
              <a:rPr lang="en-US" sz="4400" dirty="0" err="1">
                <a:solidFill>
                  <a:prstClr val="white"/>
                </a:solidFill>
                <a:latin typeface="Arial" panose="020B0604020202020204"/>
              </a:rPr>
              <a:t>lan</a:t>
            </a:r>
            <a:endParaRPr lang="en-US" sz="4400" dirty="0">
              <a:solidFill>
                <a:prstClr val="white"/>
              </a:solidFill>
              <a:latin typeface="Arial" panose="020B0604020202020204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1293" y="3967414"/>
            <a:ext cx="725543" cy="71158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8211" y="4136593"/>
            <a:ext cx="734142" cy="70759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49442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49442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" dur="2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49442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49442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6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83071B30-6CA9-4896-9371-5E219B8F932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A5AD6204-549C-4578-A226-F46326912C1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890" t="24425" r="3382" b="60079"/>
          <a:stretch/>
        </p:blipFill>
        <p:spPr>
          <a:xfrm>
            <a:off x="10795000" y="1568449"/>
            <a:ext cx="685800" cy="11239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4439D86-1E59-4787-B41F-75EB938442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44214" y="1848091"/>
            <a:ext cx="3475021" cy="107298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67D62B7-E797-4E3E-AB09-2AD5818FAC3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55407" y="2692400"/>
            <a:ext cx="8059611" cy="215207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046D3D5-BA4A-4D11-92F5-A4E538AE599A}"/>
              </a:ext>
            </a:extLst>
          </p:cNvPr>
          <p:cNvSpPr txBox="1"/>
          <p:nvPr/>
        </p:nvSpPr>
        <p:spPr>
          <a:xfrm>
            <a:off x="2709861" y="6467021"/>
            <a:ext cx="69437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</a:rPr>
              <a:t>Thiết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kế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bởi</a:t>
            </a:r>
            <a:r>
              <a:rPr lang="en-US" dirty="0">
                <a:solidFill>
                  <a:srgbClr val="FF0000"/>
                </a:solidFill>
              </a:rPr>
              <a:t>: </a:t>
            </a:r>
            <a:r>
              <a:rPr lang="en-US" dirty="0" err="1">
                <a:solidFill>
                  <a:srgbClr val="FF0000"/>
                </a:solidFill>
              </a:rPr>
              <a:t>Hương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Thảo</a:t>
            </a:r>
            <a:r>
              <a:rPr lang="en-US" dirty="0">
                <a:solidFill>
                  <a:srgbClr val="FF0000"/>
                </a:solidFill>
              </a:rPr>
              <a:t>: https://www.facebook.com/huongthaoGADT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03991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94" objId="3"/>
      </p14:showEvt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7F1544F4-484B-86DF-67F2-04E250959547}"/>
              </a:ext>
            </a:extLst>
          </p:cNvPr>
          <p:cNvGrpSpPr/>
          <p:nvPr/>
        </p:nvGrpSpPr>
        <p:grpSpPr>
          <a:xfrm>
            <a:off x="1195379" y="2176627"/>
            <a:ext cx="9308440" cy="1395376"/>
            <a:chOff x="4307181" y="1097184"/>
            <a:chExt cx="6970971" cy="1395376"/>
          </a:xfrm>
        </p:grpSpPr>
        <p:sp>
          <p:nvSpPr>
            <p:cNvPr id="5" name="文本框 1">
              <a:extLst>
                <a:ext uri="{FF2B5EF4-FFF2-40B4-BE49-F238E27FC236}">
                  <a16:creationId xmlns:a16="http://schemas.microsoft.com/office/drawing/2014/main" id="{D2C231B2-A0C6-F217-5D58-44B9F95F9277}"/>
                </a:ext>
              </a:extLst>
            </p:cNvPr>
            <p:cNvSpPr txBox="1"/>
            <p:nvPr/>
          </p:nvSpPr>
          <p:spPr>
            <a:xfrm>
              <a:off x="5679416" y="1269918"/>
              <a:ext cx="5598736" cy="1222642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pPr indent="228600">
                <a:lnSpc>
                  <a:spcPct val="120000"/>
                </a:lnSpc>
              </a:pPr>
              <a:r>
                <a:rPr lang="nl-NL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HS tìm được các từ ngữ nói về mùa hè.</a:t>
              </a:r>
              <a:endPara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6" name="组合 8">
              <a:extLst>
                <a:ext uri="{FF2B5EF4-FFF2-40B4-BE49-F238E27FC236}">
                  <a16:creationId xmlns:a16="http://schemas.microsoft.com/office/drawing/2014/main" id="{48C6BD8E-46C9-DCA7-29F5-A8E29C378FA3}"/>
                </a:ext>
              </a:extLst>
            </p:cNvPr>
            <p:cNvGrpSpPr/>
            <p:nvPr/>
          </p:nvGrpSpPr>
          <p:grpSpPr>
            <a:xfrm>
              <a:off x="4307181" y="1097184"/>
              <a:ext cx="6669190" cy="1038377"/>
              <a:chOff x="6768" y="1913"/>
              <a:chExt cx="10174" cy="1760"/>
            </a:xfrm>
          </p:grpSpPr>
          <p:pic>
            <p:nvPicPr>
              <p:cNvPr id="7" name="图片 11" descr="D:\个人文件夹\2020年\办公室相关\ppt专用\素材图片\元素\幼小学习\4ecf9ce4035038a4214249c5daed9a9f.png4ecf9ce4035038a4214249c5daed9a9f">
                <a:extLst>
                  <a:ext uri="{FF2B5EF4-FFF2-40B4-BE49-F238E27FC236}">
                    <a16:creationId xmlns:a16="http://schemas.microsoft.com/office/drawing/2014/main" id="{4D311369-A8E9-C148-2F1F-65C446DCB40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>
              <a:xfrm>
                <a:off x="7331" y="2220"/>
                <a:ext cx="1583" cy="1453"/>
              </a:xfrm>
              <a:prstGeom prst="rect">
                <a:avLst/>
              </a:prstGeom>
            </p:spPr>
          </p:pic>
          <p:pic>
            <p:nvPicPr>
              <p:cNvPr id="8" name="图片 5" descr="D:\个人文件夹\2020年\办公室相关\ppt专用\素材图片\元素\幼小学习\4ecf9ce4035038a4214249c5daed9a9f.png4ecf9ce4035038a4214249c5daed9a9f">
                <a:extLst>
                  <a:ext uri="{FF2B5EF4-FFF2-40B4-BE49-F238E27FC236}">
                    <a16:creationId xmlns:a16="http://schemas.microsoft.com/office/drawing/2014/main" id="{13711DD5-4EAC-149E-8992-6DE66BF756C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>
              <a:xfrm>
                <a:off x="6768" y="1913"/>
                <a:ext cx="859" cy="1394"/>
              </a:xfrm>
              <a:prstGeom prst="rect">
                <a:avLst/>
              </a:prstGeom>
            </p:spPr>
          </p:pic>
          <p:cxnSp>
            <p:nvCxnSpPr>
              <p:cNvPr id="9" name="直接连接符 6">
                <a:extLst>
                  <a:ext uri="{FF2B5EF4-FFF2-40B4-BE49-F238E27FC236}">
                    <a16:creationId xmlns:a16="http://schemas.microsoft.com/office/drawing/2014/main" id="{75A5F774-A134-C236-62E3-0EB15BC87CA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043" y="3401"/>
                <a:ext cx="7899" cy="0"/>
              </a:xfrm>
              <a:prstGeom prst="line">
                <a:avLst/>
              </a:prstGeom>
              <a:ln w="25400">
                <a:solidFill>
                  <a:schemeClr val="bg1">
                    <a:lumMod val="50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DA2A5D37-2D5D-964D-DA5F-234D647BC3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39947" y="-152733"/>
            <a:ext cx="6364776" cy="2017951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0AC7BF88-4050-5A0A-C1ED-BD8F665AD0E9}"/>
              </a:ext>
            </a:extLst>
          </p:cNvPr>
          <p:cNvGrpSpPr/>
          <p:nvPr/>
        </p:nvGrpSpPr>
        <p:grpSpPr>
          <a:xfrm>
            <a:off x="1353883" y="3753129"/>
            <a:ext cx="9336904" cy="1041326"/>
            <a:chOff x="4342856" y="2604550"/>
            <a:chExt cx="7249189" cy="1041326"/>
          </a:xfrm>
        </p:grpSpPr>
        <p:grpSp>
          <p:nvGrpSpPr>
            <p:cNvPr id="12" name="组合 10">
              <a:extLst>
                <a:ext uri="{FF2B5EF4-FFF2-40B4-BE49-F238E27FC236}">
                  <a16:creationId xmlns:a16="http://schemas.microsoft.com/office/drawing/2014/main" id="{37B98804-E4C5-93B0-E5CA-3DFFB25F69E7}"/>
                </a:ext>
              </a:extLst>
            </p:cNvPr>
            <p:cNvGrpSpPr/>
            <p:nvPr/>
          </p:nvGrpSpPr>
          <p:grpSpPr>
            <a:xfrm>
              <a:off x="4342856" y="2604550"/>
              <a:ext cx="6539391" cy="1041326"/>
              <a:chOff x="6765" y="2480"/>
              <a:chExt cx="10708" cy="1765"/>
            </a:xfrm>
          </p:grpSpPr>
          <p:pic>
            <p:nvPicPr>
              <p:cNvPr id="14" name="图片 12" descr="D:\个人文件夹\2020年\办公室相关\ppt专用\素材图片\元素\幼小学习\4ecf9ce4035038a4214249c5daed9a9f.png4ecf9ce4035038a4214249c5daed9a9f">
                <a:extLst>
                  <a:ext uri="{FF2B5EF4-FFF2-40B4-BE49-F238E27FC236}">
                    <a16:creationId xmlns:a16="http://schemas.microsoft.com/office/drawing/2014/main" id="{30428FAF-59B4-F7E0-998A-43770785448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>
              <a:xfrm>
                <a:off x="7458" y="2480"/>
                <a:ext cx="1583" cy="1453"/>
              </a:xfrm>
              <a:prstGeom prst="rect">
                <a:avLst/>
              </a:prstGeom>
            </p:spPr>
          </p:pic>
          <p:pic>
            <p:nvPicPr>
              <p:cNvPr id="15" name="图片 13" descr="D:\个人文件夹\2020年\办公室相关\ppt专用\素材图片\元素\幼小学习\4ecf9ce4035038a4214249c5daed9a9f.png4ecf9ce4035038a4214249c5daed9a9f">
                <a:extLst>
                  <a:ext uri="{FF2B5EF4-FFF2-40B4-BE49-F238E27FC236}">
                    <a16:creationId xmlns:a16="http://schemas.microsoft.com/office/drawing/2014/main" id="{75C26527-E339-289D-5738-F3727616623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>
              <a:xfrm>
                <a:off x="6765" y="2596"/>
                <a:ext cx="859" cy="1394"/>
              </a:xfrm>
              <a:prstGeom prst="rect">
                <a:avLst/>
              </a:prstGeom>
            </p:spPr>
          </p:pic>
          <p:cxnSp>
            <p:nvCxnSpPr>
              <p:cNvPr id="16" name="直接连接符 14">
                <a:extLst>
                  <a:ext uri="{FF2B5EF4-FFF2-40B4-BE49-F238E27FC236}">
                    <a16:creationId xmlns:a16="http://schemas.microsoft.com/office/drawing/2014/main" id="{60CE2377-1838-1D56-F323-148F08493FC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952" y="4240"/>
                <a:ext cx="8521" cy="5"/>
              </a:xfrm>
              <a:prstGeom prst="line">
                <a:avLst/>
              </a:prstGeom>
              <a:ln w="25400">
                <a:solidFill>
                  <a:schemeClr val="bg1">
                    <a:lumMod val="50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3" name="文本框 1">
              <a:extLst>
                <a:ext uri="{FF2B5EF4-FFF2-40B4-BE49-F238E27FC236}">
                  <a16:creationId xmlns:a16="http://schemas.microsoft.com/office/drawing/2014/main" id="{2051F9F0-D2A7-E3B1-B5AF-2BA2AA98D4A0}"/>
                </a:ext>
              </a:extLst>
            </p:cNvPr>
            <p:cNvSpPr txBox="1"/>
            <p:nvPr/>
          </p:nvSpPr>
          <p:spPr>
            <a:xfrm>
              <a:off x="5817235" y="2854248"/>
              <a:ext cx="5774810" cy="584775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r>
                <a:rPr lang="nl-NL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HS biết sử dụng đúng dấu hai chấm.</a:t>
              </a:r>
              <a:endPara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73743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15C86929-F2C9-40BC-8A40-B904087665F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860" t="14403" r="3873" b="-6361"/>
          <a:stretch/>
        </p:blipFill>
        <p:spPr>
          <a:xfrm>
            <a:off x="514350" y="-469252"/>
            <a:ext cx="3867150" cy="7327252"/>
          </a:xfrm>
          <a:prstGeom prst="rect">
            <a:avLst/>
          </a:prstGeom>
        </p:spPr>
      </p:pic>
      <p:pic>
        <p:nvPicPr>
          <p:cNvPr id="36" name="Picture 35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9F809738-327B-4921-866D-41D86210697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1492" y="184352"/>
            <a:ext cx="6489296" cy="6489296"/>
          </a:xfrm>
          <a:prstGeom prst="rect">
            <a:avLst/>
          </a:prstGeom>
        </p:spPr>
      </p:pic>
      <p:pic>
        <p:nvPicPr>
          <p:cNvPr id="39" name="Picture 4" descr="170 ɴᴏᴛɪᴏɴ ɢɪꜰꜱ ideas in 2021 | aesthetic gif, cute gif, gif">
            <a:extLst>
              <a:ext uri="{FF2B5EF4-FFF2-40B4-BE49-F238E27FC236}">
                <a16:creationId xmlns:a16="http://schemas.microsoft.com/office/drawing/2014/main" id="{1EFD6DD9-D52C-4DDA-9755-AD8162D66C0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6139" y="1051560"/>
            <a:ext cx="3117954" cy="2377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图片 9">
            <a:extLst>
              <a:ext uri="{FF2B5EF4-FFF2-40B4-BE49-F238E27FC236}">
                <a16:creationId xmlns:a16="http://schemas.microsoft.com/office/drawing/2014/main" id="{5D8A0514-788B-4C7F-85A1-B713BDC30BE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3" b="65066"/>
          <a:stretch/>
        </p:blipFill>
        <p:spPr>
          <a:xfrm>
            <a:off x="10684042" y="0"/>
            <a:ext cx="1507970" cy="2129589"/>
          </a:xfrm>
          <a:prstGeom prst="rect">
            <a:avLst/>
          </a:prstGeom>
        </p:spPr>
      </p:pic>
      <p:pic>
        <p:nvPicPr>
          <p:cNvPr id="7" name="图片 9">
            <a:extLst>
              <a:ext uri="{FF2B5EF4-FFF2-40B4-BE49-F238E27FC236}">
                <a16:creationId xmlns:a16="http://schemas.microsoft.com/office/drawing/2014/main" id="{91D4BDF4-A23C-4706-B9F9-D63AEBD0946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3" b="65066"/>
          <a:stretch/>
        </p:blipFill>
        <p:spPr>
          <a:xfrm flipH="1">
            <a:off x="-11575" y="-6018"/>
            <a:ext cx="1507970" cy="212958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3BF7BB1-EA90-45DA-B331-87A224960FE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96000" y="3079906"/>
            <a:ext cx="3645724" cy="106689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90013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E5AF7F15-5D62-4F43-862D-BC439053347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3" b="65066"/>
          <a:stretch/>
        </p:blipFill>
        <p:spPr>
          <a:xfrm>
            <a:off x="10600187" y="68366"/>
            <a:ext cx="1507970" cy="2129589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601DDC39-9764-4498-89A0-050D8BDEE034}"/>
              </a:ext>
            </a:extLst>
          </p:cNvPr>
          <p:cNvGrpSpPr/>
          <p:nvPr/>
        </p:nvGrpSpPr>
        <p:grpSpPr>
          <a:xfrm>
            <a:off x="541414" y="196002"/>
            <a:ext cx="11966780" cy="653810"/>
            <a:chOff x="-398834" y="64982"/>
            <a:chExt cx="11656025" cy="653810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8C17C61E-8971-4E6C-ACEB-653D0BB32051}"/>
                </a:ext>
              </a:extLst>
            </p:cNvPr>
            <p:cNvSpPr/>
            <p:nvPr/>
          </p:nvSpPr>
          <p:spPr>
            <a:xfrm>
              <a:off x="-398834" y="103239"/>
              <a:ext cx="11182866" cy="615553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C8BA3EE-7779-4D6C-AC65-92426F97AC5F}"/>
                </a:ext>
              </a:extLst>
            </p:cNvPr>
            <p:cNvSpPr txBox="1"/>
            <p:nvPr/>
          </p:nvSpPr>
          <p:spPr>
            <a:xfrm>
              <a:off x="-266287" y="64982"/>
              <a:ext cx="11523478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/>
              <a:r>
                <a:rPr lang="vi-VN" sz="3600" b="1" i="0" dirty="0">
                  <a:solidFill>
                    <a:srgbClr val="2888E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Câu 1</a:t>
              </a:r>
              <a:r>
                <a:rPr lang="en-US" sz="36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vi-VN" sz="3600" b="1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Tìm các từ ngữ nói về mùa hè theo gợi ý dưới đây:</a:t>
              </a:r>
              <a:endParaRPr lang="vi-VN" sz="3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4F79578B-727C-4A3F-9CCD-BE9A4AD392FD}"/>
              </a:ext>
            </a:extLst>
          </p:cNvPr>
          <p:cNvSpPr txBox="1"/>
          <p:nvPr/>
        </p:nvSpPr>
        <p:spPr>
          <a:xfrm>
            <a:off x="541414" y="1133160"/>
            <a:ext cx="11122445" cy="5089983"/>
          </a:xfrm>
          <a:custGeom>
            <a:avLst/>
            <a:gdLst>
              <a:gd name="connsiteX0" fmla="*/ 0 w 11122445"/>
              <a:gd name="connsiteY0" fmla="*/ 0 h 5089983"/>
              <a:gd name="connsiteX1" fmla="*/ 11122445 w 11122445"/>
              <a:gd name="connsiteY1" fmla="*/ 0 h 5089983"/>
              <a:gd name="connsiteX2" fmla="*/ 11122445 w 11122445"/>
              <a:gd name="connsiteY2" fmla="*/ 5089983 h 5089983"/>
              <a:gd name="connsiteX3" fmla="*/ 0 w 11122445"/>
              <a:gd name="connsiteY3" fmla="*/ 5089983 h 5089983"/>
              <a:gd name="connsiteX4" fmla="*/ 0 w 11122445"/>
              <a:gd name="connsiteY4" fmla="*/ 0 h 50899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122445" h="5089983" fill="none" extrusionOk="0">
                <a:moveTo>
                  <a:pt x="0" y="0"/>
                </a:moveTo>
                <a:cubicBezTo>
                  <a:pt x="2426482" y="41470"/>
                  <a:pt x="8165499" y="156431"/>
                  <a:pt x="11122445" y="0"/>
                </a:cubicBezTo>
                <a:cubicBezTo>
                  <a:pt x="11137095" y="1086621"/>
                  <a:pt x="11085651" y="4127031"/>
                  <a:pt x="11122445" y="5089983"/>
                </a:cubicBezTo>
                <a:cubicBezTo>
                  <a:pt x="7880873" y="5072336"/>
                  <a:pt x="3355261" y="5125287"/>
                  <a:pt x="0" y="5089983"/>
                </a:cubicBezTo>
                <a:cubicBezTo>
                  <a:pt x="65784" y="4360895"/>
                  <a:pt x="-169487" y="1576772"/>
                  <a:pt x="0" y="0"/>
                </a:cubicBezTo>
                <a:close/>
              </a:path>
              <a:path w="11122445" h="5089983" stroke="0" extrusionOk="0">
                <a:moveTo>
                  <a:pt x="0" y="0"/>
                </a:moveTo>
                <a:cubicBezTo>
                  <a:pt x="2567945" y="53968"/>
                  <a:pt x="7059010" y="-1137"/>
                  <a:pt x="11122445" y="0"/>
                </a:cubicBezTo>
                <a:cubicBezTo>
                  <a:pt x="10965752" y="2432435"/>
                  <a:pt x="11266512" y="3087244"/>
                  <a:pt x="11122445" y="5089983"/>
                </a:cubicBezTo>
                <a:cubicBezTo>
                  <a:pt x="6141828" y="5144525"/>
                  <a:pt x="2078227" y="4990204"/>
                  <a:pt x="0" y="5089983"/>
                </a:cubicBezTo>
                <a:cubicBezTo>
                  <a:pt x="90861" y="3313827"/>
                  <a:pt x="-96644" y="859415"/>
                  <a:pt x="0" y="0"/>
                </a:cubicBezTo>
                <a:close/>
              </a:path>
            </a:pathLst>
          </a:custGeom>
          <a:ln w="28575">
            <a:solidFill>
              <a:srgbClr val="126A8E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2697203518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78500FF8-E3AE-4385-A73A-074683DAD2D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2794129"/>
              </p:ext>
            </p:extLst>
          </p:nvPr>
        </p:nvGraphicFramePr>
        <p:xfrm>
          <a:off x="658981" y="1931396"/>
          <a:ext cx="10887310" cy="2199640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2177462">
                  <a:extLst>
                    <a:ext uri="{9D8B030D-6E8A-4147-A177-3AD203B41FA5}">
                      <a16:colId xmlns:a16="http://schemas.microsoft.com/office/drawing/2014/main" val="1478451117"/>
                    </a:ext>
                  </a:extLst>
                </a:gridCol>
                <a:gridCol w="2177462">
                  <a:extLst>
                    <a:ext uri="{9D8B030D-6E8A-4147-A177-3AD203B41FA5}">
                      <a16:colId xmlns:a16="http://schemas.microsoft.com/office/drawing/2014/main" val="1934819595"/>
                    </a:ext>
                  </a:extLst>
                </a:gridCol>
                <a:gridCol w="2177462">
                  <a:extLst>
                    <a:ext uri="{9D8B030D-6E8A-4147-A177-3AD203B41FA5}">
                      <a16:colId xmlns:a16="http://schemas.microsoft.com/office/drawing/2014/main" val="1700224336"/>
                    </a:ext>
                  </a:extLst>
                </a:gridCol>
                <a:gridCol w="2177462">
                  <a:extLst>
                    <a:ext uri="{9D8B030D-6E8A-4147-A177-3AD203B41FA5}">
                      <a16:colId xmlns:a16="http://schemas.microsoft.com/office/drawing/2014/main" val="3853912616"/>
                    </a:ext>
                  </a:extLst>
                </a:gridCol>
                <a:gridCol w="2177462">
                  <a:extLst>
                    <a:ext uri="{9D8B030D-6E8A-4147-A177-3AD203B41FA5}">
                      <a16:colId xmlns:a16="http://schemas.microsoft.com/office/drawing/2014/main" val="247673809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b="1" dirty="0" err="1">
                          <a:effectLst/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Thời</a:t>
                      </a:r>
                      <a:r>
                        <a:rPr lang="en-US" sz="3200" b="1" dirty="0">
                          <a:effectLst/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effectLst/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tiết</a:t>
                      </a:r>
                      <a:endParaRPr lang="en-US" sz="3200" b="1" dirty="0">
                        <a:effectLst/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50" marR="31750" marT="31750" marB="3175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b="1" dirty="0" err="1">
                          <a:effectLst/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Đồ</a:t>
                      </a:r>
                      <a:r>
                        <a:rPr lang="en-US" sz="3200" b="1" dirty="0">
                          <a:effectLst/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effectLst/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ăn</a:t>
                      </a:r>
                      <a:r>
                        <a:rPr lang="en-US" sz="3200" b="1" dirty="0">
                          <a:effectLst/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effectLst/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thức</a:t>
                      </a:r>
                      <a:r>
                        <a:rPr lang="en-US" sz="3200" b="1" dirty="0">
                          <a:effectLst/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effectLst/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uống</a:t>
                      </a:r>
                      <a:endParaRPr lang="en-US" sz="3200" b="1" dirty="0">
                        <a:effectLst/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50" marR="31750" marT="31750" marB="3175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b="1" dirty="0" err="1">
                          <a:effectLst/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Đồ</a:t>
                      </a:r>
                      <a:r>
                        <a:rPr lang="en-US" sz="3200" b="1" dirty="0">
                          <a:effectLst/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effectLst/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dùng</a:t>
                      </a:r>
                      <a:endParaRPr lang="en-US" sz="3200" b="1" dirty="0">
                        <a:effectLst/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50" marR="31750" marT="31750" marB="3175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b="1" dirty="0">
                          <a:effectLst/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Trang </a:t>
                      </a:r>
                      <a:r>
                        <a:rPr lang="en-US" sz="3200" b="1" dirty="0" err="1">
                          <a:effectLst/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phục</a:t>
                      </a:r>
                      <a:endParaRPr lang="en-US" sz="3200" b="1" dirty="0">
                        <a:effectLst/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50" marR="31750" marT="31750" marB="3175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b="1" dirty="0" err="1">
                          <a:effectLst/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Hoạt</a:t>
                      </a:r>
                      <a:r>
                        <a:rPr lang="en-US" sz="3200" b="1" dirty="0">
                          <a:effectLst/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effectLst/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động</a:t>
                      </a:r>
                      <a:endParaRPr lang="en-US" sz="3200" b="1" dirty="0">
                        <a:effectLst/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50" marR="31750" marT="31750" marB="31750"/>
                </a:tc>
                <a:extLst>
                  <a:ext uri="{0D108BD9-81ED-4DB2-BD59-A6C34878D82A}">
                    <a16:rowId xmlns:a16="http://schemas.microsoft.com/office/drawing/2014/main" val="189850886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t"/>
                      <a:r>
                        <a:rPr lang="en-US" sz="3600" b="0" dirty="0">
                          <a:effectLst/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M: </a:t>
                      </a:r>
                      <a:r>
                        <a:rPr lang="en-US" sz="3600" b="0" dirty="0" err="1">
                          <a:effectLst/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nóng</a:t>
                      </a:r>
                      <a:r>
                        <a:rPr lang="en-US" sz="3600" b="0" dirty="0">
                          <a:effectLst/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0" dirty="0" err="1">
                          <a:effectLst/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nực</a:t>
                      </a:r>
                      <a:endParaRPr lang="en-US" sz="3600" b="0" dirty="0">
                        <a:effectLst/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50" marR="31750" marT="31750" marB="3175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600" b="0" dirty="0" err="1">
                          <a:effectLst/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kem</a:t>
                      </a:r>
                      <a:endParaRPr lang="en-US" sz="3600" b="0" dirty="0">
                        <a:effectLst/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50" marR="31750" marT="31750" marB="3175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600" b="0" dirty="0" err="1">
                          <a:effectLst/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quạt</a:t>
                      </a:r>
                      <a:endParaRPr lang="en-US" sz="3600" b="0" dirty="0">
                        <a:effectLst/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50" marR="31750" marT="31750" marB="3175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600" b="0" dirty="0" err="1">
                          <a:effectLst/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áo</a:t>
                      </a:r>
                      <a:r>
                        <a:rPr lang="en-US" sz="3600" b="0" dirty="0">
                          <a:effectLst/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0" dirty="0" err="1">
                          <a:effectLst/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phông</a:t>
                      </a:r>
                      <a:endParaRPr lang="en-US" sz="3600" b="0" dirty="0">
                        <a:effectLst/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50" marR="31750" marT="31750" marB="3175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vi-VN" sz="3600" b="0" dirty="0">
                          <a:effectLst/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bơi</a:t>
                      </a:r>
                    </a:p>
                  </a:txBody>
                  <a:tcPr marL="31750" marR="31750" marT="31750" marB="3175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3719174"/>
                  </a:ext>
                </a:extLst>
              </a:tr>
            </a:tbl>
          </a:graphicData>
        </a:graphic>
      </p:graphicFrame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C68AC75-EDC6-4C79-82ED-B01C38FFA7CA}"/>
              </a:ext>
            </a:extLst>
          </p:cNvPr>
          <p:cNvCxnSpPr>
            <a:cxnSpLocks/>
          </p:cNvCxnSpPr>
          <p:nvPr/>
        </p:nvCxnSpPr>
        <p:spPr>
          <a:xfrm>
            <a:off x="3937562" y="735116"/>
            <a:ext cx="1219200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5A1208C-D163-4E13-801C-17CD61504618}"/>
              </a:ext>
            </a:extLst>
          </p:cNvPr>
          <p:cNvCxnSpPr>
            <a:cxnSpLocks/>
          </p:cNvCxnSpPr>
          <p:nvPr/>
        </p:nvCxnSpPr>
        <p:spPr>
          <a:xfrm>
            <a:off x="5315034" y="733158"/>
            <a:ext cx="2543175" cy="1905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561284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5|0.5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0.5|0.5|0.7|0.6|0.3|0.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0.5|0.5|0.7|0.6|0.3|0.5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4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4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0.5|0.5|0.7|0.6|0.3|0.5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0.5|0.5|0.7|0.6|0.3|0.5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0.6|1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0.6|1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5|0.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0.5|0.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0.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0.5|0.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5|0.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0.5|0.5|0.7|0.6|0.3|0.5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135</TotalTime>
  <Words>674</Words>
  <Application>Microsoft Office PowerPoint</Application>
  <PresentationFormat>Widescreen</PresentationFormat>
  <Paragraphs>158</Paragraphs>
  <Slides>23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33" baseType="lpstr">
      <vt:lpstr>Arial</vt:lpstr>
      <vt:lpstr>Arial-Rounded</vt:lpstr>
      <vt:lpstr>Baloo</vt:lpstr>
      <vt:lpstr>Calibri</vt:lpstr>
      <vt:lpstr>Coiny</vt:lpstr>
      <vt:lpstr>Pattaya</vt:lpstr>
      <vt:lpstr>SVN-Hole Hearted</vt:lpstr>
      <vt:lpstr>Times New Roman</vt:lpstr>
      <vt:lpstr>Office 主题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yenlyly0109@gmail.com</cp:lastModifiedBy>
  <cp:revision>34</cp:revision>
  <dcterms:created xsi:type="dcterms:W3CDTF">2022-06-19T14:38:22Z</dcterms:created>
  <dcterms:modified xsi:type="dcterms:W3CDTF">2023-09-22T04:39:48Z</dcterms:modified>
</cp:coreProperties>
</file>