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sldIdLst>
    <p:sldId id="258" r:id="rId3"/>
    <p:sldId id="283" r:id="rId4"/>
    <p:sldId id="284" r:id="rId5"/>
    <p:sldId id="285" r:id="rId6"/>
    <p:sldId id="286" r:id="rId7"/>
    <p:sldId id="287" r:id="rId8"/>
    <p:sldId id="1549" r:id="rId9"/>
    <p:sldId id="1496" r:id="rId10"/>
    <p:sldId id="257" r:id="rId11"/>
    <p:sldId id="1514" r:id="rId12"/>
    <p:sldId id="1510" r:id="rId13"/>
    <p:sldId id="1515" r:id="rId14"/>
    <p:sldId id="1537" r:id="rId15"/>
    <p:sldId id="259" r:id="rId16"/>
    <p:sldId id="1538" r:id="rId17"/>
    <p:sldId id="1521" r:id="rId18"/>
    <p:sldId id="1547" r:id="rId19"/>
    <p:sldId id="1522" r:id="rId20"/>
    <p:sldId id="1504" r:id="rId21"/>
    <p:sldId id="1497" r:id="rId22"/>
    <p:sldId id="1498" r:id="rId23"/>
    <p:sldId id="1523" r:id="rId24"/>
    <p:sldId id="1540" r:id="rId25"/>
    <p:sldId id="1541" r:id="rId26"/>
    <p:sldId id="1542" r:id="rId27"/>
    <p:sldId id="1544" r:id="rId28"/>
    <p:sldId id="1499" r:id="rId29"/>
    <p:sldId id="1551" r:id="rId30"/>
    <p:sldId id="150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102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063126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2023/9/22</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2023/9/22</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2023/9/22</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2023/9/22</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2023/9/22</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2023/9/22</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2023/9/22</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9/22/2023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4.xml"/><Relationship Id="rId7" Type="http://schemas.openxmlformats.org/officeDocument/2006/relationships/notesSlide" Target="../notesSlides/notesSlide1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48.png"/><Relationship Id="rId4" Type="http://schemas.openxmlformats.org/officeDocument/2006/relationships/tags" Target="../tags/tag5.xml"/><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8.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8.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8.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8.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8.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21.png"/><Relationship Id="rId7" Type="http://schemas.openxmlformats.org/officeDocument/2006/relationships/image" Target="../media/image52.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0.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5.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4.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8.png"/><Relationship Id="rId5" Type="http://schemas.openxmlformats.org/officeDocument/2006/relationships/audio" Target="NULL" TargetMode="External"/><Relationship Id="rId1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0.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5.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4.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006923"/>
            <a:ext cx="4441516" cy="4524315"/>
          </a:xfrm>
          <a:prstGeom prst="rect">
            <a:avLst/>
          </a:prstGeom>
        </p:spPr>
        <p:txBody>
          <a:bodyPr wrap="square">
            <a:spAutoFit/>
          </a:bodyPr>
          <a:lstStyle/>
          <a:p>
            <a:r>
              <a:rPr lang="vi-VN" sz="3200" b="1" dirty="0">
                <a:latin typeface="+mj-lt"/>
                <a:ea typeface="Arial-Rounded" panose="020B0500000000000000" pitchFamily="34" charset="0"/>
                <a:cs typeface="Arial-Rounded" panose="020B0500000000000000" pitchFamily="34" charset="0"/>
              </a:rPr>
              <a:t>Sớm nay em thức dậy</a:t>
            </a:r>
          </a:p>
          <a:p>
            <a:r>
              <a:rPr lang="vi-VN" sz="3200" b="1" dirty="0">
                <a:latin typeface="+mj-lt"/>
                <a:ea typeface="Arial-Rounded" panose="020B0500000000000000" pitchFamily="34" charset="0"/>
                <a:cs typeface="Arial-Rounded" panose="020B0500000000000000" pitchFamily="34" charset="0"/>
              </a:rPr>
              <a:t>Trời sáng tự bao giờ</a:t>
            </a:r>
          </a:p>
          <a:p>
            <a:r>
              <a:rPr lang="vi-VN" sz="3200" b="1" dirty="0">
                <a:latin typeface="+mj-lt"/>
                <a:ea typeface="Arial-Rounded" panose="020B0500000000000000" pitchFamily="34" charset="0"/>
                <a:cs typeface="Arial-Rounded" panose="020B0500000000000000" pitchFamily="34" charset="0"/>
              </a:rPr>
              <a:t>Mùa hè kì lạ chưa</a:t>
            </a:r>
          </a:p>
          <a:p>
            <a:r>
              <a:rPr lang="vi-VN" sz="3200" b="1" dirty="0">
                <a:latin typeface="+mj-lt"/>
                <a:ea typeface="Arial-Rounded" panose="020B0500000000000000" pitchFamily="34" charset="0"/>
                <a:cs typeface="Arial-Rounded" panose="020B0500000000000000" pitchFamily="34" charset="0"/>
              </a:rPr>
              <a:t>Mặt trời ưa dậy sớm.</a:t>
            </a:r>
            <a:endParaRPr lang="en-US" sz="3200" b="1" dirty="0">
              <a:latin typeface="+mj-lt"/>
              <a:ea typeface="Arial-Rounded" panose="020B0500000000000000" pitchFamily="34" charset="0"/>
              <a:cs typeface="Arial-Rounded" panose="020B0500000000000000" pitchFamily="34" charset="0"/>
            </a:endParaRPr>
          </a:p>
          <a:p>
            <a:endParaRPr lang="en-US" sz="3200" b="1" dirty="0">
              <a:latin typeface="+mj-lt"/>
              <a:ea typeface="Arial-Rounded" panose="020B0500000000000000" pitchFamily="34" charset="0"/>
              <a:cs typeface="Arial-Rounded" panose="020B0500000000000000" pitchFamily="34" charset="0"/>
            </a:endParaRPr>
          </a:p>
          <a:p>
            <a:r>
              <a:rPr lang="vi-VN" sz="3200" b="1" dirty="0">
                <a:latin typeface="+mj-lt"/>
                <a:ea typeface="Arial-Rounded" panose="020B0500000000000000" pitchFamily="34" charset="0"/>
                <a:cs typeface="Arial-Rounded" panose="020B0500000000000000" pitchFamily="34" charset="0"/>
              </a:rPr>
              <a:t>Nắng cho cây chóng lớn</a:t>
            </a:r>
          </a:p>
          <a:p>
            <a:r>
              <a:rPr lang="vi-VN" sz="3200" b="1" dirty="0">
                <a:latin typeface="+mj-lt"/>
                <a:ea typeface="Arial-Rounded" panose="020B0500000000000000" pitchFamily="34" charset="0"/>
                <a:cs typeface="Arial-Rounded" panose="020B0500000000000000" pitchFamily="34" charset="0"/>
              </a:rPr>
              <a:t>Cho hoa lá thêm màu</a:t>
            </a:r>
          </a:p>
          <a:p>
            <a:r>
              <a:rPr lang="vi-VN" sz="3200" b="1" dirty="0">
                <a:latin typeface="+mj-lt"/>
                <a:ea typeface="Arial-Rounded" panose="020B0500000000000000" pitchFamily="34" charset="0"/>
                <a:cs typeface="Arial-Rounded" panose="020B0500000000000000" pitchFamily="34" charset="0"/>
              </a:rPr>
              <a:t>Cho mình chơi thật lâu</a:t>
            </a:r>
          </a:p>
          <a:p>
            <a:r>
              <a:rPr lang="vi-VN" sz="3200" b="1" dirty="0">
                <a:latin typeface="+mj-lt"/>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625400" y="1100167"/>
            <a:ext cx="4914180" cy="4524315"/>
          </a:xfrm>
          <a:prstGeom prst="rect">
            <a:avLst/>
          </a:prstGeom>
        </p:spPr>
        <p:txBody>
          <a:bodyPr wrap="square">
            <a:spAutoFit/>
          </a:bodyPr>
          <a:lstStyle/>
          <a:p>
            <a:r>
              <a:rPr lang="vi-VN" sz="3200" b="1" dirty="0">
                <a:latin typeface="+mj-lt"/>
                <a:ea typeface="Arial-Rounded" panose="020B0500000000000000" pitchFamily="34" charset="0"/>
                <a:cs typeface="Arial-Rounded" panose="020B0500000000000000" pitchFamily="34" charset="0"/>
              </a:rPr>
              <a:t>Sớm nay em thức dậy</a:t>
            </a:r>
          </a:p>
          <a:p>
            <a:r>
              <a:rPr lang="vi-VN" sz="3200" b="1" dirty="0">
                <a:latin typeface="+mj-lt"/>
                <a:ea typeface="Arial-Rounded" panose="020B0500000000000000" pitchFamily="34" charset="0"/>
                <a:cs typeface="Arial-Rounded" panose="020B0500000000000000" pitchFamily="34" charset="0"/>
              </a:rPr>
              <a:t>Trời sáng tự bao giờ</a:t>
            </a:r>
          </a:p>
          <a:p>
            <a:r>
              <a:rPr lang="vi-VN" sz="3200" b="1" dirty="0">
                <a:latin typeface="+mj-lt"/>
                <a:ea typeface="Arial-Rounded" panose="020B0500000000000000" pitchFamily="34" charset="0"/>
                <a:cs typeface="Arial-Rounded" panose="020B0500000000000000" pitchFamily="34" charset="0"/>
              </a:rPr>
              <a:t>Mùa hè kì lạ chưa</a:t>
            </a:r>
          </a:p>
          <a:p>
            <a:r>
              <a:rPr lang="vi-VN" sz="3200" b="1" dirty="0">
                <a:latin typeface="+mj-lt"/>
                <a:ea typeface="Arial-Rounded" panose="020B0500000000000000" pitchFamily="34" charset="0"/>
                <a:cs typeface="Arial-Rounded" panose="020B0500000000000000" pitchFamily="34" charset="0"/>
              </a:rPr>
              <a:t>Mặt trời ưa dậy sớm.</a:t>
            </a:r>
            <a:endParaRPr lang="en-US" sz="3200" b="1" dirty="0">
              <a:latin typeface="+mj-lt"/>
              <a:ea typeface="Arial-Rounded" panose="020B0500000000000000" pitchFamily="34" charset="0"/>
              <a:cs typeface="Arial-Rounded" panose="020B0500000000000000" pitchFamily="34" charset="0"/>
            </a:endParaRPr>
          </a:p>
          <a:p>
            <a:endParaRPr lang="en-US" sz="3200" b="1" dirty="0">
              <a:latin typeface="+mj-lt"/>
              <a:ea typeface="Arial-Rounded" panose="020B0500000000000000" pitchFamily="34" charset="0"/>
              <a:cs typeface="Arial-Rounded" panose="020B0500000000000000" pitchFamily="34" charset="0"/>
            </a:endParaRPr>
          </a:p>
          <a:p>
            <a:r>
              <a:rPr lang="vi-VN" sz="3200" b="1" dirty="0">
                <a:latin typeface="+mj-lt"/>
                <a:ea typeface="Arial-Rounded" panose="020B0500000000000000" pitchFamily="34" charset="0"/>
                <a:cs typeface="Arial-Rounded" panose="020B0500000000000000" pitchFamily="34" charset="0"/>
              </a:rPr>
              <a:t>Nắng cho cây chóng lớn</a:t>
            </a:r>
          </a:p>
          <a:p>
            <a:r>
              <a:rPr lang="vi-VN" sz="3200" b="1" dirty="0">
                <a:latin typeface="+mj-lt"/>
                <a:ea typeface="Arial-Rounded" panose="020B0500000000000000" pitchFamily="34" charset="0"/>
                <a:cs typeface="Arial-Rounded" panose="020B0500000000000000" pitchFamily="34" charset="0"/>
              </a:rPr>
              <a:t>Cho hoa lá thêm màu</a:t>
            </a:r>
          </a:p>
          <a:p>
            <a:r>
              <a:rPr lang="vi-VN" sz="3200" b="1" dirty="0">
                <a:latin typeface="+mj-lt"/>
                <a:ea typeface="Arial-Rounded" panose="020B0500000000000000" pitchFamily="34" charset="0"/>
                <a:cs typeface="Arial-Rounded" panose="020B0500000000000000" pitchFamily="34" charset="0"/>
              </a:rPr>
              <a:t>Cho mình chơi thật lâu</a:t>
            </a:r>
          </a:p>
          <a:p>
            <a:r>
              <a:rPr lang="vi-VN" sz="3200" b="1" dirty="0">
                <a:latin typeface="+mj-lt"/>
                <a:ea typeface="Arial-Rounded" panose="020B0500000000000000" pitchFamily="34" charset="0"/>
                <a:cs typeface="Arial-Rounded" panose="020B0500000000000000" pitchFamily="34" charset="0"/>
              </a:rPr>
              <a:t>Ngày hè dài bất tận.</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47134" y="1107691"/>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6" y="1103447"/>
            <a:ext cx="5196303" cy="4524315"/>
          </a:xfrm>
          <a:prstGeom prst="rect">
            <a:avLst/>
          </a:prstGeom>
        </p:spPr>
        <p:txBody>
          <a:bodyPr wrap="square">
            <a:spAutoFit/>
          </a:bodyPr>
          <a:lstStyle/>
          <a:p>
            <a:r>
              <a:rPr lang="vi-VN" sz="3200" b="1" dirty="0">
                <a:latin typeface="+mj-lt"/>
                <a:ea typeface="Arial-Rounded" panose="020B0500000000000000" pitchFamily="34" charset="0"/>
                <a:cs typeface="Arial-Rounded" panose="020B0500000000000000" pitchFamily="34" charset="0"/>
              </a:rPr>
              <a:t>Buổi chiều trôi thật chậm</a:t>
            </a:r>
          </a:p>
          <a:p>
            <a:r>
              <a:rPr lang="vi-VN" sz="3200" b="1" dirty="0">
                <a:latin typeface="+mj-lt"/>
                <a:ea typeface="Arial-Rounded" panose="020B0500000000000000" pitchFamily="34" charset="0"/>
                <a:cs typeface="Arial-Rounded" panose="020B0500000000000000" pitchFamily="34" charset="0"/>
              </a:rPr>
              <a:t>Mặt trời mải rong chơi</a:t>
            </a:r>
          </a:p>
          <a:p>
            <a:r>
              <a:rPr lang="vi-VN" sz="3200" b="1" dirty="0">
                <a:latin typeface="+mj-lt"/>
                <a:ea typeface="Arial-Rounded" panose="020B0500000000000000" pitchFamily="34" charset="0"/>
                <a:cs typeface="Arial-Rounded" panose="020B0500000000000000" pitchFamily="34" charset="0"/>
              </a:rPr>
              <a:t>Đủng đỉnh mãi chân trời</a:t>
            </a:r>
          </a:p>
          <a:p>
            <a:r>
              <a:rPr lang="vi-VN" sz="3200" b="1" dirty="0">
                <a:latin typeface="+mj-lt"/>
                <a:ea typeface="Arial-Rounded" panose="020B0500000000000000" pitchFamily="34" charset="0"/>
                <a:cs typeface="Arial-Rounded" panose="020B0500000000000000" pitchFamily="34" charset="0"/>
              </a:rPr>
              <a:t>Mà vẫn chưa lặn xuống.</a:t>
            </a:r>
          </a:p>
          <a:p>
            <a:br>
              <a:rPr lang="vi-VN" sz="3200" b="1" dirty="0">
                <a:latin typeface="+mj-lt"/>
                <a:ea typeface="Arial-Rounded" panose="020B0500000000000000" pitchFamily="34" charset="0"/>
                <a:cs typeface="Arial-Rounded" panose="020B0500000000000000" pitchFamily="34" charset="0"/>
              </a:rPr>
            </a:br>
            <a:r>
              <a:rPr lang="vi-VN" sz="3200" b="1" dirty="0">
                <a:latin typeface="+mj-lt"/>
                <a:ea typeface="Arial-Rounded" panose="020B0500000000000000" pitchFamily="34" charset="0"/>
                <a:cs typeface="Arial-Rounded" panose="020B0500000000000000" pitchFamily="34" charset="0"/>
              </a:rPr>
              <a:t>Mùa hè thật sung sướng</a:t>
            </a:r>
          </a:p>
          <a:p>
            <a:r>
              <a:rPr lang="vi-VN" sz="3200" b="1" dirty="0">
                <a:latin typeface="+mj-lt"/>
                <a:ea typeface="Arial-Rounded" panose="020B0500000000000000" pitchFamily="34" charset="0"/>
                <a:cs typeface="Arial-Rounded" panose="020B0500000000000000" pitchFamily="34" charset="0"/>
              </a:rPr>
              <a:t>Có nắng lại có kem</a:t>
            </a:r>
          </a:p>
          <a:p>
            <a:r>
              <a:rPr lang="vi-VN" sz="3200" b="1" dirty="0">
                <a:latin typeface="+mj-lt"/>
                <a:ea typeface="Arial-Rounded" panose="020B0500000000000000" pitchFamily="34" charset="0"/>
                <a:cs typeface="Arial-Rounded" panose="020B0500000000000000" pitchFamily="34" charset="0"/>
              </a:rPr>
              <a:t>Có những cơn gió êm</a:t>
            </a:r>
          </a:p>
          <a:p>
            <a:r>
              <a:rPr lang="vi-VN" sz="3200" b="1" dirty="0">
                <a:latin typeface="+mj-lt"/>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7640353" y="5492943"/>
            <a:ext cx="3704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370106" y="1225994"/>
            <a:ext cx="487430"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370106" y="3680628"/>
            <a:ext cx="487430"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32546" y="3680627"/>
            <a:ext cx="51015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cxnSp>
        <p:nvCxnSpPr>
          <p:cNvPr id="39" name="Straight Connector 38">
            <a:extLst>
              <a:ext uri="{FF2B5EF4-FFF2-40B4-BE49-F238E27FC236}">
                <a16:creationId xmlns:a16="http://schemas.microsoft.com/office/drawing/2014/main" id="{572C9BE0-95F5-4FA1-8229-6FE44EE1B5CF}"/>
              </a:ext>
            </a:extLst>
          </p:cNvPr>
          <p:cNvCxnSpPr>
            <a:cxnSpLocks/>
          </p:cNvCxnSpPr>
          <p:nvPr/>
        </p:nvCxnSpPr>
        <p:spPr>
          <a:xfrm>
            <a:off x="2369766" y="2656762"/>
            <a:ext cx="8007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354108-43B8-4C87-9E30-69B86EE637DE}"/>
              </a:ext>
            </a:extLst>
          </p:cNvPr>
          <p:cNvCxnSpPr>
            <a:cxnSpLocks/>
          </p:cNvCxnSpPr>
          <p:nvPr/>
        </p:nvCxnSpPr>
        <p:spPr>
          <a:xfrm>
            <a:off x="6357122" y="2585192"/>
            <a:ext cx="17571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Times New Roman" panose="02020603050405020304" pitchFamily="18" charset="0"/>
                <a:ea typeface="等线" panose="02010600030101010101" pitchFamily="2" charset="-122"/>
                <a:cs typeface="Times New Roman" panose="02020603050405020304" pitchFamily="18" charset="0"/>
              </a:rPr>
              <a:t>Yêu</a:t>
            </a:r>
            <a:r>
              <a:rPr kumimoji="0" lang="zh-CN" altLang="en-US" sz="2800" b="1" i="0" u="none" strike="noStrike" kern="1200" cap="none" spc="0" normalizeH="0" baseline="0" noProof="0" dirty="0">
                <a:ln>
                  <a:noFill/>
                </a:ln>
                <a:solidFill>
                  <a:srgbClr val="FC291B"/>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C291B"/>
                </a:solidFill>
                <a:effectLst/>
                <a:uLnTx/>
                <a:uFillTx/>
                <a:latin typeface="Times New Roman" panose="02020603050405020304" pitchFamily="18" charset="0"/>
                <a:ea typeface="等线" panose="02010600030101010101" pitchFamily="2" charset="-122"/>
                <a:cs typeface="Times New Roman" panose="02020603050405020304" pitchFamily="18" charset="0"/>
              </a:rPr>
              <a:t>cầu</a:t>
            </a:r>
            <a:endParaRPr kumimoji="0" lang="zh-CN" altLang="en-US" sz="2800" b="1" i="0" u="none" strike="noStrike" kern="1200" cap="none" spc="0" normalizeH="0" baseline="0" noProof="0" dirty="0">
              <a:ln>
                <a:noFill/>
              </a:ln>
              <a:solidFill>
                <a:srgbClr val="FC291B"/>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Phân</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công</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đọc</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theo</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đoạn</a:t>
            </a:r>
            <a:endPar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Tất</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cả</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thành</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viên</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đều</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đọc</a:t>
            </a:r>
            <a:endPar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Giải</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nghĩa</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từ</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cùng</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nhau</a:t>
            </a:r>
            <a:endPar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65427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7" y="1160597"/>
            <a:ext cx="5091528"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8133212" y="5769658"/>
            <a:ext cx="36685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lấp</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pt-BR"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chưa hiểu nghĩa</a:t>
            </a:r>
            <a:r>
              <a:rPr kumimoji="0" lang="pt-BR"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13634" y="229192"/>
            <a:ext cx="8700443"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R="0" lvl="0"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1.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Ôn</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và khởi động (Xe bus yêu thương)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tận</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đủng</a:t>
              </a:r>
              <a:r>
                <a:rPr lang="en-US" sz="3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đỉnh</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thong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chậm</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rãi</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vội</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vã</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1228387" y="273390"/>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ích</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lợi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endParaRPr kumimoji="0" lang="zh-CN"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luận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nhóm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đôi</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1027683" y="308133"/>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24" name="Picture 23"/>
          <p:cNvPicPr>
            <a:picLocks noChangeAspect="1"/>
          </p:cNvPicPr>
          <p:nvPr/>
        </p:nvPicPr>
        <p:blipFill>
          <a:blip r:embed="rId5"/>
          <a:stretch>
            <a:fillRect/>
          </a:stretch>
        </p:blipFill>
        <p:spPr>
          <a:xfrm rot="16200000">
            <a:off x="640877" y="281974"/>
            <a:ext cx="646331" cy="646331"/>
          </a:xfrm>
          <a:prstGeom prst="rect">
            <a:avLst/>
          </a:prstGeom>
        </p:spPr>
      </p:pic>
      <p:grpSp>
        <p:nvGrpSpPr>
          <p:cNvPr id="25" name="PA_库_组合 5"/>
          <p:cNvGrpSpPr/>
          <p:nvPr>
            <p:custDataLst>
              <p:tags r:id="rId1"/>
            </p:custDataLst>
          </p:nvPr>
        </p:nvGrpSpPr>
        <p:grpSpPr>
          <a:xfrm>
            <a:off x="4891401" y="814224"/>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1</a:t>
              </a:r>
            </a:p>
          </p:txBody>
        </p:sp>
      </p:grpSp>
      <p:sp>
        <p:nvSpPr>
          <p:cNvPr id="30" name="Rectangle 29"/>
          <p:cNvSpPr/>
          <p:nvPr/>
        </p:nvSpPr>
        <p:spPr>
          <a:xfrm>
            <a:off x="5553797" y="963048"/>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zh-CN"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Rectangle 28"/>
          <p:cNvSpPr/>
          <p:nvPr/>
        </p:nvSpPr>
        <p:spPr>
          <a:xfrm>
            <a:off x="5185319" y="1743143"/>
            <a:ext cx="10499799" cy="1815882"/>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Mùa hè kì lạ chưa</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 trời ưa dậy sớm.</a:t>
            </a:r>
            <a:endPar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1" name="Rounded Rectangle 30"/>
          <p:cNvSpPr/>
          <p:nvPr/>
        </p:nvSpPr>
        <p:spPr>
          <a:xfrm>
            <a:off x="4965227" y="1696647"/>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32" name="Teardrop 31"/>
          <p:cNvSpPr/>
          <p:nvPr/>
        </p:nvSpPr>
        <p:spPr>
          <a:xfrm>
            <a:off x="4393826" y="1812074"/>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44958" y="4049592"/>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2</a:t>
              </a:r>
            </a:p>
          </p:txBody>
        </p:sp>
      </p:grpSp>
      <p:sp>
        <p:nvSpPr>
          <p:cNvPr id="30" name="Rectangle 29"/>
          <p:cNvSpPr/>
          <p:nvPr/>
        </p:nvSpPr>
        <p:spPr>
          <a:xfrm>
            <a:off x="2005094" y="928865"/>
            <a:ext cx="9742958" cy="584775"/>
          </a:xfrm>
          <a:prstGeom prst="rect">
            <a:avLst/>
          </a:prstGeom>
        </p:spPr>
        <p:txBody>
          <a:bodyPr wrap="square">
            <a:spAutoFit/>
          </a:bodyPr>
          <a:lstStyle/>
          <a:p>
            <a:pPr lvl="0" algn="ctr">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ích</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lợi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Nắng cho cây chóng lớn</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 hoa lá thêm màu</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 mình chơi thật lâu</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Nắng mùa hè mang đến cho cuộc sống nhiều ích lợi:</a:t>
            </a:r>
          </a:p>
          <a:p>
            <a:pPr lvl="0" algn="just" defTabSz="457200">
              <a:defRPr/>
            </a:pPr>
            <a:r>
              <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Đối với cây: làm cho cây chóng lớn</a:t>
            </a:r>
          </a:p>
          <a:p>
            <a:pPr lvl="0" algn="just" defTabSz="457200">
              <a:defRPr/>
            </a:pPr>
            <a:r>
              <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Đối với hoa lá: cho lá thêm màu sắc</a:t>
            </a:r>
          </a:p>
          <a:p>
            <a:pPr lvl="0" algn="just" defTabSz="457200">
              <a:defRPr/>
            </a:pPr>
            <a:r>
              <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biệt</a:t>
            </a:r>
            <a:endParaRPr lang="zh-CN" altLang="en-US"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Mùa hè kì lạ chưa</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 trời ưa dậy sớm.</a:t>
            </a:r>
            <a:endPar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Nắng cho cây chóng lớn</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 hoa lá thêm màu</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 mình chơi thật lâu</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Ngày có nhiều nắng</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 Ngày có nhiều niềm vui</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12E6FF-92B7-1ACE-CE76-68539E8CDDAF}"/>
              </a:ext>
            </a:extLst>
          </p:cNvPr>
          <p:cNvGrpSpPr/>
          <p:nvPr/>
        </p:nvGrpSpPr>
        <p:grpSpPr>
          <a:xfrm>
            <a:off x="1758834" y="1881607"/>
            <a:ext cx="9000215" cy="1154945"/>
            <a:chOff x="4504490" y="1355846"/>
            <a:chExt cx="7679539" cy="1154945"/>
          </a:xfrm>
        </p:grpSpPr>
        <p:sp>
          <p:nvSpPr>
            <p:cNvPr id="3" name="文本框 1">
              <a:extLst>
                <a:ext uri="{FF2B5EF4-FFF2-40B4-BE49-F238E27FC236}">
                  <a16:creationId xmlns:a16="http://schemas.microsoft.com/office/drawing/2014/main" id="{887E4D77-5D47-291C-DD3C-BAF716EE8580}"/>
                </a:ext>
              </a:extLst>
            </p:cNvPr>
            <p:cNvSpPr txBox="1"/>
            <p:nvPr/>
          </p:nvSpPr>
          <p:spPr>
            <a:xfrm>
              <a:off x="5703195" y="1355846"/>
              <a:ext cx="6480834" cy="1081322"/>
            </a:xfrm>
            <a:prstGeom prst="rect">
              <a:avLst/>
            </a:prstGeom>
            <a:noFill/>
          </p:spPr>
          <p:txBody>
            <a:bodyPr vert="horz" wrap="square" rtlCol="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Đọc đúng, trôi chảy, lưu loát, </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rõ ràng bài đọc “Mùa hè lấp lánh”. </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 name="组合 8">
              <a:extLst>
                <a:ext uri="{FF2B5EF4-FFF2-40B4-BE49-F238E27FC236}">
                  <a16:creationId xmlns:a16="http://schemas.microsoft.com/office/drawing/2014/main" id="{BE623ABE-27FF-6A4B-3B5F-E3ED38CF2688}"/>
                </a:ext>
              </a:extLst>
            </p:cNvPr>
            <p:cNvGrpSpPr/>
            <p:nvPr/>
          </p:nvGrpSpPr>
          <p:grpSpPr>
            <a:xfrm>
              <a:off x="4504490" y="1425216"/>
              <a:ext cx="6808158" cy="1085575"/>
              <a:chOff x="7069" y="2469"/>
              <a:chExt cx="10386" cy="1840"/>
            </a:xfrm>
          </p:grpSpPr>
          <p:pic>
            <p:nvPicPr>
              <p:cNvPr id="5" name="图片 11" descr="D:\个人文件夹\2020年\办公室相关\ppt专用\素材图片\元素\幼小学习\4ecf9ce4035038a4214249c5daed9a9f.png4ecf9ce4035038a4214249c5daed9a9f">
                <a:extLst>
                  <a:ext uri="{FF2B5EF4-FFF2-40B4-BE49-F238E27FC236}">
                    <a16:creationId xmlns:a16="http://schemas.microsoft.com/office/drawing/2014/main" id="{78CE2946-D8C6-7BEF-F239-F33D007B8138}"/>
                  </a:ext>
                </a:extLst>
              </p:cNvPr>
              <p:cNvPicPr>
                <a:picLocks noChangeAspect="1"/>
              </p:cNvPicPr>
              <p:nvPr/>
            </p:nvPicPr>
            <p:blipFill>
              <a:blip r:embed="rId4"/>
              <a:srcRect/>
              <a:stretch>
                <a:fillRect/>
              </a:stretch>
            </p:blipFill>
            <p:spPr>
              <a:xfrm>
                <a:off x="7605" y="2856"/>
                <a:ext cx="1583" cy="1453"/>
              </a:xfrm>
              <a:prstGeom prst="rect">
                <a:avLst/>
              </a:prstGeom>
            </p:spPr>
          </p:pic>
          <p:pic>
            <p:nvPicPr>
              <p:cNvPr id="6" name="图片 5" descr="D:\个人文件夹\2020年\办公室相关\ppt专用\素材图片\元素\幼小学习\4ecf9ce4035038a4214249c5daed9a9f.png4ecf9ce4035038a4214249c5daed9a9f">
                <a:extLst>
                  <a:ext uri="{FF2B5EF4-FFF2-40B4-BE49-F238E27FC236}">
                    <a16:creationId xmlns:a16="http://schemas.microsoft.com/office/drawing/2014/main" id="{457700A6-9F28-5328-0079-02FE777AF5A6}"/>
                  </a:ext>
                </a:extLst>
              </p:cNvPr>
              <p:cNvPicPr>
                <a:picLocks noChangeAspect="1"/>
              </p:cNvPicPr>
              <p:nvPr/>
            </p:nvPicPr>
            <p:blipFill>
              <a:blip r:embed="rId5"/>
              <a:srcRect/>
              <a:stretch>
                <a:fillRect/>
              </a:stretch>
            </p:blipFill>
            <p:spPr>
              <a:xfrm>
                <a:off x="7069" y="2469"/>
                <a:ext cx="859" cy="1394"/>
              </a:xfrm>
              <a:prstGeom prst="rect">
                <a:avLst/>
              </a:prstGeom>
            </p:spPr>
          </p:pic>
          <p:cxnSp>
            <p:nvCxnSpPr>
              <p:cNvPr id="7" name="直接连接符 6">
                <a:extLst>
                  <a:ext uri="{FF2B5EF4-FFF2-40B4-BE49-F238E27FC236}">
                    <a16:creationId xmlns:a16="http://schemas.microsoft.com/office/drawing/2014/main" id="{8215B518-076F-DAAA-E176-55CA35421E78}"/>
                  </a:ext>
                </a:extLst>
              </p:cNvPr>
              <p:cNvCxnSpPr/>
              <p:nvPr/>
            </p:nvCxnSpPr>
            <p:spPr>
              <a:xfrm>
                <a:off x="8516" y="4219"/>
                <a:ext cx="8939" cy="21"/>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5BE97F7B-3BE0-8CAF-A568-1541DF4ACC3E}"/>
              </a:ext>
            </a:extLst>
          </p:cNvPr>
          <p:cNvGrpSpPr/>
          <p:nvPr/>
        </p:nvGrpSpPr>
        <p:grpSpPr>
          <a:xfrm>
            <a:off x="2088794" y="4720640"/>
            <a:ext cx="7209127" cy="875540"/>
            <a:chOff x="4446064" y="2808096"/>
            <a:chExt cx="6425189" cy="875540"/>
          </a:xfrm>
        </p:grpSpPr>
        <p:grpSp>
          <p:nvGrpSpPr>
            <p:cNvPr id="9" name="组合 10">
              <a:extLst>
                <a:ext uri="{FF2B5EF4-FFF2-40B4-BE49-F238E27FC236}">
                  <a16:creationId xmlns:a16="http://schemas.microsoft.com/office/drawing/2014/main" id="{DB665F81-D970-81EF-1FDC-BBB8B516F729}"/>
                </a:ext>
              </a:extLst>
            </p:cNvPr>
            <p:cNvGrpSpPr/>
            <p:nvPr/>
          </p:nvGrpSpPr>
          <p:grpSpPr>
            <a:xfrm>
              <a:off x="4446064" y="2808096"/>
              <a:ext cx="6425189" cy="875540"/>
              <a:chOff x="6934" y="2825"/>
              <a:chExt cx="10521" cy="1484"/>
            </a:xfrm>
          </p:grpSpPr>
          <p:pic>
            <p:nvPicPr>
              <p:cNvPr id="11" name="图片 12" descr="D:\个人文件夹\2020年\办公室相关\ppt专用\素材图片\元素\幼小学习\4ecf9ce4035038a4214249c5daed9a9f.png4ecf9ce4035038a4214249c5daed9a9f">
                <a:extLst>
                  <a:ext uri="{FF2B5EF4-FFF2-40B4-BE49-F238E27FC236}">
                    <a16:creationId xmlns:a16="http://schemas.microsoft.com/office/drawing/2014/main" id="{F90E93D4-D18A-CB1C-B495-75AAEC469B53}"/>
                  </a:ext>
                </a:extLst>
              </p:cNvPr>
              <p:cNvPicPr>
                <a:picLocks noChangeAspect="1"/>
              </p:cNvPicPr>
              <p:nvPr/>
            </p:nvPicPr>
            <p:blipFill>
              <a:blip r:embed="rId4"/>
              <a:srcRect/>
              <a:stretch>
                <a:fillRect/>
              </a:stretch>
            </p:blipFill>
            <p:spPr>
              <a:xfrm>
                <a:off x="7605" y="2856"/>
                <a:ext cx="1583" cy="1453"/>
              </a:xfrm>
              <a:prstGeom prst="rect">
                <a:avLst/>
              </a:prstGeom>
            </p:spPr>
          </p:pic>
          <p:pic>
            <p:nvPicPr>
              <p:cNvPr id="12" name="图片 13" descr="D:\个人文件夹\2020年\办公室相关\ppt专用\素材图片\元素\幼小学习\4ecf9ce4035038a4214249c5daed9a9f.png4ecf9ce4035038a4214249c5daed9a9f">
                <a:extLst>
                  <a:ext uri="{FF2B5EF4-FFF2-40B4-BE49-F238E27FC236}">
                    <a16:creationId xmlns:a16="http://schemas.microsoft.com/office/drawing/2014/main" id="{5F3CB4B0-EF78-CC10-F9C9-5B288E7D65A5}"/>
                  </a:ext>
                </a:extLst>
              </p:cNvPr>
              <p:cNvPicPr>
                <a:picLocks noChangeAspect="1"/>
              </p:cNvPicPr>
              <p:nvPr/>
            </p:nvPicPr>
            <p:blipFill>
              <a:blip r:embed="rId5"/>
              <a:srcRect/>
              <a:stretch>
                <a:fillRect/>
              </a:stretch>
            </p:blipFill>
            <p:spPr>
              <a:xfrm>
                <a:off x="6934" y="2825"/>
                <a:ext cx="859" cy="1394"/>
              </a:xfrm>
              <a:prstGeom prst="rect">
                <a:avLst/>
              </a:prstGeom>
            </p:spPr>
          </p:pic>
          <p:cxnSp>
            <p:nvCxnSpPr>
              <p:cNvPr id="13" name="直接连接符 14">
                <a:extLst>
                  <a:ext uri="{FF2B5EF4-FFF2-40B4-BE49-F238E27FC236}">
                    <a16:creationId xmlns:a16="http://schemas.microsoft.com/office/drawing/2014/main" id="{C500E8B7-0F0F-D4FB-CEE6-38A60D458CCB}"/>
                  </a:ext>
                </a:extLst>
              </p:cNvPr>
              <p:cNvCxnSpPr/>
              <p:nvPr/>
            </p:nvCxnSpPr>
            <p:spPr>
              <a:xfrm>
                <a:off x="8516" y="4219"/>
                <a:ext cx="8939" cy="21"/>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0" name="文本框 1">
              <a:extLst>
                <a:ext uri="{FF2B5EF4-FFF2-40B4-BE49-F238E27FC236}">
                  <a16:creationId xmlns:a16="http://schemas.microsoft.com/office/drawing/2014/main" id="{1AB13041-FAA1-01C4-4959-13B06A865A3E}"/>
                </a:ext>
              </a:extLst>
            </p:cNvPr>
            <p:cNvSpPr txBox="1"/>
            <p:nvPr/>
          </p:nvSpPr>
          <p:spPr>
            <a:xfrm>
              <a:off x="5015012" y="3058452"/>
              <a:ext cx="5538084" cy="523220"/>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nl-NL"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Hiểu nội dung bài thơ.</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pic>
        <p:nvPicPr>
          <p:cNvPr id="14" name="Picture 13">
            <a:extLst>
              <a:ext uri="{FF2B5EF4-FFF2-40B4-BE49-F238E27FC236}">
                <a16:creationId xmlns:a16="http://schemas.microsoft.com/office/drawing/2014/main" id="{BA84E0B9-512B-425D-3DAF-9D9F76FE4AEF}"/>
              </a:ext>
            </a:extLst>
          </p:cNvPr>
          <p:cNvPicPr>
            <a:picLocks noChangeAspect="1"/>
          </p:cNvPicPr>
          <p:nvPr/>
        </p:nvPicPr>
        <p:blipFill>
          <a:blip r:embed="rId6"/>
          <a:stretch>
            <a:fillRect/>
          </a:stretch>
        </p:blipFill>
        <p:spPr>
          <a:xfrm>
            <a:off x="2582441" y="-156868"/>
            <a:ext cx="6364776" cy="2017951"/>
          </a:xfrm>
          <a:prstGeom prst="rect">
            <a:avLst/>
          </a:prstGeom>
        </p:spPr>
      </p:pic>
      <p:grpSp>
        <p:nvGrpSpPr>
          <p:cNvPr id="15" name="Group 14">
            <a:extLst>
              <a:ext uri="{FF2B5EF4-FFF2-40B4-BE49-F238E27FC236}">
                <a16:creationId xmlns:a16="http://schemas.microsoft.com/office/drawing/2014/main" id="{B5C9C2FE-1BE0-AC90-DB65-D3D0C6FFEB32}"/>
              </a:ext>
            </a:extLst>
          </p:cNvPr>
          <p:cNvGrpSpPr/>
          <p:nvPr/>
        </p:nvGrpSpPr>
        <p:grpSpPr>
          <a:xfrm>
            <a:off x="1842121" y="3369446"/>
            <a:ext cx="8263902" cy="1073022"/>
            <a:chOff x="4446064" y="2610614"/>
            <a:chExt cx="6914604" cy="1073022"/>
          </a:xfrm>
        </p:grpSpPr>
        <p:grpSp>
          <p:nvGrpSpPr>
            <p:cNvPr id="16" name="组合 10">
              <a:extLst>
                <a:ext uri="{FF2B5EF4-FFF2-40B4-BE49-F238E27FC236}">
                  <a16:creationId xmlns:a16="http://schemas.microsoft.com/office/drawing/2014/main" id="{9B4B9427-3189-B342-5AB1-E51119086CF4}"/>
                </a:ext>
              </a:extLst>
            </p:cNvPr>
            <p:cNvGrpSpPr/>
            <p:nvPr/>
          </p:nvGrpSpPr>
          <p:grpSpPr>
            <a:xfrm>
              <a:off x="4446064" y="2808096"/>
              <a:ext cx="6425189" cy="875540"/>
              <a:chOff x="6934" y="2825"/>
              <a:chExt cx="10521" cy="1484"/>
            </a:xfrm>
          </p:grpSpPr>
          <p:pic>
            <p:nvPicPr>
              <p:cNvPr id="18" name="图片 12" descr="D:\个人文件夹\2020年\办公室相关\ppt专用\素材图片\元素\幼小学习\4ecf9ce4035038a4214249c5daed9a9f.png4ecf9ce4035038a4214249c5daed9a9f">
                <a:extLst>
                  <a:ext uri="{FF2B5EF4-FFF2-40B4-BE49-F238E27FC236}">
                    <a16:creationId xmlns:a16="http://schemas.microsoft.com/office/drawing/2014/main" id="{A2E16FB4-F29A-B252-65C7-88BF5F7071CE}"/>
                  </a:ext>
                </a:extLst>
              </p:cNvPr>
              <p:cNvPicPr>
                <a:picLocks noChangeAspect="1"/>
              </p:cNvPicPr>
              <p:nvPr/>
            </p:nvPicPr>
            <p:blipFill>
              <a:blip r:embed="rId4"/>
              <a:srcRect/>
              <a:stretch>
                <a:fillRect/>
              </a:stretch>
            </p:blipFill>
            <p:spPr>
              <a:xfrm>
                <a:off x="7605" y="2856"/>
                <a:ext cx="1583" cy="1453"/>
              </a:xfrm>
              <a:prstGeom prst="rect">
                <a:avLst/>
              </a:prstGeom>
            </p:spPr>
          </p:pic>
          <p:pic>
            <p:nvPicPr>
              <p:cNvPr id="19" name="图片 13" descr="D:\个人文件夹\2020年\办公室相关\ppt专用\素材图片\元素\幼小学习\4ecf9ce4035038a4214249c5daed9a9f.png4ecf9ce4035038a4214249c5daed9a9f">
                <a:extLst>
                  <a:ext uri="{FF2B5EF4-FFF2-40B4-BE49-F238E27FC236}">
                    <a16:creationId xmlns:a16="http://schemas.microsoft.com/office/drawing/2014/main" id="{D62BFD6C-360F-B196-8869-A530F673DB0D}"/>
                  </a:ext>
                </a:extLst>
              </p:cNvPr>
              <p:cNvPicPr>
                <a:picLocks noChangeAspect="1"/>
              </p:cNvPicPr>
              <p:nvPr/>
            </p:nvPicPr>
            <p:blipFill>
              <a:blip r:embed="rId5"/>
              <a:srcRect/>
              <a:stretch>
                <a:fillRect/>
              </a:stretch>
            </p:blipFill>
            <p:spPr>
              <a:xfrm>
                <a:off x="6934" y="2825"/>
                <a:ext cx="859" cy="1394"/>
              </a:xfrm>
              <a:prstGeom prst="rect">
                <a:avLst/>
              </a:prstGeom>
            </p:spPr>
          </p:pic>
          <p:cxnSp>
            <p:nvCxnSpPr>
              <p:cNvPr id="20" name="直接连接符 14">
                <a:extLst>
                  <a:ext uri="{FF2B5EF4-FFF2-40B4-BE49-F238E27FC236}">
                    <a16:creationId xmlns:a16="http://schemas.microsoft.com/office/drawing/2014/main" id="{AE5A7541-5052-C155-6778-6DF9D962F99D}"/>
                  </a:ext>
                </a:extLst>
              </p:cNvPr>
              <p:cNvCxnSpPr/>
              <p:nvPr/>
            </p:nvCxnSpPr>
            <p:spPr>
              <a:xfrm>
                <a:off x="8516" y="4219"/>
                <a:ext cx="8939" cy="21"/>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7" name="文本框 1">
              <a:extLst>
                <a:ext uri="{FF2B5EF4-FFF2-40B4-BE49-F238E27FC236}">
                  <a16:creationId xmlns:a16="http://schemas.microsoft.com/office/drawing/2014/main" id="{B13C342F-94B7-D9F9-CDBD-0E0604186274}"/>
                </a:ext>
              </a:extLst>
            </p:cNvPr>
            <p:cNvSpPr txBox="1"/>
            <p:nvPr/>
          </p:nvSpPr>
          <p:spPr>
            <a:xfrm>
              <a:off x="5822584" y="2610614"/>
              <a:ext cx="5538084" cy="954107"/>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Ngắt nghỉ hơi đúng sau đúng nhịp thơ, giữa các dòng thơ, khổ thơ</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45" name="Group 44"/>
          <p:cNvGrpSpPr/>
          <p:nvPr/>
        </p:nvGrpSpPr>
        <p:grpSpPr>
          <a:xfrm rot="260226">
            <a:off x="8325277" y="4826137"/>
            <a:ext cx="3295094" cy="1537277"/>
            <a:chOff x="561349" y="4656253"/>
            <a:chExt cx="3295094" cy="1537277"/>
          </a:xfrm>
        </p:grpSpPr>
        <p:pic>
          <p:nvPicPr>
            <p:cNvPr id="46" name="Picture 45"/>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72737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39076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gò</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0" name="Rectangle 9"/>
          <p:cNvSpPr/>
          <p:nvPr/>
        </p:nvSpPr>
        <p:spPr>
          <a:xfrm>
            <a:off x="1941207" y="1685926"/>
            <a:ext cx="327683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Rang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7762461" y="1643062"/>
            <a:ext cx="4167468"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mấy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để</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thịt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6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5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4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Vào mùa nào, các em không phải đến trường?</a:t>
            </a:r>
          </a:p>
        </p:txBody>
      </p:sp>
      <p:sp>
        <p:nvSpPr>
          <p:cNvPr id="10" name="Rectangle 9"/>
          <p:cNvSpPr/>
          <p:nvPr/>
        </p:nvSpPr>
        <p:spPr>
          <a:xfrm>
            <a:off x="1589518" y="1660972"/>
            <a:ext cx="2274993"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mùa hè</a:t>
            </a:r>
          </a:p>
        </p:txBody>
      </p:sp>
      <p:sp>
        <p:nvSpPr>
          <p:cNvPr id="12" name="Rectangle 11"/>
          <p:cNvSpPr/>
          <p:nvPr/>
        </p:nvSpPr>
        <p:spPr>
          <a:xfrm>
            <a:off x="4776320" y="1562100"/>
            <a:ext cx="313722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12E6FF-92B7-1ACE-CE76-68539E8CDDAF}"/>
              </a:ext>
            </a:extLst>
          </p:cNvPr>
          <p:cNvGrpSpPr/>
          <p:nvPr/>
        </p:nvGrpSpPr>
        <p:grpSpPr>
          <a:xfrm>
            <a:off x="1758834" y="1881607"/>
            <a:ext cx="9000215" cy="1154945"/>
            <a:chOff x="4504490" y="1355846"/>
            <a:chExt cx="7679539" cy="1154945"/>
          </a:xfrm>
        </p:grpSpPr>
        <p:sp>
          <p:nvSpPr>
            <p:cNvPr id="3" name="文本框 1">
              <a:extLst>
                <a:ext uri="{FF2B5EF4-FFF2-40B4-BE49-F238E27FC236}">
                  <a16:creationId xmlns:a16="http://schemas.microsoft.com/office/drawing/2014/main" id="{887E4D77-5D47-291C-DD3C-BAF716EE8580}"/>
                </a:ext>
              </a:extLst>
            </p:cNvPr>
            <p:cNvSpPr txBox="1"/>
            <p:nvPr/>
          </p:nvSpPr>
          <p:spPr>
            <a:xfrm>
              <a:off x="5703195" y="1355846"/>
              <a:ext cx="6480834" cy="1081322"/>
            </a:xfrm>
            <a:prstGeom prst="rect">
              <a:avLst/>
            </a:prstGeom>
            <a:noFill/>
          </p:spPr>
          <p:txBody>
            <a:bodyPr vert="horz" wrap="square" rtlCol="0">
              <a:spAutoFit/>
            </a:bodyPr>
            <a:lstStyle/>
            <a:p>
              <a:pPr indent="228600">
                <a:lnSpc>
                  <a:spcPct val="120000"/>
                </a:lnSpc>
              </a:pPr>
              <a:r>
                <a:rPr lang="nl-NL" sz="2800" b="1" dirty="0">
                  <a:solidFill>
                    <a:srgbClr val="002060"/>
                  </a:solidFill>
                  <a:latin typeface="Times New Roman" panose="02020603050405020304" pitchFamily="18" charset="0"/>
                  <a:cs typeface="Times New Roman" panose="02020603050405020304" pitchFamily="18" charset="0"/>
                </a:rPr>
                <a:t>Đọc đúng, trôi chảy, lưu loát, </a:t>
              </a:r>
            </a:p>
            <a:p>
              <a:pPr indent="228600">
                <a:lnSpc>
                  <a:spcPct val="120000"/>
                </a:lnSpc>
              </a:pPr>
              <a:r>
                <a:rPr lang="nl-NL" sz="2800" b="1" dirty="0">
                  <a:solidFill>
                    <a:srgbClr val="002060"/>
                  </a:solidFill>
                  <a:latin typeface="Times New Roman" panose="02020603050405020304" pitchFamily="18" charset="0"/>
                  <a:cs typeface="Times New Roman" panose="02020603050405020304" pitchFamily="18" charset="0"/>
                </a:rPr>
                <a:t>rõ ràng bài đọc “Mùa hè lấp lánh”. </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 name="组合 8">
              <a:extLst>
                <a:ext uri="{FF2B5EF4-FFF2-40B4-BE49-F238E27FC236}">
                  <a16:creationId xmlns:a16="http://schemas.microsoft.com/office/drawing/2014/main" id="{BE623ABE-27FF-6A4B-3B5F-E3ED38CF2688}"/>
                </a:ext>
              </a:extLst>
            </p:cNvPr>
            <p:cNvGrpSpPr/>
            <p:nvPr/>
          </p:nvGrpSpPr>
          <p:grpSpPr>
            <a:xfrm>
              <a:off x="4504490" y="1425216"/>
              <a:ext cx="6808158" cy="1085575"/>
              <a:chOff x="7069" y="2469"/>
              <a:chExt cx="10386" cy="1840"/>
            </a:xfrm>
          </p:grpSpPr>
          <p:pic>
            <p:nvPicPr>
              <p:cNvPr id="5" name="图片 11" descr="D:\个人文件夹\2020年\办公室相关\ppt专用\素材图片\元素\幼小学习\4ecf9ce4035038a4214249c5daed9a9f.png4ecf9ce4035038a4214249c5daed9a9f">
                <a:extLst>
                  <a:ext uri="{FF2B5EF4-FFF2-40B4-BE49-F238E27FC236}">
                    <a16:creationId xmlns:a16="http://schemas.microsoft.com/office/drawing/2014/main" id="{78CE2946-D8C6-7BEF-F239-F33D007B8138}"/>
                  </a:ext>
                </a:extLst>
              </p:cNvPr>
              <p:cNvPicPr>
                <a:picLocks noChangeAspect="1"/>
              </p:cNvPicPr>
              <p:nvPr/>
            </p:nvPicPr>
            <p:blipFill>
              <a:blip r:embed="rId4"/>
              <a:srcRect/>
              <a:stretch>
                <a:fillRect/>
              </a:stretch>
            </p:blipFill>
            <p:spPr>
              <a:xfrm>
                <a:off x="7605" y="2856"/>
                <a:ext cx="1583" cy="1453"/>
              </a:xfrm>
              <a:prstGeom prst="rect">
                <a:avLst/>
              </a:prstGeom>
            </p:spPr>
          </p:pic>
          <p:pic>
            <p:nvPicPr>
              <p:cNvPr id="6" name="图片 5" descr="D:\个人文件夹\2020年\办公室相关\ppt专用\素材图片\元素\幼小学习\4ecf9ce4035038a4214249c5daed9a9f.png4ecf9ce4035038a4214249c5daed9a9f">
                <a:extLst>
                  <a:ext uri="{FF2B5EF4-FFF2-40B4-BE49-F238E27FC236}">
                    <a16:creationId xmlns:a16="http://schemas.microsoft.com/office/drawing/2014/main" id="{457700A6-9F28-5328-0079-02FE777AF5A6}"/>
                  </a:ext>
                </a:extLst>
              </p:cNvPr>
              <p:cNvPicPr>
                <a:picLocks noChangeAspect="1"/>
              </p:cNvPicPr>
              <p:nvPr/>
            </p:nvPicPr>
            <p:blipFill>
              <a:blip r:embed="rId5"/>
              <a:srcRect/>
              <a:stretch>
                <a:fillRect/>
              </a:stretch>
            </p:blipFill>
            <p:spPr>
              <a:xfrm>
                <a:off x="7069" y="2469"/>
                <a:ext cx="859" cy="1394"/>
              </a:xfrm>
              <a:prstGeom prst="rect">
                <a:avLst/>
              </a:prstGeom>
            </p:spPr>
          </p:pic>
          <p:cxnSp>
            <p:nvCxnSpPr>
              <p:cNvPr id="7" name="直接连接符 6">
                <a:extLst>
                  <a:ext uri="{FF2B5EF4-FFF2-40B4-BE49-F238E27FC236}">
                    <a16:creationId xmlns:a16="http://schemas.microsoft.com/office/drawing/2014/main" id="{8215B518-076F-DAAA-E176-55CA35421E78}"/>
                  </a:ext>
                </a:extLst>
              </p:cNvPr>
              <p:cNvCxnSpPr/>
              <p:nvPr/>
            </p:nvCxnSpPr>
            <p:spPr>
              <a:xfrm>
                <a:off x="8516" y="4219"/>
                <a:ext cx="8939" cy="21"/>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5BE97F7B-3BE0-8CAF-A568-1541DF4ACC3E}"/>
              </a:ext>
            </a:extLst>
          </p:cNvPr>
          <p:cNvGrpSpPr/>
          <p:nvPr/>
        </p:nvGrpSpPr>
        <p:grpSpPr>
          <a:xfrm>
            <a:off x="2019480" y="4808849"/>
            <a:ext cx="7209127" cy="875540"/>
            <a:chOff x="4446064" y="2808096"/>
            <a:chExt cx="6425189" cy="875540"/>
          </a:xfrm>
        </p:grpSpPr>
        <p:grpSp>
          <p:nvGrpSpPr>
            <p:cNvPr id="9" name="组合 10">
              <a:extLst>
                <a:ext uri="{FF2B5EF4-FFF2-40B4-BE49-F238E27FC236}">
                  <a16:creationId xmlns:a16="http://schemas.microsoft.com/office/drawing/2014/main" id="{DB665F81-D970-81EF-1FDC-BBB8B516F729}"/>
                </a:ext>
              </a:extLst>
            </p:cNvPr>
            <p:cNvGrpSpPr/>
            <p:nvPr/>
          </p:nvGrpSpPr>
          <p:grpSpPr>
            <a:xfrm>
              <a:off x="4446064" y="2808096"/>
              <a:ext cx="6425189" cy="875540"/>
              <a:chOff x="6934" y="2825"/>
              <a:chExt cx="10521" cy="1484"/>
            </a:xfrm>
          </p:grpSpPr>
          <p:pic>
            <p:nvPicPr>
              <p:cNvPr id="11" name="图片 12" descr="D:\个人文件夹\2020年\办公室相关\ppt专用\素材图片\元素\幼小学习\4ecf9ce4035038a4214249c5daed9a9f.png4ecf9ce4035038a4214249c5daed9a9f">
                <a:extLst>
                  <a:ext uri="{FF2B5EF4-FFF2-40B4-BE49-F238E27FC236}">
                    <a16:creationId xmlns:a16="http://schemas.microsoft.com/office/drawing/2014/main" id="{F90E93D4-D18A-CB1C-B495-75AAEC469B53}"/>
                  </a:ext>
                </a:extLst>
              </p:cNvPr>
              <p:cNvPicPr>
                <a:picLocks noChangeAspect="1"/>
              </p:cNvPicPr>
              <p:nvPr/>
            </p:nvPicPr>
            <p:blipFill>
              <a:blip r:embed="rId4"/>
              <a:srcRect/>
              <a:stretch>
                <a:fillRect/>
              </a:stretch>
            </p:blipFill>
            <p:spPr>
              <a:xfrm>
                <a:off x="7605" y="2856"/>
                <a:ext cx="1583" cy="1453"/>
              </a:xfrm>
              <a:prstGeom prst="rect">
                <a:avLst/>
              </a:prstGeom>
            </p:spPr>
          </p:pic>
          <p:pic>
            <p:nvPicPr>
              <p:cNvPr id="12" name="图片 13" descr="D:\个人文件夹\2020年\办公室相关\ppt专用\素材图片\元素\幼小学习\4ecf9ce4035038a4214249c5daed9a9f.png4ecf9ce4035038a4214249c5daed9a9f">
                <a:extLst>
                  <a:ext uri="{FF2B5EF4-FFF2-40B4-BE49-F238E27FC236}">
                    <a16:creationId xmlns:a16="http://schemas.microsoft.com/office/drawing/2014/main" id="{5F3CB4B0-EF78-CC10-F9C9-5B288E7D65A5}"/>
                  </a:ext>
                </a:extLst>
              </p:cNvPr>
              <p:cNvPicPr>
                <a:picLocks noChangeAspect="1"/>
              </p:cNvPicPr>
              <p:nvPr/>
            </p:nvPicPr>
            <p:blipFill>
              <a:blip r:embed="rId5"/>
              <a:srcRect/>
              <a:stretch>
                <a:fillRect/>
              </a:stretch>
            </p:blipFill>
            <p:spPr>
              <a:xfrm>
                <a:off x="6934" y="2825"/>
                <a:ext cx="859" cy="1394"/>
              </a:xfrm>
              <a:prstGeom prst="rect">
                <a:avLst/>
              </a:prstGeom>
            </p:spPr>
          </p:pic>
          <p:cxnSp>
            <p:nvCxnSpPr>
              <p:cNvPr id="13" name="直接连接符 14">
                <a:extLst>
                  <a:ext uri="{FF2B5EF4-FFF2-40B4-BE49-F238E27FC236}">
                    <a16:creationId xmlns:a16="http://schemas.microsoft.com/office/drawing/2014/main" id="{C500E8B7-0F0F-D4FB-CEE6-38A60D458CCB}"/>
                  </a:ext>
                </a:extLst>
              </p:cNvPr>
              <p:cNvCxnSpPr/>
              <p:nvPr/>
            </p:nvCxnSpPr>
            <p:spPr>
              <a:xfrm>
                <a:off x="8516" y="4219"/>
                <a:ext cx="8939" cy="21"/>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0" name="文本框 1">
              <a:extLst>
                <a:ext uri="{FF2B5EF4-FFF2-40B4-BE49-F238E27FC236}">
                  <a16:creationId xmlns:a16="http://schemas.microsoft.com/office/drawing/2014/main" id="{1AB13041-FAA1-01C4-4959-13B06A865A3E}"/>
                </a:ext>
              </a:extLst>
            </p:cNvPr>
            <p:cNvSpPr txBox="1"/>
            <p:nvPr/>
          </p:nvSpPr>
          <p:spPr>
            <a:xfrm>
              <a:off x="5015012" y="3058452"/>
              <a:ext cx="5538084" cy="523220"/>
            </a:xfrm>
            <a:prstGeom prst="rect">
              <a:avLst/>
            </a:prstGeom>
            <a:noFill/>
          </p:spPr>
          <p:txBody>
            <a:bodyPr vert="horz" wrap="square" rtlCol="0">
              <a:spAutoFit/>
            </a:bodyPr>
            <a:lstStyle/>
            <a:p>
              <a:r>
                <a:rPr lang="nl-NL" sz="2800" b="1" dirty="0">
                  <a:solidFill>
                    <a:srgbClr val="002060"/>
                  </a:solidFill>
                  <a:latin typeface="UTM Avo" panose="02040603050506020204" pitchFamily="18" charset="0"/>
                  <a:ea typeface="Arial-Rounded" panose="020B0500000000000000" pitchFamily="34" charset="0"/>
                  <a:cs typeface="Arial-Rounded" panose="020B0500000000000000" pitchFamily="34" charset="0"/>
                </a:rPr>
                <a:t>	 </a:t>
              </a:r>
              <a:r>
                <a:rPr lang="nl-NL" sz="2800" b="1" dirty="0">
                  <a:solidFill>
                    <a:srgbClr val="002060"/>
                  </a:solidFill>
                  <a:latin typeface="Times New Roman" panose="02020603050405020304" pitchFamily="18" charset="0"/>
                  <a:cs typeface="Times New Roman" panose="02020603050405020304" pitchFamily="18" charset="0"/>
                </a:rPr>
                <a:t>Hiểu nội dung bài thơ.</a:t>
              </a:r>
              <a:endParaRPr lang="en-US" sz="2800" b="1" dirty="0">
                <a:solidFill>
                  <a:srgbClr val="002060"/>
                </a:solidFill>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BA84E0B9-512B-425D-3DAF-9D9F76FE4AEF}"/>
              </a:ext>
            </a:extLst>
          </p:cNvPr>
          <p:cNvPicPr>
            <a:picLocks noChangeAspect="1"/>
          </p:cNvPicPr>
          <p:nvPr/>
        </p:nvPicPr>
        <p:blipFill>
          <a:blip r:embed="rId6"/>
          <a:stretch>
            <a:fillRect/>
          </a:stretch>
        </p:blipFill>
        <p:spPr>
          <a:xfrm>
            <a:off x="2582441" y="-156868"/>
            <a:ext cx="6364776" cy="2017951"/>
          </a:xfrm>
          <a:prstGeom prst="rect">
            <a:avLst/>
          </a:prstGeom>
        </p:spPr>
      </p:pic>
      <p:grpSp>
        <p:nvGrpSpPr>
          <p:cNvPr id="15" name="Group 14">
            <a:extLst>
              <a:ext uri="{FF2B5EF4-FFF2-40B4-BE49-F238E27FC236}">
                <a16:creationId xmlns:a16="http://schemas.microsoft.com/office/drawing/2014/main" id="{B5C9C2FE-1BE0-AC90-DB65-D3D0C6FFEB32}"/>
              </a:ext>
            </a:extLst>
          </p:cNvPr>
          <p:cNvGrpSpPr/>
          <p:nvPr/>
        </p:nvGrpSpPr>
        <p:grpSpPr>
          <a:xfrm>
            <a:off x="1842121" y="3369446"/>
            <a:ext cx="8263902" cy="1073022"/>
            <a:chOff x="4446064" y="2610614"/>
            <a:chExt cx="6914604" cy="1073022"/>
          </a:xfrm>
        </p:grpSpPr>
        <p:grpSp>
          <p:nvGrpSpPr>
            <p:cNvPr id="16" name="组合 10">
              <a:extLst>
                <a:ext uri="{FF2B5EF4-FFF2-40B4-BE49-F238E27FC236}">
                  <a16:creationId xmlns:a16="http://schemas.microsoft.com/office/drawing/2014/main" id="{9B4B9427-3189-B342-5AB1-E51119086CF4}"/>
                </a:ext>
              </a:extLst>
            </p:cNvPr>
            <p:cNvGrpSpPr/>
            <p:nvPr/>
          </p:nvGrpSpPr>
          <p:grpSpPr>
            <a:xfrm>
              <a:off x="4446064" y="2808096"/>
              <a:ext cx="6425189" cy="875540"/>
              <a:chOff x="6934" y="2825"/>
              <a:chExt cx="10521" cy="1484"/>
            </a:xfrm>
          </p:grpSpPr>
          <p:pic>
            <p:nvPicPr>
              <p:cNvPr id="18" name="图片 12" descr="D:\个人文件夹\2020年\办公室相关\ppt专用\素材图片\元素\幼小学习\4ecf9ce4035038a4214249c5daed9a9f.png4ecf9ce4035038a4214249c5daed9a9f">
                <a:extLst>
                  <a:ext uri="{FF2B5EF4-FFF2-40B4-BE49-F238E27FC236}">
                    <a16:creationId xmlns:a16="http://schemas.microsoft.com/office/drawing/2014/main" id="{A2E16FB4-F29A-B252-65C7-88BF5F7071CE}"/>
                  </a:ext>
                </a:extLst>
              </p:cNvPr>
              <p:cNvPicPr>
                <a:picLocks noChangeAspect="1"/>
              </p:cNvPicPr>
              <p:nvPr/>
            </p:nvPicPr>
            <p:blipFill>
              <a:blip r:embed="rId4"/>
              <a:srcRect/>
              <a:stretch>
                <a:fillRect/>
              </a:stretch>
            </p:blipFill>
            <p:spPr>
              <a:xfrm>
                <a:off x="7605" y="2856"/>
                <a:ext cx="1583" cy="1453"/>
              </a:xfrm>
              <a:prstGeom prst="rect">
                <a:avLst/>
              </a:prstGeom>
            </p:spPr>
          </p:pic>
          <p:pic>
            <p:nvPicPr>
              <p:cNvPr id="19" name="图片 13" descr="D:\个人文件夹\2020年\办公室相关\ppt专用\素材图片\元素\幼小学习\4ecf9ce4035038a4214249c5daed9a9f.png4ecf9ce4035038a4214249c5daed9a9f">
                <a:extLst>
                  <a:ext uri="{FF2B5EF4-FFF2-40B4-BE49-F238E27FC236}">
                    <a16:creationId xmlns:a16="http://schemas.microsoft.com/office/drawing/2014/main" id="{D62BFD6C-360F-B196-8869-A530F673DB0D}"/>
                  </a:ext>
                </a:extLst>
              </p:cNvPr>
              <p:cNvPicPr>
                <a:picLocks noChangeAspect="1"/>
              </p:cNvPicPr>
              <p:nvPr/>
            </p:nvPicPr>
            <p:blipFill>
              <a:blip r:embed="rId5"/>
              <a:srcRect/>
              <a:stretch>
                <a:fillRect/>
              </a:stretch>
            </p:blipFill>
            <p:spPr>
              <a:xfrm>
                <a:off x="6934" y="2825"/>
                <a:ext cx="859" cy="1394"/>
              </a:xfrm>
              <a:prstGeom prst="rect">
                <a:avLst/>
              </a:prstGeom>
            </p:spPr>
          </p:pic>
          <p:cxnSp>
            <p:nvCxnSpPr>
              <p:cNvPr id="20" name="直接连接符 14">
                <a:extLst>
                  <a:ext uri="{FF2B5EF4-FFF2-40B4-BE49-F238E27FC236}">
                    <a16:creationId xmlns:a16="http://schemas.microsoft.com/office/drawing/2014/main" id="{AE5A7541-5052-C155-6778-6DF9D962F99D}"/>
                  </a:ext>
                </a:extLst>
              </p:cNvPr>
              <p:cNvCxnSpPr/>
              <p:nvPr/>
            </p:nvCxnSpPr>
            <p:spPr>
              <a:xfrm>
                <a:off x="8516" y="4219"/>
                <a:ext cx="8939" cy="21"/>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7" name="文本框 1">
              <a:extLst>
                <a:ext uri="{FF2B5EF4-FFF2-40B4-BE49-F238E27FC236}">
                  <a16:creationId xmlns:a16="http://schemas.microsoft.com/office/drawing/2014/main" id="{B13C342F-94B7-D9F9-CDBD-0E0604186274}"/>
                </a:ext>
              </a:extLst>
            </p:cNvPr>
            <p:cNvSpPr txBox="1"/>
            <p:nvPr/>
          </p:nvSpPr>
          <p:spPr>
            <a:xfrm>
              <a:off x="5822584" y="2610614"/>
              <a:ext cx="5538084" cy="954107"/>
            </a:xfrm>
            <a:prstGeom prst="rect">
              <a:avLst/>
            </a:prstGeom>
            <a:noFill/>
          </p:spPr>
          <p:txBody>
            <a:bodyPr vert="horz" wrap="square" rtlCol="0">
              <a:spAutoFit/>
            </a:bodyPr>
            <a:lstStyle/>
            <a:p>
              <a:r>
                <a:rPr lang="nl-NL" sz="2800" b="1" dirty="0">
                  <a:solidFill>
                    <a:srgbClr val="002060"/>
                  </a:solidFill>
                  <a:latin typeface="Times New Roman" panose="02020603050405020304" pitchFamily="18" charset="0"/>
                  <a:cs typeface="Times New Roman" panose="02020603050405020304" pitchFamily="18" charset="0"/>
                </a:rPr>
                <a:t>Ngắt nghỉ hơi đúng sau đúng nhịp thơ, giữa các dòng thơ, khổ thơ</a:t>
              </a:r>
              <a:endParaRPr lang="en-US" sz="2800" b="1" dirty="0">
                <a:solidFill>
                  <a:srgbClr val="002060"/>
                </a:solidFill>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rot="260226">
            <a:off x="8325277" y="4826137"/>
            <a:ext cx="3295094" cy="1537277"/>
            <a:chOff x="561349" y="4656253"/>
            <a:chExt cx="3295094" cy="1537277"/>
          </a:xfrm>
        </p:grpSpPr>
        <p:pic>
          <p:nvPicPr>
            <p:cNvPr id="46" name="Picture 45"/>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33099739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Trao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đổi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với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mùa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hè</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gì</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thú</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vị</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1988152" y="2330904"/>
            <a:ext cx="3343275" cy="609600"/>
          </a:xfrm>
          <a:prstGeom prst="rect">
            <a:avLst/>
          </a:prstGeom>
        </p:spPr>
      </p:pic>
      <p:pic>
        <p:nvPicPr>
          <p:cNvPr id="9" name="Picture 8">
            <a:extLst>
              <a:ext uri="{FF2B5EF4-FFF2-40B4-BE49-F238E27FC236}">
                <a16:creationId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1137</Words>
  <Application>Microsoft Office PowerPoint</Application>
  <PresentationFormat>Widescreen</PresentationFormat>
  <Paragraphs>224</Paragraphs>
  <Slides>29</Slides>
  <Notes>25</Notes>
  <HiddenSlides>0</HiddenSlides>
  <MMClips>17</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等线</vt:lpstr>
      <vt:lpstr>等线 Light</vt:lpstr>
      <vt:lpstr>Arial</vt:lpstr>
      <vt:lpstr>Arial-Rounded</vt:lpstr>
      <vt:lpstr>Calibri</vt:lpstr>
      <vt:lpstr>Times New Roman</vt:lpstr>
      <vt:lpstr>UTM Avo</vt:lpstr>
      <vt:lpstr>字魂52号-阿开漫画体</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yenlyly0109@gmail.com</cp:lastModifiedBy>
  <cp:revision>39</cp:revision>
  <dcterms:created xsi:type="dcterms:W3CDTF">2022-06-15T02:48:14Z</dcterms:created>
  <dcterms:modified xsi:type="dcterms:W3CDTF">2023-09-22T03:52:37Z</dcterms:modified>
</cp:coreProperties>
</file>