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78" r:id="rId4"/>
    <p:sldId id="260" r:id="rId5"/>
    <p:sldId id="289" r:id="rId6"/>
    <p:sldId id="266" r:id="rId7"/>
    <p:sldId id="262" r:id="rId8"/>
    <p:sldId id="279" r:id="rId9"/>
    <p:sldId id="280" r:id="rId10"/>
    <p:sldId id="281" r:id="rId11"/>
    <p:sldId id="282" r:id="rId12"/>
    <p:sldId id="259" r:id="rId13"/>
    <p:sldId id="276" r:id="rId14"/>
    <p:sldId id="283" r:id="rId15"/>
    <p:sldId id="284" r:id="rId16"/>
    <p:sldId id="285" r:id="rId17"/>
    <p:sldId id="287" r:id="rId18"/>
    <p:sldId id="288" r:id="rId19"/>
    <p:sldId id="28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4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86" autoAdjust="0"/>
    <p:restoredTop sz="94660"/>
  </p:normalViewPr>
  <p:slideViewPr>
    <p:cSldViewPr snapToGrid="0">
      <p:cViewPr varScale="1">
        <p:scale>
          <a:sx n="55" d="100"/>
          <a:sy n="55" d="100"/>
        </p:scale>
        <p:origin x="-396"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470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8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909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8" y="0"/>
            <a:ext cx="12191104" cy="6858000"/>
          </a:xfrm>
          <a:prstGeom prst="rect">
            <a:avLst/>
          </a:prstGeom>
        </p:spPr>
      </p:pic>
    </p:spTree>
    <p:extLst>
      <p:ext uri="{BB962C8B-B14F-4D97-AF65-F5344CB8AC3E}">
        <p14:creationId xmlns:p14="http://schemas.microsoft.com/office/powerpoint/2010/main" val="1853534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8184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AA7A92C2-CBF3-9F75-CBEA-88D9D33D36A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9656" y="469392"/>
            <a:ext cx="1427226" cy="1427226"/>
          </a:xfrm>
          <a:prstGeom prst="rect">
            <a:avLst/>
          </a:prstGeom>
        </p:spPr>
      </p:pic>
    </p:spTree>
    <p:extLst>
      <p:ext uri="{BB962C8B-B14F-4D97-AF65-F5344CB8AC3E}">
        <p14:creationId xmlns:p14="http://schemas.microsoft.com/office/powerpoint/2010/main" val="8411073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image" Target="../media/image6.png"/><Relationship Id="rId18" Type="http://schemas.openxmlformats.org/officeDocument/2006/relationships/image" Target="../media/image11.png"/><Relationship Id="rId3" Type="http://schemas.microsoft.com/office/2007/relationships/media" Target="../media/media1.mp3"/><Relationship Id="rId7" Type="http://schemas.openxmlformats.org/officeDocument/2006/relationships/tags" Target="../tags/tag5.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tags" Target="../tags/tag2.xml"/><Relationship Id="rId16" Type="http://schemas.openxmlformats.org/officeDocument/2006/relationships/image" Target="../media/image9.png"/><Relationship Id="rId1" Type="http://schemas.openxmlformats.org/officeDocument/2006/relationships/tags" Target="../tags/tag1.xml"/><Relationship Id="rId6" Type="http://schemas.openxmlformats.org/officeDocument/2006/relationships/tags" Target="../tags/tag4.xml"/><Relationship Id="rId11" Type="http://schemas.openxmlformats.org/officeDocument/2006/relationships/image" Target="../media/image4.png"/><Relationship Id="rId5" Type="http://schemas.openxmlformats.org/officeDocument/2006/relationships/tags" Target="../tags/tag3.xml"/><Relationship Id="rId15" Type="http://schemas.openxmlformats.org/officeDocument/2006/relationships/image" Target="../media/image8.png"/><Relationship Id="rId10" Type="http://schemas.openxmlformats.org/officeDocument/2006/relationships/image" Target="../media/image3.jpeg"/><Relationship Id="rId4" Type="http://schemas.openxmlformats.org/officeDocument/2006/relationships/audio" Target="../media/media1.mp3"/><Relationship Id="rId9" Type="http://schemas.openxmlformats.org/officeDocument/2006/relationships/slideLayout" Target="../slideLayouts/slideLayout1.xml"/><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3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3.jpeg"/><Relationship Id="rId13" Type="http://schemas.openxmlformats.org/officeDocument/2006/relationships/image" Target="../media/image8.png"/><Relationship Id="rId3" Type="http://schemas.openxmlformats.org/officeDocument/2006/relationships/tags" Target="../tags/tag9.xml"/><Relationship Id="rId7" Type="http://schemas.openxmlformats.org/officeDocument/2006/relationships/slideLayout" Target="../slideLayouts/slideLayout1.xml"/><Relationship Id="rId12"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media/image6.png"/><Relationship Id="rId5" Type="http://schemas.openxmlformats.org/officeDocument/2006/relationships/tags" Target="../tags/tag11.xml"/><Relationship Id="rId10" Type="http://schemas.openxmlformats.org/officeDocument/2006/relationships/image" Target="../media/image5.png"/><Relationship Id="rId4" Type="http://schemas.openxmlformats.org/officeDocument/2006/relationships/tags" Target="../tags/tag10.xml"/><Relationship Id="rId9" Type="http://schemas.openxmlformats.org/officeDocument/2006/relationships/image" Target="../media/image4.png"/><Relationship Id="rId1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D8869B7-57D9-465B-9A9F-4EE4289A57F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xmlns="" id="{211DCEA3-0ABC-4737-9909-BF4E345919D6}"/>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xmlns="" id="{6DD43907-7C94-456B-9407-546FA5CD8CA7}"/>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xmlns="" id="{86D0019A-6401-4DB7-A28C-DA1250F1DB3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xmlns=""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xmlns="" id="{55B541A8-D297-4063-BAA4-6E8C81C1175D}"/>
                </a:ext>
              </a:extLst>
            </p:cNvPr>
            <p:cNvSpPr/>
            <p:nvPr>
              <p:custDataLst>
                <p:tags r:id="rId7"/>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xmlns="" id="{D3DF7AD7-E3C7-459D-A9C9-B620B6B8FC9C}"/>
                </a:ext>
              </a:extLst>
            </p:cNvPr>
            <p:cNvPicPr>
              <a:picLocks noChangeAspect="1"/>
            </p:cNvPicPr>
            <p:nvPr>
              <p:custDataLst>
                <p:tags r:id="rId8"/>
              </p:custDataLst>
            </p:nvPr>
          </p:nvPicPr>
          <p:blipFill>
            <a:blip r:embed="rId14"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xmlns=""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xmlns="" id="{4287AE00-7390-4855-B4E8-EE97ADE27C34}"/>
                </a:ext>
              </a:extLst>
            </p:cNvPr>
            <p:cNvSpPr/>
            <p:nvPr>
              <p:custDataLst>
                <p:tags r:id="rId5"/>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xmlns="" id="{8A49FB4E-43BA-4BD5-B308-BB47A2AA809A}"/>
                </a:ext>
              </a:extLst>
            </p:cNvPr>
            <p:cNvPicPr>
              <a:picLocks noChangeAspect="1"/>
            </p:cNvPicPr>
            <p:nvPr>
              <p:custDataLst>
                <p:tags r:id="rId6"/>
              </p:custDataLst>
            </p:nvPr>
          </p:nvPicPr>
          <p:blipFill>
            <a:blip r:embed="rId15"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19795243">
            <a:hlinkClick r:id="" action="ppaction://media"/>
            <a:extLst>
              <a:ext uri="{FF2B5EF4-FFF2-40B4-BE49-F238E27FC236}">
                <a16:creationId xmlns:a16="http://schemas.microsoft.com/office/drawing/2014/main" xmlns="" id="{CE594A99-A0EE-4A50-A066-F7F117CDF86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7982858" y="-1536026"/>
            <a:ext cx="609600" cy="609600"/>
          </a:xfrm>
          <a:prstGeom prst="rect">
            <a:avLst/>
          </a:prstGeom>
        </p:spPr>
      </p:pic>
      <p:pic>
        <p:nvPicPr>
          <p:cNvPr id="16" name="Picture 15">
            <a:extLst>
              <a:ext uri="{FF2B5EF4-FFF2-40B4-BE49-F238E27FC236}">
                <a16:creationId xmlns:a16="http://schemas.microsoft.com/office/drawing/2014/main" xmlns="" id="{5B7EC697-B86C-1E92-127C-ED911F5E373E}"/>
              </a:ext>
            </a:extLst>
          </p:cNvPr>
          <p:cNvPicPr>
            <a:picLocks noChangeAspect="1"/>
          </p:cNvPicPr>
          <p:nvPr/>
        </p:nvPicPr>
        <p:blipFill>
          <a:blip r:embed="rId17"/>
          <a:stretch>
            <a:fillRect/>
          </a:stretch>
        </p:blipFill>
        <p:spPr>
          <a:xfrm>
            <a:off x="2625873" y="1594649"/>
            <a:ext cx="6767147" cy="2322777"/>
          </a:xfrm>
          <a:prstGeom prst="rect">
            <a:avLst/>
          </a:prstGeom>
        </p:spPr>
      </p:pic>
      <p:pic>
        <p:nvPicPr>
          <p:cNvPr id="20" name="Picture 19">
            <a:extLst>
              <a:ext uri="{FF2B5EF4-FFF2-40B4-BE49-F238E27FC236}">
                <a16:creationId xmlns:a16="http://schemas.microsoft.com/office/drawing/2014/main" xmlns="" id="{763C2529-6139-AE14-6325-884989CA54BB}"/>
              </a:ext>
            </a:extLst>
          </p:cNvPr>
          <p:cNvPicPr>
            <a:picLocks noChangeAspect="1"/>
          </p:cNvPicPr>
          <p:nvPr/>
        </p:nvPicPr>
        <p:blipFill>
          <a:blip r:embed="rId18"/>
          <a:stretch>
            <a:fillRect/>
          </a:stretch>
        </p:blipFill>
        <p:spPr>
          <a:xfrm>
            <a:off x="4696032" y="907210"/>
            <a:ext cx="3237257" cy="749873"/>
          </a:xfrm>
          <a:prstGeom prst="rect">
            <a:avLst/>
          </a:prstGeom>
        </p:spPr>
      </p:pic>
      <p:sp>
        <p:nvSpPr>
          <p:cNvPr id="21" name="TextBox 20">
            <a:extLst>
              <a:ext uri="{FF2B5EF4-FFF2-40B4-BE49-F238E27FC236}">
                <a16:creationId xmlns:a16="http://schemas.microsoft.com/office/drawing/2014/main" xmlns="" id="{6B03FFEB-7B96-F6F8-EB60-CE9A585DF99C}"/>
              </a:ext>
            </a:extLst>
          </p:cNvPr>
          <p:cNvSpPr txBox="1"/>
          <p:nvPr/>
        </p:nvSpPr>
        <p:spPr>
          <a:xfrm>
            <a:off x="5357192" y="3925957"/>
            <a:ext cx="2196547"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t>
            </a:r>
            <a:r>
              <a:rPr lang="en-US" sz="3200" b="1" dirty="0" err="1">
                <a:latin typeface="Calibri" panose="020F0502020204030204" pitchFamily="34" charset="0"/>
                <a:cs typeface="Calibri" panose="020F0502020204030204" pitchFamily="34" charset="0"/>
              </a:rPr>
              <a:t>Tiết</a:t>
            </a:r>
            <a:r>
              <a:rPr lang="en-US" sz="32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2674431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32" presetClass="emph" presetSubtype="0" repeatCount="indefinite" fill="hold" nodeType="withEffect">
                                  <p:stCondLst>
                                    <p:cond delay="0"/>
                                  </p:stCondLst>
                                  <p:childTnLst>
                                    <p:animRot by="120000">
                                      <p:cBhvr>
                                        <p:cTn id="8" dur="300" fill="hold">
                                          <p:stCondLst>
                                            <p:cond delay="0"/>
                                          </p:stCondLst>
                                        </p:cTn>
                                        <p:tgtEl>
                                          <p:spTgt spid="5"/>
                                        </p:tgtEl>
                                        <p:attrNameLst>
                                          <p:attrName>r</p:attrName>
                                        </p:attrNameLst>
                                      </p:cBhvr>
                                    </p:animRot>
                                    <p:animRot by="-240000">
                                      <p:cBhvr>
                                        <p:cTn id="9" dur="600" fill="hold">
                                          <p:stCondLst>
                                            <p:cond delay="600"/>
                                          </p:stCondLst>
                                        </p:cTn>
                                        <p:tgtEl>
                                          <p:spTgt spid="5"/>
                                        </p:tgtEl>
                                        <p:attrNameLst>
                                          <p:attrName>r</p:attrName>
                                        </p:attrNameLst>
                                      </p:cBhvr>
                                    </p:animRot>
                                    <p:animRot by="240000">
                                      <p:cBhvr>
                                        <p:cTn id="10" dur="600" fill="hold">
                                          <p:stCondLst>
                                            <p:cond delay="1200"/>
                                          </p:stCondLst>
                                        </p:cTn>
                                        <p:tgtEl>
                                          <p:spTgt spid="5"/>
                                        </p:tgtEl>
                                        <p:attrNameLst>
                                          <p:attrName>r</p:attrName>
                                        </p:attrNameLst>
                                      </p:cBhvr>
                                    </p:animRot>
                                    <p:animRot by="-240000">
                                      <p:cBhvr>
                                        <p:cTn id="11" dur="600" fill="hold">
                                          <p:stCondLst>
                                            <p:cond delay="1800"/>
                                          </p:stCondLst>
                                        </p:cTn>
                                        <p:tgtEl>
                                          <p:spTgt spid="5"/>
                                        </p:tgtEl>
                                        <p:attrNameLst>
                                          <p:attrName>r</p:attrName>
                                        </p:attrNameLst>
                                      </p:cBhvr>
                                    </p:animRot>
                                    <p:animRot by="120000">
                                      <p:cBhvr>
                                        <p:cTn id="12" dur="600" fill="hold">
                                          <p:stCondLst>
                                            <p:cond delay="2400"/>
                                          </p:stCondLst>
                                        </p:cTn>
                                        <p:tgtEl>
                                          <p:spTgt spid="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7"/>
                                        </p:tgtEl>
                                        <p:attrNameLst>
                                          <p:attrName>r</p:attrName>
                                        </p:attrNameLst>
                                      </p:cBhvr>
                                    </p:animRot>
                                    <p:animRot by="-240000">
                                      <p:cBhvr>
                                        <p:cTn id="15" dur="600" fill="hold">
                                          <p:stCondLst>
                                            <p:cond delay="600"/>
                                          </p:stCondLst>
                                        </p:cTn>
                                        <p:tgtEl>
                                          <p:spTgt spid="7"/>
                                        </p:tgtEl>
                                        <p:attrNameLst>
                                          <p:attrName>r</p:attrName>
                                        </p:attrNameLst>
                                      </p:cBhvr>
                                    </p:animRot>
                                    <p:animRot by="240000">
                                      <p:cBhvr>
                                        <p:cTn id="16" dur="600" fill="hold">
                                          <p:stCondLst>
                                            <p:cond delay="1200"/>
                                          </p:stCondLst>
                                        </p:cTn>
                                        <p:tgtEl>
                                          <p:spTgt spid="7"/>
                                        </p:tgtEl>
                                        <p:attrNameLst>
                                          <p:attrName>r</p:attrName>
                                        </p:attrNameLst>
                                      </p:cBhvr>
                                    </p:animRot>
                                    <p:animRot by="-240000">
                                      <p:cBhvr>
                                        <p:cTn id="17" dur="600" fill="hold">
                                          <p:stCondLst>
                                            <p:cond delay="1800"/>
                                          </p:stCondLst>
                                        </p:cTn>
                                        <p:tgtEl>
                                          <p:spTgt spid="7"/>
                                        </p:tgtEl>
                                        <p:attrNameLst>
                                          <p:attrName>r</p:attrName>
                                        </p:attrNameLst>
                                      </p:cBhvr>
                                    </p:animRot>
                                    <p:animRot by="120000">
                                      <p:cBhvr>
                                        <p:cTn id="18" dur="600" fill="hold">
                                          <p:stCondLst>
                                            <p:cond delay="2400"/>
                                          </p:stCondLst>
                                        </p:cTn>
                                        <p:tgtEl>
                                          <p:spTgt spid="7"/>
                                        </p:tgtEl>
                                        <p:attrNameLst>
                                          <p:attrName>r</p:attrName>
                                        </p:attrNameLst>
                                      </p:cBhvr>
                                    </p:animRot>
                                  </p:childTnLst>
                                </p:cTn>
                              </p:par>
                              <p:par>
                                <p:cTn id="19" presetID="2" presetClass="entr" presetSubtype="8"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250" fill="hold"/>
                                        <p:tgtEl>
                                          <p:spTgt spid="8"/>
                                        </p:tgtEl>
                                        <p:attrNameLst>
                                          <p:attrName>ppt_x</p:attrName>
                                        </p:attrNameLst>
                                      </p:cBhvr>
                                      <p:tavLst>
                                        <p:tav tm="0">
                                          <p:val>
                                            <p:strVal val="0-#ppt_w/2"/>
                                          </p:val>
                                        </p:tav>
                                        <p:tav tm="100000">
                                          <p:val>
                                            <p:strVal val="#ppt_x"/>
                                          </p:val>
                                        </p:tav>
                                      </p:tavLst>
                                    </p:anim>
                                    <p:anim calcmode="lin" valueType="num">
                                      <p:cBhvr additive="base">
                                        <p:cTn id="22" dur="125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1250" fill="hold"/>
                                        <p:tgtEl>
                                          <p:spTgt spid="17"/>
                                        </p:tgtEl>
                                        <p:attrNameLst>
                                          <p:attrName>ppt_x</p:attrName>
                                        </p:attrNameLst>
                                      </p:cBhvr>
                                      <p:tavLst>
                                        <p:tav tm="0">
                                          <p:val>
                                            <p:strVal val="1+#ppt_w/2"/>
                                          </p:val>
                                        </p:tav>
                                        <p:tav tm="100000">
                                          <p:val>
                                            <p:strVal val="#ppt_x"/>
                                          </p:val>
                                        </p:tav>
                                      </p:tavLst>
                                    </p:anim>
                                    <p:anim calcmode="lin" valueType="num">
                                      <p:cBhvr additive="base">
                                        <p:cTn id="26" dur="1250" fill="hold"/>
                                        <p:tgtEl>
                                          <p:spTgt spid="17"/>
                                        </p:tgtEl>
                                        <p:attrNameLst>
                                          <p:attrName>ppt_y</p:attrName>
                                        </p:attrNameLst>
                                      </p:cBhvr>
                                      <p:tavLst>
                                        <p:tav tm="0">
                                          <p:val>
                                            <p:strVal val="#ppt_y"/>
                                          </p:val>
                                        </p:tav>
                                        <p:tav tm="100000">
                                          <p:val>
                                            <p:strVal val="#ppt_y"/>
                                          </p:val>
                                        </p:tav>
                                      </p:tavLst>
                                    </p:anim>
                                  </p:childTnLst>
                                </p:cTn>
                              </p:par>
                              <p:par>
                                <p:cTn id="27" presetID="42" presetClass="entr" presetSubtype="0" fill="hold" nodeType="withEffect">
                                  <p:stCondLst>
                                    <p:cond delay="125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500"/>
                                        <p:tgtEl>
                                          <p:spTgt spid="14"/>
                                        </p:tgtEl>
                                      </p:cBhvr>
                                    </p:animEffect>
                                    <p:anim calcmode="lin" valueType="num">
                                      <p:cBhvr>
                                        <p:cTn id="30" dur="1500" fill="hold"/>
                                        <p:tgtEl>
                                          <p:spTgt spid="14"/>
                                        </p:tgtEl>
                                        <p:attrNameLst>
                                          <p:attrName>ppt_x</p:attrName>
                                        </p:attrNameLst>
                                      </p:cBhvr>
                                      <p:tavLst>
                                        <p:tav tm="0">
                                          <p:val>
                                            <p:strVal val="#ppt_x"/>
                                          </p:val>
                                        </p:tav>
                                        <p:tav tm="100000">
                                          <p:val>
                                            <p:strVal val="#ppt_x"/>
                                          </p:val>
                                        </p:tav>
                                      </p:tavLst>
                                    </p:anim>
                                    <p:anim calcmode="lin" valueType="num">
                                      <p:cBhvr>
                                        <p:cTn id="31"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barn(inVertical)">
                                      <p:cBhvr>
                                        <p:cTn id="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repeatCount="indefinite" fill="remove" display="0">
                  <p:stCondLst>
                    <p:cond delay="indefinite"/>
                  </p:stCondLst>
                  <p:endCondLst>
                    <p:cond evt="onStopAudio" delay="0">
                      <p:tgtEl>
                        <p:sldTgt/>
                      </p:tgtEl>
                    </p:cond>
                  </p:endCondLst>
                </p:cTn>
                <p:tgtEl>
                  <p:spTgt spid="9"/>
                </p:tgtEl>
              </p:cMediaNode>
            </p:audio>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mùn cưa</a:t>
            </a:r>
          </a:p>
        </p:txBody>
      </p:sp>
      <p:pic>
        <p:nvPicPr>
          <p:cNvPr id="3078" name="Picture 6" descr="Cách làm giá thể từ mùn cưa để trồng rau hiệu quả - Thế giới giá thể, đất  trồng cây">
            <a:extLst>
              <a:ext uri="{FF2B5EF4-FFF2-40B4-BE49-F238E27FC236}">
                <a16:creationId xmlns:a16="http://schemas.microsoft.com/office/drawing/2014/main" xmlns="" id="{4CDBA745-4D12-0D39-D186-1BD6881348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16" y="2971801"/>
            <a:ext cx="5778059" cy="35661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80" name="Picture 8" descr="Cách làm giá thể từ mùn cưa để trồng rau hiệu quả - Thế giới giá thể, đất  trồng cây">
            <a:extLst>
              <a:ext uri="{FF2B5EF4-FFF2-40B4-BE49-F238E27FC236}">
                <a16:creationId xmlns:a16="http://schemas.microsoft.com/office/drawing/2014/main" xmlns="" id="{18C313C4-230C-6AEC-D7A6-3BDDA080C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219199"/>
            <a:ext cx="5448300" cy="37031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35142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078"/>
                                        </p:tgtEl>
                                        <p:attrNameLst>
                                          <p:attrName>style.visibility</p:attrName>
                                        </p:attrNameLst>
                                      </p:cBhvr>
                                      <p:to>
                                        <p:strVal val="visible"/>
                                      </p:to>
                                    </p:set>
                                    <p:animEffect transition="in" filter="fade">
                                      <p:cBhvr>
                                        <p:cTn id="13" dur="1000"/>
                                        <p:tgtEl>
                                          <p:spTgt spid="3078"/>
                                        </p:tgtEl>
                                      </p:cBhvr>
                                    </p:animEffect>
                                    <p:anim calcmode="lin" valueType="num">
                                      <p:cBhvr>
                                        <p:cTn id="14" dur="1000" fill="hold"/>
                                        <p:tgtEl>
                                          <p:spTgt spid="3078"/>
                                        </p:tgtEl>
                                        <p:attrNameLst>
                                          <p:attrName>ppt_x</p:attrName>
                                        </p:attrNameLst>
                                      </p:cBhvr>
                                      <p:tavLst>
                                        <p:tav tm="0">
                                          <p:val>
                                            <p:strVal val="#ppt_x"/>
                                          </p:val>
                                        </p:tav>
                                        <p:tav tm="100000">
                                          <p:val>
                                            <p:strVal val="#ppt_x"/>
                                          </p:val>
                                        </p:tav>
                                      </p:tavLst>
                                    </p:anim>
                                    <p:anim calcmode="lin" valueType="num">
                                      <p:cBhvr>
                                        <p:cTn id="15" dur="1000" fill="hold"/>
                                        <p:tgtEl>
                                          <p:spTgt spid="307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fade">
                                      <p:cBhvr>
                                        <p:cTn id="18" dur="1000"/>
                                        <p:tgtEl>
                                          <p:spTgt spid="3080"/>
                                        </p:tgtEl>
                                      </p:cBhvr>
                                    </p:animEffect>
                                    <p:anim calcmode="lin" valueType="num">
                                      <p:cBhvr>
                                        <p:cTn id="19" dur="1000" fill="hold"/>
                                        <p:tgtEl>
                                          <p:spTgt spid="3080"/>
                                        </p:tgtEl>
                                        <p:attrNameLst>
                                          <p:attrName>ppt_x</p:attrName>
                                        </p:attrNameLst>
                                      </p:cBhvr>
                                      <p:tavLst>
                                        <p:tav tm="0">
                                          <p:val>
                                            <p:strVal val="#ppt_x"/>
                                          </p:val>
                                        </p:tav>
                                        <p:tav tm="100000">
                                          <p:val>
                                            <p:strVal val="#ppt_x"/>
                                          </p:val>
                                        </p:tav>
                                      </p:tavLst>
                                    </p:anim>
                                    <p:anim calcmode="lin" valueType="num">
                                      <p:cBhvr>
                                        <p:cTn id="20"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hỗn hợp</a:t>
            </a:r>
          </a:p>
        </p:txBody>
      </p:sp>
      <p:pic>
        <p:nvPicPr>
          <p:cNvPr id="4098" name="Picture 2" descr="Giá thể hỗn hợp trồng rau trộn sẵn: Vỏ Trấu, Xơ dừa xay nhuyễn, Trấu Hun,  Phân bò khô mục. Gói 1kg | Lazada.vn">
            <a:extLst>
              <a:ext uri="{FF2B5EF4-FFF2-40B4-BE49-F238E27FC236}">
                <a16:creationId xmlns:a16="http://schemas.microsoft.com/office/drawing/2014/main" xmlns="" id="{4833A3C2-EEB7-A414-5DDF-9626C7C4F0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50" y="1209675"/>
            <a:ext cx="5844702" cy="3924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Rất Hay: Cách trộn xơ dừa với đất để cải tạo đất và trồng cây cực hiệu quả">
            <a:extLst>
              <a:ext uri="{FF2B5EF4-FFF2-40B4-BE49-F238E27FC236}">
                <a16:creationId xmlns:a16="http://schemas.microsoft.com/office/drawing/2014/main" xmlns="" id="{25E4319D-8E37-06FE-9076-BD678AABF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3243261"/>
            <a:ext cx="5676900" cy="3548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366517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100"/>
                                        </p:tgtEl>
                                        <p:attrNameLst>
                                          <p:attrName>style.visibility</p:attrName>
                                        </p:attrNameLst>
                                      </p:cBhvr>
                                      <p:to>
                                        <p:strVal val="visible"/>
                                      </p:to>
                                    </p:set>
                                    <p:animEffect transition="in" filter="fade">
                                      <p:cBhvr>
                                        <p:cTn id="13" dur="1000"/>
                                        <p:tgtEl>
                                          <p:spTgt spid="4100"/>
                                        </p:tgtEl>
                                      </p:cBhvr>
                                    </p:animEffect>
                                    <p:anim calcmode="lin" valueType="num">
                                      <p:cBhvr>
                                        <p:cTn id="14" dur="1000" fill="hold"/>
                                        <p:tgtEl>
                                          <p:spTgt spid="4100"/>
                                        </p:tgtEl>
                                        <p:attrNameLst>
                                          <p:attrName>ppt_x</p:attrName>
                                        </p:attrNameLst>
                                      </p:cBhvr>
                                      <p:tavLst>
                                        <p:tav tm="0">
                                          <p:val>
                                            <p:strVal val="#ppt_x"/>
                                          </p:val>
                                        </p:tav>
                                        <p:tav tm="100000">
                                          <p:val>
                                            <p:strVal val="#ppt_x"/>
                                          </p:val>
                                        </p:tav>
                                      </p:tavLst>
                                    </p:anim>
                                    <p:anim calcmode="lin" valueType="num">
                                      <p:cBhvr>
                                        <p:cTn id="15" dur="1000" fill="hold"/>
                                        <p:tgtEl>
                                          <p:spTgt spid="410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fade">
                                      <p:cBhvr>
                                        <p:cTn id="18" dur="1000"/>
                                        <p:tgtEl>
                                          <p:spTgt spid="4098"/>
                                        </p:tgtEl>
                                      </p:cBhvr>
                                    </p:animEffect>
                                    <p:anim calcmode="lin" valueType="num">
                                      <p:cBhvr>
                                        <p:cTn id="19" dur="1000" fill="hold"/>
                                        <p:tgtEl>
                                          <p:spTgt spid="4098"/>
                                        </p:tgtEl>
                                        <p:attrNameLst>
                                          <p:attrName>ppt_x</p:attrName>
                                        </p:attrNameLst>
                                      </p:cBhvr>
                                      <p:tavLst>
                                        <p:tav tm="0">
                                          <p:val>
                                            <p:strVal val="#ppt_x"/>
                                          </p:val>
                                        </p:tav>
                                        <p:tav tm="100000">
                                          <p:val>
                                            <p:strVal val="#ppt_x"/>
                                          </p:val>
                                        </p:tav>
                                      </p:tavLst>
                                    </p:anim>
                                    <p:anim calcmode="lin" valueType="num">
                                      <p:cBhvr>
                                        <p:cTn id="20"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xmlns=""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xmlns=""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2" name="Picture 1">
            <a:extLst>
              <a:ext uri="{FF2B5EF4-FFF2-40B4-BE49-F238E27FC236}">
                <a16:creationId xmlns:a16="http://schemas.microsoft.com/office/drawing/2014/main" xmlns="" id="{C00C6E1A-6C4D-2653-A4D5-D2558E23864E}"/>
              </a:ext>
            </a:extLst>
          </p:cNvPr>
          <p:cNvPicPr>
            <a:picLocks noChangeAspect="1"/>
          </p:cNvPicPr>
          <p:nvPr/>
        </p:nvPicPr>
        <p:blipFill>
          <a:blip r:embed="rId5"/>
          <a:stretch>
            <a:fillRect/>
          </a:stretch>
        </p:blipFill>
        <p:spPr>
          <a:xfrm>
            <a:off x="5957115" y="2228704"/>
            <a:ext cx="4621169" cy="3353091"/>
          </a:xfrm>
          <a:prstGeom prst="rect">
            <a:avLst/>
          </a:prstGeom>
        </p:spPr>
      </p:pic>
    </p:spTree>
    <p:extLst>
      <p:ext uri="{BB962C8B-B14F-4D97-AF65-F5344CB8AC3E}">
        <p14:creationId xmlns:p14="http://schemas.microsoft.com/office/powerpoint/2010/main" val="3535619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9BAE87C-6082-908F-B7D6-97056B5A3A34}"/>
              </a:ext>
            </a:extLst>
          </p:cNvPr>
          <p:cNvGrpSpPr/>
          <p:nvPr/>
        </p:nvGrpSpPr>
        <p:grpSpPr>
          <a:xfrm>
            <a:off x="3090672" y="502920"/>
            <a:ext cx="8853677" cy="4101462"/>
            <a:chOff x="5021107" y="2041109"/>
            <a:chExt cx="4500578" cy="2908932"/>
          </a:xfrm>
        </p:grpSpPr>
        <p:sp>
          <p:nvSpPr>
            <p:cNvPr id="5" name="Speech Bubble: Oval 4">
              <a:extLst>
                <a:ext uri="{FF2B5EF4-FFF2-40B4-BE49-F238E27FC236}">
                  <a16:creationId xmlns:a16="http://schemas.microsoft.com/office/drawing/2014/main" xmlns="" id="{4F357C84-0999-A365-EB97-091A40FBB298}"/>
                </a:ext>
              </a:extLst>
            </p:cNvPr>
            <p:cNvSpPr/>
            <p:nvPr/>
          </p:nvSpPr>
          <p:spPr>
            <a:xfrm>
              <a:off x="5021107" y="2041109"/>
              <a:ext cx="4500578" cy="2908932"/>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D24EFF9D-B4F5-1DAE-D09B-6B926E7B6445}"/>
                </a:ext>
              </a:extLst>
            </p:cNvPr>
            <p:cNvSpPr/>
            <p:nvPr/>
          </p:nvSpPr>
          <p:spPr>
            <a:xfrm>
              <a:off x="5492477" y="2622782"/>
              <a:ext cx="3950611" cy="1811792"/>
            </a:xfrm>
            <a:prstGeom prst="rect">
              <a:avLst/>
            </a:prstGeom>
          </p:spPr>
          <p:txBody>
            <a:bodyPr wrap="square">
              <a:spAutoFit/>
            </a:bodyPr>
            <a:lstStyle/>
            <a:p>
              <a:pPr marL="0" marR="0">
                <a:spcBef>
                  <a:spcPts val="0"/>
                </a:spcBef>
                <a:spcAft>
                  <a:spcPts val="0"/>
                </a:spcAft>
                <a:tabLst>
                  <a:tab pos="255270" algn="l"/>
                </a:tabLst>
              </a:pPr>
              <a:r>
                <a:rPr lang="pt-BR" sz="3200" b="1" dirty="0">
                  <a:effectLst/>
                  <a:latin typeface="Calibri" panose="020F0502020204030204" pitchFamily="34" charset="0"/>
                  <a:ea typeface="Times New Roman" panose="02020603050405020304" pitchFamily="18" charset="0"/>
                  <a:cs typeface="Calibri" panose="020F0502020204030204" pitchFamily="34" charset="0"/>
                </a:rPr>
                <a:t>Nêu thêm một số loại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giá</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trồng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hoa</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cây</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chậu</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đang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sử</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a:t>
              </a:r>
              <a:r>
                <a:rPr lang="en-US" sz="3200" b="1" dirty="0" err="1">
                  <a:effectLst/>
                  <a:latin typeface="Calibri" panose="020F0502020204030204" pitchFamily="34" charset="0"/>
                  <a:ea typeface="Times New Roman" panose="02020603050405020304" pitchFamily="18" charset="0"/>
                  <a:cs typeface="Calibri" panose="020F0502020204030204" pitchFamily="34" charset="0"/>
                </a:rPr>
                <a:t>dụng</a:t>
              </a:r>
              <a:r>
                <a:rPr lang="en-US" sz="3200" b="1" dirty="0">
                  <a:effectLst/>
                  <a:latin typeface="Calibri" panose="020F0502020204030204" pitchFamily="34" charset="0"/>
                  <a:ea typeface="Times New Roman" panose="02020603050405020304" pitchFamily="18" charset="0"/>
                  <a:cs typeface="Calibri" panose="020F0502020204030204" pitchFamily="34" charset="0"/>
                </a:rPr>
                <a:t> ở:</a:t>
              </a:r>
              <a:endParaRPr lang="en-US" sz="3200" b="1"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Gia đình</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marR="0" indent="-457200">
                <a:spcBef>
                  <a:spcPts val="0"/>
                </a:spcBef>
                <a:spcAft>
                  <a:spcPts val="0"/>
                </a:spcAft>
                <a:buFont typeface="Arial" panose="020B0604020202020204" pitchFamily="34" charset="0"/>
                <a:buChar char="•"/>
                <a:tabLst>
                  <a:tab pos="255270" algn="l"/>
                </a:tabLst>
              </a:pPr>
              <a:r>
                <a:rPr lang="pt-BR" sz="3200" dirty="0">
                  <a:effectLst/>
                  <a:latin typeface="Calibri" panose="020F0502020204030204" pitchFamily="34" charset="0"/>
                  <a:ea typeface="Times New Roman" panose="02020603050405020304" pitchFamily="18" charset="0"/>
                  <a:cs typeface="Calibri" panose="020F0502020204030204" pitchFamily="34" charset="0"/>
                </a:rPr>
                <a:t>Nhà trường</a:t>
              </a:r>
              <a:endParaRPr lang="en-US" sz="3200" dirty="0">
                <a:effectLst/>
                <a:latin typeface="Calibri" panose="020F0502020204030204" pitchFamily="34" charset="0"/>
                <a:ea typeface="SimSun" panose="02010600030101010101" pitchFamily="2" charset="-122"/>
                <a:cs typeface="Calibri" panose="020F0502020204030204" pitchFamily="34" charset="0"/>
              </a:endParaRPr>
            </a:p>
            <a:p>
              <a:pPr marL="457200" indent="-457200">
                <a:buFont typeface="Arial" panose="020B0604020202020204" pitchFamily="34" charset="0"/>
                <a:buChar char="•"/>
              </a:pPr>
              <a:r>
                <a:rPr lang="pt-BR" sz="3200" dirty="0">
                  <a:effectLst/>
                  <a:latin typeface="Calibri" panose="020F0502020204030204" pitchFamily="34" charset="0"/>
                  <a:ea typeface="Times New Roman" panose="02020603050405020304" pitchFamily="18" charset="0"/>
                  <a:cs typeface="Calibri" panose="020F0502020204030204" pitchFamily="34" charset="0"/>
                </a:rPr>
                <a:t>Địa phương</a:t>
              </a:r>
              <a:endParaRPr kumimoji="0" lang="vi-VN" sz="6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Graphic 8">
            <a:extLst>
              <a:ext uri="{FF2B5EF4-FFF2-40B4-BE49-F238E27FC236}">
                <a16:creationId xmlns:a16="http://schemas.microsoft.com/office/drawing/2014/main" xmlns=""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292265" y="3065145"/>
            <a:ext cx="2963075" cy="3618902"/>
          </a:xfrm>
          <a:prstGeom prst="rect">
            <a:avLst/>
          </a:prstGeom>
        </p:spPr>
      </p:pic>
    </p:spTree>
    <p:extLst>
      <p:ext uri="{BB962C8B-B14F-4D97-AF65-F5344CB8AC3E}">
        <p14:creationId xmlns:p14="http://schemas.microsoft.com/office/powerpoint/2010/main" val="1640408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a:t>
            </a:r>
            <a:r>
              <a:rPr lang="en-US" sz="4400" b="1" dirty="0" err="1">
                <a:ln w="0"/>
                <a:solidFill>
                  <a:prstClr val="black"/>
                </a:solidFill>
                <a:latin typeface="Calibri" panose="020F0502020204030204" pitchFamily="34" charset="0"/>
                <a:cs typeface="Calibri" panose="020F0502020204030204" pitchFamily="34" charset="0"/>
              </a:rPr>
              <a:t>cát</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sỏi</a:t>
            </a:r>
            <a:endParaRPr lang="vi-VN" sz="4400" b="1" dirty="0">
              <a:ln w="0"/>
              <a:solidFill>
                <a:prstClr val="black"/>
              </a:solidFill>
              <a:latin typeface="Calibri" panose="020F0502020204030204" pitchFamily="34" charset="0"/>
              <a:cs typeface="Calibri" panose="020F0502020204030204" pitchFamily="34" charset="0"/>
            </a:endParaRPr>
          </a:p>
        </p:txBody>
      </p:sp>
      <p:pic>
        <p:nvPicPr>
          <p:cNvPr id="5122" name="Picture 2" descr="Giá thể là gì? Tìm hiểu về tất cả các loại giá thể - VuonXanh.com.vn">
            <a:extLst>
              <a:ext uri="{FF2B5EF4-FFF2-40B4-BE49-F238E27FC236}">
                <a16:creationId xmlns:a16="http://schemas.microsoft.com/office/drawing/2014/main" xmlns="" id="{D41D1F91-F2F6-AF4F-46BA-60E2C4946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56" y="1404747"/>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Rounded Corners 2">
            <a:extLst>
              <a:ext uri="{FF2B5EF4-FFF2-40B4-BE49-F238E27FC236}">
                <a16:creationId xmlns:a16="http://schemas.microsoft.com/office/drawing/2014/main" xmlns="" id="{69F2A4F1-5210-B622-6E73-03282A890669}"/>
              </a:ext>
            </a:extLst>
          </p:cNvPr>
          <p:cNvSpPr/>
          <p:nvPr/>
        </p:nvSpPr>
        <p:spPr>
          <a:xfrm>
            <a:off x="6391656" y="1892808"/>
            <a:ext cx="5687568" cy="3858768"/>
          </a:xfrm>
          <a:custGeom>
            <a:avLst/>
            <a:gdLst>
              <a:gd name="connsiteX0" fmla="*/ 0 w 5687568"/>
              <a:gd name="connsiteY0" fmla="*/ 643141 h 3858768"/>
              <a:gd name="connsiteX1" fmla="*/ 643141 w 5687568"/>
              <a:gd name="connsiteY1" fmla="*/ 0 h 3858768"/>
              <a:gd name="connsiteX2" fmla="*/ 5044427 w 5687568"/>
              <a:gd name="connsiteY2" fmla="*/ 0 h 3858768"/>
              <a:gd name="connsiteX3" fmla="*/ 5687568 w 5687568"/>
              <a:gd name="connsiteY3" fmla="*/ 643141 h 3858768"/>
              <a:gd name="connsiteX4" fmla="*/ 5687568 w 5687568"/>
              <a:gd name="connsiteY4" fmla="*/ 3215627 h 3858768"/>
              <a:gd name="connsiteX5" fmla="*/ 5044427 w 5687568"/>
              <a:gd name="connsiteY5" fmla="*/ 3858768 h 3858768"/>
              <a:gd name="connsiteX6" fmla="*/ 643141 w 5687568"/>
              <a:gd name="connsiteY6" fmla="*/ 3858768 h 3858768"/>
              <a:gd name="connsiteX7" fmla="*/ 0 w 5687568"/>
              <a:gd name="connsiteY7" fmla="*/ 3215627 h 3858768"/>
              <a:gd name="connsiteX8" fmla="*/ 0 w 5687568"/>
              <a:gd name="connsiteY8" fmla="*/ 643141 h 3858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858768" fill="none" extrusionOk="0">
                <a:moveTo>
                  <a:pt x="0" y="643141"/>
                </a:moveTo>
                <a:cubicBezTo>
                  <a:pt x="-2826" y="338315"/>
                  <a:pt x="289401" y="26226"/>
                  <a:pt x="643141" y="0"/>
                </a:cubicBezTo>
                <a:cubicBezTo>
                  <a:pt x="2041998" y="-123866"/>
                  <a:pt x="3078108" y="81108"/>
                  <a:pt x="5044427" y="0"/>
                </a:cubicBezTo>
                <a:cubicBezTo>
                  <a:pt x="5429030" y="-45185"/>
                  <a:pt x="5618162" y="293669"/>
                  <a:pt x="5687568" y="643141"/>
                </a:cubicBezTo>
                <a:cubicBezTo>
                  <a:pt x="5855285" y="1702864"/>
                  <a:pt x="5557669" y="2851740"/>
                  <a:pt x="5687568" y="3215627"/>
                </a:cubicBezTo>
                <a:cubicBezTo>
                  <a:pt x="5693050" y="3556268"/>
                  <a:pt x="5424800" y="3904442"/>
                  <a:pt x="5044427" y="3858768"/>
                </a:cubicBezTo>
                <a:cubicBezTo>
                  <a:pt x="4215624" y="3840913"/>
                  <a:pt x="1919948" y="3749424"/>
                  <a:pt x="643141" y="3858768"/>
                </a:cubicBezTo>
                <a:cubicBezTo>
                  <a:pt x="292729" y="3846840"/>
                  <a:pt x="15297" y="3599388"/>
                  <a:pt x="0" y="3215627"/>
                </a:cubicBezTo>
                <a:cubicBezTo>
                  <a:pt x="118672" y="2637232"/>
                  <a:pt x="-34222" y="1204169"/>
                  <a:pt x="0" y="643141"/>
                </a:cubicBezTo>
                <a:close/>
              </a:path>
              <a:path w="5687568" h="3858768" stroke="0" extrusionOk="0">
                <a:moveTo>
                  <a:pt x="0" y="643141"/>
                </a:moveTo>
                <a:cubicBezTo>
                  <a:pt x="69243" y="292024"/>
                  <a:pt x="275755" y="24210"/>
                  <a:pt x="643141" y="0"/>
                </a:cubicBezTo>
                <a:cubicBezTo>
                  <a:pt x="1355459" y="96512"/>
                  <a:pt x="3836755" y="-165548"/>
                  <a:pt x="5044427" y="0"/>
                </a:cubicBezTo>
                <a:cubicBezTo>
                  <a:pt x="5456480" y="1426"/>
                  <a:pt x="5757625" y="299385"/>
                  <a:pt x="5687568" y="643141"/>
                </a:cubicBezTo>
                <a:cubicBezTo>
                  <a:pt x="5557355" y="1094459"/>
                  <a:pt x="5812541" y="2569737"/>
                  <a:pt x="5687568" y="3215627"/>
                </a:cubicBezTo>
                <a:cubicBezTo>
                  <a:pt x="5697183" y="3519138"/>
                  <a:pt x="5436279" y="3842173"/>
                  <a:pt x="5044427" y="3858768"/>
                </a:cubicBezTo>
                <a:cubicBezTo>
                  <a:pt x="3339301" y="4020480"/>
                  <a:pt x="2024736" y="4002390"/>
                  <a:pt x="643141" y="3858768"/>
                </a:cubicBezTo>
                <a:cubicBezTo>
                  <a:pt x="350050" y="3825979"/>
                  <a:pt x="4060" y="3569080"/>
                  <a:pt x="0" y="3215627"/>
                </a:cubicBezTo>
                <a:cubicBezTo>
                  <a:pt x="128997" y="2584526"/>
                  <a:pt x="-102252" y="995080"/>
                  <a:pt x="0" y="643141"/>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800" b="1" dirty="0" err="1">
                <a:solidFill>
                  <a:srgbClr val="002060"/>
                </a:solidFill>
                <a:latin typeface="Calibri" panose="020F0502020204030204" pitchFamily="34" charset="0"/>
                <a:cs typeface="Calibri" panose="020F0502020204030204" pitchFamily="34" charset="0"/>
              </a:rPr>
              <a:t>Đây</a:t>
            </a:r>
            <a:r>
              <a:rPr lang="en-US" sz="2800" b="1" dirty="0">
                <a:solidFill>
                  <a:srgbClr val="002060"/>
                </a:solidFill>
                <a:latin typeface="Calibri" panose="020F0502020204030204" pitchFamily="34" charset="0"/>
                <a:cs typeface="Calibri" panose="020F0502020204030204" pitchFamily="34" charset="0"/>
              </a:rPr>
              <a:t> l</a:t>
            </a:r>
            <a:r>
              <a:rPr lang="vi-VN" sz="2800" b="1" dirty="0">
                <a:solidFill>
                  <a:srgbClr val="002060"/>
                </a:solidFill>
                <a:latin typeface="Calibri" panose="020F0502020204030204" pitchFamily="34" charset="0"/>
                <a:cs typeface="Calibri" panose="020F0502020204030204" pitchFamily="34" charset="0"/>
              </a:rPr>
              <a:t>à loại giá thể dễ kiếm, rẻ tiền. Dùng cát có độ lớn hạt cát từ 0,1 – 0,2mm. Sỏi có độ lớn từ 1 – 5cm. Trước khi dùng, cần rửa sạch, khử trùng, sấy hay phơi khô để tránh nhiễm bệnh cho cây.</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727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Effect transition="in" filter="fade">
                                      <p:cBhvr>
                                        <p:cTn id="13" dur="500"/>
                                        <p:tgtEl>
                                          <p:spTgt spid="512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vỏ cây</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69F2A4F1-5210-B622-6E73-03282A890669}"/>
              </a:ext>
            </a:extLst>
          </p:cNvPr>
          <p:cNvSpPr/>
          <p:nvPr/>
        </p:nvSpPr>
        <p:spPr>
          <a:xfrm>
            <a:off x="6391656" y="1892808"/>
            <a:ext cx="5687568" cy="3986784"/>
          </a:xfrm>
          <a:custGeom>
            <a:avLst/>
            <a:gdLst>
              <a:gd name="connsiteX0" fmla="*/ 0 w 5687568"/>
              <a:gd name="connsiteY0" fmla="*/ 664477 h 3986784"/>
              <a:gd name="connsiteX1" fmla="*/ 664477 w 5687568"/>
              <a:gd name="connsiteY1" fmla="*/ 0 h 3986784"/>
              <a:gd name="connsiteX2" fmla="*/ 5023091 w 5687568"/>
              <a:gd name="connsiteY2" fmla="*/ 0 h 3986784"/>
              <a:gd name="connsiteX3" fmla="*/ 5687568 w 5687568"/>
              <a:gd name="connsiteY3" fmla="*/ 664477 h 3986784"/>
              <a:gd name="connsiteX4" fmla="*/ 5687568 w 5687568"/>
              <a:gd name="connsiteY4" fmla="*/ 3322307 h 3986784"/>
              <a:gd name="connsiteX5" fmla="*/ 5023091 w 5687568"/>
              <a:gd name="connsiteY5" fmla="*/ 3986784 h 3986784"/>
              <a:gd name="connsiteX6" fmla="*/ 664477 w 5687568"/>
              <a:gd name="connsiteY6" fmla="*/ 3986784 h 3986784"/>
              <a:gd name="connsiteX7" fmla="*/ 0 w 5687568"/>
              <a:gd name="connsiteY7" fmla="*/ 3322307 h 3986784"/>
              <a:gd name="connsiteX8" fmla="*/ 0 w 5687568"/>
              <a:gd name="connsiteY8" fmla="*/ 664477 h 398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3986784" fill="none" extrusionOk="0">
                <a:moveTo>
                  <a:pt x="0" y="664477"/>
                </a:moveTo>
                <a:cubicBezTo>
                  <a:pt x="-3574" y="361194"/>
                  <a:pt x="299630" y="38408"/>
                  <a:pt x="664477" y="0"/>
                </a:cubicBezTo>
                <a:cubicBezTo>
                  <a:pt x="2207960" y="-123866"/>
                  <a:pt x="3151307" y="81108"/>
                  <a:pt x="5023091" y="0"/>
                </a:cubicBezTo>
                <a:cubicBezTo>
                  <a:pt x="5405766" y="-24115"/>
                  <a:pt x="5636455" y="301712"/>
                  <a:pt x="5687568" y="664477"/>
                </a:cubicBezTo>
                <a:cubicBezTo>
                  <a:pt x="5855285" y="1649265"/>
                  <a:pt x="5557669" y="2232601"/>
                  <a:pt x="5687568" y="3322307"/>
                </a:cubicBezTo>
                <a:cubicBezTo>
                  <a:pt x="5702698" y="3649111"/>
                  <a:pt x="5422204" y="4045077"/>
                  <a:pt x="5023091" y="3986784"/>
                </a:cubicBezTo>
                <a:cubicBezTo>
                  <a:pt x="4508091" y="3968929"/>
                  <a:pt x="2724545" y="3877440"/>
                  <a:pt x="664477" y="3986784"/>
                </a:cubicBezTo>
                <a:cubicBezTo>
                  <a:pt x="300145" y="3980180"/>
                  <a:pt x="18756" y="3724310"/>
                  <a:pt x="0" y="3322307"/>
                </a:cubicBezTo>
                <a:cubicBezTo>
                  <a:pt x="118672" y="2804771"/>
                  <a:pt x="-34222" y="1897782"/>
                  <a:pt x="0" y="664477"/>
                </a:cubicBezTo>
                <a:close/>
              </a:path>
              <a:path w="5687568" h="3986784" stroke="0" extrusionOk="0">
                <a:moveTo>
                  <a:pt x="0" y="664477"/>
                </a:moveTo>
                <a:cubicBezTo>
                  <a:pt x="6102" y="297856"/>
                  <a:pt x="269330" y="55943"/>
                  <a:pt x="664477" y="0"/>
                </a:cubicBezTo>
                <a:cubicBezTo>
                  <a:pt x="1862797" y="96512"/>
                  <a:pt x="2983381" y="-165548"/>
                  <a:pt x="5023091" y="0"/>
                </a:cubicBezTo>
                <a:cubicBezTo>
                  <a:pt x="5408652" y="466"/>
                  <a:pt x="5698276" y="299245"/>
                  <a:pt x="5687568" y="664477"/>
                </a:cubicBezTo>
                <a:cubicBezTo>
                  <a:pt x="5557355" y="1800964"/>
                  <a:pt x="5812541" y="2852317"/>
                  <a:pt x="5687568" y="3322307"/>
                </a:cubicBezTo>
                <a:cubicBezTo>
                  <a:pt x="5690282" y="3674699"/>
                  <a:pt x="5436546" y="3965743"/>
                  <a:pt x="5023091" y="3986784"/>
                </a:cubicBezTo>
                <a:cubicBezTo>
                  <a:pt x="3156271" y="4148496"/>
                  <a:pt x="2736570" y="4130406"/>
                  <a:pt x="664477" y="3986784"/>
                </a:cubicBezTo>
                <a:cubicBezTo>
                  <a:pt x="308674" y="3980883"/>
                  <a:pt x="56749" y="3664902"/>
                  <a:pt x="0" y="3322307"/>
                </a:cubicBezTo>
                <a:cubicBezTo>
                  <a:pt x="128997" y="2273218"/>
                  <a:pt x="-102252" y="1863854"/>
                  <a:pt x="0" y="664477"/>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2800" b="1" dirty="0">
                <a:solidFill>
                  <a:srgbClr val="002060"/>
                </a:solidFill>
                <a:latin typeface="Calibri" panose="020F0502020204030204" pitchFamily="34" charset="0"/>
                <a:cs typeface="Calibri" panose="020F0502020204030204" pitchFamily="34" charset="0"/>
              </a:rPr>
              <a:t>Hầu hết các loại vỏ cây tươi hay vỏ cây khô đều có thể sử dụng làm giá thể trồng cây. Tuy nhiên, các loại vỏ cây tươi thường có khả năng giữ ẩm hơi kém nên trong khoảng 2 – 3 tuần đầu cây sẽ sinh trưởng chậm hơn. </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146" name="Picture 2" descr="Giá thể trồng cây: Vỏ thông II Hoa Lan và Cây Cảnh II Ban Công Xanh">
            <a:extLst>
              <a:ext uri="{FF2B5EF4-FFF2-40B4-BE49-F238E27FC236}">
                <a16:creationId xmlns:a16="http://schemas.microsoft.com/office/drawing/2014/main" xmlns="" id="{0CBD9CBB-266E-9726-135B-7044E00F20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032" y="1576536"/>
            <a:ext cx="5879592" cy="38981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0133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ED0EDDE-07F3-69E7-6520-14071C10472E}"/>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ln w="0"/>
                <a:solidFill>
                  <a:prstClr val="black"/>
                </a:solidFill>
                <a:latin typeface="Calibri" panose="020F0502020204030204" pitchFamily="34" charset="0"/>
                <a:cs typeface="Calibri" panose="020F0502020204030204" pitchFamily="34" charset="0"/>
              </a:rPr>
              <a:t>Giá thể than bùn</a:t>
            </a:r>
            <a:endParaRPr kumimoji="0" lang="vi-VN" sz="4400" b="1" i="0" u="none" strike="noStrike" kern="1200" cap="none" spc="0" normalizeH="0" baseline="0" noProof="0" dirty="0">
              <a:ln w="0"/>
              <a:solidFill>
                <a:prstClr val="black"/>
              </a:solidFill>
              <a:effectLst/>
              <a:uLnTx/>
              <a:uFillTx/>
              <a:latin typeface="Calibri" panose="020F0502020204030204" pitchFamily="34" charset="0"/>
              <a:ea typeface="+mn-ea"/>
              <a:cs typeface="Calibri" panose="020F0502020204030204" pitchFamily="34" charset="0"/>
            </a:endParaRPr>
          </a:p>
        </p:txBody>
      </p:sp>
      <p:sp>
        <p:nvSpPr>
          <p:cNvPr id="3" name="Rectangle: Rounded Corners 2">
            <a:extLst>
              <a:ext uri="{FF2B5EF4-FFF2-40B4-BE49-F238E27FC236}">
                <a16:creationId xmlns:a16="http://schemas.microsoft.com/office/drawing/2014/main" xmlns="" id="{69F2A4F1-5210-B622-6E73-03282A890669}"/>
              </a:ext>
            </a:extLst>
          </p:cNvPr>
          <p:cNvSpPr/>
          <p:nvPr/>
        </p:nvSpPr>
        <p:spPr>
          <a:xfrm>
            <a:off x="6391656" y="1892808"/>
            <a:ext cx="5687568" cy="2825496"/>
          </a:xfrm>
          <a:custGeom>
            <a:avLst/>
            <a:gdLst>
              <a:gd name="connsiteX0" fmla="*/ 0 w 5687568"/>
              <a:gd name="connsiteY0" fmla="*/ 470925 h 2825496"/>
              <a:gd name="connsiteX1" fmla="*/ 470925 w 5687568"/>
              <a:gd name="connsiteY1" fmla="*/ 0 h 2825496"/>
              <a:gd name="connsiteX2" fmla="*/ 5216643 w 5687568"/>
              <a:gd name="connsiteY2" fmla="*/ 0 h 2825496"/>
              <a:gd name="connsiteX3" fmla="*/ 5687568 w 5687568"/>
              <a:gd name="connsiteY3" fmla="*/ 470925 h 2825496"/>
              <a:gd name="connsiteX4" fmla="*/ 5687568 w 5687568"/>
              <a:gd name="connsiteY4" fmla="*/ 2354571 h 2825496"/>
              <a:gd name="connsiteX5" fmla="*/ 5216643 w 5687568"/>
              <a:gd name="connsiteY5" fmla="*/ 2825496 h 2825496"/>
              <a:gd name="connsiteX6" fmla="*/ 470925 w 5687568"/>
              <a:gd name="connsiteY6" fmla="*/ 2825496 h 2825496"/>
              <a:gd name="connsiteX7" fmla="*/ 0 w 5687568"/>
              <a:gd name="connsiteY7" fmla="*/ 2354571 h 2825496"/>
              <a:gd name="connsiteX8" fmla="*/ 0 w 5687568"/>
              <a:gd name="connsiteY8" fmla="*/ 470925 h 2825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568" h="2825496" fill="none" extrusionOk="0">
                <a:moveTo>
                  <a:pt x="0" y="470925"/>
                </a:moveTo>
                <a:cubicBezTo>
                  <a:pt x="-725" y="223756"/>
                  <a:pt x="213700" y="51485"/>
                  <a:pt x="470925" y="0"/>
                </a:cubicBezTo>
                <a:cubicBezTo>
                  <a:pt x="1439811" y="-123866"/>
                  <a:pt x="4260068" y="81108"/>
                  <a:pt x="5216643" y="0"/>
                </a:cubicBezTo>
                <a:cubicBezTo>
                  <a:pt x="5503733" y="-41495"/>
                  <a:pt x="5655133" y="213515"/>
                  <a:pt x="5687568" y="470925"/>
                </a:cubicBezTo>
                <a:cubicBezTo>
                  <a:pt x="5582538" y="869931"/>
                  <a:pt x="5853501" y="2065643"/>
                  <a:pt x="5687568" y="2354571"/>
                </a:cubicBezTo>
                <a:cubicBezTo>
                  <a:pt x="5699641" y="2582598"/>
                  <a:pt x="5479063" y="2829732"/>
                  <a:pt x="5216643" y="2825496"/>
                </a:cubicBezTo>
                <a:cubicBezTo>
                  <a:pt x="4129714" y="2807641"/>
                  <a:pt x="1700865" y="2716152"/>
                  <a:pt x="470925" y="2825496"/>
                </a:cubicBezTo>
                <a:cubicBezTo>
                  <a:pt x="219593" y="2803675"/>
                  <a:pt x="5145" y="2624263"/>
                  <a:pt x="0" y="2354571"/>
                </a:cubicBezTo>
                <a:cubicBezTo>
                  <a:pt x="24151" y="1848518"/>
                  <a:pt x="20625" y="1181642"/>
                  <a:pt x="0" y="470925"/>
                </a:cubicBezTo>
                <a:close/>
              </a:path>
              <a:path w="5687568" h="2825496" stroke="0" extrusionOk="0">
                <a:moveTo>
                  <a:pt x="0" y="470925"/>
                </a:moveTo>
                <a:cubicBezTo>
                  <a:pt x="49650" y="213765"/>
                  <a:pt x="194897" y="31666"/>
                  <a:pt x="470925" y="0"/>
                </a:cubicBezTo>
                <a:cubicBezTo>
                  <a:pt x="1794392" y="96512"/>
                  <a:pt x="3335677" y="-165548"/>
                  <a:pt x="5216643" y="0"/>
                </a:cubicBezTo>
                <a:cubicBezTo>
                  <a:pt x="5518677" y="1052"/>
                  <a:pt x="5707732" y="214133"/>
                  <a:pt x="5687568" y="470925"/>
                </a:cubicBezTo>
                <a:cubicBezTo>
                  <a:pt x="5776186" y="895873"/>
                  <a:pt x="5620930" y="1445658"/>
                  <a:pt x="5687568" y="2354571"/>
                </a:cubicBezTo>
                <a:cubicBezTo>
                  <a:pt x="5693735" y="2581507"/>
                  <a:pt x="5484087" y="2822164"/>
                  <a:pt x="5216643" y="2825496"/>
                </a:cubicBezTo>
                <a:cubicBezTo>
                  <a:pt x="4079261" y="2987208"/>
                  <a:pt x="1691511" y="2969118"/>
                  <a:pt x="470925" y="2825496"/>
                </a:cubicBezTo>
                <a:cubicBezTo>
                  <a:pt x="239159" y="2810545"/>
                  <a:pt x="33660" y="2600192"/>
                  <a:pt x="0" y="2354571"/>
                </a:cubicBezTo>
                <a:cubicBezTo>
                  <a:pt x="-24656" y="1961201"/>
                  <a:pt x="-132017" y="849390"/>
                  <a:pt x="0" y="470925"/>
                </a:cubicBezTo>
                <a:close/>
              </a:path>
            </a:pathLst>
          </a:custGeom>
          <a:solidFill>
            <a:schemeClr val="accent6">
              <a:lumMod val="20000"/>
              <a:lumOff val="80000"/>
            </a:schemeClr>
          </a:solidFill>
          <a:ln w="38100">
            <a:solidFill>
              <a:srgbClr val="795C41"/>
            </a:solidFill>
            <a:extLst>
              <a:ext uri="{C807C97D-BFC1-408E-A445-0C87EB9F89A2}">
                <ask:lineSketchStyleProps xmlns:ask="http://schemas.microsoft.com/office/drawing/2018/sketchyshapes" xmlns="" sd="165868342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30000"/>
              </a:lnSpc>
            </a:pPr>
            <a:r>
              <a:rPr lang="vi-VN" sz="3600" b="1" dirty="0">
                <a:solidFill>
                  <a:srgbClr val="002060"/>
                </a:solidFill>
                <a:latin typeface="Calibri" panose="020F0502020204030204" pitchFamily="34" charset="0"/>
                <a:cs typeface="Calibri" panose="020F0502020204030204" pitchFamily="34" charset="0"/>
              </a:rPr>
              <a:t>Than bùn có khả năng giữ ẩm đáng kể và cung cấp nước cho rễ cây.</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7170" name="Picture 2" descr="Than bùn là gì? Công dụng của Than bùn trong trồng trọt, cải tạo đất.">
            <a:extLst>
              <a:ext uri="{FF2B5EF4-FFF2-40B4-BE49-F238E27FC236}">
                <a16:creationId xmlns:a16="http://schemas.microsoft.com/office/drawing/2014/main" xmlns="" id="{A06DA779-2CF9-CA1E-AD28-15E0772F1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192" y="1757680"/>
            <a:ext cx="5606796" cy="3737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439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fade">
                                      <p:cBhvr>
                                        <p:cTn id="13" dur="500"/>
                                        <p:tgtEl>
                                          <p:spTgt spid="7170"/>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xmlns="" id="{EFD329F2-5D66-4D3B-A9AB-F4901A35039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72879" y="375148"/>
            <a:ext cx="5881636" cy="5457581"/>
          </a:xfrm>
          <a:prstGeom prst="rect">
            <a:avLst/>
          </a:prstGeom>
        </p:spPr>
      </p:pic>
      <p:pic>
        <p:nvPicPr>
          <p:cNvPr id="16" name="图片 15">
            <a:extLst>
              <a:ext uri="{FF2B5EF4-FFF2-40B4-BE49-F238E27FC236}">
                <a16:creationId xmlns:a16="http://schemas.microsoft.com/office/drawing/2014/main" xmlns="" id="{A8DE89EB-2AB8-46EE-8AC1-907E93200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83484" y="647700"/>
            <a:ext cx="3831471" cy="6057900"/>
          </a:xfrm>
          <a:prstGeom prst="rect">
            <a:avLst/>
          </a:prstGeom>
        </p:spPr>
      </p:pic>
      <p:pic>
        <p:nvPicPr>
          <p:cNvPr id="10" name="图片 9">
            <a:extLst>
              <a:ext uri="{FF2B5EF4-FFF2-40B4-BE49-F238E27FC236}">
                <a16:creationId xmlns:a16="http://schemas.microsoft.com/office/drawing/2014/main" xmlns="" id="{2AB34A2E-6EDE-424F-B36E-A670A2A023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4" name="Picture 3">
            <a:extLst>
              <a:ext uri="{FF2B5EF4-FFF2-40B4-BE49-F238E27FC236}">
                <a16:creationId xmlns:a16="http://schemas.microsoft.com/office/drawing/2014/main" xmlns="" id="{E0E1E165-518D-D808-1625-615A2F5A2BE7}"/>
              </a:ext>
            </a:extLst>
          </p:cNvPr>
          <p:cNvPicPr>
            <a:picLocks noChangeAspect="1"/>
          </p:cNvPicPr>
          <p:nvPr/>
        </p:nvPicPr>
        <p:blipFill>
          <a:blip r:embed="rId5"/>
          <a:stretch>
            <a:fillRect/>
          </a:stretch>
        </p:blipFill>
        <p:spPr>
          <a:xfrm>
            <a:off x="5944562" y="2234434"/>
            <a:ext cx="4170025" cy="3017782"/>
          </a:xfrm>
          <a:prstGeom prst="rect">
            <a:avLst/>
          </a:prstGeom>
        </p:spPr>
      </p:pic>
    </p:spTree>
    <p:extLst>
      <p:ext uri="{BB962C8B-B14F-4D97-AF65-F5344CB8AC3E}">
        <p14:creationId xmlns:p14="http://schemas.microsoft.com/office/powerpoint/2010/main" val="176697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53" presetClass="entr" presetSubtype="16"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39BAE87C-6082-908F-B7D6-97056B5A3A34}"/>
              </a:ext>
            </a:extLst>
          </p:cNvPr>
          <p:cNvGrpSpPr/>
          <p:nvPr/>
        </p:nvGrpSpPr>
        <p:grpSpPr>
          <a:xfrm>
            <a:off x="2638426" y="352425"/>
            <a:ext cx="9305924" cy="4251956"/>
            <a:chOff x="5021107" y="1934372"/>
            <a:chExt cx="4500578" cy="3015669"/>
          </a:xfrm>
        </p:grpSpPr>
        <p:sp>
          <p:nvSpPr>
            <p:cNvPr id="5" name="Speech Bubble: Oval 4">
              <a:extLst>
                <a:ext uri="{FF2B5EF4-FFF2-40B4-BE49-F238E27FC236}">
                  <a16:creationId xmlns:a16="http://schemas.microsoft.com/office/drawing/2014/main" xmlns="" id="{4F357C84-0999-A365-EB97-091A40FBB298}"/>
                </a:ext>
              </a:extLst>
            </p:cNvPr>
            <p:cNvSpPr/>
            <p:nvPr/>
          </p:nvSpPr>
          <p:spPr>
            <a:xfrm>
              <a:off x="5021107" y="1934372"/>
              <a:ext cx="4500578" cy="3015669"/>
            </a:xfrm>
            <a:prstGeom prst="wedgeEllipseCallout">
              <a:avLst>
                <a:gd name="adj1" fmla="val -53897"/>
                <a:gd name="adj2" fmla="val 33202"/>
              </a:avLst>
            </a:prstGeom>
            <a:solidFill>
              <a:srgbClr val="FFFCED"/>
            </a:solidFill>
            <a:ln w="38100">
              <a:solidFill>
                <a:srgbClr val="FFB2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xmlns="" id="{D24EFF9D-B4F5-1DAE-D09B-6B926E7B6445}"/>
                </a:ext>
              </a:extLst>
            </p:cNvPr>
            <p:cNvSpPr/>
            <p:nvPr/>
          </p:nvSpPr>
          <p:spPr>
            <a:xfrm>
              <a:off x="5367295" y="2649804"/>
              <a:ext cx="3950611" cy="1811792"/>
            </a:xfrm>
            <a:prstGeom prst="rect">
              <a:avLst/>
            </a:prstGeom>
          </p:spPr>
          <p:txBody>
            <a:bodyPr wrap="square">
              <a:spAutoFit/>
            </a:bodyPr>
            <a:lstStyle/>
            <a:p>
              <a:pPr marL="0" marR="0" algn="just">
                <a:spcBef>
                  <a:spcPts val="0"/>
                </a:spcBef>
                <a:spcAft>
                  <a:spcPts val="0"/>
                </a:spcAft>
              </a:pPr>
              <a:r>
                <a:rPr lang="en-US" sz="3200" b="1" dirty="0">
                  <a:effectLst/>
                  <a:latin typeface="Calibri" panose="020F0502020204030204" pitchFamily="34" charset="0"/>
                  <a:ea typeface="Times New Roman" panose="02020603050405020304" pitchFamily="18" charset="0"/>
                  <a:cs typeface="Calibri" panose="020F0502020204030204" pitchFamily="34" charset="0"/>
                </a:rPr>
                <a:t>C</a:t>
              </a:r>
              <a:r>
                <a:rPr lang="vi-VN" sz="3200" b="1" dirty="0">
                  <a:effectLst/>
                  <a:latin typeface="Calibri" panose="020F0502020204030204" pitchFamily="34" charset="0"/>
                  <a:ea typeface="Times New Roman" panose="02020603050405020304" pitchFamily="18" charset="0"/>
                  <a:cs typeface="Calibri" panose="020F0502020204030204" pitchFamily="34" charset="0"/>
                </a:rPr>
                <a:t>hia sẻ về những giá thể mà gia đình các em sử dụng ở nhà để trồng hoa, cây cảnh</a:t>
              </a:r>
              <a:r>
                <a:rPr lang="en-US" sz="3200" b="1" dirty="0">
                  <a:effectLst/>
                  <a:latin typeface="Calibri" panose="020F0502020204030204" pitchFamily="34" charset="0"/>
                  <a:ea typeface="Times New Roman" panose="02020603050405020304" pitchFamily="18" charset="0"/>
                  <a:cs typeface="Calibri" panose="020F0502020204030204" pitchFamily="34" charset="0"/>
                </a:rPr>
                <a:t>:</a:t>
              </a: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G</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iá thể được sử dụng để trồng cây, hoa gì</a:t>
              </a:r>
              <a:r>
                <a:rPr lang="en-US" sz="3200" b="1" i="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a:p>
              <a:pPr marL="457200" marR="0" indent="-457200" algn="just">
                <a:spcBef>
                  <a:spcPts val="0"/>
                </a:spcBef>
                <a:spcAft>
                  <a:spcPts val="0"/>
                </a:spcAft>
                <a:buFont typeface="Arial" panose="020B0604020202020204" pitchFamily="34" charset="0"/>
                <a:buChar char="•"/>
              </a:pPr>
              <a:r>
                <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L</a:t>
              </a:r>
              <a:r>
                <a:rPr lang="vi-VN"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ợi ích của những loại giá thể đó đối với chậu hoa, cây cảnh.</a:t>
              </a:r>
              <a:endParaRPr lang="en-US" sz="3200" b="1" i="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Graphic 8">
            <a:extLst>
              <a:ext uri="{FF2B5EF4-FFF2-40B4-BE49-F238E27FC236}">
                <a16:creationId xmlns:a16="http://schemas.microsoft.com/office/drawing/2014/main" xmlns=""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spTree>
    <p:extLst>
      <p:ext uri="{BB962C8B-B14F-4D97-AF65-F5344CB8AC3E}">
        <p14:creationId xmlns:p14="http://schemas.microsoft.com/office/powerpoint/2010/main" val="3281441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500"/>
                            </p:stCondLst>
                            <p:childTnLst>
                              <p:par>
                                <p:cTn id="17" presetID="26" presetClass="emph" presetSubtype="0" fill="hold" nodeType="afterEffect">
                                  <p:stCondLst>
                                    <p:cond delay="0"/>
                                  </p:stCondLst>
                                  <p:childTnLst>
                                    <p:animEffect transition="out" filter="fade">
                                      <p:cBhvr>
                                        <p:cTn id="18" dur="500" tmFilter="0, 0; .2, .5; .8, .5; 1, 0"/>
                                        <p:tgtEl>
                                          <p:spTgt spid="4"/>
                                        </p:tgtEl>
                                      </p:cBhvr>
                                    </p:animEffect>
                                    <p:animScale>
                                      <p:cBhvr>
                                        <p:cTn id="1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a:extLst>
              <a:ext uri="{FF2B5EF4-FFF2-40B4-BE49-F238E27FC236}">
                <a16:creationId xmlns:a16="http://schemas.microsoft.com/office/drawing/2014/main" xmlns="" id="{939EB309-3CE8-9DA4-1465-4F15C813499E}"/>
              </a:ext>
            </a:extLst>
          </p:cNvPr>
          <p:cNvGrpSpPr/>
          <p:nvPr/>
        </p:nvGrpSpPr>
        <p:grpSpPr>
          <a:xfrm>
            <a:off x="39732" y="5706559"/>
            <a:ext cx="12152268" cy="1151441"/>
            <a:chOff x="-2055784" y="5706558"/>
            <a:chExt cx="12152268" cy="1151441"/>
          </a:xfrm>
        </p:grpSpPr>
        <p:pic>
          <p:nvPicPr>
            <p:cNvPr id="3" name="图片 10">
              <a:extLst>
                <a:ext uri="{FF2B5EF4-FFF2-40B4-BE49-F238E27FC236}">
                  <a16:creationId xmlns:a16="http://schemas.microsoft.com/office/drawing/2014/main" xmlns="" id="{C181BA7C-73F6-D28B-DF8F-857B46DE4E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4" name="图片 11">
              <a:extLst>
                <a:ext uri="{FF2B5EF4-FFF2-40B4-BE49-F238E27FC236}">
                  <a16:creationId xmlns:a16="http://schemas.microsoft.com/office/drawing/2014/main" xmlns="" id="{D6BA2007-2EF8-D109-D8E7-ED074E352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5" name="图片 12">
              <a:extLst>
                <a:ext uri="{FF2B5EF4-FFF2-40B4-BE49-F238E27FC236}">
                  <a16:creationId xmlns:a16="http://schemas.microsoft.com/office/drawing/2014/main" xmlns="" id="{F1F8DE0A-981A-C0D3-7A30-C2ADAD45F8D4}"/>
                </a:ext>
              </a:extLst>
            </p:cNvPr>
            <p:cNvPicPr>
              <a:picLocks noChangeAspect="1"/>
            </p:cNvPicPr>
            <p:nvPr/>
          </p:nvPicPr>
          <p:blipFill>
            <a:blip r:embed="rId4"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6" name="图片 13">
              <a:extLst>
                <a:ext uri="{FF2B5EF4-FFF2-40B4-BE49-F238E27FC236}">
                  <a16:creationId xmlns:a16="http://schemas.microsoft.com/office/drawing/2014/main" xmlns="" id="{A2963A29-C906-CA6A-5776-A663C62BA180}"/>
                </a:ext>
              </a:extLst>
            </p:cNvPr>
            <p:cNvPicPr>
              <a:picLocks noChangeAspect="1"/>
            </p:cNvPicPr>
            <p:nvPr/>
          </p:nvPicPr>
          <p:blipFill>
            <a:blip r:embed="rId5"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7" name="图片 14">
              <a:extLst>
                <a:ext uri="{FF2B5EF4-FFF2-40B4-BE49-F238E27FC236}">
                  <a16:creationId xmlns:a16="http://schemas.microsoft.com/office/drawing/2014/main" xmlns="" id="{96FD7032-9E17-E4F3-9BA5-7CB417BB4107}"/>
                </a:ext>
              </a:extLst>
            </p:cNvPr>
            <p:cNvPicPr>
              <a:picLocks noChangeAspect="1"/>
            </p:cNvPicPr>
            <p:nvPr/>
          </p:nvPicPr>
          <p:blipFill>
            <a:blip r:embed="rId6"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8" name="图片 15">
              <a:extLst>
                <a:ext uri="{FF2B5EF4-FFF2-40B4-BE49-F238E27FC236}">
                  <a16:creationId xmlns:a16="http://schemas.microsoft.com/office/drawing/2014/main" xmlns="" id="{5220CB30-8FE4-A588-F7EB-589866120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9" name="图片 16">
              <a:extLst>
                <a:ext uri="{FF2B5EF4-FFF2-40B4-BE49-F238E27FC236}">
                  <a16:creationId xmlns:a16="http://schemas.microsoft.com/office/drawing/2014/main" xmlns="" id="{00DEFD50-C162-F4CD-F635-ED344EB17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0" name="任意多边形: 形状 40">
            <a:extLst>
              <a:ext uri="{FF2B5EF4-FFF2-40B4-BE49-F238E27FC236}">
                <a16:creationId xmlns:a16="http://schemas.microsoft.com/office/drawing/2014/main" xmlns="" id="{993E4F2A-3550-2142-044B-CE781BE852D2}"/>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1" name="TextBox 10">
            <a:extLst>
              <a:ext uri="{FF2B5EF4-FFF2-40B4-BE49-F238E27FC236}">
                <a16:creationId xmlns:a16="http://schemas.microsoft.com/office/drawing/2014/main" xmlns="" id="{EE6123EA-D35F-D8C7-44B8-18354302C22F}"/>
              </a:ext>
            </a:extLst>
          </p:cNvPr>
          <p:cNvSpPr txBox="1"/>
          <p:nvPr/>
        </p:nvSpPr>
        <p:spPr>
          <a:xfrm>
            <a:off x="2156874" y="2057457"/>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2" name="Picture 11">
            <a:extLst>
              <a:ext uri="{FF2B5EF4-FFF2-40B4-BE49-F238E27FC236}">
                <a16:creationId xmlns:a16="http://schemas.microsoft.com/office/drawing/2014/main" xmlns="" id="{04244EA7-1AB2-7405-BC5C-833310591C39}"/>
              </a:ext>
            </a:extLst>
          </p:cNvPr>
          <p:cNvPicPr>
            <a:picLocks noChangeAspect="1"/>
          </p:cNvPicPr>
          <p:nvPr/>
        </p:nvPicPr>
        <p:blipFill>
          <a:blip r:embed="rId7"/>
          <a:stretch>
            <a:fillRect/>
          </a:stretch>
        </p:blipFill>
        <p:spPr>
          <a:xfrm rot="737208" flipH="1">
            <a:off x="964760" y="1974806"/>
            <a:ext cx="919996" cy="919996"/>
          </a:xfrm>
          <a:prstGeom prst="rect">
            <a:avLst/>
          </a:prstGeom>
        </p:spPr>
      </p:pic>
      <p:sp>
        <p:nvSpPr>
          <p:cNvPr id="13" name="TextBox 12">
            <a:extLst>
              <a:ext uri="{FF2B5EF4-FFF2-40B4-BE49-F238E27FC236}">
                <a16:creationId xmlns:a16="http://schemas.microsoft.com/office/drawing/2014/main" xmlns="" id="{C585C8D7-A0FA-CD6F-0D67-B8DA5F88E7E9}"/>
              </a:ext>
            </a:extLst>
          </p:cNvPr>
          <p:cNvSpPr txBox="1"/>
          <p:nvPr/>
        </p:nvSpPr>
        <p:spPr>
          <a:xfrm>
            <a:off x="2156874" y="3038469"/>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4" name="Picture 13">
            <a:extLst>
              <a:ext uri="{FF2B5EF4-FFF2-40B4-BE49-F238E27FC236}">
                <a16:creationId xmlns:a16="http://schemas.microsoft.com/office/drawing/2014/main" xmlns="" id="{BCF7C14B-C377-B28A-CDC5-DBEB5638F10D}"/>
              </a:ext>
            </a:extLst>
          </p:cNvPr>
          <p:cNvPicPr>
            <a:picLocks noChangeAspect="1"/>
          </p:cNvPicPr>
          <p:nvPr/>
        </p:nvPicPr>
        <p:blipFill>
          <a:blip r:embed="rId7"/>
          <a:stretch>
            <a:fillRect/>
          </a:stretch>
        </p:blipFill>
        <p:spPr>
          <a:xfrm rot="737208" flipH="1">
            <a:off x="964760" y="2955818"/>
            <a:ext cx="919996" cy="919996"/>
          </a:xfrm>
          <a:prstGeom prst="rect">
            <a:avLst/>
          </a:prstGeom>
        </p:spPr>
      </p:pic>
      <p:sp>
        <p:nvSpPr>
          <p:cNvPr id="15" name="TextBox 14">
            <a:extLst>
              <a:ext uri="{FF2B5EF4-FFF2-40B4-BE49-F238E27FC236}">
                <a16:creationId xmlns:a16="http://schemas.microsoft.com/office/drawing/2014/main" xmlns="" id="{C7B0F25F-9CD7-E4B5-00BD-B47F3DCBB5F8}"/>
              </a:ext>
            </a:extLst>
          </p:cNvPr>
          <p:cNvSpPr txBox="1"/>
          <p:nvPr/>
        </p:nvSpPr>
        <p:spPr>
          <a:xfrm>
            <a:off x="2156874" y="4019481"/>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6" name="Picture 15">
            <a:extLst>
              <a:ext uri="{FF2B5EF4-FFF2-40B4-BE49-F238E27FC236}">
                <a16:creationId xmlns:a16="http://schemas.microsoft.com/office/drawing/2014/main" xmlns="" id="{A32419DC-0B0F-7E7C-7A4D-62D8775888CD}"/>
              </a:ext>
            </a:extLst>
          </p:cNvPr>
          <p:cNvPicPr>
            <a:picLocks noChangeAspect="1"/>
          </p:cNvPicPr>
          <p:nvPr/>
        </p:nvPicPr>
        <p:blipFill>
          <a:blip r:embed="rId7"/>
          <a:stretch>
            <a:fillRect/>
          </a:stretch>
        </p:blipFill>
        <p:spPr>
          <a:xfrm rot="737208" flipH="1">
            <a:off x="964760" y="3936830"/>
            <a:ext cx="919996" cy="919996"/>
          </a:xfrm>
          <a:prstGeom prst="rect">
            <a:avLst/>
          </a:prstGeom>
        </p:spPr>
      </p:pic>
      <p:sp>
        <p:nvSpPr>
          <p:cNvPr id="17" name="TextBox 16">
            <a:extLst>
              <a:ext uri="{FF2B5EF4-FFF2-40B4-BE49-F238E27FC236}">
                <a16:creationId xmlns:a16="http://schemas.microsoft.com/office/drawing/2014/main" xmlns="" id="{C4399CAA-4C44-7122-9B57-79F9126BFFBB}"/>
              </a:ext>
            </a:extLst>
          </p:cNvPr>
          <p:cNvSpPr txBox="1"/>
          <p:nvPr/>
        </p:nvSpPr>
        <p:spPr>
          <a:xfrm>
            <a:off x="2156874" y="5000493"/>
            <a:ext cx="9350029" cy="754694"/>
          </a:xfrm>
          <a:prstGeom prst="rect">
            <a:avLst/>
          </a:prstGeom>
          <a:noFill/>
        </p:spPr>
        <p:txBody>
          <a:bodyPr wrap="square" rtlCol="0">
            <a:spAutoFit/>
          </a:body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18" name="Picture 17">
            <a:extLst>
              <a:ext uri="{FF2B5EF4-FFF2-40B4-BE49-F238E27FC236}">
                <a16:creationId xmlns:a16="http://schemas.microsoft.com/office/drawing/2014/main" xmlns="" id="{0A9F2802-8994-DF28-71B1-819910C56234}"/>
              </a:ext>
            </a:extLst>
          </p:cNvPr>
          <p:cNvPicPr>
            <a:picLocks noChangeAspect="1"/>
          </p:cNvPicPr>
          <p:nvPr/>
        </p:nvPicPr>
        <p:blipFill>
          <a:blip r:embed="rId7"/>
          <a:stretch>
            <a:fillRect/>
          </a:stretch>
        </p:blipFill>
        <p:spPr>
          <a:xfrm rot="737208" flipH="1">
            <a:off x="964760" y="4917842"/>
            <a:ext cx="919996" cy="919996"/>
          </a:xfrm>
          <a:prstGeom prst="rect">
            <a:avLst/>
          </a:prstGeom>
        </p:spPr>
      </p:pic>
      <p:pic>
        <p:nvPicPr>
          <p:cNvPr id="19" name="Picture 18">
            <a:extLst>
              <a:ext uri="{FF2B5EF4-FFF2-40B4-BE49-F238E27FC236}">
                <a16:creationId xmlns:a16="http://schemas.microsoft.com/office/drawing/2014/main" xmlns="" id="{2D480DAE-BAC8-391F-2E15-7D989645E49D}"/>
              </a:ext>
            </a:extLst>
          </p:cNvPr>
          <p:cNvPicPr>
            <a:picLocks noChangeAspect="1"/>
          </p:cNvPicPr>
          <p:nvPr/>
        </p:nvPicPr>
        <p:blipFill>
          <a:blip r:embed="rId8"/>
          <a:stretch>
            <a:fillRect/>
          </a:stretch>
        </p:blipFill>
        <p:spPr>
          <a:xfrm>
            <a:off x="3256268" y="269208"/>
            <a:ext cx="6090432" cy="1018120"/>
          </a:xfrm>
          <a:prstGeom prst="rect">
            <a:avLst/>
          </a:prstGeom>
        </p:spPr>
      </p:pic>
    </p:spTree>
    <p:extLst>
      <p:ext uri="{BB962C8B-B14F-4D97-AF65-F5344CB8AC3E}">
        <p14:creationId xmlns:p14="http://schemas.microsoft.com/office/powerpoint/2010/main" val="191335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1000"/>
                                        <p:tgtEl>
                                          <p:spTgt spid="10"/>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wipe(left)">
                                      <p:cBhvr>
                                        <p:cTn id="23" dur="500"/>
                                        <p:tgtEl>
                                          <p:spTgt spid="13">
                                            <p:txEl>
                                              <p:pRg st="0" end="0"/>
                                            </p:txEl>
                                          </p:spTgt>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15">
                                            <p:txEl>
                                              <p:pRg st="0" end="0"/>
                                            </p:txEl>
                                          </p:spTgt>
                                        </p:tgtEl>
                                        <p:attrNameLst>
                                          <p:attrName>style.visibility</p:attrName>
                                        </p:attrNameLst>
                                      </p:cBhvr>
                                      <p:to>
                                        <p:strVal val="visible"/>
                                      </p:to>
                                    </p:set>
                                    <p:animEffect transition="in" filter="wipe(left)">
                                      <p:cBhvr>
                                        <p:cTn id="31" dur="500"/>
                                        <p:tgtEl>
                                          <p:spTgt spid="15">
                                            <p:txEl>
                                              <p:pRg st="0" end="0"/>
                                            </p:txEl>
                                          </p:spTgt>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17">
                                            <p:txEl>
                                              <p:pRg st="0" end="0"/>
                                            </p:txEl>
                                          </p:spTgt>
                                        </p:tgtEl>
                                        <p:attrNameLst>
                                          <p:attrName>style.visibility</p:attrName>
                                        </p:attrNameLst>
                                      </p:cBhvr>
                                      <p:to>
                                        <p:strVal val="visible"/>
                                      </p:to>
                                    </p:set>
                                    <p:animEffect transition="in" filter="wipe(left)">
                                      <p:cBhvr>
                                        <p:cTn id="3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uiExpand="1" build="p"/>
      <p:bldP spid="13" grpId="0" uiExpand="1" build="p"/>
      <p:bldP spid="15" grpId="0" uiExpand="1" build="p"/>
      <p:bldP spid="1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hild and child planting a plant&#10;&#10;Description automatically generated">
            <a:extLst>
              <a:ext uri="{FF2B5EF4-FFF2-40B4-BE49-F238E27FC236}">
                <a16:creationId xmlns:a16="http://schemas.microsoft.com/office/drawing/2014/main" xmlns="" id="{08385F70-F5F8-14CD-9B02-8DE691BE4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8427" y="1838326"/>
            <a:ext cx="6496050" cy="6496050"/>
          </a:xfrm>
          <a:prstGeom prst="rect">
            <a:avLst/>
          </a:prstGeom>
        </p:spPr>
      </p:pic>
      <p:pic>
        <p:nvPicPr>
          <p:cNvPr id="4" name="Picture 3">
            <a:extLst>
              <a:ext uri="{FF2B5EF4-FFF2-40B4-BE49-F238E27FC236}">
                <a16:creationId xmlns:a16="http://schemas.microsoft.com/office/drawing/2014/main" xmlns="" id="{4E1AB284-0682-E826-C26A-096E09C24CAD}"/>
              </a:ext>
            </a:extLst>
          </p:cNvPr>
          <p:cNvPicPr>
            <a:picLocks noChangeAspect="1"/>
          </p:cNvPicPr>
          <p:nvPr/>
        </p:nvPicPr>
        <p:blipFill>
          <a:blip r:embed="rId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206284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5D8869B7-57D9-465B-9A9F-4EE4289A57FF}"/>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 y="-336"/>
            <a:ext cx="12192000" cy="6858336"/>
          </a:xfrm>
          <a:prstGeom prst="rect">
            <a:avLst/>
          </a:prstGeom>
        </p:spPr>
      </p:pic>
      <p:pic>
        <p:nvPicPr>
          <p:cNvPr id="8" name="图片 7">
            <a:extLst>
              <a:ext uri="{FF2B5EF4-FFF2-40B4-BE49-F238E27FC236}">
                <a16:creationId xmlns:a16="http://schemas.microsoft.com/office/drawing/2014/main" xmlns="" id="{211DCEA3-0ABC-4737-9909-BF4E345919D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435047" y="990600"/>
            <a:ext cx="2020930" cy="4577970"/>
          </a:xfrm>
          <a:prstGeom prst="rect">
            <a:avLst/>
          </a:prstGeom>
        </p:spPr>
      </p:pic>
      <p:pic>
        <p:nvPicPr>
          <p:cNvPr id="17" name="图片 16">
            <a:extLst>
              <a:ext uri="{FF2B5EF4-FFF2-40B4-BE49-F238E27FC236}">
                <a16:creationId xmlns:a16="http://schemas.microsoft.com/office/drawing/2014/main" xmlns="" id="{6DD43907-7C94-456B-9407-546FA5CD8CA7}"/>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8812525" y="3717786"/>
            <a:ext cx="2303757" cy="1847568"/>
          </a:xfrm>
          <a:prstGeom prst="rect">
            <a:avLst/>
          </a:prstGeom>
        </p:spPr>
      </p:pic>
      <p:pic>
        <p:nvPicPr>
          <p:cNvPr id="14" name="图片 13">
            <a:extLst>
              <a:ext uri="{FF2B5EF4-FFF2-40B4-BE49-F238E27FC236}">
                <a16:creationId xmlns:a16="http://schemas.microsoft.com/office/drawing/2014/main" xmlns="" id="{86D0019A-6401-4DB7-A28C-DA1250F1DB3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grpSp>
        <p:nvGrpSpPr>
          <p:cNvPr id="5" name="PA-组合 4">
            <a:extLst>
              <a:ext uri="{FF2B5EF4-FFF2-40B4-BE49-F238E27FC236}">
                <a16:creationId xmlns:a16="http://schemas.microsoft.com/office/drawing/2014/main" xmlns="" id="{0E325170-E106-4EA3-9891-E0B38CE2756D}"/>
              </a:ext>
            </a:extLst>
          </p:cNvPr>
          <p:cNvGrpSpPr/>
          <p:nvPr>
            <p:custDataLst>
              <p:tags r:id="rId1"/>
            </p:custDataLst>
          </p:nvPr>
        </p:nvGrpSpPr>
        <p:grpSpPr>
          <a:xfrm>
            <a:off x="351617" y="-2148269"/>
            <a:ext cx="2607997" cy="4066879"/>
            <a:chOff x="182323" y="-1968501"/>
            <a:chExt cx="2607997" cy="4066879"/>
          </a:xfrm>
        </p:grpSpPr>
        <p:sp>
          <p:nvSpPr>
            <p:cNvPr id="2" name="PA-任意多边形 1">
              <a:extLst>
                <a:ext uri="{FF2B5EF4-FFF2-40B4-BE49-F238E27FC236}">
                  <a16:creationId xmlns:a16="http://schemas.microsoft.com/office/drawing/2014/main" xmlns="" id="{55B541A8-D297-4063-BAA4-6E8C81C1175D}"/>
                </a:ext>
              </a:extLst>
            </p:cNvPr>
            <p:cNvSpPr/>
            <p:nvPr>
              <p:custDataLst>
                <p:tags r:id="rId5"/>
              </p:custDataLst>
            </p:nvPr>
          </p:nvSpPr>
          <p:spPr>
            <a:xfrm>
              <a:off x="182323" y="-1968501"/>
              <a:ext cx="2607997" cy="4066879"/>
            </a:xfrm>
            <a:custGeom>
              <a:avLst/>
              <a:gdLst/>
              <a:ahLst/>
              <a:cxnLst/>
              <a:rect l="0" t="0" r="0" b="0"/>
              <a:pathLst>
                <a:path w="2607997" h="4066879">
                  <a:moveTo>
                    <a:pt x="0" y="0"/>
                  </a:moveTo>
                  <a:lnTo>
                    <a:pt x="2607996" y="0"/>
                  </a:lnTo>
                  <a:lnTo>
                    <a:pt x="2607996" y="4066878"/>
                  </a:lnTo>
                  <a:lnTo>
                    <a:pt x="0" y="4066878"/>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0" name="PA-图片 9">
              <a:extLst>
                <a:ext uri="{FF2B5EF4-FFF2-40B4-BE49-F238E27FC236}">
                  <a16:creationId xmlns:a16="http://schemas.microsoft.com/office/drawing/2014/main" xmlns="" id="{D3DF7AD7-E3C7-459D-A9C9-B620B6B8FC9C}"/>
                </a:ext>
              </a:extLst>
            </p:cNvPr>
            <p:cNvPicPr>
              <a:picLocks noChangeAspect="1"/>
            </p:cNvPicPr>
            <p:nvPr>
              <p:custDataLst>
                <p:tags r:id="rId6"/>
              </p:custDataLst>
            </p:nvPr>
          </p:nvPicPr>
          <p:blipFill>
            <a:blip r:embed="rId12" cstate="print">
              <a:extLst>
                <a:ext uri="{28A0092B-C50C-407E-A947-70E740481C1C}">
                  <a14:useLocalDpi xmlns:a14="http://schemas.microsoft.com/office/drawing/2010/main" val="0"/>
                </a:ext>
              </a:extLst>
            </a:blip>
            <a:stretch>
              <a:fillRect/>
            </a:stretch>
          </p:blipFill>
          <p:spPr>
            <a:xfrm>
              <a:off x="182323" y="0"/>
              <a:ext cx="2506396" cy="2098378"/>
            </a:xfrm>
            <a:prstGeom prst="rect">
              <a:avLst/>
            </a:prstGeom>
          </p:spPr>
        </p:pic>
      </p:grpSp>
      <p:grpSp>
        <p:nvGrpSpPr>
          <p:cNvPr id="7" name="PA-组合 6">
            <a:extLst>
              <a:ext uri="{FF2B5EF4-FFF2-40B4-BE49-F238E27FC236}">
                <a16:creationId xmlns:a16="http://schemas.microsoft.com/office/drawing/2014/main" xmlns="" id="{70921E5C-CFED-49F9-A274-48BBDC77229F}"/>
              </a:ext>
            </a:extLst>
          </p:cNvPr>
          <p:cNvGrpSpPr/>
          <p:nvPr>
            <p:custDataLst>
              <p:tags r:id="rId2"/>
            </p:custDataLst>
          </p:nvPr>
        </p:nvGrpSpPr>
        <p:grpSpPr>
          <a:xfrm>
            <a:off x="6365544" y="-3498687"/>
            <a:ext cx="11661171" cy="7219788"/>
            <a:chOff x="6365544" y="-3498687"/>
            <a:chExt cx="11661171" cy="7219788"/>
          </a:xfrm>
        </p:grpSpPr>
        <p:sp>
          <p:nvSpPr>
            <p:cNvPr id="6" name="PA-任意多边形 5">
              <a:extLst>
                <a:ext uri="{FF2B5EF4-FFF2-40B4-BE49-F238E27FC236}">
                  <a16:creationId xmlns:a16="http://schemas.microsoft.com/office/drawing/2014/main" xmlns="" id="{4287AE00-7390-4855-B4E8-EE97ADE27C34}"/>
                </a:ext>
              </a:extLst>
            </p:cNvPr>
            <p:cNvSpPr/>
            <p:nvPr>
              <p:custDataLst>
                <p:tags r:id="rId3"/>
              </p:custDataLst>
            </p:nvPr>
          </p:nvSpPr>
          <p:spPr>
            <a:xfrm>
              <a:off x="6365544" y="-3498687"/>
              <a:ext cx="11661171" cy="7219788"/>
            </a:xfrm>
            <a:custGeom>
              <a:avLst/>
              <a:gdLst/>
              <a:ahLst/>
              <a:cxnLst/>
              <a:rect l="0" t="0" r="0" b="0"/>
              <a:pathLst>
                <a:path w="11661171" h="7219788">
                  <a:moveTo>
                    <a:pt x="0" y="0"/>
                  </a:moveTo>
                  <a:lnTo>
                    <a:pt x="11661170" y="0"/>
                  </a:lnTo>
                  <a:lnTo>
                    <a:pt x="11661170" y="7219787"/>
                  </a:lnTo>
                  <a:lnTo>
                    <a:pt x="0" y="7219787"/>
                  </a:lnTo>
                  <a:close/>
                </a:path>
              </a:pathLst>
            </a:cu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2" name="PA-图片 11">
              <a:extLst>
                <a:ext uri="{FF2B5EF4-FFF2-40B4-BE49-F238E27FC236}">
                  <a16:creationId xmlns:a16="http://schemas.microsoft.com/office/drawing/2014/main" xmlns="" id="{8A49FB4E-43BA-4BD5-B308-BB47A2AA809A}"/>
                </a:ext>
              </a:extLst>
            </p:cNvPr>
            <p:cNvPicPr>
              <a:picLocks noChangeAspect="1"/>
            </p:cNvPicPr>
            <p:nvPr>
              <p:custDataLst>
                <p:tags r:id="rId4"/>
              </p:custDataLst>
            </p:nvPr>
          </p:nvPicPr>
          <p:blipFill>
            <a:blip r:embed="rId13" cstate="print">
              <a:extLst>
                <a:ext uri="{28A0092B-C50C-407E-A947-70E740481C1C}">
                  <a14:useLocalDpi xmlns:a14="http://schemas.microsoft.com/office/drawing/2010/main" val="0"/>
                </a:ext>
              </a:extLst>
            </a:blip>
            <a:stretch>
              <a:fillRect/>
            </a:stretch>
          </p:blipFill>
          <p:spPr>
            <a:xfrm>
              <a:off x="6365544" y="-335"/>
              <a:ext cx="5877230" cy="3721436"/>
            </a:xfrm>
            <a:prstGeom prst="rect">
              <a:avLst/>
            </a:prstGeom>
          </p:spPr>
        </p:pic>
      </p:grpSp>
      <p:pic>
        <p:nvPicPr>
          <p:cNvPr id="9" name="Picture 8">
            <a:extLst>
              <a:ext uri="{FF2B5EF4-FFF2-40B4-BE49-F238E27FC236}">
                <a16:creationId xmlns:a16="http://schemas.microsoft.com/office/drawing/2014/main" xmlns="" id="{F39005E9-6CFE-CD5C-2F40-CFB03F898B80}"/>
              </a:ext>
            </a:extLst>
          </p:cNvPr>
          <p:cNvPicPr>
            <a:picLocks noChangeAspect="1"/>
          </p:cNvPicPr>
          <p:nvPr/>
        </p:nvPicPr>
        <p:blipFill>
          <a:blip r:embed="rId14"/>
          <a:stretch>
            <a:fillRect/>
          </a:stretch>
        </p:blipFill>
        <p:spPr>
          <a:xfrm>
            <a:off x="2769529" y="1480580"/>
            <a:ext cx="7090263" cy="2347163"/>
          </a:xfrm>
          <a:prstGeom prst="rect">
            <a:avLst/>
          </a:prstGeom>
        </p:spPr>
      </p:pic>
    </p:spTree>
    <p:extLst>
      <p:ext uri="{BB962C8B-B14F-4D97-AF65-F5344CB8AC3E}">
        <p14:creationId xmlns:p14="http://schemas.microsoft.com/office/powerpoint/2010/main" val="2113141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7"/>
                                        </p:tgtEl>
                                        <p:attrNameLst>
                                          <p:attrName>r</p:attrName>
                                        </p:attrNameLst>
                                      </p:cBhvr>
                                    </p:animRot>
                                    <p:animRot by="-240000">
                                      <p:cBhvr>
                                        <p:cTn id="13" dur="600" fill="hold">
                                          <p:stCondLst>
                                            <p:cond delay="600"/>
                                          </p:stCondLst>
                                        </p:cTn>
                                        <p:tgtEl>
                                          <p:spTgt spid="7"/>
                                        </p:tgtEl>
                                        <p:attrNameLst>
                                          <p:attrName>r</p:attrName>
                                        </p:attrNameLst>
                                      </p:cBhvr>
                                    </p:animRot>
                                    <p:animRot by="240000">
                                      <p:cBhvr>
                                        <p:cTn id="14" dur="600" fill="hold">
                                          <p:stCondLst>
                                            <p:cond delay="1200"/>
                                          </p:stCondLst>
                                        </p:cTn>
                                        <p:tgtEl>
                                          <p:spTgt spid="7"/>
                                        </p:tgtEl>
                                        <p:attrNameLst>
                                          <p:attrName>r</p:attrName>
                                        </p:attrNameLst>
                                      </p:cBhvr>
                                    </p:animRot>
                                    <p:animRot by="-240000">
                                      <p:cBhvr>
                                        <p:cTn id="15" dur="600" fill="hold">
                                          <p:stCondLst>
                                            <p:cond delay="1800"/>
                                          </p:stCondLst>
                                        </p:cTn>
                                        <p:tgtEl>
                                          <p:spTgt spid="7"/>
                                        </p:tgtEl>
                                        <p:attrNameLst>
                                          <p:attrName>r</p:attrName>
                                        </p:attrNameLst>
                                      </p:cBhvr>
                                    </p:animRot>
                                    <p:animRot by="120000">
                                      <p:cBhvr>
                                        <p:cTn id="16" dur="600" fill="hold">
                                          <p:stCondLst>
                                            <p:cond delay="24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250" fill="hold"/>
                                        <p:tgtEl>
                                          <p:spTgt spid="8"/>
                                        </p:tgtEl>
                                        <p:attrNameLst>
                                          <p:attrName>ppt_x</p:attrName>
                                        </p:attrNameLst>
                                      </p:cBhvr>
                                      <p:tavLst>
                                        <p:tav tm="0">
                                          <p:val>
                                            <p:strVal val="0-#ppt_w/2"/>
                                          </p:val>
                                        </p:tav>
                                        <p:tav tm="100000">
                                          <p:val>
                                            <p:strVal val="#ppt_x"/>
                                          </p:val>
                                        </p:tav>
                                      </p:tavLst>
                                    </p:anim>
                                    <p:anim calcmode="lin" valueType="num">
                                      <p:cBhvr additive="base">
                                        <p:cTn id="20" dur="125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1250" fill="hold"/>
                                        <p:tgtEl>
                                          <p:spTgt spid="17"/>
                                        </p:tgtEl>
                                        <p:attrNameLst>
                                          <p:attrName>ppt_x</p:attrName>
                                        </p:attrNameLst>
                                      </p:cBhvr>
                                      <p:tavLst>
                                        <p:tav tm="0">
                                          <p:val>
                                            <p:strVal val="1+#ppt_w/2"/>
                                          </p:val>
                                        </p:tav>
                                        <p:tav tm="100000">
                                          <p:val>
                                            <p:strVal val="#ppt_x"/>
                                          </p:val>
                                        </p:tav>
                                      </p:tavLst>
                                    </p:anim>
                                    <p:anim calcmode="lin" valueType="num">
                                      <p:cBhvr additive="base">
                                        <p:cTn id="24" dur="1250" fill="hold"/>
                                        <p:tgtEl>
                                          <p:spTgt spid="17"/>
                                        </p:tgtEl>
                                        <p:attrNameLst>
                                          <p:attrName>ppt_y</p:attrName>
                                        </p:attrNameLst>
                                      </p:cBhvr>
                                      <p:tavLst>
                                        <p:tav tm="0">
                                          <p:val>
                                            <p:strVal val="#ppt_y"/>
                                          </p:val>
                                        </p:tav>
                                        <p:tav tm="100000">
                                          <p:val>
                                            <p:strVal val="#ppt_y"/>
                                          </p:val>
                                        </p:tav>
                                      </p:tavLst>
                                    </p:anim>
                                  </p:childTnLst>
                                </p:cTn>
                              </p:par>
                              <p:par>
                                <p:cTn id="25" presetID="42" presetClass="entr" presetSubtype="0" fill="hold" nodeType="withEffect">
                                  <p:stCondLst>
                                    <p:cond delay="125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500"/>
                                        <p:tgtEl>
                                          <p:spTgt spid="14"/>
                                        </p:tgtEl>
                                      </p:cBhvr>
                                    </p:animEffect>
                                    <p:anim calcmode="lin" valueType="num">
                                      <p:cBhvr>
                                        <p:cTn id="28" dur="1500" fill="hold"/>
                                        <p:tgtEl>
                                          <p:spTgt spid="14"/>
                                        </p:tgtEl>
                                        <p:attrNameLst>
                                          <p:attrName>ppt_x</p:attrName>
                                        </p:attrNameLst>
                                      </p:cBhvr>
                                      <p:tavLst>
                                        <p:tav tm="0">
                                          <p:val>
                                            <p:strVal val="#ppt_x"/>
                                          </p:val>
                                        </p:tav>
                                        <p:tav tm="100000">
                                          <p:val>
                                            <p:strVal val="#ppt_x"/>
                                          </p:val>
                                        </p:tav>
                                      </p:tavLst>
                                    </p:anim>
                                    <p:anim calcmode="lin" valueType="num">
                                      <p:cBhvr>
                                        <p:cTn id="29" dur="1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trồng cây">
            <a:hlinkClick r:id="" action="ppaction://media"/>
            <a:extLst>
              <a:ext uri="{FF2B5EF4-FFF2-40B4-BE49-F238E27FC236}">
                <a16:creationId xmlns:a16="http://schemas.microsoft.com/office/drawing/2014/main" xmlns="" id="{7EBB4834-BA12-F341-2696-7C1E95ECA47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2285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1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1606EE1-4FC6-4E46-9079-5321269578C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28076" y="1237121"/>
            <a:ext cx="3959374" cy="5395822"/>
          </a:xfrm>
          <a:prstGeom prst="rect">
            <a:avLst/>
          </a:prstGeom>
        </p:spPr>
      </p:pic>
      <p:pic>
        <p:nvPicPr>
          <p:cNvPr id="7" name="图片 6">
            <a:extLst>
              <a:ext uri="{FF2B5EF4-FFF2-40B4-BE49-F238E27FC236}">
                <a16:creationId xmlns:a16="http://schemas.microsoft.com/office/drawing/2014/main" xmlns="" id="{7F0DC28D-D67A-4F15-9C1D-99F1745942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pic>
        <p:nvPicPr>
          <p:cNvPr id="6" name="Picture 5">
            <a:extLst>
              <a:ext uri="{FF2B5EF4-FFF2-40B4-BE49-F238E27FC236}">
                <a16:creationId xmlns:a16="http://schemas.microsoft.com/office/drawing/2014/main" xmlns="" id="{A0537322-C0D6-F97F-9091-F3651530D96A}"/>
              </a:ext>
            </a:extLst>
          </p:cNvPr>
          <p:cNvPicPr>
            <a:picLocks noChangeAspect="1"/>
          </p:cNvPicPr>
          <p:nvPr/>
        </p:nvPicPr>
        <p:blipFill>
          <a:blip r:embed="rId4"/>
          <a:stretch>
            <a:fillRect/>
          </a:stretch>
        </p:blipFill>
        <p:spPr>
          <a:xfrm>
            <a:off x="1221584" y="1111284"/>
            <a:ext cx="6529382" cy="2139881"/>
          </a:xfrm>
          <a:prstGeom prst="rect">
            <a:avLst/>
          </a:prstGeom>
        </p:spPr>
      </p:pic>
    </p:spTree>
    <p:extLst>
      <p:ext uri="{BB962C8B-B14F-4D97-AF65-F5344CB8AC3E}">
        <p14:creationId xmlns:p14="http://schemas.microsoft.com/office/powerpoint/2010/main" val="333201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fmla="#ppt_w*sin(2.5*pi*$)">
                                          <p:val>
                                            <p:fltVal val="0"/>
                                          </p:val>
                                        </p:tav>
                                        <p:tav tm="100000">
                                          <p:val>
                                            <p:fltVal val="1"/>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xmlns="" id="{00030C85-1305-1AF1-D0D8-F8557DACC9CB}"/>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0" y="3036570"/>
            <a:ext cx="2963075" cy="3618902"/>
          </a:xfrm>
          <a:prstGeom prst="rect">
            <a:avLst/>
          </a:prstGeom>
        </p:spPr>
      </p:pic>
      <p:pic>
        <p:nvPicPr>
          <p:cNvPr id="2" name="图片 23">
            <a:extLst>
              <a:ext uri="{FF2B5EF4-FFF2-40B4-BE49-F238E27FC236}">
                <a16:creationId xmlns:a16="http://schemas.microsoft.com/office/drawing/2014/main" xmlns="" id="{3A50E1AE-380C-76F8-2876-2A2C037A39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86953" y="298948"/>
            <a:ext cx="7195321" cy="5457581"/>
          </a:xfrm>
          <a:prstGeom prst="rect">
            <a:avLst/>
          </a:prstGeom>
        </p:spPr>
      </p:pic>
      <p:sp>
        <p:nvSpPr>
          <p:cNvPr id="3" name="TextBox 2">
            <a:extLst>
              <a:ext uri="{FF2B5EF4-FFF2-40B4-BE49-F238E27FC236}">
                <a16:creationId xmlns:a16="http://schemas.microsoft.com/office/drawing/2014/main" xmlns="" id="{1D3184F2-BE01-24C8-57E1-067AC8C83CC0}"/>
              </a:ext>
            </a:extLst>
          </p:cNvPr>
          <p:cNvSpPr txBox="1"/>
          <p:nvPr/>
        </p:nvSpPr>
        <p:spPr>
          <a:xfrm>
            <a:off x="4267199" y="2905760"/>
            <a:ext cx="5876925" cy="1446550"/>
          </a:xfrm>
          <a:prstGeom prst="rect">
            <a:avLst/>
          </a:prstGeom>
          <a:noFill/>
        </p:spPr>
        <p:txBody>
          <a:bodyPr wrap="square" rtlCol="0">
            <a:spAutoFit/>
          </a:bodyPr>
          <a:lstStyle/>
          <a:p>
            <a:pPr algn="ctr"/>
            <a:r>
              <a:rPr lang="en-US" sz="4400" b="1" dirty="0">
                <a:solidFill>
                  <a:srgbClr val="002060"/>
                </a:solidFill>
                <a:latin typeface="Cambria" panose="02040503050406030204" pitchFamily="18" charset="0"/>
                <a:ea typeface="Cambria" panose="02040503050406030204" pitchFamily="18" charset="0"/>
              </a:rPr>
              <a:t>2. </a:t>
            </a:r>
            <a:r>
              <a:rPr lang="en-US" sz="4400" b="1" dirty="0" err="1">
                <a:solidFill>
                  <a:srgbClr val="002060"/>
                </a:solidFill>
                <a:latin typeface="Cambria" panose="02040503050406030204" pitchFamily="18" charset="0"/>
                <a:ea typeface="Cambria" panose="02040503050406030204" pitchFamily="18" charset="0"/>
              </a:rPr>
              <a:t>Giá</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thể</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trồng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hoa</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cây</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cảnh</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trong</a:t>
            </a:r>
            <a:r>
              <a:rPr lang="en-US" sz="4400" b="1" dirty="0">
                <a:solidFill>
                  <a:srgbClr val="002060"/>
                </a:solidFill>
                <a:latin typeface="Cambria" panose="02040503050406030204" pitchFamily="18" charset="0"/>
                <a:ea typeface="Cambria" panose="02040503050406030204" pitchFamily="18" charset="0"/>
              </a:rPr>
              <a:t> </a:t>
            </a:r>
            <a:r>
              <a:rPr lang="en-US" sz="4400" b="1" dirty="0" err="1">
                <a:solidFill>
                  <a:srgbClr val="002060"/>
                </a:solidFill>
                <a:latin typeface="Cambria" panose="02040503050406030204" pitchFamily="18" charset="0"/>
                <a:ea typeface="Cambria" panose="02040503050406030204" pitchFamily="18" charset="0"/>
              </a:rPr>
              <a:t>chậu</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322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25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175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1D2DC3B9-9280-4665-AB00-6D4CC6DDFB1D}"/>
              </a:ext>
            </a:extLst>
          </p:cNvPr>
          <p:cNvSpPr/>
          <p:nvPr/>
        </p:nvSpPr>
        <p:spPr>
          <a:xfrm flipH="1">
            <a:off x="1390529" y="3396438"/>
            <a:ext cx="7858245" cy="224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3" name="图片 2">
            <a:extLst>
              <a:ext uri="{FF2B5EF4-FFF2-40B4-BE49-F238E27FC236}">
                <a16:creationId xmlns:a16="http://schemas.microsoft.com/office/drawing/2014/main" xmlns="" id="{C794075C-A37B-4E8E-A903-1767478A8A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447517"/>
            <a:ext cx="12192000" cy="2410483"/>
          </a:xfrm>
          <a:prstGeom prst="rect">
            <a:avLst/>
          </a:prstGeom>
        </p:spPr>
      </p:pic>
      <p:sp>
        <p:nvSpPr>
          <p:cNvPr id="4" name="矩形 3">
            <a:extLst>
              <a:ext uri="{FF2B5EF4-FFF2-40B4-BE49-F238E27FC236}">
                <a16:creationId xmlns:a16="http://schemas.microsoft.com/office/drawing/2014/main" xmlns="" id="{D189178C-301C-49A1-9A9E-3DE4B1B4DACD}"/>
              </a:ext>
            </a:extLst>
          </p:cNvPr>
          <p:cNvSpPr/>
          <p:nvPr/>
        </p:nvSpPr>
        <p:spPr>
          <a:xfrm flipH="1">
            <a:off x="1390532" y="1916287"/>
            <a:ext cx="5857047" cy="13685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5" name="文本框 4">
            <a:extLst>
              <a:ext uri="{FF2B5EF4-FFF2-40B4-BE49-F238E27FC236}">
                <a16:creationId xmlns:a16="http://schemas.microsoft.com/office/drawing/2014/main" xmlns="" id="{5819754A-5CBD-44D7-A011-A7EDE3E9DA51}"/>
              </a:ext>
            </a:extLst>
          </p:cNvPr>
          <p:cNvSpPr txBox="1"/>
          <p:nvPr/>
        </p:nvSpPr>
        <p:spPr>
          <a:xfrm>
            <a:off x="2744777" y="2084198"/>
            <a:ext cx="4124453" cy="975011"/>
          </a:xfrm>
          <a:prstGeom prst="rect">
            <a:avLst/>
          </a:prstGeom>
          <a:noFill/>
        </p:spPr>
        <p:txBody>
          <a:bodyPr wrap="square" rtlCol="0">
            <a:spAutoFit/>
          </a:bodyPr>
          <a:lstStyle/>
          <a:p>
            <a:pPr lvl="0" algn="just">
              <a:lnSpc>
                <a:spcPct val="130000"/>
              </a:lnSpc>
            </a:pP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Giá</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thể</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là</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 </a:t>
            </a:r>
            <a:r>
              <a:rPr lang="en-US" altLang="zh-CN" sz="4800" b="1" dirty="0" err="1">
                <a:solidFill>
                  <a:srgbClr val="0070C0"/>
                </a:solidFill>
                <a:latin typeface="Calibri" panose="020F0502020204030204" pitchFamily="34" charset="0"/>
                <a:ea typeface="思源黑体 CN Bold" panose="020B0800000000000000" pitchFamily="34" charset="-122"/>
                <a:cs typeface="Calibri" panose="020F0502020204030204" pitchFamily="34" charset="0"/>
              </a:rPr>
              <a:t>gì</a:t>
            </a:r>
            <a:r>
              <a:rPr lang="en-US" altLang="zh-CN" sz="4800" b="1" dirty="0">
                <a:solidFill>
                  <a:srgbClr val="0070C0"/>
                </a:solidFill>
                <a:latin typeface="Calibri" panose="020F0502020204030204" pitchFamily="34" charset="0"/>
                <a:ea typeface="思源黑体 CN Bold" panose="020B0800000000000000" pitchFamily="34" charset="-122"/>
                <a:cs typeface="Calibri" panose="020F0502020204030204" pitchFamily="34" charset="0"/>
              </a:rPr>
              <a:t>?</a:t>
            </a:r>
            <a:endParaRPr kumimoji="0" lang="zh-CN" altLang="en-US" sz="48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sp>
        <p:nvSpPr>
          <p:cNvPr id="6" name="文本框 5">
            <a:extLst>
              <a:ext uri="{FF2B5EF4-FFF2-40B4-BE49-F238E27FC236}">
                <a16:creationId xmlns:a16="http://schemas.microsoft.com/office/drawing/2014/main" xmlns="" id="{D4E803E5-7501-4283-902C-6FD6E3780563}"/>
              </a:ext>
            </a:extLst>
          </p:cNvPr>
          <p:cNvSpPr txBox="1"/>
          <p:nvPr/>
        </p:nvSpPr>
        <p:spPr>
          <a:xfrm>
            <a:off x="1571625" y="3439476"/>
            <a:ext cx="7648575" cy="2308324"/>
          </a:xfrm>
          <a:prstGeom prst="rect">
            <a:avLst/>
          </a:prstGeom>
          <a:noFill/>
        </p:spPr>
        <p:txBody>
          <a:bodyPr wrap="square" rtlCol="0">
            <a:spAutoFit/>
          </a:bodyPr>
          <a:lstStyle/>
          <a:p>
            <a:pPr lvl="0" algn="just"/>
            <a:r>
              <a:rPr lang="vi-VN" altLang="zh-CN" sz="3600" b="1" dirty="0">
                <a:solidFill>
                  <a:srgbClr val="FF0000"/>
                </a:solidFill>
                <a:latin typeface="Calibri" panose="020F0502020204030204" pitchFamily="34" charset="0"/>
                <a:ea typeface="思源黑体 CN Bold" panose="020B0800000000000000" pitchFamily="34" charset="-122"/>
                <a:cs typeface="Calibri" panose="020F0502020204030204" pitchFamily="34" charset="0"/>
              </a:rPr>
              <a:t>Giá thể là tên gọi chung đối với các hỗn hợp, vật liệu giúp tạo môi trường thuận lợi cho sự phát triển của cây trồng. </a:t>
            </a:r>
            <a:endParaRPr kumimoji="0" lang="zh-CN" altLang="en-US" sz="3600" b="1" i="0" u="none" strike="noStrike" kern="1200" cap="none" spc="0" normalizeH="0" baseline="0" noProof="0" dirty="0">
              <a:ln>
                <a:noFill/>
              </a:ln>
              <a:solidFill>
                <a:srgbClr val="FF0000"/>
              </a:solidFill>
              <a:effectLst/>
              <a:uLnTx/>
              <a:uFillTx/>
              <a:latin typeface="Calibri" panose="020F0502020204030204" pitchFamily="34" charset="0"/>
              <a:ea typeface="思源黑体 CN Bold" panose="020B0800000000000000" pitchFamily="34" charset="-122"/>
              <a:cs typeface="Calibri" panose="020F0502020204030204" pitchFamily="34" charset="0"/>
            </a:endParaRPr>
          </a:p>
        </p:txBody>
      </p:sp>
      <p:pic>
        <p:nvPicPr>
          <p:cNvPr id="16" name="图片 15">
            <a:extLst>
              <a:ext uri="{FF2B5EF4-FFF2-40B4-BE49-F238E27FC236}">
                <a16:creationId xmlns:a16="http://schemas.microsoft.com/office/drawing/2014/main" xmlns="" id="{C47D6A07-2381-4304-A8BF-382E8E1062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340"/>
          <a:stretch/>
        </p:blipFill>
        <p:spPr>
          <a:xfrm>
            <a:off x="9276628" y="4019550"/>
            <a:ext cx="1591367" cy="1807482"/>
          </a:xfrm>
          <a:prstGeom prst="rect">
            <a:avLst/>
          </a:prstGeom>
        </p:spPr>
      </p:pic>
      <p:pic>
        <p:nvPicPr>
          <p:cNvPr id="14" name="图片 13">
            <a:extLst>
              <a:ext uri="{FF2B5EF4-FFF2-40B4-BE49-F238E27FC236}">
                <a16:creationId xmlns:a16="http://schemas.microsoft.com/office/drawing/2014/main" xmlns="" id="{40031584-F43B-48B7-8AC2-7370BDABC8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2762"/>
          <a:stretch/>
        </p:blipFill>
        <p:spPr>
          <a:xfrm flipH="1">
            <a:off x="1390530" y="1830743"/>
            <a:ext cx="1245348" cy="1454091"/>
          </a:xfrm>
          <a:prstGeom prst="rect">
            <a:avLst/>
          </a:prstGeom>
        </p:spPr>
      </p:pic>
    </p:spTree>
    <p:extLst>
      <p:ext uri="{BB962C8B-B14F-4D97-AF65-F5344CB8AC3E}">
        <p14:creationId xmlns:p14="http://schemas.microsoft.com/office/powerpoint/2010/main" val="4182207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1000"/>
                            </p:stCondLst>
                            <p:childTnLst>
                              <p:par>
                                <p:cTn id="15" presetID="10" presetClass="entr" presetSubtype="0" fill="hold" grpId="0" nodeType="afterEffect">
                                  <p:stCondLst>
                                    <p:cond delay="0"/>
                                  </p:stCondLst>
                                  <p:iterate type="lt">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fltVal val="0"/>
                                          </p:val>
                                        </p:tav>
                                        <p:tav tm="100000">
                                          <p:val>
                                            <p:strVal val="#ppt_h"/>
                                          </p:val>
                                        </p:tav>
                                      </p:tavLst>
                                    </p:anim>
                                    <p:animEffect transition="in" filter="fade">
                                      <p:cBhvr>
                                        <p:cTn id="24" dur="500"/>
                                        <p:tgtEl>
                                          <p:spTgt spid="16"/>
                                        </p:tgtEl>
                                      </p:cBhvr>
                                    </p:animEffect>
                                  </p:childTnLst>
                                </p:cTn>
                              </p:par>
                            </p:childTnLst>
                          </p:cTn>
                        </p:par>
                        <p:par>
                          <p:cTn id="25" fill="hold">
                            <p:stCondLst>
                              <p:cond delay="500"/>
                            </p:stCondLst>
                            <p:childTnLst>
                              <p:par>
                                <p:cTn id="26" presetID="22" presetClass="entr" presetSubtype="2"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right)">
                                      <p:cBhvr>
                                        <p:cTn id="28" dur="500"/>
                                        <p:tgtEl>
                                          <p:spTgt spid="10"/>
                                        </p:tgtEl>
                                      </p:cBhvr>
                                    </p:animEffect>
                                  </p:childTnLst>
                                </p:cTn>
                              </p:par>
                            </p:childTnLst>
                          </p:cTn>
                        </p:par>
                        <p:par>
                          <p:cTn id="29" fill="hold">
                            <p:stCondLst>
                              <p:cond delay="1000"/>
                            </p:stCondLst>
                            <p:childTnLst>
                              <p:par>
                                <p:cTn id="30" presetID="10"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267128" y="174171"/>
            <a:ext cx="11517330" cy="1089550"/>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ln w="0"/>
                <a:solidFill>
                  <a:prstClr val="black"/>
                </a:solidFill>
                <a:latin typeface="Calibri" panose="020F0502020204030204" pitchFamily="34" charset="0"/>
                <a:cs typeface="Calibri" panose="020F0502020204030204" pitchFamily="34" charset="0"/>
              </a:rPr>
              <a:t>Em hãy sử dụng các thẻ dưới đây để gọi tên các loại giá thể trồng hoa, cây cảnh trong Hình 4 cho phù hợp.</a:t>
            </a:r>
            <a:endParaRPr lang="en-US" sz="3200" b="1" dirty="0">
              <a:ln w="0"/>
              <a:solidFill>
                <a:prstClr val="black"/>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21A56247-B0D4-20C2-C4AC-587D53B7ACD0}"/>
              </a:ext>
            </a:extLst>
          </p:cNvPr>
          <p:cNvSpPr/>
          <p:nvPr/>
        </p:nvSpPr>
        <p:spPr>
          <a:xfrm>
            <a:off x="1885950" y="1419226"/>
            <a:ext cx="3467099" cy="723900"/>
          </a:xfrm>
          <a:prstGeom prst="roundRect">
            <a:avLst>
              <a:gd name="adj" fmla="val 36447"/>
            </a:avLst>
          </a:prstGeom>
          <a:solidFill>
            <a:srgbClr val="F8D4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Calibri" panose="020F0502020204030204" pitchFamily="34" charset="0"/>
                <a:cs typeface="Calibri" panose="020F0502020204030204" pitchFamily="34" charset="0"/>
              </a:rPr>
              <a:t>1.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xơ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dừa</a:t>
            </a:r>
            <a:endParaRPr lang="en-US" sz="2800" b="1"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0F0CF8A6-4E44-579D-5B6B-0A08209E6AAE}"/>
              </a:ext>
            </a:extLst>
          </p:cNvPr>
          <p:cNvSpPr/>
          <p:nvPr/>
        </p:nvSpPr>
        <p:spPr>
          <a:xfrm>
            <a:off x="6362700" y="1438276"/>
            <a:ext cx="3648075" cy="723900"/>
          </a:xfrm>
          <a:prstGeom prst="roundRect">
            <a:avLst>
              <a:gd name="adj" fmla="val 3644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2.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trấu</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hun</a:t>
            </a:r>
            <a:endParaRPr lang="en-US" sz="2800" b="1" dirty="0">
              <a:solidFill>
                <a:schemeClr val="tx1"/>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215E5E20-BC84-CB46-3B12-11161BEEA1B8}"/>
              </a:ext>
            </a:extLst>
          </p:cNvPr>
          <p:cNvSpPr/>
          <p:nvPr/>
        </p:nvSpPr>
        <p:spPr>
          <a:xfrm>
            <a:off x="1857375" y="2333626"/>
            <a:ext cx="3609975" cy="723900"/>
          </a:xfrm>
          <a:prstGeom prst="roundRect">
            <a:avLst>
              <a:gd name="adj" fmla="val 3644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3.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mùn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cưa</a:t>
            </a:r>
            <a:endParaRPr lang="en-US" sz="2800" b="1" dirty="0">
              <a:solidFill>
                <a:schemeClr val="tx1"/>
              </a:solidFill>
              <a:latin typeface="Calibri" panose="020F0502020204030204" pitchFamily="34" charset="0"/>
              <a:cs typeface="Calibri" panose="020F0502020204030204" pitchFamily="34" charset="0"/>
            </a:endParaRPr>
          </a:p>
        </p:txBody>
      </p:sp>
      <p:sp>
        <p:nvSpPr>
          <p:cNvPr id="11" name="Rectangle: Rounded Corners 10">
            <a:extLst>
              <a:ext uri="{FF2B5EF4-FFF2-40B4-BE49-F238E27FC236}">
                <a16:creationId xmlns:a16="http://schemas.microsoft.com/office/drawing/2014/main" xmlns="" id="{F6540EFE-606E-EAC9-90FE-6E8FDC48D806}"/>
              </a:ext>
            </a:extLst>
          </p:cNvPr>
          <p:cNvSpPr/>
          <p:nvPr/>
        </p:nvSpPr>
        <p:spPr>
          <a:xfrm>
            <a:off x="6372225" y="2295526"/>
            <a:ext cx="3609975" cy="723900"/>
          </a:xfrm>
          <a:prstGeom prst="roundRect">
            <a:avLst>
              <a:gd name="adj" fmla="val 3644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r>
              <a:rPr lang="en-US" sz="2800" b="1" dirty="0">
                <a:solidFill>
                  <a:schemeClr val="tx1"/>
                </a:solidFill>
                <a:latin typeface="Calibri" panose="020F0502020204030204" pitchFamily="34" charset="0"/>
                <a:cs typeface="Calibri" panose="020F0502020204030204" pitchFamily="34" charset="0"/>
              </a:rPr>
              <a:t>4. </a:t>
            </a:r>
            <a:r>
              <a:rPr lang="en-US" sz="2800" b="1" dirty="0" err="1">
                <a:solidFill>
                  <a:schemeClr val="tx1"/>
                </a:solidFill>
                <a:latin typeface="Calibri" panose="020F0502020204030204" pitchFamily="34" charset="0"/>
                <a:cs typeface="Calibri" panose="020F0502020204030204" pitchFamily="34" charset="0"/>
              </a:rPr>
              <a:t>Giá</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thể</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hỗn</a:t>
            </a:r>
            <a:r>
              <a:rPr lang="en-US" sz="2800" b="1" dirty="0">
                <a:solidFill>
                  <a:schemeClr val="tx1"/>
                </a:solidFill>
                <a:latin typeface="Calibri" panose="020F0502020204030204" pitchFamily="34" charset="0"/>
                <a:cs typeface="Calibri" panose="020F0502020204030204" pitchFamily="34" charset="0"/>
              </a:rPr>
              <a:t> </a:t>
            </a:r>
            <a:r>
              <a:rPr lang="en-US" sz="2800" b="1" dirty="0" err="1">
                <a:solidFill>
                  <a:schemeClr val="tx1"/>
                </a:solidFill>
                <a:latin typeface="Calibri" panose="020F0502020204030204" pitchFamily="34" charset="0"/>
                <a:cs typeface="Calibri" panose="020F0502020204030204" pitchFamily="34" charset="0"/>
              </a:rPr>
              <a:t>hợp</a:t>
            </a:r>
            <a:endParaRPr lang="en-US" sz="2800" b="1" dirty="0">
              <a:solidFill>
                <a:schemeClr val="tx1"/>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xmlns="" id="{5550A18B-B865-7F2A-B8F2-B57090E1255C}"/>
              </a:ext>
            </a:extLst>
          </p:cNvPr>
          <p:cNvPicPr>
            <a:picLocks noChangeAspect="1"/>
          </p:cNvPicPr>
          <p:nvPr/>
        </p:nvPicPr>
        <p:blipFill>
          <a:blip r:embed="rId2"/>
          <a:stretch>
            <a:fillRect/>
          </a:stretch>
        </p:blipFill>
        <p:spPr>
          <a:xfrm>
            <a:off x="4143374" y="3195558"/>
            <a:ext cx="4324351" cy="3627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3012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5E-6 -2.22222E-6 L -0.10704 0.6375 " pathEditMode="relative" rAng="0" ptsTypes="AA">
                                      <p:cBhvr>
                                        <p:cTn id="32" dur="2000" fill="hold"/>
                                        <p:tgtEl>
                                          <p:spTgt spid="5"/>
                                        </p:tgtEl>
                                        <p:attrNameLst>
                                          <p:attrName>ppt_x</p:attrName>
                                          <p:attrName>ppt_y</p:attrName>
                                        </p:attrNameLst>
                                      </p:cBhvr>
                                      <p:rCtr x="-5352" y="31875"/>
                                    </p:animMotion>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1" nodeType="clickEffect">
                                  <p:stCondLst>
                                    <p:cond delay="0"/>
                                  </p:stCondLst>
                                  <p:childTnLst>
                                    <p:animMotion origin="layout" path="M -4.375E-6 0 L 0.16446 0.65139 " pathEditMode="relative" rAng="0" ptsTypes="AA">
                                      <p:cBhvr>
                                        <p:cTn id="36" dur="2000" fill="hold"/>
                                        <p:tgtEl>
                                          <p:spTgt spid="8"/>
                                        </p:tgtEl>
                                        <p:attrNameLst>
                                          <p:attrName>ppt_x</p:attrName>
                                          <p:attrName>ppt_y</p:attrName>
                                        </p:attrNameLst>
                                      </p:cBhvr>
                                      <p:rCtr x="8216" y="32569"/>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6.25E-7 4.44444E-6 L 0.5418 0.20138 " pathEditMode="relative" rAng="0" ptsTypes="AA">
                                      <p:cBhvr>
                                        <p:cTn id="40" dur="2000" fill="hold"/>
                                        <p:tgtEl>
                                          <p:spTgt spid="9"/>
                                        </p:tgtEl>
                                        <p:attrNameLst>
                                          <p:attrName>ppt_x</p:attrName>
                                          <p:attrName>ppt_y</p:attrName>
                                        </p:attrNameLst>
                                      </p:cBhvr>
                                      <p:rCtr x="27083" y="10069"/>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1" nodeType="clickEffect">
                                  <p:stCondLst>
                                    <p:cond delay="0"/>
                                  </p:stCondLst>
                                  <p:childTnLst>
                                    <p:animMotion origin="layout" path="M -3.125E-6 5.55112E-17 L -0.48086 0.20833 " pathEditMode="relative" rAng="0" ptsTypes="AA">
                                      <p:cBhvr>
                                        <p:cTn id="44" dur="2000" fill="hold"/>
                                        <p:tgtEl>
                                          <p:spTgt spid="11"/>
                                        </p:tgtEl>
                                        <p:attrNameLst>
                                          <p:attrName>ppt_x</p:attrName>
                                          <p:attrName>ppt_y</p:attrName>
                                        </p:attrNameLst>
                                      </p:cBhvr>
                                      <p:rCtr x="-24049" y="104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P spid="8" grpId="0" animBg="1"/>
      <p:bldP spid="8" grpId="1" animBg="1"/>
      <p:bldP spid="9" grpId="0" animBg="1"/>
      <p:bldP spid="9" grpId="1" animBg="1"/>
      <p:bldP spid="11" grpId="0" animBg="1"/>
      <p:bldP spid="1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0"/>
                <a:solidFill>
                  <a:prstClr val="black"/>
                </a:solidFill>
                <a:effectLst/>
                <a:uLnTx/>
                <a:uFillTx/>
                <a:latin typeface="Calibri" panose="020F0502020204030204" pitchFamily="34" charset="0"/>
                <a:cs typeface="Calibri" panose="020F0502020204030204" pitchFamily="34" charset="0"/>
              </a:rPr>
              <a:t>Giá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thể</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noProof="0" dirty="0" err="1">
                <a:ln w="0"/>
                <a:solidFill>
                  <a:prstClr val="black"/>
                </a:solidFill>
                <a:effectLst/>
                <a:uLnTx/>
                <a:uFillTx/>
                <a:latin typeface="Calibri" panose="020F0502020204030204" pitchFamily="34" charset="0"/>
                <a:cs typeface="Calibri" panose="020F0502020204030204" pitchFamily="34" charset="0"/>
              </a:rPr>
              <a:t>xơ</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dừ</a:t>
            </a:r>
            <a:r>
              <a:rPr kumimoji="0" lang="en-US" sz="4400" b="1" i="0" u="none" strike="noStrike" kern="1200" cap="none" spc="0" normalizeH="0" noProof="0" dirty="0">
                <a:ln w="0"/>
                <a:solidFill>
                  <a:prstClr val="black"/>
                </a:solidFill>
                <a:effectLst/>
                <a:uLnTx/>
                <a:uFillTx/>
                <a:latin typeface="Calibri" panose="020F0502020204030204" pitchFamily="34" charset="0"/>
                <a:cs typeface="Calibri" panose="020F0502020204030204" pitchFamily="34" charset="0"/>
              </a:rPr>
              <a:t>a</a:t>
            </a:r>
            <a:endParaRPr kumimoji="0" lang="en-US" sz="4400" b="1" i="0" u="none" strike="noStrike" kern="1200" cap="none" spc="0" normalizeH="0" baseline="0" noProof="0" dirty="0">
              <a:ln w="0"/>
              <a:solidFill>
                <a:prstClr val="black"/>
              </a:solidFill>
              <a:effectLst/>
              <a:uLnTx/>
              <a:uFillTx/>
              <a:latin typeface="Calibri" panose="020F0502020204030204" pitchFamily="34" charset="0"/>
              <a:cs typeface="Calibri" panose="020F0502020204030204" pitchFamily="34" charset="0"/>
            </a:endParaRPr>
          </a:p>
        </p:txBody>
      </p:sp>
      <p:pic>
        <p:nvPicPr>
          <p:cNvPr id="1026" name="Picture 2" descr="Xử lý giá thể xơ dừa trồng rau mầm, rau sạch đúng kỹ thuật">
            <a:extLst>
              <a:ext uri="{FF2B5EF4-FFF2-40B4-BE49-F238E27FC236}">
                <a16:creationId xmlns:a16="http://schemas.microsoft.com/office/drawing/2014/main" xmlns="" id="{DC12060C-A88A-5340-A870-3CC45DBC0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1438275"/>
            <a:ext cx="6210300" cy="3105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0" name="Picture 6" descr="Giá thể xơ dừa trồng lan có công dụng gì?">
            <a:extLst>
              <a:ext uri="{FF2B5EF4-FFF2-40B4-BE49-F238E27FC236}">
                <a16:creationId xmlns:a16="http://schemas.microsoft.com/office/drawing/2014/main" xmlns="" id="{3DC4C616-04D9-B3D1-8F54-E43942E1C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193434"/>
            <a:ext cx="5543550" cy="35788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4815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barn(inVertical)">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D76D0C88-84B9-0B35-8653-15AD0ADF8175}"/>
              </a:ext>
            </a:extLst>
          </p:cNvPr>
          <p:cNvSpPr/>
          <p:nvPr/>
        </p:nvSpPr>
        <p:spPr>
          <a:xfrm>
            <a:off x="3667125" y="88446"/>
            <a:ext cx="5040758" cy="730704"/>
          </a:xfrm>
          <a:prstGeom prst="rect">
            <a:avLst/>
          </a:prstGeom>
          <a:solidFill>
            <a:schemeClr val="accent4">
              <a:lumMod val="20000"/>
              <a:lumOff val="80000"/>
            </a:schemeClr>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err="1">
                <a:ln w="0"/>
                <a:solidFill>
                  <a:prstClr val="black"/>
                </a:solidFill>
                <a:latin typeface="Calibri" panose="020F0502020204030204" pitchFamily="34" charset="0"/>
                <a:cs typeface="Calibri" panose="020F0502020204030204" pitchFamily="34" charset="0"/>
              </a:rPr>
              <a:t>Giá</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thể</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trấu</a:t>
            </a:r>
            <a:r>
              <a:rPr lang="en-US" sz="4400" b="1" dirty="0">
                <a:ln w="0"/>
                <a:solidFill>
                  <a:prstClr val="black"/>
                </a:solidFill>
                <a:latin typeface="Calibri" panose="020F0502020204030204" pitchFamily="34" charset="0"/>
                <a:cs typeface="Calibri" panose="020F0502020204030204" pitchFamily="34" charset="0"/>
              </a:rPr>
              <a:t> </a:t>
            </a:r>
            <a:r>
              <a:rPr lang="en-US" sz="4400" b="1" dirty="0" err="1">
                <a:ln w="0"/>
                <a:solidFill>
                  <a:prstClr val="black"/>
                </a:solidFill>
                <a:latin typeface="Calibri" panose="020F0502020204030204" pitchFamily="34" charset="0"/>
                <a:cs typeface="Calibri" panose="020F0502020204030204" pitchFamily="34" charset="0"/>
              </a:rPr>
              <a:t>hun</a:t>
            </a:r>
            <a:endParaRPr lang="en-US" sz="4400" b="1" dirty="0">
              <a:ln w="0"/>
              <a:solidFill>
                <a:prstClr val="black"/>
              </a:solidFill>
              <a:latin typeface="Calibri" panose="020F0502020204030204" pitchFamily="34" charset="0"/>
              <a:cs typeface="Calibri" panose="020F0502020204030204" pitchFamily="34" charset="0"/>
            </a:endParaRPr>
          </a:p>
        </p:txBody>
      </p:sp>
      <p:pic>
        <p:nvPicPr>
          <p:cNvPr id="2050" name="Picture 2" descr="Trấu hun là gì? Ưu nhược điểm, công dụng &amp; hướng dẫn sử dụng">
            <a:extLst>
              <a:ext uri="{FF2B5EF4-FFF2-40B4-BE49-F238E27FC236}">
                <a16:creationId xmlns:a16="http://schemas.microsoft.com/office/drawing/2014/main" xmlns="" id="{7E0E51E0-3550-2EF7-C495-CBE66566EC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41574">
            <a:off x="514351" y="1323975"/>
            <a:ext cx="5715000" cy="428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ách sử dụng trấu hun trồng cây hiệu quả nhất - Sfarm">
            <a:extLst>
              <a:ext uri="{FF2B5EF4-FFF2-40B4-BE49-F238E27FC236}">
                <a16:creationId xmlns:a16="http://schemas.microsoft.com/office/drawing/2014/main" xmlns="" id="{FD36DEF3-8DA1-5CE9-CE30-5174C21BF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39577">
            <a:off x="6361964" y="2102361"/>
            <a:ext cx="5412402" cy="41245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1866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wipe(down)">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5.2.11"/>
</p:tagLst>
</file>

<file path=ppt/tags/tag10.xml><?xml version="1.0" encoding="utf-8"?>
<p:tagLst xmlns:a="http://schemas.openxmlformats.org/drawingml/2006/main" xmlns:r="http://schemas.openxmlformats.org/officeDocument/2006/relationships" xmlns:p="http://schemas.openxmlformats.org/presentationml/2006/main">
  <p:tag name="PA" val="v5.2.11"/>
</p:tagLst>
</file>

<file path=ppt/tags/tag11.xml><?xml version="1.0" encoding="utf-8"?>
<p:tagLst xmlns:a="http://schemas.openxmlformats.org/drawingml/2006/main" xmlns:r="http://schemas.openxmlformats.org/officeDocument/2006/relationships" xmlns:p="http://schemas.openxmlformats.org/presentationml/2006/main">
  <p:tag name="PA" val="v5.2.11"/>
</p:tagLst>
</file>

<file path=ppt/tags/tag12.xml><?xml version="1.0" encoding="utf-8"?>
<p:tagLst xmlns:a="http://schemas.openxmlformats.org/drawingml/2006/main" xmlns:r="http://schemas.openxmlformats.org/officeDocument/2006/relationships" xmlns:p="http://schemas.openxmlformats.org/presentationml/2006/main">
  <p:tag name="PA" val="v5.2.11"/>
</p:tagLst>
</file>

<file path=ppt/tags/tag2.xml><?xml version="1.0" encoding="utf-8"?>
<p:tagLst xmlns:a="http://schemas.openxmlformats.org/drawingml/2006/main" xmlns:r="http://schemas.openxmlformats.org/officeDocument/2006/relationships" xmlns:p="http://schemas.openxmlformats.org/presentationml/2006/main">
  <p:tag name="PA" val="v5.2.11"/>
</p:tagLst>
</file>

<file path=ppt/tags/tag3.xml><?xml version="1.0" encoding="utf-8"?>
<p:tagLst xmlns:a="http://schemas.openxmlformats.org/drawingml/2006/main" xmlns:r="http://schemas.openxmlformats.org/officeDocument/2006/relationships" xmlns:p="http://schemas.openxmlformats.org/presentationml/2006/main">
  <p:tag name="PA" val="v5.2.11"/>
</p:tagLst>
</file>

<file path=ppt/tags/tag4.xml><?xml version="1.0" encoding="utf-8"?>
<p:tagLst xmlns:a="http://schemas.openxmlformats.org/drawingml/2006/main" xmlns:r="http://schemas.openxmlformats.org/officeDocument/2006/relationships" xmlns:p="http://schemas.openxmlformats.org/presentationml/2006/main">
  <p:tag name="PA" val="v5.2.11"/>
</p:tagLst>
</file>

<file path=ppt/tags/tag5.xml><?xml version="1.0" encoding="utf-8"?>
<p:tagLst xmlns:a="http://schemas.openxmlformats.org/drawingml/2006/main" xmlns:r="http://schemas.openxmlformats.org/officeDocument/2006/relationships" xmlns:p="http://schemas.openxmlformats.org/presentationml/2006/main">
  <p:tag name="PA" val="v5.2.11"/>
</p:tagLst>
</file>

<file path=ppt/tags/tag6.xml><?xml version="1.0" encoding="utf-8"?>
<p:tagLst xmlns:a="http://schemas.openxmlformats.org/drawingml/2006/main" xmlns:r="http://schemas.openxmlformats.org/officeDocument/2006/relationships" xmlns:p="http://schemas.openxmlformats.org/presentationml/2006/main">
  <p:tag name="PA" val="v5.2.11"/>
</p:tagLst>
</file>

<file path=ppt/tags/tag7.xml><?xml version="1.0" encoding="utf-8"?>
<p:tagLst xmlns:a="http://schemas.openxmlformats.org/drawingml/2006/main" xmlns:r="http://schemas.openxmlformats.org/officeDocument/2006/relationships" xmlns:p="http://schemas.openxmlformats.org/presentationml/2006/main">
  <p:tag name="PA" val="v5.2.11"/>
</p:tagLst>
</file>

<file path=ppt/tags/tag8.xml><?xml version="1.0" encoding="utf-8"?>
<p:tagLst xmlns:a="http://schemas.openxmlformats.org/drawingml/2006/main" xmlns:r="http://schemas.openxmlformats.org/officeDocument/2006/relationships" xmlns:p="http://schemas.openxmlformats.org/presentationml/2006/main">
  <p:tag name="PA" val="v5.2.11"/>
</p:tagLst>
</file>

<file path=ppt/tags/tag9.xml><?xml version="1.0" encoding="utf-8"?>
<p:tagLst xmlns:a="http://schemas.openxmlformats.org/drawingml/2006/main" xmlns:r="http://schemas.openxmlformats.org/officeDocument/2006/relationships" xmlns:p="http://schemas.openxmlformats.org/presentationml/2006/main">
  <p:tag name="PA" val="v5.2.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347</Words>
  <Application>Microsoft Office PowerPoint</Application>
  <PresentationFormat>Custom</PresentationFormat>
  <Paragraphs>30</Paragraphs>
  <Slides>20</Slides>
  <Notes>0</Notes>
  <HiddenSlides>0</HiddenSlides>
  <MMClips>2</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SKY</cp:lastModifiedBy>
  <cp:revision>23</cp:revision>
  <dcterms:created xsi:type="dcterms:W3CDTF">2023-08-07T23:31:29Z</dcterms:created>
  <dcterms:modified xsi:type="dcterms:W3CDTF">2023-10-25T07:02:26Z</dcterms:modified>
</cp:coreProperties>
</file>