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76" r:id="rId2"/>
    <p:sldId id="271" r:id="rId3"/>
    <p:sldId id="279" r:id="rId4"/>
    <p:sldId id="337" r:id="rId5"/>
    <p:sldId id="340" r:id="rId6"/>
    <p:sldId id="282" r:id="rId7"/>
    <p:sldId id="280" r:id="rId8"/>
    <p:sldId id="284" r:id="rId9"/>
    <p:sldId id="288" r:id="rId10"/>
    <p:sldId id="285" r:id="rId11"/>
    <p:sldId id="289" r:id="rId12"/>
    <p:sldId id="291" r:id="rId13"/>
    <p:sldId id="294" r:id="rId14"/>
    <p:sldId id="295" r:id="rId15"/>
    <p:sldId id="296" r:id="rId16"/>
    <p:sldId id="297" r:id="rId17"/>
    <p:sldId id="298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Great Vibes" panose="020B0604020202020204" charset="0"/>
      <p:regular r:id="rId26"/>
    </p:embeddedFont>
    <p:embeddedFont>
      <p:font typeface="Nunito Black" pitchFamily="2" charset="0"/>
      <p:bold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C89"/>
    <a:srgbClr val="FFF48D"/>
    <a:srgbClr val="FFF2CC"/>
    <a:srgbClr val="EAF9FF"/>
    <a:srgbClr val="93CC47"/>
    <a:srgbClr val="E2F0D9"/>
    <a:srgbClr val="5FA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B42E1-8938-4B84-AA21-E98C6484AA7D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A1F99-92A6-45C7-9968-7D8B9D19B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3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5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6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0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2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4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8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9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6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2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8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EBB33-98A2-4261-B620-85D719C1CA1F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23439-CFDB-4B3F-B236-70DCA003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6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F99F60-2DEC-4DEF-9300-E3C8E7CE95D2}"/>
              </a:ext>
            </a:extLst>
          </p:cNvPr>
          <p:cNvSpPr txBox="1"/>
          <p:nvPr/>
        </p:nvSpPr>
        <p:spPr>
          <a:xfrm>
            <a:off x="921272" y="972111"/>
            <a:ext cx="1052006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….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…..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reat Vibes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77768" y="3071517"/>
            <a:ext cx="8729273" cy="1171277"/>
            <a:chOff x="1877768" y="3071517"/>
            <a:chExt cx="8729273" cy="117127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1877768" y="3071517"/>
              <a:ext cx="3088127" cy="1171277"/>
            </a:xfrm>
            <a:prstGeom prst="cloud">
              <a:avLst/>
            </a:prstGeom>
            <a:solidFill>
              <a:srgbClr val="B41C89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 23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4853354" y="3195489"/>
              <a:ext cx="57536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FF0000"/>
                  </a:solidFill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TÔI YÊU EM TÔI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313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5"/>
          <a:stretch/>
        </p:blipFill>
        <p:spPr>
          <a:xfrm>
            <a:off x="628170" y="288043"/>
            <a:ext cx="1025530" cy="938348"/>
          </a:xfrm>
          <a:prstGeom prst="ellipse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323037"/>
              </p:ext>
            </p:extLst>
          </p:nvPr>
        </p:nvGraphicFramePr>
        <p:xfrm>
          <a:off x="6603817" y="1525326"/>
          <a:ext cx="3598274" cy="5236878"/>
        </p:xfrm>
        <a:graphic>
          <a:graphicData uri="http://schemas.openxmlformats.org/drawingml/2006/table">
            <a:tbl>
              <a:tblPr/>
              <a:tblGrid>
                <a:gridCol w="3598274">
                  <a:extLst>
                    <a:ext uri="{9D8B030D-6E8A-4147-A177-3AD203B41FA5}">
                      <a16:colId xmlns:a16="http://schemas.microsoft.com/office/drawing/2014/main" val="3932892002"/>
                    </a:ext>
                  </a:extLst>
                </a:gridCol>
              </a:tblGrid>
              <a:tr h="1648712">
                <a:tc>
                  <a:txBody>
                    <a:bodyPr/>
                    <a:lstStyle/>
                    <a:p>
                      <a:pPr fontAlgn="t"/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Tôi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đi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đâu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lâu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Nunito Black" pitchFamily="2" charset="0"/>
                      </a:endParaRPr>
                    </a:p>
                    <a:p>
                      <a:pPr fontAlgn="t"/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mong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nhắc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Nunito Black" pitchFamily="2" charset="0"/>
                      </a:endParaRPr>
                    </a:p>
                    <a:p>
                      <a:pPr fontAlgn="t"/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nấp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sau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cây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Nunito Black" pitchFamily="2" charset="0"/>
                      </a:endParaRPr>
                    </a:p>
                    <a:p>
                      <a:pPr fontAlgn="t"/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Òa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ra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ôm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chặt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806868"/>
                  </a:ext>
                </a:extLst>
              </a:tr>
              <a:tr h="1665182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thích vẽ lắm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Vẽ thỏ có đôi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sợ thỏ một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Không có bạn chơi.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924745"/>
                  </a:ext>
                </a:extLst>
              </a:tr>
              <a:tr h="1843097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Kìa, tiếng nó đấy!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Đang ở trường về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Cùng bạn bắt bướm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Cười dưới hàng tre….</a:t>
                      </a:r>
                    </a:p>
                    <a:p>
                      <a:pPr algn="r"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(Phạm Hổ)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80729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39231" y="1159754"/>
            <a:ext cx="271630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Tôi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yêu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tôi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B8A126-31B1-C7E5-FAE1-8866E0C5C3B3}"/>
              </a:ext>
            </a:extLst>
          </p:cNvPr>
          <p:cNvSpPr txBox="1"/>
          <p:nvPr/>
        </p:nvSpPr>
        <p:spPr>
          <a:xfrm>
            <a:off x="1705951" y="441678"/>
            <a:ext cx="4485843" cy="578882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Đọc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nối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tiếp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theo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nhóm</a:t>
            </a:r>
            <a:endParaRPr lang="en-US" sz="2800" b="1" dirty="0">
              <a:solidFill>
                <a:srgbClr val="00B050"/>
              </a:solidFill>
              <a:latin typeface="Nunito Black" pitchFamily="2" charset="0"/>
              <a:cs typeface="Baloo 2 SemiBold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072835"/>
              </p:ext>
            </p:extLst>
          </p:nvPr>
        </p:nvGraphicFramePr>
        <p:xfrm>
          <a:off x="2674646" y="1533890"/>
          <a:ext cx="3242828" cy="5156991"/>
        </p:xfrm>
        <a:graphic>
          <a:graphicData uri="http://schemas.openxmlformats.org/drawingml/2006/table">
            <a:tbl>
              <a:tblPr/>
              <a:tblGrid>
                <a:gridCol w="3242828">
                  <a:extLst>
                    <a:ext uri="{9D8B030D-6E8A-4147-A177-3AD203B41FA5}">
                      <a16:colId xmlns:a16="http://schemas.microsoft.com/office/drawing/2014/main" val="1810276979"/>
                    </a:ext>
                  </a:extLst>
                </a:gridCol>
              </a:tblGrid>
              <a:tr h="1648712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Tôi yêu em tôi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cười rúc rích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Mỗi khi tôi đùa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vui, nó thích.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13430"/>
                  </a:ext>
                </a:extLst>
              </a:tr>
              <a:tr h="1665182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Mắt nó đen ngời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Trong veo như nước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Miệng nó tươi hồng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Nói nh khướu hót.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97506"/>
                  </a:ext>
                </a:extLst>
              </a:tr>
              <a:tr h="1843097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Hoa lan, hoa lí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nhặt cài đầu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Hương thơm theo nó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Sân trước vườn sau.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799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3226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5"/>
          <a:stretch/>
        </p:blipFill>
        <p:spPr>
          <a:xfrm>
            <a:off x="628170" y="288043"/>
            <a:ext cx="1025530" cy="938348"/>
          </a:xfrm>
          <a:prstGeom prst="ellipse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603817" y="1525326"/>
          <a:ext cx="3598274" cy="5236878"/>
        </p:xfrm>
        <a:graphic>
          <a:graphicData uri="http://schemas.openxmlformats.org/drawingml/2006/table">
            <a:tbl>
              <a:tblPr/>
              <a:tblGrid>
                <a:gridCol w="3598274">
                  <a:extLst>
                    <a:ext uri="{9D8B030D-6E8A-4147-A177-3AD203B41FA5}">
                      <a16:colId xmlns:a16="http://schemas.microsoft.com/office/drawing/2014/main" val="3932892002"/>
                    </a:ext>
                  </a:extLst>
                </a:gridCol>
              </a:tblGrid>
              <a:tr h="1648712">
                <a:tc>
                  <a:txBody>
                    <a:bodyPr/>
                    <a:lstStyle/>
                    <a:p>
                      <a:pPr fontAlgn="t"/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Tôi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đi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đâu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lâu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Nunito Black" pitchFamily="2" charset="0"/>
                      </a:endParaRPr>
                    </a:p>
                    <a:p>
                      <a:pPr fontAlgn="t"/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mong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nhắc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Nunito Black" pitchFamily="2" charset="0"/>
                      </a:endParaRPr>
                    </a:p>
                    <a:p>
                      <a:pPr fontAlgn="t"/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nấp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sau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cây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Nunito Black" pitchFamily="2" charset="0"/>
                      </a:endParaRPr>
                    </a:p>
                    <a:p>
                      <a:pPr fontAlgn="t"/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Òa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ra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ôm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chặt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806868"/>
                  </a:ext>
                </a:extLst>
              </a:tr>
              <a:tr h="1665182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thích vẽ lắm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Vẽ thỏ có đôi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sợ thỏ một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Không có bạn chơi.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924745"/>
                  </a:ext>
                </a:extLst>
              </a:tr>
              <a:tr h="1843097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Kìa, tiếng nó đấy!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Đang ở trường về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Cùng bạn bắt bướm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Cười dưới hàng tre….</a:t>
                      </a:r>
                    </a:p>
                    <a:p>
                      <a:pPr algn="r"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(Phạm Hổ)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80729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39231" y="1159754"/>
            <a:ext cx="271630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Tôi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yêu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tôi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B8A126-31B1-C7E5-FAE1-8866E0C5C3B3}"/>
              </a:ext>
            </a:extLst>
          </p:cNvPr>
          <p:cNvSpPr txBox="1"/>
          <p:nvPr/>
        </p:nvSpPr>
        <p:spPr>
          <a:xfrm>
            <a:off x="1705951" y="441678"/>
            <a:ext cx="2474163" cy="578882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Đọc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toàn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bài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unito Black" pitchFamily="2" charset="0"/>
              <a:ea typeface="+mn-ea"/>
              <a:cs typeface="Baloo 2 SemiBold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674646" y="1533890"/>
          <a:ext cx="3242828" cy="5156991"/>
        </p:xfrm>
        <a:graphic>
          <a:graphicData uri="http://schemas.openxmlformats.org/drawingml/2006/table">
            <a:tbl>
              <a:tblPr/>
              <a:tblGrid>
                <a:gridCol w="3242828">
                  <a:extLst>
                    <a:ext uri="{9D8B030D-6E8A-4147-A177-3AD203B41FA5}">
                      <a16:colId xmlns:a16="http://schemas.microsoft.com/office/drawing/2014/main" val="1810276979"/>
                    </a:ext>
                  </a:extLst>
                </a:gridCol>
              </a:tblGrid>
              <a:tr h="1648712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Tôi yêu em tôi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cười rúc rích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Mỗi khi tôi đùa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vui, nó thích.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13430"/>
                  </a:ext>
                </a:extLst>
              </a:tr>
              <a:tr h="1665182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Mắt nó đen ngời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Trong veo như nước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Miệng nó tươi hồng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Nói nh khướu hót.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97506"/>
                  </a:ext>
                </a:extLst>
              </a:tr>
              <a:tr h="1843097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Hoa lan, hoa lí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nhặt cài đầu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Hương thơm theo nó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Sân trước vườn sau.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799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9725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75BEB2-DD79-A8F3-CE64-9ECC2ECDD691}"/>
              </a:ext>
            </a:extLst>
          </p:cNvPr>
          <p:cNvSpPr txBox="1"/>
          <p:nvPr/>
        </p:nvSpPr>
        <p:spPr>
          <a:xfrm>
            <a:off x="3814354" y="3172765"/>
            <a:ext cx="5434149" cy="14253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TRẢ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LỜI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CÂU HỎI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22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6D37C3-74AB-08F2-9B01-B89BFEB6AD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94" b="21814"/>
          <a:stretch/>
        </p:blipFill>
        <p:spPr>
          <a:xfrm>
            <a:off x="122563" y="135301"/>
            <a:ext cx="1002831" cy="838201"/>
          </a:xfrm>
          <a:prstGeom prst="ellipse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546446" y="1624536"/>
            <a:ext cx="7215242" cy="5107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Gợi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ý: </a:t>
            </a:r>
            <a:r>
              <a:rPr lang="vi-VN" sz="24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Em đọc kĩ khổ thơ đầu và trả lời câu hỏi.</a:t>
            </a:r>
            <a:endParaRPr lang="en-US" sz="2400" dirty="0">
              <a:solidFill>
                <a:srgbClr val="00B050"/>
              </a:solidFill>
              <a:latin typeface="Nunito Black" pitchFamily="2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9072156" y="1847928"/>
            <a:ext cx="2689412" cy="1264980"/>
          </a:xfrm>
          <a:prstGeom prst="cloud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chemeClr val="bg1"/>
                </a:solidFill>
                <a:effectLst/>
                <a:latin typeface="Nunito Black" pitchFamily="2" charset="0"/>
              </a:rPr>
              <a:t>Thảo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Nunito Black" pitchFamily="2" charset="0"/>
              </a:rPr>
              <a:t>luận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Nunito Black" pitchFamily="2" charset="0"/>
              </a:rPr>
              <a:t>nhóm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Nunito Black" pitchFamily="2" charset="0"/>
              </a:rPr>
              <a:t>đôi</a:t>
            </a:r>
            <a:endParaRPr lang="en-US" sz="2400" dirty="0">
              <a:solidFill>
                <a:schemeClr val="bg1"/>
              </a:solidFill>
              <a:latin typeface="Nunito Black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010EE4-2D5C-B5CF-5E1D-6B867978BE57}"/>
              </a:ext>
            </a:extLst>
          </p:cNvPr>
          <p:cNvSpPr txBox="1"/>
          <p:nvPr/>
        </p:nvSpPr>
        <p:spPr>
          <a:xfrm>
            <a:off x="3737515" y="2417950"/>
            <a:ext cx="2833104" cy="1797276"/>
          </a:xfrm>
          <a:prstGeom prst="roundRect">
            <a:avLst/>
          </a:prstGeom>
          <a:solidFill>
            <a:srgbClr val="EAF9F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Tôi yêu em tôi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Nó cười rúc rích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Mỗi khi tôi đùa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Nó vui, nó thích.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53737" y="650743"/>
            <a:ext cx="9627326" cy="544830"/>
          </a:xfrm>
          <a:prstGeom prst="roundRect">
            <a:avLst/>
          </a:prstGeom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vi-VN" sz="2600" b="1" i="0" dirty="0">
                <a:solidFill>
                  <a:srgbClr val="0070C0"/>
                </a:solidFill>
                <a:effectLst/>
                <a:latin typeface="Nunito Black" pitchFamily="2" charset="0"/>
              </a:rPr>
              <a:t>Câu 1</a:t>
            </a:r>
            <a:r>
              <a:rPr lang="en-US" sz="2600" b="1" i="0" dirty="0">
                <a:solidFill>
                  <a:srgbClr val="0070C0"/>
                </a:solidFill>
                <a:effectLst/>
                <a:latin typeface="Nunito Black" pitchFamily="2" charset="0"/>
              </a:rPr>
              <a:t>: </a:t>
            </a:r>
            <a:r>
              <a:rPr lang="vi-VN" sz="2600" b="1" i="0" dirty="0">
                <a:solidFill>
                  <a:srgbClr val="0070C0"/>
                </a:solidFill>
                <a:effectLst/>
                <a:latin typeface="Nunito Black" pitchFamily="2" charset="0"/>
              </a:rPr>
              <a:t>Khổ thơ đầu cho biết bạn nhỏ yêu em gái về điều gì?</a:t>
            </a:r>
            <a:endParaRPr lang="vi-VN" sz="2600" b="0" i="0" dirty="0">
              <a:solidFill>
                <a:srgbClr val="0070C0"/>
              </a:solidFill>
              <a:effectLst/>
              <a:latin typeface="Nunito Black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52600" y="4564828"/>
            <a:ext cx="8229600" cy="1355378"/>
          </a:xfrm>
          <a:prstGeom prst="roundRect">
            <a:avLst/>
          </a:prstGeom>
          <a:noFill/>
          <a:ln w="57150">
            <a:solidFill>
              <a:srgbClr val="B41C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Trong khổ thơ đầu, bạn nhỏ yêu em gái vì mỗi khi bạn ấy đùa thì em gái luôn cười vì thích thú.</a:t>
            </a:r>
            <a:endParaRPr lang="en-US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8" name="Arrow: Right 16">
            <a:extLst>
              <a:ext uri="{FF2B5EF4-FFF2-40B4-BE49-F238E27FC236}">
                <a16:creationId xmlns:a16="http://schemas.microsoft.com/office/drawing/2014/main" id="{20A2D69E-61A8-ECFB-AD2D-86A364EF4EC5}"/>
              </a:ext>
            </a:extLst>
          </p:cNvPr>
          <p:cNvSpPr/>
          <p:nvPr/>
        </p:nvSpPr>
        <p:spPr>
          <a:xfrm>
            <a:off x="1222535" y="4816002"/>
            <a:ext cx="423581" cy="4265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0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9" grpId="0" animBg="1"/>
      <p:bldP spid="3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6D37C3-74AB-08F2-9B01-B89BFEB6AD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94" b="21814"/>
          <a:stretch/>
        </p:blipFill>
        <p:spPr>
          <a:xfrm>
            <a:off x="122563" y="135301"/>
            <a:ext cx="1002831" cy="838201"/>
          </a:xfrm>
          <a:prstGeom prst="ellipse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8263579" y="1572139"/>
            <a:ext cx="2592975" cy="1264980"/>
          </a:xfrm>
          <a:prstGeom prst="cloud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Cách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làm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điệu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53737" y="480924"/>
            <a:ext cx="9627326" cy="987504"/>
          </a:xfrm>
          <a:prstGeom prst="roundRect">
            <a:avLst/>
          </a:prstGeom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vi-VN" sz="2600" b="1" dirty="0">
                <a:solidFill>
                  <a:srgbClr val="0070C0"/>
                </a:solidFill>
                <a:latin typeface="Nunito Black" pitchFamily="2" charset="0"/>
              </a:rPr>
              <a:t>Câu 2</a:t>
            </a:r>
            <a:r>
              <a:rPr lang="en-US" sz="2600" b="1" dirty="0">
                <a:solidFill>
                  <a:srgbClr val="0070C0"/>
                </a:solidFill>
                <a:latin typeface="Nunito Black" pitchFamily="2" charset="0"/>
              </a:rPr>
              <a:t>: </a:t>
            </a:r>
            <a:r>
              <a:rPr lang="vi-VN" sz="2600" b="1" dirty="0">
                <a:solidFill>
                  <a:srgbClr val="0070C0"/>
                </a:solidFill>
                <a:latin typeface="Nunito Black" pitchFamily="2" charset="0"/>
              </a:rPr>
              <a:t>Trong khổ thơ 2 và 3, bạn nhỏ tả em gái mình đáng yêu như thế nào?</a:t>
            </a:r>
            <a:endParaRPr lang="vi-VN" sz="2600" dirty="0">
              <a:solidFill>
                <a:srgbClr val="0070C0"/>
              </a:solidFill>
              <a:latin typeface="Nunito Black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91180" y="4890272"/>
            <a:ext cx="6764383" cy="1355378"/>
          </a:xfrm>
          <a:prstGeom prst="roundRect">
            <a:avLst/>
          </a:prstGeom>
          <a:noFill/>
          <a:ln w="57150">
            <a:solidFill>
              <a:srgbClr val="B41C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Mắt em: </a:t>
            </a:r>
            <a:r>
              <a:rPr lang="vi-VN" sz="2400" b="1" dirty="0">
                <a:solidFill>
                  <a:srgbClr val="FF0000"/>
                </a:solidFill>
                <a:latin typeface="Nunito Black" pitchFamily="2" charset="0"/>
              </a:rPr>
              <a:t>đen ngời, trong veo</a:t>
            </a:r>
            <a:endParaRPr lang="vi-VN" sz="2400" dirty="0">
              <a:solidFill>
                <a:srgbClr val="FF0000"/>
              </a:solidFill>
              <a:latin typeface="Nunito Black" pitchFamily="2" charset="0"/>
            </a:endParaRPr>
          </a:p>
          <a:p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Miệng em: </a:t>
            </a:r>
            <a:r>
              <a:rPr lang="vi-VN" sz="2400" b="1" dirty="0">
                <a:solidFill>
                  <a:srgbClr val="FF0000"/>
                </a:solidFill>
                <a:latin typeface="Nunito Black" pitchFamily="2" charset="0"/>
              </a:rPr>
              <a:t>tươi hồng, nói như khướu</a:t>
            </a:r>
            <a:endParaRPr lang="vi-VN" sz="2400" dirty="0">
              <a:solidFill>
                <a:srgbClr val="FF0000"/>
              </a:solidFill>
              <a:latin typeface="Nunito Black" pitchFamily="2" charset="0"/>
            </a:endParaRPr>
          </a:p>
          <a:p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Cách làm điệu của em: </a:t>
            </a:r>
            <a:r>
              <a:rPr lang="vi-VN" sz="2400" b="1" dirty="0">
                <a:solidFill>
                  <a:srgbClr val="FF0000"/>
                </a:solidFill>
                <a:latin typeface="Nunito Black" pitchFamily="2" charset="0"/>
              </a:rPr>
              <a:t>nhặt hoa cài đầu</a:t>
            </a:r>
            <a:endParaRPr lang="vi-VN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1336769" y="1812315"/>
            <a:ext cx="2048690" cy="702766"/>
          </a:xfrm>
          <a:prstGeom prst="cloud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Mắt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4347756" y="1697750"/>
            <a:ext cx="2497181" cy="702766"/>
          </a:xfrm>
          <a:prstGeom prst="cloud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Miệng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B8EFAF-B64F-A28B-C067-90F211A874A3}"/>
              </a:ext>
            </a:extLst>
          </p:cNvPr>
          <p:cNvSpPr txBox="1"/>
          <p:nvPr/>
        </p:nvSpPr>
        <p:spPr>
          <a:xfrm>
            <a:off x="2091180" y="2811895"/>
            <a:ext cx="3281778" cy="1736646"/>
          </a:xfrm>
          <a:prstGeom prst="roundRect">
            <a:avLst/>
          </a:prstGeom>
          <a:solidFill>
            <a:srgbClr val="EAF9F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Mắt nó đen ngời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Trong veo như nước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Miệng nó tươi hồng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Nói như khướu hót.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B8EFAF-B64F-A28B-C067-90F211A874A3}"/>
              </a:ext>
            </a:extLst>
          </p:cNvPr>
          <p:cNvSpPr txBox="1"/>
          <p:nvPr/>
        </p:nvSpPr>
        <p:spPr>
          <a:xfrm>
            <a:off x="5713510" y="2764779"/>
            <a:ext cx="3506005" cy="17612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Hoa lan, hoa lí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Nó nhặt cài đầu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Hương thơm theo nó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Sân trước vườn sau.</a:t>
            </a:r>
          </a:p>
        </p:txBody>
      </p:sp>
      <p:sp>
        <p:nvSpPr>
          <p:cNvPr id="11" name="Arrow: Right 16">
            <a:extLst>
              <a:ext uri="{FF2B5EF4-FFF2-40B4-BE49-F238E27FC236}">
                <a16:creationId xmlns:a16="http://schemas.microsoft.com/office/drawing/2014/main" id="{20A2D69E-61A8-ECFB-AD2D-86A364EF4EC5}"/>
              </a:ext>
            </a:extLst>
          </p:cNvPr>
          <p:cNvSpPr/>
          <p:nvPr/>
        </p:nvSpPr>
        <p:spPr>
          <a:xfrm>
            <a:off x="1549106" y="5141446"/>
            <a:ext cx="423581" cy="4265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67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3" grpId="0" animBg="1"/>
      <p:bldP spid="14" grpId="0" animBg="1"/>
      <p:bldP spid="15" grpId="0" animBg="1"/>
      <p:bldP spid="16" grpId="0" animBg="1"/>
      <p:bldP spid="17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6D37C3-74AB-08F2-9B01-B89BFEB6AD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94" b="21814"/>
          <a:stretch/>
        </p:blipFill>
        <p:spPr>
          <a:xfrm>
            <a:off x="122563" y="135301"/>
            <a:ext cx="1002831" cy="838201"/>
          </a:xfrm>
          <a:prstGeom prst="ellipse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1275807" y="1624536"/>
            <a:ext cx="8928462" cy="2389406"/>
          </a:xfrm>
          <a:prstGeom prst="cloud">
            <a:avLst/>
          </a:prstGeom>
          <a:solidFill>
            <a:srgbClr val="00B050"/>
          </a:solidFill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Gợi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ý:</a:t>
            </a:r>
          </a:p>
          <a:p>
            <a:pPr lvl="0"/>
            <a:r>
              <a:rPr lang="vi-VN" sz="2400" dirty="0">
                <a:solidFill>
                  <a:schemeClr val="bg1"/>
                </a:solidFill>
                <a:latin typeface="Nunito Black" pitchFamily="2" charset="0"/>
              </a:rPr>
              <a:t>Em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Nunito Black" pitchFamily="2" charset="0"/>
              </a:rPr>
              <a:t>đọc kĩ các khổ thơ để tìm ra khổ cho thấy tình cảm của em gái đối với bạn nhỏ.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75806" y="437515"/>
            <a:ext cx="8928463" cy="987504"/>
          </a:xfrm>
          <a:prstGeom prst="roundRect">
            <a:avLst/>
          </a:prstGeom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vi-VN" sz="2600" b="1" dirty="0">
                <a:solidFill>
                  <a:srgbClr val="0070C0"/>
                </a:solidFill>
                <a:latin typeface="Nunito Black" pitchFamily="2" charset="0"/>
              </a:rPr>
              <a:t>Câu 3</a:t>
            </a:r>
            <a:r>
              <a:rPr lang="en-US" sz="2600" b="1" dirty="0">
                <a:solidFill>
                  <a:srgbClr val="0070C0"/>
                </a:solidFill>
                <a:latin typeface="Nunito Black" pitchFamily="2" charset="0"/>
              </a:rPr>
              <a:t>: </a:t>
            </a:r>
            <a:r>
              <a:rPr lang="vi-VN" sz="2600" b="1" dirty="0">
                <a:solidFill>
                  <a:srgbClr val="0070C0"/>
                </a:solidFill>
                <a:latin typeface="Nunito Black" pitchFamily="2" charset="0"/>
              </a:rPr>
              <a:t>Khổ thơ nào cho thấy bạn nhỏ được em gái rất yêu quý?</a:t>
            </a:r>
            <a:endParaRPr lang="vi-VN" sz="2600" dirty="0">
              <a:solidFill>
                <a:srgbClr val="0070C0"/>
              </a:solidFill>
              <a:latin typeface="Nunito Black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60024" y="4135081"/>
            <a:ext cx="7844245" cy="2402877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Khổ thơ cho thấy bạn nhỏ được em gái yêu quý là khổ thơ thứ 4</a:t>
            </a:r>
          </a:p>
          <a:p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			</a:t>
            </a:r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Tôi đi đâu lâu</a:t>
            </a:r>
          </a:p>
          <a:p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			</a:t>
            </a:r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Nó mong, nó nhắc</a:t>
            </a:r>
          </a:p>
          <a:p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			</a:t>
            </a:r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Nó nấp sau cây</a:t>
            </a:r>
          </a:p>
          <a:p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			</a:t>
            </a:r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Òa ra ôm chặt.</a:t>
            </a:r>
          </a:p>
        </p:txBody>
      </p:sp>
      <p:sp>
        <p:nvSpPr>
          <p:cNvPr id="6" name="Arrow: Right 16">
            <a:extLst>
              <a:ext uri="{FF2B5EF4-FFF2-40B4-BE49-F238E27FC236}">
                <a16:creationId xmlns:a16="http://schemas.microsoft.com/office/drawing/2014/main" id="{20A2D69E-61A8-ECFB-AD2D-86A364EF4EC5}"/>
              </a:ext>
            </a:extLst>
          </p:cNvPr>
          <p:cNvSpPr/>
          <p:nvPr/>
        </p:nvSpPr>
        <p:spPr>
          <a:xfrm>
            <a:off x="1745049" y="4910004"/>
            <a:ext cx="423581" cy="4265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84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6D37C3-74AB-08F2-9B01-B89BFEB6AD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94" b="21814"/>
          <a:stretch/>
        </p:blipFill>
        <p:spPr>
          <a:xfrm>
            <a:off x="122563" y="135301"/>
            <a:ext cx="1002831" cy="838201"/>
          </a:xfrm>
          <a:prstGeom prst="ellipse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1275807" y="2134032"/>
            <a:ext cx="8928462" cy="1827193"/>
          </a:xfrm>
          <a:prstGeom prst="cloud">
            <a:avLst/>
          </a:prstGeom>
          <a:solidFill>
            <a:srgbClr val="00B050"/>
          </a:solidFill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lvl="0"/>
            <a:r>
              <a:rPr lang="vi-VN" sz="2400" dirty="0">
                <a:solidFill>
                  <a:schemeClr val="bg1"/>
                </a:solidFill>
                <a:latin typeface="Nunito Black" pitchFamily="2" charset="0"/>
              </a:rPr>
              <a:t>Em đọc kĩ khổ thơ thứ 5 để tìm những chi tiết cho thấy bạn nhỏ rất hiểu sở thích và tính tình của em mình.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75806" y="437515"/>
            <a:ext cx="8928463" cy="1532334"/>
          </a:xfrm>
          <a:prstGeom prst="roundRect">
            <a:avLst/>
          </a:prstGeom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4</a:t>
            </a:r>
            <a:endParaRPr lang="en-US" sz="2800" dirty="0">
              <a:solidFill>
                <a:srgbClr val="0070C0"/>
              </a:solidFill>
              <a:latin typeface="Nunito Black" pitchFamily="2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Chi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thấy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nhỏ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rất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hiểu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sở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thích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mình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?</a:t>
            </a:r>
            <a:endParaRPr lang="en-US" sz="2800" dirty="0">
              <a:solidFill>
                <a:srgbClr val="0070C0"/>
              </a:solidFill>
              <a:latin typeface="Nunito Black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98617" y="4085227"/>
            <a:ext cx="8778239" cy="2458113"/>
          </a:xfrm>
          <a:prstGeom prst="roundRect">
            <a:avLst/>
          </a:prstGeom>
          <a:noFill/>
          <a:ln w="57150">
            <a:solidFill>
              <a:srgbClr val="B41C8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Chi tiết cho thấy bạn nhỏ rất hiểu sở thích, tính tình của em mình là:</a:t>
            </a:r>
          </a:p>
          <a:p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			</a:t>
            </a:r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Nó thích vẽ lắm</a:t>
            </a:r>
          </a:p>
          <a:p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			</a:t>
            </a:r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Vẽ thỏ có đôi</a:t>
            </a:r>
          </a:p>
          <a:p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			</a:t>
            </a:r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Nó sợ thỏ một</a:t>
            </a:r>
          </a:p>
          <a:p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			</a:t>
            </a:r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Không có bạn chơi.</a:t>
            </a:r>
          </a:p>
        </p:txBody>
      </p:sp>
      <p:sp>
        <p:nvSpPr>
          <p:cNvPr id="6" name="Arrow: Right 16">
            <a:extLst>
              <a:ext uri="{FF2B5EF4-FFF2-40B4-BE49-F238E27FC236}">
                <a16:creationId xmlns:a16="http://schemas.microsoft.com/office/drawing/2014/main" id="{20A2D69E-61A8-ECFB-AD2D-86A364EF4EC5}"/>
              </a:ext>
            </a:extLst>
          </p:cNvPr>
          <p:cNvSpPr/>
          <p:nvPr/>
        </p:nvSpPr>
        <p:spPr>
          <a:xfrm>
            <a:off x="1418478" y="4887768"/>
            <a:ext cx="423581" cy="4265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67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6D37C3-74AB-08F2-9B01-B89BFEB6AD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94" b="21814"/>
          <a:stretch/>
        </p:blipFill>
        <p:spPr>
          <a:xfrm>
            <a:off x="122563" y="135301"/>
            <a:ext cx="1002831" cy="838201"/>
          </a:xfrm>
          <a:prstGeom prst="ellipse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125394" y="437515"/>
            <a:ext cx="9573086" cy="1055608"/>
          </a:xfrm>
          <a:prstGeom prst="roundRect">
            <a:avLst/>
          </a:prstGeom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Nunito Black" pitchFamily="2" charset="0"/>
              </a:rPr>
              <a:t>Câu 5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: </a:t>
            </a:r>
            <a:r>
              <a:rPr lang="vi-VN" sz="2800" b="1" dirty="0">
                <a:solidFill>
                  <a:srgbClr val="0070C0"/>
                </a:solidFill>
                <a:latin typeface="Nunito Black" pitchFamily="2" charset="0"/>
              </a:rPr>
              <a:t>Bài thơ cho em hiểu điều gì về tình cảm chị em trong gia đình?</a:t>
            </a:r>
            <a:endParaRPr lang="vi-VN" sz="2800" dirty="0">
              <a:solidFill>
                <a:srgbClr val="0070C0"/>
              </a:solidFill>
              <a:latin typeface="Nunito Black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3978" y="1275716"/>
            <a:ext cx="11249775" cy="5129627"/>
            <a:chOff x="623978" y="1275716"/>
            <a:chExt cx="11249775" cy="51296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8" y="1275716"/>
              <a:ext cx="11249775" cy="5129627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2474257" y="4086780"/>
              <a:ext cx="8054789" cy="2120556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vi-VN" sz="2800" dirty="0">
                  <a:solidFill>
                    <a:srgbClr val="FF0000"/>
                  </a:solidFill>
                  <a:latin typeface="Nunito Black" pitchFamily="2" charset="0"/>
                </a:rPr>
                <a:t>Bài thơ cho em hiểu chị em trong gia đình luôn yêu thương, quý mến nhau.</a:t>
              </a:r>
              <a:br>
                <a:rPr lang="vi-VN" sz="2800" dirty="0">
                  <a:solidFill>
                    <a:srgbClr val="FF0000"/>
                  </a:solidFill>
                  <a:latin typeface="Nunito Black" pitchFamily="2" charset="0"/>
                </a:rPr>
              </a:b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546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75BEB2-DD79-A8F3-CE64-9ECC2ECDD691}"/>
              </a:ext>
            </a:extLst>
          </p:cNvPr>
          <p:cNvSpPr txBox="1"/>
          <p:nvPr/>
        </p:nvSpPr>
        <p:spPr>
          <a:xfrm>
            <a:off x="4713585" y="2963761"/>
            <a:ext cx="2891104" cy="9566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ĐỌC</a:t>
            </a:r>
          </a:p>
        </p:txBody>
      </p:sp>
    </p:spTree>
    <p:extLst>
      <p:ext uri="{BB962C8B-B14F-4D97-AF65-F5344CB8AC3E}">
        <p14:creationId xmlns:p14="http://schemas.microsoft.com/office/powerpoint/2010/main" val="42663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040"/>
          <a:stretch/>
        </p:blipFill>
        <p:spPr>
          <a:xfrm>
            <a:off x="1026940" y="723566"/>
            <a:ext cx="1406764" cy="8330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26021" y="1014918"/>
            <a:ext cx="8728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yêu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nhất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anh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chị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hoặc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mình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253338" y="1547145"/>
            <a:ext cx="9169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(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Bạn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nào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không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có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anh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chị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hoặc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chưa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có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em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thì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có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thể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nói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về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anh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,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chị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,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em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họ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của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mình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.)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F99F60-2DEC-4DEF-9300-E3C8E7CE95D2}"/>
              </a:ext>
            </a:extLst>
          </p:cNvPr>
          <p:cNvSpPr txBox="1"/>
          <p:nvPr/>
        </p:nvSpPr>
        <p:spPr>
          <a:xfrm>
            <a:off x="4657410" y="2929293"/>
            <a:ext cx="3454624" cy="1452384"/>
          </a:xfrm>
          <a:prstGeom prst="cloud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17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040"/>
          <a:stretch/>
        </p:blipFill>
        <p:spPr>
          <a:xfrm>
            <a:off x="1026940" y="723566"/>
            <a:ext cx="1406764" cy="8330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6021" y="1014918"/>
            <a:ext cx="8728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yêu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nhất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anh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chị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hoặc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mình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?</a:t>
            </a:r>
          </a:p>
        </p:txBody>
      </p:sp>
      <p:pic>
        <p:nvPicPr>
          <p:cNvPr id="6" name="Picture 8" descr="Vì nó là em gái tôi - Tâm sự - Việt Giải Trí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24" b="98454" l="772" r="97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40" y="4140926"/>
            <a:ext cx="2685146" cy="2011268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hững mẫu tranh chủ đề bản thân đẹp nhấ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10"/>
          <a:stretch/>
        </p:blipFill>
        <p:spPr bwMode="auto">
          <a:xfrm>
            <a:off x="4783972" y="2743200"/>
            <a:ext cx="1220829" cy="330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Những mẫu tranh chủ đề bản thân đẹp nhấ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3"/>
          <a:stretch/>
        </p:blipFill>
        <p:spPr bwMode="auto">
          <a:xfrm>
            <a:off x="6771462" y="2272814"/>
            <a:ext cx="1432561" cy="381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1442124" y="1847929"/>
            <a:ext cx="3182983" cy="1328023"/>
          </a:xfrm>
          <a:prstGeom prst="wedgeRoundRectCallout">
            <a:avLst>
              <a:gd name="adj1" fmla="val 60069"/>
              <a:gd name="adj2" fmla="val 62304"/>
              <a:gd name="adj3" fmla="val 16667"/>
            </a:avLst>
          </a:prstGeom>
          <a:noFill/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2060"/>
                </a:solidFill>
                <a:latin typeface="Nunito Black" pitchFamily="2" charset="0"/>
              </a:rPr>
              <a:t>Em có một người chị gái. Điều mà em yêu nhất ở chị là chị luôn nhường nhịn em.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8867437" y="1829490"/>
            <a:ext cx="2636651" cy="1328023"/>
          </a:xfrm>
          <a:prstGeom prst="wedgeRoundRectCallout">
            <a:avLst>
              <a:gd name="adj1" fmla="val -66851"/>
              <a:gd name="adj2" fmla="val 76172"/>
              <a:gd name="adj3" fmla="val 16667"/>
            </a:avLst>
          </a:prstGeom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Điều khiến em cảm thấy yêu em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gái</a:t>
            </a:r>
            <a:r>
              <a:rPr lang="vi-VN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của mình là em ấy rất tình cảm.</a:t>
            </a:r>
          </a:p>
        </p:txBody>
      </p:sp>
      <p:pic>
        <p:nvPicPr>
          <p:cNvPr id="11" name="Picture 12" descr="Nhà nào có chị em gái cũng được sống lại tuổi thơ khi xem bộ tranh siêu dễ  thương này!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985" y="4614152"/>
            <a:ext cx="2162786" cy="1538042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860244" y="1926840"/>
            <a:ext cx="1217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unito Black" pitchFamily="2" charset="0"/>
              </a:rPr>
              <a:t>VÍ DỤ</a:t>
            </a:r>
          </a:p>
        </p:txBody>
      </p:sp>
    </p:spTree>
    <p:extLst>
      <p:ext uri="{BB962C8B-B14F-4D97-AF65-F5344CB8AC3E}">
        <p14:creationId xmlns:p14="http://schemas.microsoft.com/office/powerpoint/2010/main" val="385645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492" y="1306505"/>
            <a:ext cx="8112035" cy="48434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Speech Bubble: Rectangle with Corners Rounded 7">
            <a:extLst>
              <a:ext uri="{FF2B5EF4-FFF2-40B4-BE49-F238E27FC236}">
                <a16:creationId xmlns:a16="http://schemas.microsoft.com/office/drawing/2014/main" id="{C42408ED-562A-4EAC-2176-453F286291C9}"/>
              </a:ext>
            </a:extLst>
          </p:cNvPr>
          <p:cNvSpPr/>
          <p:nvPr/>
        </p:nvSpPr>
        <p:spPr>
          <a:xfrm>
            <a:off x="9207177" y="1326636"/>
            <a:ext cx="1830949" cy="903199"/>
          </a:xfrm>
          <a:prstGeom prst="wedgeRoundRectCallout">
            <a:avLst>
              <a:gd name="adj1" fmla="val -40397"/>
              <a:gd name="adj2" fmla="val 7632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Bức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vẽ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194562" y="355002"/>
            <a:ext cx="7906306" cy="1077575"/>
            <a:chOff x="2700735" y="3071519"/>
            <a:chExt cx="7906306" cy="10775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2700735" y="3071519"/>
              <a:ext cx="2756263" cy="1077575"/>
            </a:xfrm>
            <a:prstGeom prst="cloud">
              <a:avLst/>
            </a:prstGeom>
            <a:solidFill>
              <a:srgbClr val="B41C89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 23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4853354" y="3195489"/>
              <a:ext cx="57536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TÔI YÊU EM TÔ</a:t>
              </a:r>
              <a:r>
                <a:rPr lang="en-US" sz="5400" b="1" dirty="0">
                  <a:solidFill>
                    <a:srgbClr val="FF0000"/>
                  </a:solidFill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042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75BEB2-DD79-A8F3-CE64-9ECC2ECDD691}"/>
              </a:ext>
            </a:extLst>
          </p:cNvPr>
          <p:cNvSpPr txBox="1"/>
          <p:nvPr/>
        </p:nvSpPr>
        <p:spPr>
          <a:xfrm>
            <a:off x="4543765" y="2702501"/>
            <a:ext cx="3307009" cy="14253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ĐỌC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VĂN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BẢN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741066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5"/>
          <a:stretch/>
        </p:blipFill>
        <p:spPr>
          <a:xfrm>
            <a:off x="666206" y="459378"/>
            <a:ext cx="1025530" cy="93834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334632"/>
              </p:ext>
            </p:extLst>
          </p:nvPr>
        </p:nvGraphicFramePr>
        <p:xfrm>
          <a:off x="2696443" y="849026"/>
          <a:ext cx="7858344" cy="5768952"/>
        </p:xfrm>
        <a:graphic>
          <a:graphicData uri="http://schemas.openxmlformats.org/drawingml/2006/table">
            <a:tbl>
              <a:tblPr/>
              <a:tblGrid>
                <a:gridCol w="3929172">
                  <a:extLst>
                    <a:ext uri="{9D8B030D-6E8A-4147-A177-3AD203B41FA5}">
                      <a16:colId xmlns:a16="http://schemas.microsoft.com/office/drawing/2014/main" val="1751953688"/>
                    </a:ext>
                  </a:extLst>
                </a:gridCol>
                <a:gridCol w="3929172">
                  <a:extLst>
                    <a:ext uri="{9D8B030D-6E8A-4147-A177-3AD203B41FA5}">
                      <a16:colId xmlns:a16="http://schemas.microsoft.com/office/drawing/2014/main" val="3932892002"/>
                    </a:ext>
                  </a:extLst>
                </a:gridCol>
              </a:tblGrid>
              <a:tr h="1179194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Tôi yêu em tôi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cười rúc rích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Mỗi khi tôi đùa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vui, nó thích.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Tôi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đi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đâu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lâu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Nunito Black" pitchFamily="2" charset="0"/>
                      </a:endParaRPr>
                    </a:p>
                    <a:p>
                      <a:pPr fontAlgn="t"/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mong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nhắc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Nunito Black" pitchFamily="2" charset="0"/>
                      </a:endParaRPr>
                    </a:p>
                    <a:p>
                      <a:pPr fontAlgn="t"/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nấp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sau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cây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Nunito Black" pitchFamily="2" charset="0"/>
                      </a:endParaRPr>
                    </a:p>
                    <a:p>
                      <a:pPr fontAlgn="t"/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Òa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ra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ôm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chặt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806868"/>
                  </a:ext>
                </a:extLst>
              </a:tr>
              <a:tr h="1450446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 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Mắt nó đen ngời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Trong veo như nước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Miệng nó tươi hồng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Nói như khướu hót.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 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thích vẽ lắm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Vẽ thỏ có đôi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sợ thỏ một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Không có bạn chơi.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924745"/>
                  </a:ext>
                </a:extLst>
              </a:tr>
              <a:tr h="1721698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 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Hoa lan, hoa lí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nhặt cài đầu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Hương thơm theo nó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Sân trước vườn sau.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 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Kìa, tiếng nó đấy!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Đang ở trường về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Cùng bạn bắt bướm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Cười dưới hàng tre….</a:t>
                      </a:r>
                    </a:p>
                    <a:p>
                      <a:pPr algn="r"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(Phạm Hổ)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80729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469417" y="349848"/>
            <a:ext cx="271630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Nunito Black" pitchFamily="2" charset="0"/>
              </a:rPr>
              <a:t>Tôi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Nunito Black" pitchFamily="2" charset="0"/>
              </a:rPr>
              <a:t>yêu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Nunito Black" pitchFamily="2" charset="0"/>
              </a:rPr>
              <a:t>em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Nunito Black" pitchFamily="2" charset="0"/>
              </a:rPr>
              <a:t>tôi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73393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718" y="914402"/>
            <a:ext cx="9534501" cy="5692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B8A126-31B1-C7E5-FAE1-8866E0C5C3B3}"/>
              </a:ext>
            </a:extLst>
          </p:cNvPr>
          <p:cNvSpPr txBox="1"/>
          <p:nvPr/>
        </p:nvSpPr>
        <p:spPr>
          <a:xfrm>
            <a:off x="5162004" y="287384"/>
            <a:ext cx="2133600" cy="1058454"/>
          </a:xfrm>
          <a:prstGeom prst="roundRect">
            <a:avLst/>
          </a:prstGeom>
          <a:noFill/>
          <a:ln w="57150">
            <a:solidFill>
              <a:srgbClr val="0070C0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  <a:cs typeface="Baloo 2 SemiBold" pitchFamily="2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  <a:cs typeface="Baloo 2 SemiBold" pitchFamily="2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  <a:cs typeface="Baloo 2 SemiBold" pitchFamily="2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  <a:cs typeface="Baloo 2 SemiBold" pitchFamily="2" charset="0"/>
              </a:rPr>
              <a:t>khó</a:t>
            </a:r>
            <a:endParaRPr lang="en-US" sz="2800" b="1" dirty="0">
              <a:solidFill>
                <a:srgbClr val="FF0000"/>
              </a:solidFill>
              <a:latin typeface="Nunito Black" pitchFamily="2" charset="0"/>
              <a:cs typeface="Baloo 2 SemiBo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B8A126-31B1-C7E5-FAE1-8866E0C5C3B3}"/>
              </a:ext>
            </a:extLst>
          </p:cNvPr>
          <p:cNvSpPr txBox="1"/>
          <p:nvPr/>
        </p:nvSpPr>
        <p:spPr>
          <a:xfrm>
            <a:off x="4408714" y="1580117"/>
            <a:ext cx="3415937" cy="578882"/>
          </a:xfrm>
          <a:prstGeom prst="roundRect">
            <a:avLst/>
          </a:prstGeom>
          <a:solidFill>
            <a:srgbClr val="0070C0"/>
          </a:solidFill>
          <a:ln w="57150">
            <a:solidFill>
              <a:srgbClr val="0070C0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Nó</a:t>
            </a:r>
            <a:r>
              <a:rPr lang="en-US" sz="2800" b="1" dirty="0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vui</a:t>
            </a:r>
            <a:r>
              <a:rPr lang="en-US" sz="2800" b="1" dirty="0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nó</a:t>
            </a:r>
            <a:r>
              <a:rPr lang="en-US" sz="2800" b="1" dirty="0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thích</a:t>
            </a:r>
            <a:endParaRPr lang="en-US" sz="2800" b="1" dirty="0">
              <a:solidFill>
                <a:schemeClr val="bg1"/>
              </a:solidFill>
              <a:latin typeface="Nunito Black" pitchFamily="2" charset="0"/>
              <a:cs typeface="Baloo 2 SemiBold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B8A126-31B1-C7E5-FAE1-8866E0C5C3B3}"/>
              </a:ext>
            </a:extLst>
          </p:cNvPr>
          <p:cNvSpPr txBox="1"/>
          <p:nvPr/>
        </p:nvSpPr>
        <p:spPr>
          <a:xfrm>
            <a:off x="4408714" y="2380215"/>
            <a:ext cx="3415937" cy="578882"/>
          </a:xfrm>
          <a:prstGeom prst="roundRect">
            <a:avLst/>
          </a:prstGeom>
          <a:solidFill>
            <a:schemeClr val="accent4"/>
          </a:solidFill>
          <a:ln w="57150">
            <a:noFill/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Hoa</a:t>
            </a:r>
            <a:r>
              <a:rPr lang="en-US" sz="2800" b="1" dirty="0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lan</a:t>
            </a:r>
            <a:r>
              <a:rPr lang="en-US" sz="2800" b="1" dirty="0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hoa</a:t>
            </a:r>
            <a:r>
              <a:rPr lang="en-US" sz="2800" b="1" dirty="0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lí</a:t>
            </a:r>
            <a:endParaRPr lang="en-US" sz="2800" b="1" dirty="0">
              <a:solidFill>
                <a:schemeClr val="bg1"/>
              </a:solidFill>
              <a:latin typeface="Nunito Black" pitchFamily="2" charset="0"/>
              <a:cs typeface="Baloo 2 SemiBol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B8A126-31B1-C7E5-FAE1-8866E0C5C3B3}"/>
              </a:ext>
            </a:extLst>
          </p:cNvPr>
          <p:cNvSpPr txBox="1"/>
          <p:nvPr/>
        </p:nvSpPr>
        <p:spPr>
          <a:xfrm>
            <a:off x="4389121" y="3160602"/>
            <a:ext cx="3415937" cy="578882"/>
          </a:xfrm>
          <a:prstGeom prst="roundRect">
            <a:avLst/>
          </a:prstGeom>
          <a:solidFill>
            <a:srgbClr val="00B050"/>
          </a:solidFill>
          <a:ln w="57150">
            <a:noFill/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Nó</a:t>
            </a:r>
            <a:r>
              <a:rPr lang="en-US" sz="2800" b="1" dirty="0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thích</a:t>
            </a:r>
            <a:r>
              <a:rPr lang="en-US" sz="2800" b="1" dirty="0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vẽ</a:t>
            </a:r>
            <a:r>
              <a:rPr lang="en-US" sz="2800" b="1" dirty="0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lắm</a:t>
            </a:r>
            <a:endParaRPr lang="en-US" sz="2800" b="1" dirty="0">
              <a:solidFill>
                <a:schemeClr val="bg1"/>
              </a:solidFill>
              <a:latin typeface="Nunito Black" pitchFamily="2" charset="0"/>
              <a:cs typeface="Baloo 2 SemiBold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85"/>
          <a:stretch/>
        </p:blipFill>
        <p:spPr>
          <a:xfrm>
            <a:off x="410099" y="347437"/>
            <a:ext cx="1025530" cy="93834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099106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5"/>
          <a:stretch/>
        </p:blipFill>
        <p:spPr>
          <a:xfrm>
            <a:off x="84809" y="98874"/>
            <a:ext cx="1025530" cy="938348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10EE4-2D5C-B5CF-5E1D-6B867978BE57}"/>
              </a:ext>
            </a:extLst>
          </p:cNvPr>
          <p:cNvSpPr txBox="1"/>
          <p:nvPr/>
        </p:nvSpPr>
        <p:spPr>
          <a:xfrm>
            <a:off x="2639820" y="1093749"/>
            <a:ext cx="2841959" cy="1797276"/>
          </a:xfrm>
          <a:prstGeom prst="roundRect">
            <a:avLst/>
          </a:prstGeom>
          <a:solidFill>
            <a:srgbClr val="EAF9F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Tôi yêu em tôi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Nó cười rúc rích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Mỗi khi tôi đùa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Nó vui, nó thích.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B8EFAF-B64F-A28B-C067-90F211A874A3}"/>
              </a:ext>
            </a:extLst>
          </p:cNvPr>
          <p:cNvSpPr txBox="1"/>
          <p:nvPr/>
        </p:nvSpPr>
        <p:spPr>
          <a:xfrm>
            <a:off x="2639820" y="2971335"/>
            <a:ext cx="3281778" cy="1736646"/>
          </a:xfrm>
          <a:prstGeom prst="roundRect">
            <a:avLst/>
          </a:prstGeom>
          <a:solidFill>
            <a:srgbClr val="EAF9F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Mắt nó đen ngời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Trong veo như nước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Miệng nó tươi hồng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Nói như khướu hót.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654F4A-DE93-4D5B-BC1C-6360B6238757}"/>
              </a:ext>
            </a:extLst>
          </p:cNvPr>
          <p:cNvSpPr txBox="1"/>
          <p:nvPr/>
        </p:nvSpPr>
        <p:spPr>
          <a:xfrm>
            <a:off x="6767526" y="1014679"/>
            <a:ext cx="3203559" cy="17366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lâu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nhắc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cây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Òa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chặt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029BD6-555E-62DC-5A01-C87A977BDCD1}"/>
              </a:ext>
            </a:extLst>
          </p:cNvPr>
          <p:cNvSpPr txBox="1"/>
          <p:nvPr/>
        </p:nvSpPr>
        <p:spPr>
          <a:xfrm>
            <a:off x="6767526" y="2811484"/>
            <a:ext cx="3203558" cy="17366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Nó thích vẽ lắm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Vẽ thỏ có đôi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Nó sợ thỏ một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Không có bạn chơi.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B8EFAF-B64F-A28B-C067-90F211A874A3}"/>
              </a:ext>
            </a:extLst>
          </p:cNvPr>
          <p:cNvSpPr txBox="1"/>
          <p:nvPr/>
        </p:nvSpPr>
        <p:spPr>
          <a:xfrm>
            <a:off x="2639820" y="4822453"/>
            <a:ext cx="3506005" cy="17612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Hoa lan, hoa lí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Nó nhặt cài đầu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Hương thơm theo nó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Sân trước vườn sau.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029BD6-555E-62DC-5A01-C87A977BDCD1}"/>
              </a:ext>
            </a:extLst>
          </p:cNvPr>
          <p:cNvSpPr txBox="1"/>
          <p:nvPr/>
        </p:nvSpPr>
        <p:spPr>
          <a:xfrm>
            <a:off x="6767526" y="4594278"/>
            <a:ext cx="3530130" cy="21452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Kìa, tiếng nó đấy!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Đang ở trường về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Cùng bạn bắt bướm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Cười dưới hàng tre….</a:t>
            </a:r>
          </a:p>
          <a:p>
            <a:pPr marL="0" marR="0" lvl="0" indent="0" algn="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(Phạm Hổ)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941632" y="1062077"/>
            <a:ext cx="906385" cy="584333"/>
            <a:chOff x="1804063" y="1261777"/>
            <a:chExt cx="906385" cy="58433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614C93-E449-DA3B-C4CC-2BB767F07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063" y="1261777"/>
              <a:ext cx="851094" cy="58433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B9475D-5FE6-AD42-327C-E5F28189D1C0}"/>
                </a:ext>
              </a:extLst>
            </p:cNvPr>
            <p:cNvSpPr txBox="1"/>
            <p:nvPr/>
          </p:nvSpPr>
          <p:spPr>
            <a:xfrm>
              <a:off x="1887131" y="1386005"/>
              <a:ext cx="823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unito Black" pitchFamily="2" charset="0"/>
                  <a:cs typeface="Baloo 2 Medium" pitchFamily="2" charset="0"/>
                </a:rPr>
                <a:t>HS1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unito Black" pitchFamily="2" charset="0"/>
                <a:cs typeface="Baloo 2 Medium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977165" y="4629062"/>
            <a:ext cx="906385" cy="584333"/>
            <a:chOff x="1804063" y="1261777"/>
            <a:chExt cx="906385" cy="584333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3614C93-E449-DA3B-C4CC-2BB767F07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063" y="1261777"/>
              <a:ext cx="851094" cy="584333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CB9475D-5FE6-AD42-327C-E5F28189D1C0}"/>
                </a:ext>
              </a:extLst>
            </p:cNvPr>
            <p:cNvSpPr txBox="1"/>
            <p:nvPr/>
          </p:nvSpPr>
          <p:spPr>
            <a:xfrm>
              <a:off x="1887131" y="1386005"/>
              <a:ext cx="823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unito Black" pitchFamily="2" charset="0"/>
                  <a:cs typeface="Baloo 2 Medium" pitchFamily="2" charset="0"/>
                </a:rPr>
                <a:t>HS2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unito Black" pitchFamily="2" charset="0"/>
                <a:cs typeface="Baloo 2 Medium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3558" y="2616750"/>
            <a:ext cx="906385" cy="584333"/>
            <a:chOff x="1804063" y="1261777"/>
            <a:chExt cx="906385" cy="584333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3614C93-E449-DA3B-C4CC-2BB767F07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063" y="1261777"/>
              <a:ext cx="851094" cy="584333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CB9475D-5FE6-AD42-327C-E5F28189D1C0}"/>
                </a:ext>
              </a:extLst>
            </p:cNvPr>
            <p:cNvSpPr txBox="1"/>
            <p:nvPr/>
          </p:nvSpPr>
          <p:spPr>
            <a:xfrm>
              <a:off x="1887131" y="1386005"/>
              <a:ext cx="823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unito Black" pitchFamily="2" charset="0"/>
                  <a:cs typeface="Baloo 2 Medium" pitchFamily="2" charset="0"/>
                </a:rPr>
                <a:t>HS3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unito Black" pitchFamily="2" charset="0"/>
                <a:cs typeface="Baloo 2 Medium" pitchFamily="2" charset="0"/>
              </a:endParaRPr>
            </a:p>
          </p:txBody>
        </p:sp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835805" y="800812"/>
            <a:ext cx="271630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Tôi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yêu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tôi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FB8A126-31B1-C7E5-FAE1-8866E0C5C3B3}"/>
              </a:ext>
            </a:extLst>
          </p:cNvPr>
          <p:cNvSpPr txBox="1"/>
          <p:nvPr/>
        </p:nvSpPr>
        <p:spPr>
          <a:xfrm>
            <a:off x="1052805" y="245733"/>
            <a:ext cx="4015580" cy="578882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Đọc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nối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tiếp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trước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lớp</a:t>
            </a:r>
            <a:endParaRPr lang="en-US" sz="2800" b="1" dirty="0">
              <a:solidFill>
                <a:srgbClr val="00B050"/>
              </a:solidFill>
              <a:latin typeface="Nunito Black" pitchFamily="2" charset="0"/>
              <a:cs typeface="Balo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718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7" grpId="0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1019</Words>
  <Application>Microsoft Office PowerPoint</Application>
  <PresentationFormat>Widescreen</PresentationFormat>
  <Paragraphs>179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 Light</vt:lpstr>
      <vt:lpstr>Nunito Black</vt:lpstr>
      <vt:lpstr>Great Vibes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Latitude 3520</cp:lastModifiedBy>
  <cp:revision>63</cp:revision>
  <dcterms:created xsi:type="dcterms:W3CDTF">2022-08-12T08:33:52Z</dcterms:created>
  <dcterms:modified xsi:type="dcterms:W3CDTF">2022-12-17T09:11:14Z</dcterms:modified>
</cp:coreProperties>
</file>