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7" r:id="rId2"/>
    <p:sldMasterId id="2147483760" r:id="rId3"/>
  </p:sldMasterIdLst>
  <p:notesMasterIdLst>
    <p:notesMasterId r:id="rId20"/>
  </p:notesMasterIdLst>
  <p:sldIdLst>
    <p:sldId id="11649" r:id="rId4"/>
    <p:sldId id="11697" r:id="rId5"/>
    <p:sldId id="11659" r:id="rId6"/>
    <p:sldId id="11657" r:id="rId7"/>
    <p:sldId id="11660" r:id="rId8"/>
    <p:sldId id="260" r:id="rId9"/>
    <p:sldId id="11677" r:id="rId10"/>
    <p:sldId id="11656" r:id="rId11"/>
    <p:sldId id="11687" r:id="rId12"/>
    <p:sldId id="11695" r:id="rId13"/>
    <p:sldId id="259" r:id="rId14"/>
    <p:sldId id="11675" r:id="rId15"/>
    <p:sldId id="11696" r:id="rId16"/>
    <p:sldId id="11682" r:id="rId17"/>
    <p:sldId id="11673" r:id="rId18"/>
    <p:sldId id="1169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33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DA8D-3865-44A7-BDCC-A9923206F37E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CFB85-4EDD-460C-9483-D16C5C7CF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8D389-97FE-411E-8883-EB9073DF4725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9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6417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97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7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2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8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8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9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7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0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9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7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6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6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2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9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5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6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9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0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0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88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8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64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97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8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5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2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7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58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0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9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6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47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08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19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0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87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8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4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03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62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33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7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5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8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75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14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3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5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3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1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80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image" Target="../media/image3.png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20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C67F61-468D-4BB9-8418-E94833FD03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1" y="238125"/>
            <a:ext cx="1257003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8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  <p:sldLayoutId id="2147483781" r:id="rId21"/>
    <p:sldLayoutId id="2147483782" r:id="rId22"/>
    <p:sldLayoutId id="2147483783" r:id="rId23"/>
    <p:sldLayoutId id="2147483784" r:id="rId24"/>
    <p:sldLayoutId id="2147483785" r:id="rId25"/>
    <p:sldLayoutId id="2147483786" r:id="rId26"/>
    <p:sldLayoutId id="2147483787" r:id="rId27"/>
    <p:sldLayoutId id="2147483788" r:id="rId28"/>
    <p:sldLayoutId id="214748378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29.jpeg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emf"/><Relationship Id="rId11" Type="http://schemas.openxmlformats.org/officeDocument/2006/relationships/image" Target="../media/image28.png"/><Relationship Id="rId5" Type="http://schemas.openxmlformats.org/officeDocument/2006/relationships/image" Target="../media/image22.emf"/><Relationship Id="rId10" Type="http://schemas.openxmlformats.org/officeDocument/2006/relationships/image" Target="../media/image27.png"/><Relationship Id="rId4" Type="http://schemas.openxmlformats.org/officeDocument/2006/relationships/image" Target="../media/image21.emf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0CE4C1-BF0F-40B7-9E32-83D4885251F7}"/>
              </a:ext>
            </a:extLst>
          </p:cNvPr>
          <p:cNvSpPr txBox="1"/>
          <p:nvPr/>
        </p:nvSpPr>
        <p:spPr>
          <a:xfrm>
            <a:off x="1948441" y="1119565"/>
            <a:ext cx="8097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46D3D5-BA4A-4D11-92F5-A4E538AE599A}"/>
              </a:ext>
            </a:extLst>
          </p:cNvPr>
          <p:cNvSpPr txBox="1"/>
          <p:nvPr/>
        </p:nvSpPr>
        <p:spPr>
          <a:xfrm>
            <a:off x="2709861" y="6467021"/>
            <a:ext cx="694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: https://www.facebook.com/huongthaoGADT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02878" y="2692400"/>
            <a:ext cx="5571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</a:rPr>
              <a:t>Bài 26- Luyện tập 1</a:t>
            </a:r>
            <a:endParaRPr lang="vi-VN" sz="4400" b="1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6332" y="3514851"/>
            <a:ext cx="5930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</a:rPr>
              <a:t>Từ trái nghĩa. Câu khiến</a:t>
            </a:r>
            <a:endParaRPr lang="vi-VN" sz="4400" b="1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983115" y="717170"/>
            <a:ext cx="4875899" cy="1046502"/>
            <a:chOff x="8021253" y="3198267"/>
            <a:chExt cx="2742987" cy="15527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135695" y="3790761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Calibri" panose="020F0502020204030204"/>
                </a:rPr>
                <a:t>chăm chỉ - biếng nhác</a:t>
              </a:r>
              <a:endParaRPr lang="en-US" sz="3200" b="1" dirty="0">
                <a:latin typeface="Calibri" panose="020F0502020204030204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6944152" y="2537013"/>
            <a:ext cx="4438442" cy="1046502"/>
            <a:chOff x="11536447" y="4914125"/>
            <a:chExt cx="2780158" cy="155272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11536447" y="4914125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11688060" y="5476713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prstClr val="black"/>
                  </a:solidFill>
                  <a:latin typeface="Calibri" panose="020F0502020204030204"/>
                </a:rPr>
                <a:t>chiến thắng – thua cuộc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7034308" y="391149"/>
            <a:ext cx="4519476" cy="1046502"/>
            <a:chOff x="8021253" y="3198267"/>
            <a:chExt cx="2830916" cy="1552728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223624" y="3840665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Calibri" panose="020F0502020204030204"/>
                </a:rPr>
                <a:t>chủ quan </a:t>
              </a:r>
              <a:r>
                <a:rPr lang="en-US" sz="3200" b="1">
                  <a:solidFill>
                    <a:prstClr val="black"/>
                  </a:solidFill>
                  <a:latin typeface="Calibri" panose="020F0502020204030204"/>
                </a:rPr>
                <a:t>– tự tin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2667231" y="3902301"/>
            <a:ext cx="4519476" cy="1046502"/>
            <a:chOff x="8021253" y="3198267"/>
            <a:chExt cx="2830916" cy="1552728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223624" y="3840663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Calibri" panose="020F0502020204030204"/>
                </a:rPr>
                <a:t>M: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267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17930"/>
            <a:ext cx="11049000" cy="1102657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vi-VN" sz="32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512FE06F-063A-4E98-B910-8F1400E19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38" y="4072830"/>
            <a:ext cx="5760720" cy="30175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644" y="107228"/>
            <a:ext cx="11035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* Bài 3. </a:t>
            </a:r>
            <a:r>
              <a:rPr lang="en-US" sz="3600"/>
              <a:t>Đọc lại câu chuyện </a:t>
            </a:r>
            <a:r>
              <a:rPr lang="en-US" sz="3600" b="1" i="1">
                <a:solidFill>
                  <a:srgbClr val="FF0000"/>
                </a:solidFill>
              </a:rPr>
              <a:t>Đi tìm mặt trời</a:t>
            </a:r>
            <a:r>
              <a:rPr lang="en-US" sz="3600"/>
              <a:t>, đặt câu khiến trong tình huống sau:</a:t>
            </a:r>
            <a:endParaRPr lang="vi-VN" sz="3600"/>
          </a:p>
        </p:txBody>
      </p:sp>
      <p:sp>
        <p:nvSpPr>
          <p:cNvPr id="4" name="TextBox 3"/>
          <p:cNvSpPr txBox="1"/>
          <p:nvPr/>
        </p:nvSpPr>
        <p:spPr>
          <a:xfrm>
            <a:off x="1264326" y="1558015"/>
            <a:ext cx="9589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a. Đóng vai gõ kiến đến nhờ công, liếu điều hoặc chích chòe đi tìm mặt trời.</a:t>
            </a:r>
            <a:endParaRPr lang="vi-VN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4326" y="3026445"/>
            <a:ext cx="10055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b. Đóng vai gà trống, nói lời đề nghị mặt trời chiếu ánh sáng cho khu rừng tối tăm , ẩm ướt.</a:t>
            </a:r>
            <a:endParaRPr lang="vi-VN" sz="40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0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17930"/>
            <a:ext cx="11049000" cy="1102657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512FE06F-063A-4E98-B910-8F1400E19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199" y="4677382"/>
            <a:ext cx="4162998" cy="21806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644" y="107228"/>
            <a:ext cx="11035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prstClr val="black"/>
                </a:solidFill>
              </a:rPr>
              <a:t>* Bài 3. </a:t>
            </a:r>
            <a:r>
              <a:rPr lang="en-US" sz="3600">
                <a:solidFill>
                  <a:prstClr val="black"/>
                </a:solidFill>
              </a:rPr>
              <a:t>Đọc lại câu chuyện </a:t>
            </a:r>
            <a:r>
              <a:rPr lang="en-US" sz="3600" b="1" i="1">
                <a:solidFill>
                  <a:srgbClr val="FF0000"/>
                </a:solidFill>
              </a:rPr>
              <a:t>Đi tìm mặt trời</a:t>
            </a:r>
            <a:r>
              <a:rPr lang="en-US" sz="3600">
                <a:solidFill>
                  <a:prstClr val="black"/>
                </a:solidFill>
              </a:rPr>
              <a:t>, đặt câu khiến trong tình huống sau:</a:t>
            </a:r>
            <a:endParaRPr lang="vi-VN" sz="360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414" y="1429828"/>
            <a:ext cx="9589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Đóng vai gõ kiến đến nhờ công, liếu điều hoặc chích chòe đi tìm mặt trời.</a:t>
            </a:r>
            <a:endParaRPr lang="vi-VN" sz="4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414" y="2889712"/>
            <a:ext cx="10055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>
                <a:solidFill>
                  <a:srgbClr val="0000FF"/>
                </a:solidFill>
                <a:latin typeface="Times New Roman"/>
              </a:rPr>
              <a:t>* Bác công ơi, bác hãy đi tìm mặt trời giúp cư dân trong cánh rừng của chúng ta nhé!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7414" y="4124902"/>
            <a:ext cx="8930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0000FF"/>
                </a:solidFill>
                <a:latin typeface="+mj-lt"/>
              </a:rPr>
              <a:t>* Công ơi, công hãy đi tìm mặt trời giúp muông thú trong rừng nhé!</a:t>
            </a:r>
          </a:p>
          <a:p>
            <a:endParaRPr lang="vi-VN" sz="3200">
              <a:solidFill>
                <a:srgbClr val="0000FF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4467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561409" y="202496"/>
            <a:ext cx="11108815" cy="1569660"/>
            <a:chOff x="-38885" y="70115"/>
            <a:chExt cx="7221350" cy="156966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9389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-38885" y="70115"/>
              <a:ext cx="718246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* Bài</a:t>
              </a:r>
              <a:r>
                <a:rPr kumimoji="0" lang="vi-VN" sz="32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3.</a:t>
              </a:r>
              <a:r>
                <a:rPr lang="en-US" sz="3200">
                  <a:solidFill>
                    <a:prstClr val="black"/>
                  </a:solidFill>
                </a:rPr>
                <a:t> Đọc lại câu chuyện </a:t>
              </a:r>
              <a:r>
                <a:rPr lang="en-US" sz="3200" b="1" i="1">
                  <a:solidFill>
                    <a:srgbClr val="FF0000"/>
                  </a:solidFill>
                </a:rPr>
                <a:t>Đi tìm mặt trời</a:t>
              </a:r>
              <a:r>
                <a:rPr lang="en-US" sz="3200">
                  <a:solidFill>
                    <a:prstClr val="black"/>
                  </a:solidFill>
                </a:rPr>
                <a:t>, đặt câu khiến trong tình huống sau:</a:t>
              </a:r>
              <a:endParaRPr lang="vi-VN" sz="3200">
                <a:solidFill>
                  <a:prstClr val="black"/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752029" y="1459755"/>
            <a:ext cx="1100698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2426" y="3364046"/>
            <a:ext cx="8409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C00000"/>
                </a:solidFill>
                <a:latin typeface="+mj-lt"/>
              </a:rPr>
              <a:t>* Xin ông trời hãy chiếu sáng cho khu rừng với!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72426" y="4212848"/>
            <a:ext cx="92123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C00000"/>
                </a:solidFill>
                <a:latin typeface="+mj-lt"/>
              </a:rPr>
              <a:t>* Đề nghị ông trời  hãy chiếu sáng cho khu rừng tối tăm và ẩm ướt này với!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72426" y="1772156"/>
            <a:ext cx="8904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Đóng vai gà trống, nói lời đề nghị mặt trời chiếu ánh sáng cho khu rừng tối tăm , ẩm ướt.</a:t>
            </a:r>
            <a:endParaRPr lang="vi-VN" sz="36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447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3" name="60458d79f32e0">
            <a:hlinkClick r:id="" action="ppaction://media"/>
            <a:extLst>
              <a:ext uri="{FF2B5EF4-FFF2-40B4-BE49-F238E27FC236}">
                <a16:creationId xmlns:a16="http://schemas.microsoft.com/office/drawing/2014/main" id="{048A313F-1A59-4342-B1FA-A6F88A1D1B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5E04AF-4AD2-42BE-9262-61B48E9412D1}"/>
              </a:ext>
            </a:extLst>
          </p:cNvPr>
          <p:cNvSpPr txBox="1"/>
          <p:nvPr/>
        </p:nvSpPr>
        <p:spPr>
          <a:xfrm>
            <a:off x="931491" y="1418976"/>
            <a:ext cx="9075634" cy="1039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Times New Roman" pitchFamily="18" charset="0"/>
                <a:ea typeface="White Xmas PERSONAL USE" pitchFamily="50" charset="0"/>
                <a:cs typeface="Times New Roman" pitchFamily="18" charset="0"/>
              </a:rPr>
              <a:t>TẠM BIỆT VÀ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27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1226" y="256374"/>
            <a:ext cx="4862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YÊU CẦU CẦN ĐẠT</a:t>
            </a:r>
            <a:endParaRPr lang="vi-VN" sz="36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1133" y="1452784"/>
            <a:ext cx="99985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b="1">
                <a:latin typeface="Arial" pitchFamily="34" charset="0"/>
                <a:ea typeface="Times New Roman"/>
                <a:cs typeface="Arial" pitchFamily="34" charset="0"/>
              </a:rPr>
              <a:t>- </a:t>
            </a:r>
            <a:r>
              <a:rPr lang="nl-NL" sz="2800">
                <a:latin typeface="Arial" pitchFamily="34" charset="0"/>
                <a:ea typeface="Times New Roman"/>
                <a:cs typeface="Arial" pitchFamily="34" charset="0"/>
              </a:rPr>
              <a:t>Nhận biết được từ ngữ có nghĩa trái ngược nhau và tìm được từ ngữ có nghĩa trái ngược nhau dựa vào gợi ý.</a:t>
            </a:r>
            <a:r>
              <a:rPr lang="nl-NL" sz="2800" b="1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endParaRPr lang="vi-VN" sz="2800"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r>
              <a:rPr lang="nl-NL" sz="2800">
                <a:latin typeface="Arial" pitchFamily="34" charset="0"/>
                <a:ea typeface="Times New Roman"/>
                <a:cs typeface="Arial" pitchFamily="34" charset="0"/>
              </a:rPr>
              <a:t>- Hiểu được tác dụng của câu khiến.</a:t>
            </a:r>
            <a:endParaRPr lang="vi-VN" sz="280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1133" y="2917809"/>
            <a:ext cx="8503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>
                <a:latin typeface="Arial" pitchFamily="34" charset="0"/>
                <a:ea typeface="Times New Roman"/>
                <a:cs typeface="Arial" pitchFamily="34" charset="0"/>
              </a:rPr>
              <a:t>- Biết đặt câu khiến phù hợp theo tình huống đã cho.</a:t>
            </a:r>
            <a:endParaRPr lang="vi-VN" sz="280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9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BF7BB1-EA90-45DA-B331-87A224960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079906"/>
            <a:ext cx="3645724" cy="1066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0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1DDC39-9764-4498-89A0-050D8BDEE034}"/>
              </a:ext>
            </a:extLst>
          </p:cNvPr>
          <p:cNvGrpSpPr/>
          <p:nvPr/>
        </p:nvGrpSpPr>
        <p:grpSpPr>
          <a:xfrm>
            <a:off x="625269" y="127636"/>
            <a:ext cx="11966780" cy="1200329"/>
            <a:chOff x="-398834" y="64982"/>
            <a:chExt cx="11656025" cy="12003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C17C61E-8971-4E6C-ACEB-653D0BB32051}"/>
                </a:ext>
              </a:extLst>
            </p:cNvPr>
            <p:cNvSpPr/>
            <p:nvPr/>
          </p:nvSpPr>
          <p:spPr>
            <a:xfrm>
              <a:off x="-398834" y="103239"/>
              <a:ext cx="11182866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8BA3EE-7779-4D6C-AC65-92426F97AC5F}"/>
                </a:ext>
              </a:extLst>
            </p:cNvPr>
            <p:cNvSpPr txBox="1"/>
            <p:nvPr/>
          </p:nvSpPr>
          <p:spPr>
            <a:xfrm>
              <a:off x="-266287" y="64982"/>
              <a:ext cx="1152347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3600" b="1">
                  <a:solidFill>
                    <a:srgbClr val="2888E1"/>
                  </a:solidFill>
                  <a:latin typeface="OpenSans"/>
                </a:rPr>
                <a:t>* Bài</a:t>
              </a:r>
              <a:r>
                <a:rPr lang="vi-VN" sz="3600" b="1" i="0">
                  <a:solidFill>
                    <a:srgbClr val="2888E1"/>
                  </a:solidFill>
                  <a:effectLst/>
                  <a:latin typeface="OpenSans"/>
                </a:rPr>
                <a:t> </a:t>
              </a:r>
              <a:r>
                <a:rPr lang="vi-VN" sz="3600" b="1" i="0" dirty="0">
                  <a:solidFill>
                    <a:srgbClr val="2888E1"/>
                  </a:solidFill>
                  <a:effectLst/>
                  <a:latin typeface="OpenSans"/>
                </a:rPr>
                <a:t>1</a:t>
              </a:r>
              <a:r>
                <a:rPr lang="en-US" sz="3600" dirty="0">
                  <a:solidFill>
                    <a:srgbClr val="000000"/>
                  </a:solidFill>
                  <a:latin typeface="OpenSans"/>
                </a:rPr>
                <a:t>: </a:t>
              </a:r>
              <a:r>
                <a:rPr lang="vi-VN" sz="3600" b="1" i="0">
                  <a:solidFill>
                    <a:srgbClr val="000000"/>
                  </a:solidFill>
                  <a:effectLst/>
                  <a:latin typeface="OpenSans"/>
                </a:rPr>
                <a:t>Tìm trong những từ dưới đây các cặp từ có nghĩa trái ngược nhau</a:t>
              </a:r>
              <a:endParaRPr lang="vi-VN" sz="3600" b="0" i="0" dirty="0">
                <a:solidFill>
                  <a:srgbClr val="000000"/>
                </a:solidFill>
                <a:effectLst/>
                <a:latin typeface="OpenSan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569755" y="1483548"/>
            <a:ext cx="11122445" cy="5089983"/>
          </a:xfrm>
          <a:custGeom>
            <a:avLst/>
            <a:gdLst>
              <a:gd name="connsiteX0" fmla="*/ 0 w 11122445"/>
              <a:gd name="connsiteY0" fmla="*/ 0 h 5089983"/>
              <a:gd name="connsiteX1" fmla="*/ 11122445 w 11122445"/>
              <a:gd name="connsiteY1" fmla="*/ 0 h 5089983"/>
              <a:gd name="connsiteX2" fmla="*/ 11122445 w 11122445"/>
              <a:gd name="connsiteY2" fmla="*/ 5089983 h 5089983"/>
              <a:gd name="connsiteX3" fmla="*/ 0 w 11122445"/>
              <a:gd name="connsiteY3" fmla="*/ 5089983 h 5089983"/>
              <a:gd name="connsiteX4" fmla="*/ 0 w 11122445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2445" h="5089983" fill="none" extrusionOk="0">
                <a:moveTo>
                  <a:pt x="0" y="0"/>
                </a:moveTo>
                <a:cubicBezTo>
                  <a:pt x="2426482" y="41470"/>
                  <a:pt x="8165499" y="156431"/>
                  <a:pt x="11122445" y="0"/>
                </a:cubicBezTo>
                <a:cubicBezTo>
                  <a:pt x="11137095" y="1086621"/>
                  <a:pt x="11085651" y="4127031"/>
                  <a:pt x="11122445" y="5089983"/>
                </a:cubicBezTo>
                <a:cubicBezTo>
                  <a:pt x="7880873" y="5072336"/>
                  <a:pt x="335526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122445" h="5089983" stroke="0" extrusionOk="0">
                <a:moveTo>
                  <a:pt x="0" y="0"/>
                </a:moveTo>
                <a:cubicBezTo>
                  <a:pt x="2567945" y="53968"/>
                  <a:pt x="7059010" y="-1137"/>
                  <a:pt x="11122445" y="0"/>
                </a:cubicBezTo>
                <a:cubicBezTo>
                  <a:pt x="10965752" y="2432435"/>
                  <a:pt x="11266512" y="3087244"/>
                  <a:pt x="11122445" y="5089983"/>
                </a:cubicBezTo>
                <a:cubicBezTo>
                  <a:pt x="6141828" y="5144525"/>
                  <a:pt x="2078227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68AC75-EDC6-4C79-82ED-B01C38FFA7CA}"/>
              </a:ext>
            </a:extLst>
          </p:cNvPr>
          <p:cNvCxnSpPr>
            <a:cxnSpLocks/>
          </p:cNvCxnSpPr>
          <p:nvPr/>
        </p:nvCxnSpPr>
        <p:spPr>
          <a:xfrm>
            <a:off x="3705225" y="666750"/>
            <a:ext cx="792560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A1208C-D163-4E13-801C-17CD61504618}"/>
              </a:ext>
            </a:extLst>
          </p:cNvPr>
          <p:cNvCxnSpPr>
            <a:cxnSpLocks/>
          </p:cNvCxnSpPr>
          <p:nvPr/>
        </p:nvCxnSpPr>
        <p:spPr>
          <a:xfrm>
            <a:off x="1288368" y="1294914"/>
            <a:ext cx="4035662" cy="3305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n 8"/>
          <p:cNvSpPr/>
          <p:nvPr/>
        </p:nvSpPr>
        <p:spPr>
          <a:xfrm>
            <a:off x="1059679" y="1768979"/>
            <a:ext cx="1598063" cy="977070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Sun 17"/>
          <p:cNvSpPr/>
          <p:nvPr/>
        </p:nvSpPr>
        <p:spPr>
          <a:xfrm>
            <a:off x="9169638" y="2070226"/>
            <a:ext cx="1361230" cy="1128750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Sun 18"/>
          <p:cNvSpPr/>
          <p:nvPr/>
        </p:nvSpPr>
        <p:spPr>
          <a:xfrm>
            <a:off x="5324030" y="1894282"/>
            <a:ext cx="1387779" cy="1148021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Sun 19"/>
          <p:cNvSpPr/>
          <p:nvPr/>
        </p:nvSpPr>
        <p:spPr>
          <a:xfrm>
            <a:off x="1034039" y="4212971"/>
            <a:ext cx="1615155" cy="1338183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Sun 20"/>
          <p:cNvSpPr/>
          <p:nvPr/>
        </p:nvSpPr>
        <p:spPr>
          <a:xfrm>
            <a:off x="7144285" y="3156246"/>
            <a:ext cx="1519394" cy="1270474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Sun 21"/>
          <p:cNvSpPr/>
          <p:nvPr/>
        </p:nvSpPr>
        <p:spPr>
          <a:xfrm>
            <a:off x="3021550" y="2942596"/>
            <a:ext cx="1504064" cy="1310093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21" y="4933749"/>
            <a:ext cx="1594787" cy="119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931" y="4847594"/>
            <a:ext cx="1520883" cy="113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22234" y="2012029"/>
            <a:ext cx="745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vui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76413" y="4585984"/>
            <a:ext cx="1037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lạnh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48845" y="3336032"/>
            <a:ext cx="1119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bé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18859" y="2085599"/>
            <a:ext cx="120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đẹp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98306" y="5220034"/>
            <a:ext cx="1111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xấu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966192" y="5139033"/>
            <a:ext cx="1145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nóng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420488" y="2283652"/>
            <a:ext cx="1381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buồn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85150" y="3499913"/>
            <a:ext cx="1055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lớn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12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5DBF7-6E28-4795-ACCB-871870BCFF18}"/>
              </a:ext>
            </a:extLst>
          </p:cNvPr>
          <p:cNvSpPr txBox="1"/>
          <p:nvPr/>
        </p:nvSpPr>
        <p:spPr>
          <a:xfrm>
            <a:off x="2409887" y="723809"/>
            <a:ext cx="8007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THẢO LUẬN NHÓM ĐÔI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7" y="2004903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34" y="1989877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D2A2F73-45E6-4C94-AAF2-1D7013033E76}"/>
              </a:ext>
            </a:extLst>
          </p:cNvPr>
          <p:cNvGrpSpPr/>
          <p:nvPr/>
        </p:nvGrpSpPr>
        <p:grpSpPr>
          <a:xfrm>
            <a:off x="3009900" y="5057775"/>
            <a:ext cx="7339056" cy="1894911"/>
            <a:chOff x="8133073" y="822960"/>
            <a:chExt cx="3414824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414824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EAE882-297A-4B9C-9A29-C93857791253}"/>
                </a:ext>
              </a:extLst>
            </p:cNvPr>
            <p:cNvSpPr txBox="1"/>
            <p:nvPr/>
          </p:nvSpPr>
          <p:spPr>
            <a:xfrm>
              <a:off x="8370822" y="1494186"/>
              <a:ext cx="3057785" cy="145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các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cặp từ có nghĩa trái ngược nhau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286990"/>
            <a:ext cx="11319081" cy="5089983"/>
          </a:xfrm>
          <a:custGeom>
            <a:avLst/>
            <a:gdLst>
              <a:gd name="connsiteX0" fmla="*/ 0 w 11319081"/>
              <a:gd name="connsiteY0" fmla="*/ 0 h 5089983"/>
              <a:gd name="connsiteX1" fmla="*/ 11319081 w 11319081"/>
              <a:gd name="connsiteY1" fmla="*/ 0 h 5089983"/>
              <a:gd name="connsiteX2" fmla="*/ 11319081 w 11319081"/>
              <a:gd name="connsiteY2" fmla="*/ 5089983 h 5089983"/>
              <a:gd name="connsiteX3" fmla="*/ 0 w 11319081"/>
              <a:gd name="connsiteY3" fmla="*/ 5089983 h 5089983"/>
              <a:gd name="connsiteX4" fmla="*/ 0 w 11319081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9081" h="5089983" fill="none" extrusionOk="0">
                <a:moveTo>
                  <a:pt x="0" y="0"/>
                </a:moveTo>
                <a:cubicBezTo>
                  <a:pt x="5495077" y="41470"/>
                  <a:pt x="9031771" y="156431"/>
                  <a:pt x="11319081" y="0"/>
                </a:cubicBezTo>
                <a:cubicBezTo>
                  <a:pt x="11333731" y="1086621"/>
                  <a:pt x="11282287" y="4127031"/>
                  <a:pt x="11319081" y="5089983"/>
                </a:cubicBezTo>
                <a:cubicBezTo>
                  <a:pt x="6164418" y="5072336"/>
                  <a:pt x="512391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319081" h="5089983" stroke="0" extrusionOk="0">
                <a:moveTo>
                  <a:pt x="0" y="0"/>
                </a:moveTo>
                <a:cubicBezTo>
                  <a:pt x="3654448" y="53968"/>
                  <a:pt x="6081909" y="-1137"/>
                  <a:pt x="11319081" y="0"/>
                </a:cubicBezTo>
                <a:cubicBezTo>
                  <a:pt x="11162388" y="2432435"/>
                  <a:pt x="11463148" y="3087244"/>
                  <a:pt x="11319081" y="5089983"/>
                </a:cubicBezTo>
                <a:cubicBezTo>
                  <a:pt x="8348082" y="5144525"/>
                  <a:pt x="2805780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Sun 2"/>
          <p:cNvSpPr/>
          <p:nvPr/>
        </p:nvSpPr>
        <p:spPr>
          <a:xfrm>
            <a:off x="760576" y="1435700"/>
            <a:ext cx="2606467" cy="1982625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431" y="3530318"/>
            <a:ext cx="3054899" cy="215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755" y="1435700"/>
            <a:ext cx="2959472" cy="209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807" y="3234130"/>
            <a:ext cx="2752948" cy="194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28872" y="2145001"/>
            <a:ext cx="197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vui- buồn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87578" y="3975915"/>
            <a:ext cx="182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đẹp- xấu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78605" y="2196179"/>
            <a:ext cx="1358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bé- lớn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59145" y="4316936"/>
            <a:ext cx="1803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nóng- lạnh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0576" y="220739"/>
            <a:ext cx="10301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002060"/>
                </a:solidFill>
                <a:latin typeface="OpenSans"/>
              </a:rPr>
              <a:t>* Bài 1</a:t>
            </a:r>
            <a:r>
              <a:rPr lang="en-US" sz="2800">
                <a:solidFill>
                  <a:srgbClr val="000000"/>
                </a:solidFill>
                <a:latin typeface="OpenSans"/>
              </a:rPr>
              <a:t>: </a:t>
            </a:r>
            <a:r>
              <a:rPr lang="vi-VN" sz="2800" b="1">
                <a:solidFill>
                  <a:srgbClr val="000000"/>
                </a:solidFill>
                <a:latin typeface="OpenSans"/>
              </a:rPr>
              <a:t>Tìm trong những từ dưới đây các cặp từ có nghĩa trái ngược nhau</a:t>
            </a:r>
            <a:endParaRPr lang="vi-VN" sz="2800">
              <a:solidFill>
                <a:srgbClr val="000000"/>
              </a:solidFill>
              <a:latin typeface="Open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4970" y="5681730"/>
            <a:ext cx="1055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Các từ có nghĩa trái ngược nhau gọi là từ trái nghĩa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5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FC29396-D82F-46B1-95EF-86CBEFAF1926}"/>
              </a:ext>
            </a:extLst>
          </p:cNvPr>
          <p:cNvSpPr txBox="1"/>
          <p:nvPr/>
        </p:nvSpPr>
        <p:spPr>
          <a:xfrm>
            <a:off x="6096000" y="2921168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6111078-CA22-4013-80A5-A102B82112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75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28330"/>
            <a:ext cx="556960" cy="82151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2503"/>
            <a:ext cx="819160" cy="1721345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772668" y="5130429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59" name="图片 101">
            <a:extLst>
              <a:ext uri="{FF2B5EF4-FFF2-40B4-BE49-F238E27FC236}">
                <a16:creationId xmlns:a16="http://schemas.microsoft.com/office/drawing/2014/main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" y="5493957"/>
            <a:ext cx="12196868" cy="1356902"/>
          </a:xfrm>
          <a:prstGeom prst="rect">
            <a:avLst/>
          </a:prstGeom>
        </p:spPr>
      </p:pic>
      <p:pic>
        <p:nvPicPr>
          <p:cNvPr id="67" name="图片 5">
            <a:extLst>
              <a:ext uri="{FF2B5EF4-FFF2-40B4-BE49-F238E27FC236}">
                <a16:creationId xmlns:a16="http://schemas.microsoft.com/office/drawing/2014/main" id="{B63ADFB0-6C66-4DD2-8E2B-A1C68002BF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904" y="208470"/>
            <a:ext cx="2000096" cy="934533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1422402" y="914400"/>
            <a:ext cx="4519476" cy="1046502"/>
            <a:chOff x="8021253" y="3198267"/>
            <a:chExt cx="2830916" cy="1552728"/>
          </a:xfrm>
        </p:grpSpPr>
        <p:pic>
          <p:nvPicPr>
            <p:cNvPr id="88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223624" y="3840663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Calibri" panose="020F0502020204030204"/>
                </a:rPr>
                <a:t>M: </a:t>
              </a:r>
              <a:r>
                <a:rPr lang="en-US" sz="3200" b="1">
                  <a:solidFill>
                    <a:prstClr val="black"/>
                  </a:solidFill>
                  <a:latin typeface="Calibri" panose="020F0502020204030204"/>
                </a:rPr>
                <a:t>nhanh- chậm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026" name="Picture 2" descr="C:\Users\Administrator\Downloads\d35fb5bb6efeaba0f2ef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57400"/>
            <a:ext cx="10871200" cy="347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151419"/>
            <a:ext cx="10072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b="1">
                <a:solidFill>
                  <a:srgbClr val="002060"/>
                </a:solidFill>
              </a:rPr>
              <a:t>* Bài 2. Tìm thêm 3-5 cặp từ chỉ đặc điểm có nghĩa </a:t>
            </a:r>
          </a:p>
          <a:p>
            <a:r>
              <a:rPr lang="en-US" sz="2800" b="1">
                <a:solidFill>
                  <a:srgbClr val="002060"/>
                </a:solidFill>
              </a:rPr>
              <a:t>                  trái ngược nhau.</a:t>
            </a:r>
            <a:endParaRPr lang="vi-VN" sz="28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9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449</Words>
  <Application>Microsoft Office PowerPoint</Application>
  <PresentationFormat>Widescreen</PresentationFormat>
  <Paragraphs>91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等线</vt:lpstr>
      <vt:lpstr>等线 Light</vt:lpstr>
      <vt:lpstr>Arial</vt:lpstr>
      <vt:lpstr>Arial-Rounded</vt:lpstr>
      <vt:lpstr>Baloo</vt:lpstr>
      <vt:lpstr>Calibri</vt:lpstr>
      <vt:lpstr>OpenSans</vt:lpstr>
      <vt:lpstr>Pattaya</vt:lpstr>
      <vt:lpstr>SVN-Hole Hearted</vt:lpstr>
      <vt:lpstr>Times New Roman</vt:lpstr>
      <vt:lpstr>Office 主题</vt:lpstr>
      <vt:lpstr>2_Office 主题​​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62</cp:revision>
  <dcterms:created xsi:type="dcterms:W3CDTF">2022-06-19T14:38:22Z</dcterms:created>
  <dcterms:modified xsi:type="dcterms:W3CDTF">2022-12-14T15:49:12Z</dcterms:modified>
</cp:coreProperties>
</file>