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1569" r:id="rId3"/>
    <p:sldId id="291" r:id="rId4"/>
    <p:sldId id="264" r:id="rId5"/>
    <p:sldId id="270" r:id="rId6"/>
    <p:sldId id="274" r:id="rId7"/>
    <p:sldId id="1570" r:id="rId8"/>
    <p:sldId id="1560" r:id="rId9"/>
    <p:sldId id="1558" r:id="rId10"/>
    <p:sldId id="273" r:id="rId11"/>
    <p:sldId id="265" r:id="rId12"/>
    <p:sldId id="1561" r:id="rId13"/>
    <p:sldId id="267" r:id="rId14"/>
    <p:sldId id="1571" r:id="rId15"/>
    <p:sldId id="278" r:id="rId16"/>
    <p:sldId id="1563" r:id="rId17"/>
    <p:sldId id="280" r:id="rId18"/>
    <p:sldId id="1565" r:id="rId19"/>
    <p:sldId id="1567" r:id="rId2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inpin heiti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F44"/>
    <a:srgbClr val="E97974"/>
    <a:srgbClr val="FF2847"/>
    <a:srgbClr val="00CC66"/>
    <a:srgbClr val="89C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950B2-2D0E-41CA-B56E-E111081A43C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15BC8-BC13-46C9-B2F0-E53B841C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5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21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50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618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02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72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27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0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7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0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3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7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0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9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0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57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5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9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48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3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8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4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10"/>
            <a:ext cx="9220200" cy="584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77660-E64F-4237-8A2A-2E8662E3F2C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6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1B63-4349-4794-8CD6-7A81A924F9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06200" y="5773276"/>
            <a:ext cx="1143157" cy="11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06200" y="-3162300"/>
            <a:ext cx="1143157" cy="11795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29600" y="-229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chemeClr val="accent5">
                    <a:lumMod val="75000"/>
                  </a:schemeClr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3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6" indent="-342896" algn="l" defTabSz="914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9143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1065379" y="483265"/>
            <a:ext cx="6929083" cy="4138213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828944"/>
            <a:ext cx="9144793" cy="30990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1093" y="2298668"/>
            <a:ext cx="9784928" cy="3175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37" y="2338118"/>
            <a:ext cx="1610387" cy="21662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5617228" y="2322271"/>
            <a:ext cx="3526971" cy="37857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80" y="198637"/>
            <a:ext cx="978217" cy="6353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412" y="1823271"/>
            <a:ext cx="996301" cy="6470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3034" y="287871"/>
            <a:ext cx="1202540" cy="16460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01" y="1372568"/>
            <a:ext cx="864822" cy="118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797" y="894400"/>
            <a:ext cx="7193903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534" y="-354253"/>
            <a:ext cx="2282769" cy="148260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72301" y="387049"/>
            <a:ext cx="8323272" cy="521365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9" b="34647" l="44493" r="78986">
                        <a14:foregroundMark x1="64783" y1="3120" x2="50725" y2="25944"/>
                        <a14:foregroundMark x1="46087" y1="18227" x2="72029" y2="18062"/>
                        <a14:foregroundMark x1="63188" y1="4926" x2="72319" y2="7389"/>
                        <a14:foregroundMark x1="69565" y1="4105" x2="59275" y2="1806"/>
                        <a14:foregroundMark x1="59275" y1="1806" x2="46377" y2="11166"/>
                        <a14:foregroundMark x1="49130" y1="8539" x2="58116" y2="1642"/>
                        <a14:foregroundMark x1="46087" y1="11658" x2="49420" y2="26437"/>
                        <a14:foregroundMark x1="50290" y1="11823" x2="60725" y2="25616"/>
                        <a14:foregroundMark x1="63478" y1="6897" x2="68841" y2="24959"/>
                        <a14:foregroundMark x1="69855" y1="4598" x2="75652" y2="10016"/>
                        <a14:foregroundMark x1="75652" y1="10673" x2="76957" y2="19869"/>
                        <a14:foregroundMark x1="46377" y1="16092" x2="47971" y2="25780"/>
                        <a14:foregroundMark x1="48406" y1="26765" x2="55652" y2="31856"/>
                        <a14:foregroundMark x1="57246" y1="32184" x2="64638" y2="32677"/>
                        <a14:foregroundMark x1="48841" y1="28243" x2="53768" y2="31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82" r="19607" b="66213"/>
          <a:stretch/>
        </p:blipFill>
        <p:spPr bwMode="auto">
          <a:xfrm>
            <a:off x="5069511" y="379210"/>
            <a:ext cx="1991485" cy="165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4066" y="413378"/>
            <a:ext cx="44866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84" b="69951" l="66232" r="100000">
                        <a14:foregroundMark x1="67391" y1="44663" x2="95362" y2="38752"/>
                        <a14:foregroundMark x1="75217" y1="36289" x2="98551" y2="50246"/>
                        <a14:foregroundMark x1="76087" y1="36125" x2="90290" y2="35304"/>
                        <a14:foregroundMark x1="69565" y1="42365" x2="76667" y2="34647"/>
                        <a14:foregroundMark x1="80580" y1="34154" x2="87246" y2="34319"/>
                        <a14:foregroundMark x1="89275" y1="34811" x2="98551" y2="49261"/>
                        <a14:foregroundMark x1="90435" y1="35468" x2="97536" y2="41544"/>
                        <a14:foregroundMark x1="75507" y1="53530" x2="76087" y2="51232"/>
                        <a14:foregroundMark x1="67536" y1="47291" x2="72174" y2="60591"/>
                        <a14:foregroundMark x1="67681" y1="50739" x2="76812" y2="64532"/>
                        <a14:foregroundMark x1="68406" y1="54023" x2="74203" y2="63547"/>
                        <a14:foregroundMark x1="76667" y1="65189" x2="84638" y2="66502"/>
                        <a14:foregroundMark x1="97536" y1="61084" x2="99710" y2="5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33" t="32070" r="1039" b="30784"/>
          <a:stretch/>
        </p:blipFill>
        <p:spPr bwMode="auto">
          <a:xfrm>
            <a:off x="5682533" y="1992536"/>
            <a:ext cx="1896387" cy="181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25" b="98851" l="52899" r="86812">
                        <a14:foregroundMark x1="73333" y1="76519" x2="76667" y2="8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19" t="62854" r="11870"/>
          <a:stretch/>
        </p:blipFill>
        <p:spPr bwMode="auto">
          <a:xfrm>
            <a:off x="6561690" y="3568510"/>
            <a:ext cx="2016319" cy="184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2086534"/>
            <a:ext cx="52686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216" y="3791497"/>
            <a:ext cx="52686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3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F1B3-2A4D-4103-8FAC-9B58C389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F0C3B-3CA1-4CCA-8328-52E9118C2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4114801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08D10-9488-4994-B6BA-F46D3F29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79745"/>
            <a:ext cx="5029200" cy="36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534" y="-354253"/>
            <a:ext cx="2282769" cy="148260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81000" y="311416"/>
            <a:ext cx="8686800" cy="5158052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9926" y="831747"/>
            <a:ext cx="46239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677130"/>
            <a:ext cx="5429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5/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0" b="36707" l="41399" r="73287">
                        <a14:foregroundMark x1="50350" y1="9091" x2="53287" y2="4288"/>
                        <a14:foregroundMark x1="63776" y1="6175" x2="72308" y2="18010"/>
                        <a14:foregroundMark x1="70629" y1="17153" x2="68252" y2="31389"/>
                        <a14:foregroundMark x1="68252" y1="28473" x2="59720" y2="34477"/>
                        <a14:foregroundMark x1="57622" y1="13551" x2="57063" y2="25043"/>
                        <a14:foregroundMark x1="41399" y1="22127" x2="41399" y2="22127"/>
                        <a14:foregroundMark x1="45175" y1="21784" x2="54266" y2="30875"/>
                        <a14:foregroundMark x1="44895" y1="28645" x2="52448" y2="35849"/>
                        <a14:foregroundMark x1="47692" y1="33791" x2="59720" y2="36535"/>
                        <a14:foregroundMark x1="49371" y1="28302" x2="52028" y2="3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6" t="2852" r="26107" b="61470"/>
          <a:stretch/>
        </p:blipFill>
        <p:spPr bwMode="auto">
          <a:xfrm>
            <a:off x="4775750" y="654843"/>
            <a:ext cx="1912485" cy="17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loigiaihay.com/picture/2022/0315/5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29" b="61235" l="68392" r="100000">
                        <a14:foregroundMark x1="75944" y1="33276" x2="84615" y2="30703"/>
                        <a14:foregroundMark x1="89790" y1="30875" x2="93846" y2="34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01" t="25800" r="-1048" b="38522"/>
          <a:stretch/>
        </p:blipFill>
        <p:spPr bwMode="auto">
          <a:xfrm>
            <a:off x="5660607" y="2522098"/>
            <a:ext cx="2055257" cy="1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D356-9352-4BA8-AD70-2A0E680C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40B80-06F2-45B3-9B19-91BA21D6C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5" y="228866"/>
            <a:ext cx="7593770" cy="4907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E21E3-BF2D-48AA-B82A-3A4F8012CC55}"/>
              </a:ext>
            </a:extLst>
          </p:cNvPr>
          <p:cNvSpPr txBox="1"/>
          <p:nvPr/>
        </p:nvSpPr>
        <p:spPr>
          <a:xfrm>
            <a:off x="3810000" y="510692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Giàn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2457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63389" y="4559489"/>
            <a:ext cx="1037923" cy="1002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000" y="680425"/>
            <a:ext cx="8610597" cy="2504472"/>
            <a:chOff x="1243895" y="124428"/>
            <a:chExt cx="7671502" cy="2504472"/>
          </a:xfrm>
        </p:grpSpPr>
        <p:grpSp>
          <p:nvGrpSpPr>
            <p:cNvPr id="17" name="组合 16"/>
            <p:cNvGrpSpPr/>
            <p:nvPr/>
          </p:nvGrpSpPr>
          <p:grpSpPr>
            <a:xfrm>
              <a:off x="1243895" y="124428"/>
              <a:ext cx="7671502" cy="2504472"/>
              <a:chOff x="6682986" y="1654768"/>
              <a:chExt cx="5667482" cy="1471966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682986" y="1654768"/>
                <a:ext cx="5667482" cy="1471966"/>
              </a:xfrm>
              <a:prstGeom prst="roundRect">
                <a:avLst/>
              </a:prstGeom>
              <a:solidFill>
                <a:srgbClr val="00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788000" y="1682362"/>
                <a:ext cx="5562468" cy="560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altLang="zh-CN" sz="28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  <a:sym typeface="inpin heiti" panose="00000500000000000000" pitchFamily="2" charset="-122"/>
                  </a:rPr>
                  <a:t>Qua hình ảnh những con đường, tác giả muốn nói về điều gì?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386042" y="1042468"/>
              <a:ext cx="737695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Nói về nghề nghiệp</a:t>
              </a:r>
            </a:p>
            <a:p>
              <a:pPr algn="just"/>
              <a:r>
                <a:rPr lang="vi-VN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Nói về cảnh đẹp thiên nhiên</a:t>
              </a:r>
            </a:p>
            <a:p>
              <a:pPr algn="just"/>
              <a:r>
                <a:rPr lang="vi-VN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Nói về các loại phương tiện giao thông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12350"/>
            <a:ext cx="9144000" cy="2091109"/>
          </a:xfrm>
          <a:prstGeom prst="rect">
            <a:avLst/>
          </a:prstGeom>
        </p:spPr>
      </p:pic>
      <p:pic>
        <p:nvPicPr>
          <p:cNvPr id="45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23038" y="4314777"/>
            <a:ext cx="1536812" cy="1484611"/>
          </a:xfrm>
          <a:prstGeom prst="rect">
            <a:avLst/>
          </a:prstGeom>
        </p:spPr>
      </p:pic>
      <p:pic>
        <p:nvPicPr>
          <p:cNvPr id="46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4367686"/>
            <a:ext cx="1044439" cy="1431703"/>
          </a:xfrm>
          <a:prstGeom prst="rect">
            <a:avLst/>
          </a:prstGeom>
        </p:spPr>
      </p:pic>
      <p:pic>
        <p:nvPicPr>
          <p:cNvPr id="47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342479" y="4099112"/>
            <a:ext cx="1824557" cy="1597012"/>
          </a:xfrm>
        </p:spPr>
      </p:pic>
    </p:spTree>
    <p:extLst>
      <p:ext uri="{BB962C8B-B14F-4D97-AF65-F5344CB8AC3E}">
        <p14:creationId xmlns:p14="http://schemas.microsoft.com/office/powerpoint/2010/main" val="24436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534" y="-354253"/>
            <a:ext cx="2282769" cy="148260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81000" y="311416"/>
            <a:ext cx="8686800" cy="5158052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7637" y="895101"/>
            <a:ext cx="5429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2" descr="https://img.loigiaihay.com/picture/2022/0315/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08" b="99142" l="57203" r="87552">
                        <a14:foregroundMark x1="85455" y1="83362" x2="85035" y2="79760"/>
                        <a14:foregroundMark x1="59161" y1="88165" x2="66993" y2="96569"/>
                        <a14:foregroundMark x1="69790" y1="97599" x2="78462" y2="96913"/>
                        <a14:foregroundMark x1="78881" y1="96569" x2="84196" y2="91081"/>
                        <a14:foregroundMark x1="67972" y1="67925" x2="72028" y2="66381"/>
                        <a14:foregroundMark x1="73566" y1="66895" x2="77343" y2="67753"/>
                        <a14:foregroundMark x1="79860" y1="69297" x2="81818" y2="71527"/>
                        <a14:foregroundMark x1="86014" y1="83190" x2="85594" y2="88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8" t="63126" r="11335" b="1196"/>
          <a:stretch/>
        </p:blipFill>
        <p:spPr bwMode="auto">
          <a:xfrm>
            <a:off x="5334000" y="800100"/>
            <a:ext cx="2003859" cy="17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95317" y="5414797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endParaRPr lang="en-GB" sz="2400" i="1" dirty="0"/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A963FAF6-07EB-47D9-8D9F-E419DB38CFFE}"/>
              </a:ext>
            </a:extLst>
          </p:cNvPr>
          <p:cNvGrpSpPr/>
          <p:nvPr/>
        </p:nvGrpSpPr>
        <p:grpSpPr>
          <a:xfrm flipH="1">
            <a:off x="805160" y="3148111"/>
            <a:ext cx="7993009" cy="766133"/>
            <a:chOff x="7506169" y="1533237"/>
            <a:chExt cx="3157514" cy="664838"/>
          </a:xfrm>
        </p:grpSpPr>
        <p:sp>
          <p:nvSpPr>
            <p:cNvPr id="12" name="圆角矩形 34">
              <a:extLst>
                <a:ext uri="{FF2B5EF4-FFF2-40B4-BE49-F238E27FC236}">
                  <a16:creationId xmlns:a16="http://schemas.microsoft.com/office/drawing/2014/main" id="{9358282B-75F6-4233-B1C0-C29CF2BE0FA7}"/>
                </a:ext>
              </a:extLst>
            </p:cNvPr>
            <p:cNvSpPr/>
            <p:nvPr/>
          </p:nvSpPr>
          <p:spPr>
            <a:xfrm>
              <a:off x="7506169" y="1548043"/>
              <a:ext cx="3157514" cy="631942"/>
            </a:xfrm>
            <a:prstGeom prst="roundRect">
              <a:avLst>
                <a:gd name="adj" fmla="val 11562"/>
              </a:avLst>
            </a:prstGeom>
            <a:solidFill>
              <a:srgbClr val="F8A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4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矩形 37">
              <a:extLst>
                <a:ext uri="{FF2B5EF4-FFF2-40B4-BE49-F238E27FC236}">
                  <a16:creationId xmlns:a16="http://schemas.microsoft.com/office/drawing/2014/main" id="{BC172F32-A595-435D-8134-819E924DB775}"/>
                </a:ext>
              </a:extLst>
            </p:cNvPr>
            <p:cNvSpPr/>
            <p:nvPr/>
          </p:nvSpPr>
          <p:spPr>
            <a:xfrm>
              <a:off x="7533371" y="1533237"/>
              <a:ext cx="3122711" cy="664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800" dirty="0"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  <a:sym typeface="inpin heiti" panose="00000500000000000000" pitchFamily="2" charset="-122"/>
                </a:rPr>
                <a:t>Em hiểu “con đường trên trang sách” có nghĩa là gì?</a:t>
              </a:r>
              <a:endPara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inpin heiti" panose="00000500000000000000" pitchFamily="2" charset="-122"/>
              </a:endParaRPr>
            </a:p>
            <a:p>
              <a:endParaRPr lang="vi-VN" altLang="zh-CN" sz="2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2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207" y="2763211"/>
            <a:ext cx="9784928" cy="28577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790950"/>
            <a:ext cx="9144793" cy="1830010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1370179" y="1052455"/>
            <a:ext cx="6929083" cy="3724391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6361" y="199793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2 – 3 câu về một con đường được tả trong bài thơ.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207" y="2763211"/>
            <a:ext cx="9784928" cy="28577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790950"/>
            <a:ext cx="9144793" cy="1830010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1370179" y="1052455"/>
            <a:ext cx="6929083" cy="3724391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316376"/>
            <a:ext cx="5805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145" y="2766664"/>
            <a:ext cx="6858000" cy="124182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-2439" y="-27408"/>
            <a:ext cx="9143726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4254" y="459737"/>
            <a:ext cx="8066938" cy="4613854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7F8F3850-059A-425D-A833-AFD488FF7AF3}"/>
              </a:ext>
            </a:extLst>
          </p:cNvPr>
          <p:cNvSpPr/>
          <p:nvPr/>
        </p:nvSpPr>
        <p:spPr>
          <a:xfrm>
            <a:off x="2560993" y="739504"/>
            <a:ext cx="4016861" cy="552642"/>
          </a:xfrm>
          <a:prstGeom prst="flowChartTerminator">
            <a:avLst/>
          </a:prstGeom>
          <a:solidFill>
            <a:srgbClr val="EFF5FB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cầu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cần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đạt</a:t>
            </a:r>
            <a:endParaRPr lang="en-US" sz="3300" b="1" kern="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00488" y="1377591"/>
            <a:ext cx="7496547" cy="1415856"/>
            <a:chOff x="887951" y="413357"/>
            <a:chExt cx="9995396" cy="1887808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103528" y="979952"/>
              <a:ext cx="8779819" cy="132121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Đọc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,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đọc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trôi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chảy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bài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th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ơ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Con đ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ư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ờng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của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bé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,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ngắt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nghỉ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nhịp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th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ơ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.</a:t>
              </a:r>
              <a:endParaRPr lang="zh-CN" altLang="en-US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SimSun" panose="02010600030101010101" pitchFamily="2" charset="-122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1838133" y="3605769"/>
            <a:ext cx="6584864" cy="531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Trả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lời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đ</a:t>
            </a:r>
            <a:r>
              <a:rPr lang="vi-VN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ư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ợc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các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câu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hỏi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và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hiểu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nội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dung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của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đọc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</a:t>
            </a:r>
            <a:endParaRPr lang="zh-CN" altLang="en-US" sz="225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  <a:sym typeface="+mn-lt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1" y="2501740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8" y="3598243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1847340" y="2850575"/>
            <a:ext cx="6584864" cy="531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Hiểu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nghĩa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của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các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từ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khó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</a:t>
            </a:r>
            <a:endParaRPr lang="zh-CN" altLang="en-US" sz="225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  <a:sym typeface="+mn-lt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13247">
            <a:off x="292609" y="702693"/>
            <a:ext cx="1835354" cy="6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145" y="2766664"/>
            <a:ext cx="6858000" cy="124182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-2439" y="-27408"/>
            <a:ext cx="9143726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4254" y="459737"/>
            <a:ext cx="8066938" cy="4613854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7F8F3850-059A-425D-A833-AFD488FF7AF3}"/>
              </a:ext>
            </a:extLst>
          </p:cNvPr>
          <p:cNvSpPr/>
          <p:nvPr/>
        </p:nvSpPr>
        <p:spPr>
          <a:xfrm>
            <a:off x="2560993" y="739504"/>
            <a:ext cx="4016861" cy="552642"/>
          </a:xfrm>
          <a:prstGeom prst="flowChartTerminator">
            <a:avLst/>
          </a:prstGeom>
          <a:solidFill>
            <a:srgbClr val="EFF5FB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cầu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cần</a:t>
            </a:r>
            <a:r>
              <a:rPr lang="en-US" sz="3300" b="1" kern="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300" b="1" kern="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đạt</a:t>
            </a:r>
            <a:endParaRPr lang="en-US" sz="3300" b="1" kern="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00488" y="1377591"/>
            <a:ext cx="7496547" cy="1415856"/>
            <a:chOff x="887951" y="413357"/>
            <a:chExt cx="9995396" cy="1887808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103528" y="979952"/>
              <a:ext cx="8779819" cy="132121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Đọc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,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đọc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trôi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chảy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bài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th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ơ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Con đ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ư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ờng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của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bé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,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ngắt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nghỉ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nhịp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2250" dirty="0" err="1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th</a:t>
              </a:r>
              <a:r>
                <a:rPr lang="vi-VN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ơ</a:t>
              </a:r>
              <a:r>
                <a:rPr lang="en-US" altLang="zh-CN" sz="225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SimSun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.</a:t>
              </a:r>
              <a:endParaRPr lang="zh-CN" altLang="en-US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SimSun" panose="02010600030101010101" pitchFamily="2" charset="-122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1838133" y="3605769"/>
            <a:ext cx="6584864" cy="531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Trả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lời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đ</a:t>
            </a:r>
            <a:r>
              <a:rPr lang="vi-VN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ư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ợc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các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câu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hỏi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và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hiểu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nội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dung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của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đọc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</a:t>
            </a:r>
            <a:endParaRPr lang="zh-CN" altLang="en-US" sz="225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  <a:sym typeface="+mn-lt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1" y="2501740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8" y="3598243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1847340" y="2850575"/>
            <a:ext cx="6584864" cy="531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Hiểu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nghĩa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của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các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từ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25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khó</a:t>
            </a:r>
            <a:r>
              <a:rPr lang="en-US" altLang="zh-CN" sz="225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</a:t>
            </a:r>
            <a:endParaRPr lang="zh-CN" altLang="en-US" sz="225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  <a:sym typeface="+mn-lt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13247">
            <a:off x="292609" y="702693"/>
            <a:ext cx="1835354" cy="6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4209143"/>
            <a:ext cx="9144000" cy="17453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82" y="1778024"/>
            <a:ext cx="996301" cy="6470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103" y="2894179"/>
            <a:ext cx="996301" cy="647073"/>
          </a:xfrm>
          <a:prstGeom prst="rect">
            <a:avLst/>
          </a:prstGeom>
        </p:spPr>
      </p:pic>
      <p:sp>
        <p:nvSpPr>
          <p:cNvPr id="12" name="任意多边形 24"/>
          <p:cNvSpPr/>
          <p:nvPr/>
        </p:nvSpPr>
        <p:spPr>
          <a:xfrm>
            <a:off x="1115038" y="70930"/>
            <a:ext cx="6929083" cy="4138213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5313526" y="1710666"/>
            <a:ext cx="3690257" cy="3588928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1" y="2425096"/>
            <a:ext cx="3435521" cy="3289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412" y="-68913"/>
            <a:ext cx="5651482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400008" y="387049"/>
            <a:ext cx="8467858" cy="50074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257" y="575692"/>
            <a:ext cx="39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tít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3620" y="3738592"/>
            <a:ext cx="366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2163" y="582949"/>
            <a:ext cx="39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321" y="3711541"/>
            <a:ext cx="465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2600" y="2152609"/>
            <a:ext cx="465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9AFC9-9332-416D-A227-D6744FDEF6C3}"/>
              </a:ext>
            </a:extLst>
          </p:cNvPr>
          <p:cNvSpPr/>
          <p:nvPr/>
        </p:nvSpPr>
        <p:spPr>
          <a:xfrm>
            <a:off x="843827" y="2126040"/>
            <a:ext cx="366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7097E-13B0-416D-A8E6-CE2DA68CAD7A}"/>
              </a:ext>
            </a:extLst>
          </p:cNvPr>
          <p:cNvSpPr txBox="1"/>
          <p:nvPr/>
        </p:nvSpPr>
        <p:spPr>
          <a:xfrm>
            <a:off x="2497015" y="-60767"/>
            <a:ext cx="454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 Đ</a:t>
            </a:r>
            <a:r>
              <a:rPr lang="vi-VN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ỜNG CỦA BÉ</a:t>
            </a:r>
            <a:endParaRPr lang="vi-VN" sz="3200" b="1" dirty="0">
              <a:solidFill>
                <a:srgbClr val="FF3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1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41417" y="138573"/>
            <a:ext cx="2906583" cy="751936"/>
            <a:chOff x="141417" y="138573"/>
            <a:chExt cx="3973384" cy="751936"/>
          </a:xfrm>
        </p:grpSpPr>
        <p:grpSp>
          <p:nvGrpSpPr>
            <p:cNvPr id="10" name="组合 9"/>
            <p:cNvGrpSpPr/>
            <p:nvPr/>
          </p:nvGrpSpPr>
          <p:grpSpPr>
            <a:xfrm>
              <a:off x="141417" y="138573"/>
              <a:ext cx="3973384" cy="751936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14198" y="279398"/>
                <a:ext cx="710118" cy="153851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22254" y="239853"/>
              <a:ext cx="29402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ln>
                    <a:solidFill>
                      <a:schemeClr val="tx1"/>
                    </a:solidFill>
                    <a:prstDash val="solid"/>
                  </a:ln>
                  <a:solidFill>
                    <a:srgbClr val="E97974"/>
                  </a:solidFill>
                  <a:latin typeface="UTM Sharnay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GIẢI NGHĨA TỪ </a:t>
              </a:r>
              <a:endParaRPr lang="zh-CN" altLang="en-US" sz="2800" b="1" dirty="0">
                <a:ln>
                  <a:solidFill>
                    <a:schemeClr val="tx1"/>
                  </a:solidFill>
                  <a:prstDash val="solid"/>
                </a:ln>
                <a:solidFill>
                  <a:srgbClr val="E97974"/>
                </a:solidFill>
                <a:latin typeface="UTM Sharnay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52DD36-BBDA-4F0B-B80C-3D7BC6DAB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20515"/>
            <a:ext cx="3994176" cy="26060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A56955-132C-4F9E-B805-93D9848F4F95}"/>
              </a:ext>
            </a:extLst>
          </p:cNvPr>
          <p:cNvSpPr txBox="1"/>
          <p:nvPr/>
        </p:nvSpPr>
        <p:spPr>
          <a:xfrm>
            <a:off x="7423176" y="1020895"/>
            <a:ext cx="198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Phi </a:t>
            </a:r>
            <a:r>
              <a:rPr lang="en-US" sz="2800" dirty="0" err="1"/>
              <a:t>công</a:t>
            </a:r>
            <a:endParaRPr lang="vi-VN" sz="2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0B0CE7-DE4B-44B9-87C0-7ACE812E7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6" y="2705100"/>
            <a:ext cx="4267200" cy="27199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91971C-365F-4886-9FBF-9403E0E0A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36" y="2705100"/>
            <a:ext cx="4318635" cy="27199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952515-0444-4E50-8BCE-2BE7154CFE61}"/>
              </a:ext>
            </a:extLst>
          </p:cNvPr>
          <p:cNvSpPr txBox="1"/>
          <p:nvPr/>
        </p:nvSpPr>
        <p:spPr>
          <a:xfrm>
            <a:off x="859612" y="2181880"/>
            <a:ext cx="2003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7497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400008" y="387049"/>
            <a:ext cx="8467858" cy="50074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257" y="575692"/>
            <a:ext cx="39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tít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3620" y="3738592"/>
            <a:ext cx="366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2163" y="582949"/>
            <a:ext cx="39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321" y="3711541"/>
            <a:ext cx="465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2600" y="2152609"/>
            <a:ext cx="465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9AFC9-9332-416D-A227-D6744FDEF6C3}"/>
              </a:ext>
            </a:extLst>
          </p:cNvPr>
          <p:cNvSpPr/>
          <p:nvPr/>
        </p:nvSpPr>
        <p:spPr>
          <a:xfrm>
            <a:off x="843827" y="2126040"/>
            <a:ext cx="366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7097E-13B0-416D-A8E6-CE2DA68CAD7A}"/>
              </a:ext>
            </a:extLst>
          </p:cNvPr>
          <p:cNvSpPr txBox="1"/>
          <p:nvPr/>
        </p:nvSpPr>
        <p:spPr>
          <a:xfrm>
            <a:off x="2497015" y="-60767"/>
            <a:ext cx="454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 Đ</a:t>
            </a:r>
            <a:r>
              <a:rPr lang="vi-VN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FF3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ỜNG CỦA BÉ</a:t>
            </a:r>
            <a:endParaRPr lang="vi-VN" sz="3200" b="1" dirty="0">
              <a:solidFill>
                <a:srgbClr val="FF3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1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4209143"/>
            <a:ext cx="9144000" cy="17453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82" y="1778024"/>
            <a:ext cx="996301" cy="6470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103" y="2894179"/>
            <a:ext cx="996301" cy="647073"/>
          </a:xfrm>
          <a:prstGeom prst="rect">
            <a:avLst/>
          </a:prstGeom>
        </p:spPr>
      </p:pic>
      <p:sp>
        <p:nvSpPr>
          <p:cNvPr id="12" name="任意多边形 24"/>
          <p:cNvSpPr/>
          <p:nvPr/>
        </p:nvSpPr>
        <p:spPr>
          <a:xfrm>
            <a:off x="1115038" y="70930"/>
            <a:ext cx="6929083" cy="4138213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5313526" y="1710666"/>
            <a:ext cx="3690257" cy="3588928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1" y="2425096"/>
            <a:ext cx="3435521" cy="3289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979900-9A28-49EF-AF82-244D890BCAD6}"/>
              </a:ext>
            </a:extLst>
          </p:cNvPr>
          <p:cNvSpPr txBox="1"/>
          <p:nvPr/>
        </p:nvSpPr>
        <p:spPr>
          <a:xfrm>
            <a:off x="2560100" y="1590737"/>
            <a:ext cx="526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ĐỌC NHÓM 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ACA04D6F-DC59-9E8B-82B8-35E1B8BDB15D}"/>
              </a:ext>
            </a:extLst>
          </p:cNvPr>
          <p:cNvSpPr/>
          <p:nvPr/>
        </p:nvSpPr>
        <p:spPr>
          <a:xfrm>
            <a:off x="1755537" y="2249506"/>
            <a:ext cx="5796458" cy="53205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270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-1" y="2237014"/>
            <a:ext cx="4399202" cy="4325200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6302" y="501880"/>
            <a:ext cx="3912311" cy="586109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24351" y="498919"/>
            <a:ext cx="75425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505" y="463039"/>
            <a:ext cx="752384" cy="6974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122891" y="3838599"/>
            <a:ext cx="4863121" cy="2019820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AD4F008-D351-4473-0D1C-60ABA6FA1844}"/>
              </a:ext>
            </a:extLst>
          </p:cNvPr>
          <p:cNvSpPr/>
          <p:nvPr/>
        </p:nvSpPr>
        <p:spPr>
          <a:xfrm>
            <a:off x="3264807" y="1334975"/>
            <a:ext cx="2614387" cy="53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2000"/>
              </a:lnSpc>
              <a:defRPr/>
            </a:pPr>
            <a:r>
              <a:rPr lang="en-US" altLang="zh-CN" sz="27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en-US" altLang="zh-CN" sz="27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en-US" altLang="zh-CN" sz="27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en-US" altLang="zh-CN" sz="27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lang="en-US" altLang="zh-CN" sz="27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6A9DBE-0BC5-6D2F-5B5F-CE849297BE82}"/>
              </a:ext>
            </a:extLst>
          </p:cNvPr>
          <p:cNvSpPr/>
          <p:nvPr/>
        </p:nvSpPr>
        <p:spPr>
          <a:xfrm>
            <a:off x="2482458" y="2243918"/>
            <a:ext cx="3837454" cy="53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2000"/>
              </a:lnSpc>
              <a:defRPr/>
            </a:pPr>
            <a:r>
              <a:rPr lang="en-US" altLang="zh-CN" sz="27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27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7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27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, to, </a:t>
            </a:r>
            <a:r>
              <a:rPr lang="en-US" altLang="zh-CN" sz="27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27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7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lang="en-US" altLang="zh-CN" sz="27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2AB69A-EB60-ADD6-064C-25814DB0070C}"/>
              </a:ext>
            </a:extLst>
          </p:cNvPr>
          <p:cNvSpPr/>
          <p:nvPr/>
        </p:nvSpPr>
        <p:spPr>
          <a:xfrm>
            <a:off x="1855310" y="2310072"/>
            <a:ext cx="417841" cy="438992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7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7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E9CBDC-D39A-C8B0-BEBB-C1BACBC9DFE5}"/>
              </a:ext>
            </a:extLst>
          </p:cNvPr>
          <p:cNvGrpSpPr/>
          <p:nvPr/>
        </p:nvGrpSpPr>
        <p:grpSpPr>
          <a:xfrm>
            <a:off x="1755536" y="2778406"/>
            <a:ext cx="5796459" cy="616933"/>
            <a:chOff x="1717198" y="4363552"/>
            <a:chExt cx="5992891" cy="607107"/>
          </a:xfrm>
        </p:grpSpPr>
        <p:sp>
          <p:nvSpPr>
            <p:cNvPr id="9" name="Rounded Rectangle 30">
              <a:extLst>
                <a:ext uri="{FF2B5EF4-FFF2-40B4-BE49-F238E27FC236}">
                  <a16:creationId xmlns:a16="http://schemas.microsoft.com/office/drawing/2014/main" id="{C15E8C7C-CEDF-097E-4F05-E77F26C4CE12}"/>
                </a:ext>
              </a:extLst>
            </p:cNvPr>
            <p:cNvSpPr/>
            <p:nvPr/>
          </p:nvSpPr>
          <p:spPr>
            <a:xfrm>
              <a:off x="1717198" y="4407610"/>
              <a:ext cx="5992891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27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26381C-8A8D-6FFB-DAFD-90110B238E3F}"/>
                </a:ext>
              </a:extLst>
            </p:cNvPr>
            <p:cNvSpPr/>
            <p:nvPr/>
          </p:nvSpPr>
          <p:spPr>
            <a:xfrm>
              <a:off x="2469553" y="4363552"/>
              <a:ext cx="3820467" cy="5242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lnSpc>
                  <a:spcPct val="112000"/>
                </a:lnSpc>
                <a:defRPr/>
              </a:pPr>
              <a:r>
                <a:rPr lang="en-US" altLang="zh-CN" sz="27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altLang="zh-CN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altLang="zh-CN" sz="27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altLang="zh-CN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27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altLang="zh-CN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27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27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</a:t>
              </a:r>
              <a:r>
                <a:rPr lang="vi-VN" altLang="zh-CN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ơ</a:t>
              </a:r>
              <a:endParaRPr lang="en-US" altLang="zh-CN" sz="27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5496CE-E57D-F435-C9A2-BB45654061B8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7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59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4209143"/>
            <a:ext cx="9144000" cy="17453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79" y="0"/>
            <a:ext cx="1933127" cy="12555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82" y="1778024"/>
            <a:ext cx="996301" cy="6470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103" y="2894179"/>
            <a:ext cx="996301" cy="647073"/>
          </a:xfrm>
          <a:prstGeom prst="rect">
            <a:avLst/>
          </a:prstGeom>
        </p:spPr>
      </p:pic>
      <p:sp>
        <p:nvSpPr>
          <p:cNvPr id="12" name="任意多边形 24"/>
          <p:cNvSpPr/>
          <p:nvPr/>
        </p:nvSpPr>
        <p:spPr>
          <a:xfrm>
            <a:off x="1115038" y="70930"/>
            <a:ext cx="6929083" cy="4138213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5313526" y="1710666"/>
            <a:ext cx="3690257" cy="3588928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1" y="2425096"/>
            <a:ext cx="3435521" cy="3289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306" y="324935"/>
            <a:ext cx="675650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616</Words>
  <Application>Microsoft Office PowerPoint</Application>
  <PresentationFormat>On-screen Show (16:10)</PresentationFormat>
  <Paragraphs>115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inpin heiti</vt:lpstr>
      <vt:lpstr>SVN-Good Dog</vt:lpstr>
      <vt:lpstr>Cambria</vt:lpstr>
      <vt:lpstr>Calibri Light</vt:lpstr>
      <vt:lpstr>UTM Sharnay</vt:lpstr>
      <vt:lpstr>Calibri</vt:lpstr>
      <vt:lpstr>Times New Roman</vt:lpstr>
      <vt:lpstr>Arial</vt:lpstr>
      <vt:lpstr>#9Slide03 Arima Madurai ExtraBo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Hoài Tú</cp:lastModifiedBy>
  <cp:revision>45</cp:revision>
  <dcterms:created xsi:type="dcterms:W3CDTF">2022-11-21T08:31:28Z</dcterms:created>
  <dcterms:modified xsi:type="dcterms:W3CDTF">2022-12-14T10:13:48Z</dcterms:modified>
</cp:coreProperties>
</file>