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287" r:id="rId11"/>
    <p:sldId id="295" r:id="rId12"/>
    <p:sldId id="317" r:id="rId13"/>
    <p:sldId id="318" r:id="rId14"/>
    <p:sldId id="267" r:id="rId15"/>
  </p:sldIdLst>
  <p:sldSz cx="12192000" cy="6858000"/>
  <p:notesSz cx="6858000" cy="9144000"/>
  <p:embeddedFontLst>
    <p:embeddedFont>
      <p:font typeface="#9Slide01 Noi dung ngan" panose="00000600000000000000" pitchFamily="2" charset="0"/>
      <p:regular r:id="rId17"/>
    </p:embeddedFont>
    <p:embeddedFont>
      <p:font typeface="#9Slide03 Sofia Pro Soft" panose="020B0000000000000000" pitchFamily="34" charset="0"/>
      <p:regular r:id="rId18"/>
    </p:embeddedFont>
    <p:embeddedFont>
      <p:font typeface="#9Slide03 Sofia Pro Soft Bold" panose="020B0000000000000000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SVN-Dumpling" panose="02000000000000000000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25C"/>
    <a:srgbClr val="FFDEE1"/>
    <a:srgbClr val="E7757F"/>
    <a:srgbClr val="B9E8E4"/>
    <a:srgbClr val="E66671"/>
    <a:srgbClr val="F3DBDE"/>
    <a:srgbClr val="00BECB"/>
    <a:srgbClr val="F8CBC8"/>
    <a:srgbClr val="FD5E4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86410"/>
  </p:normalViewPr>
  <p:slideViewPr>
    <p:cSldViewPr>
      <p:cViewPr>
        <p:scale>
          <a:sx n="75" d="100"/>
          <a:sy n="75" d="100"/>
        </p:scale>
        <p:origin x="2040" y="696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11BC0D0C-BC43-A15E-FB4C-7E910743DF6A}"/>
              </a:ext>
            </a:extLst>
          </p:cNvPr>
          <p:cNvSpPr txBox="1"/>
          <p:nvPr userDrawn="1"/>
        </p:nvSpPr>
        <p:spPr>
          <a:xfrm>
            <a:off x="495300" y="1877787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spc="-60">
                <a:gradFill>
                  <a:gsLst>
                    <a:gs pos="0">
                      <a:srgbClr val="9E20B0"/>
                    </a:gs>
                    <a:gs pos="100000">
                      <a:srgbClr val="27026F"/>
                    </a:gs>
                  </a:gsLst>
                  <a:lin ang="5400000" scaled="0"/>
                </a:gradFill>
                <a:effectLst>
                  <a:outerShdw blurRad="25400" dist="38100" dir="2700000" sx="101000" sy="101000" algn="tl" rotWithShape="0">
                    <a:srgbClr val="6478BE">
                      <a:alpha val="49000"/>
                    </a:srgbClr>
                  </a:outerShdw>
                </a:effectLst>
                <a:latin typeface="SVN-Dumpling" panose="02000000000000000000" pitchFamily="50" charset="0"/>
                <a:ea typeface="字魂229号-云瑶体" panose="00000500000000000000" charset="-122"/>
              </a:defRPr>
            </a:lvl1pPr>
          </a:lstStyle>
          <a:p>
            <a:r>
              <a:rPr lang="en-US" sz="6000" spc="20">
                <a:solidFill>
                  <a:srgbClr val="EB425C"/>
                </a:solidFill>
                <a:effectLst>
                  <a:outerShdw blurRad="25400" dist="38100" dir="2700000" sx="101000" sy="101000" algn="tl" rotWithShape="0">
                    <a:schemeClr val="bg1">
                      <a:alpha val="49000"/>
                    </a:schemeClr>
                  </a:outerShdw>
                </a:effectLst>
              </a:rPr>
              <a:t>BIỂU THỨC SỐ.</a:t>
            </a:r>
            <a:br>
              <a:rPr lang="en-US" sz="6000" spc="20">
                <a:solidFill>
                  <a:srgbClr val="EB425C"/>
                </a:solidFill>
                <a:effectLst>
                  <a:outerShdw blurRad="25400" dist="38100" dir="2700000" sx="101000" sy="101000" algn="tl" rotWithShape="0">
                    <a:schemeClr val="bg1">
                      <a:alpha val="49000"/>
                    </a:schemeClr>
                  </a:outerShdw>
                </a:effectLst>
              </a:rPr>
            </a:br>
            <a:r>
              <a:rPr lang="en-US" sz="6000" spc="20">
                <a:solidFill>
                  <a:srgbClr val="EB425C"/>
                </a:solidFill>
                <a:effectLst>
                  <a:outerShdw blurRad="25400" dist="38100" dir="2700000" sx="101000" sy="101000" algn="tl" rotWithShape="0">
                    <a:schemeClr val="bg1">
                      <a:alpha val="49000"/>
                    </a:schemeClr>
                  </a:outerShdw>
                </a:effectLst>
              </a:rPr>
              <a:t>TÍNH GIÁ TRỊ CỦA BIỂU THỨC SỐ</a:t>
            </a: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3557077" y="1333214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E7757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#9Slide01 Noi dung ngan" panose="000006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">
            <a:extLst>
              <a:ext uri="{FF2B5EF4-FFF2-40B4-BE49-F238E27FC236}">
                <a16:creationId xmlns:a16="http://schemas.microsoft.com/office/drawing/2014/main" id="{A52A2419-DA6A-4382-B227-792DB49178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A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770E2197-95C7-60E7-AF86-085F34D243F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8" name="6" descr="背景图案&#10;&#10;描述已自动生成">
            <a:extLst>
              <a:ext uri="{FF2B5EF4-FFF2-40B4-BE49-F238E27FC236}">
                <a16:creationId xmlns:a16="http://schemas.microsoft.com/office/drawing/2014/main" id="{D8279194-053F-4BFD-AF4C-8A952A4C2B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HẠM DUYÊN 1 - 9Slide.vn">
            <a:extLst>
              <a:ext uri="{FF2B5EF4-FFF2-40B4-BE49-F238E27FC236}">
                <a16:creationId xmlns:a16="http://schemas.microsoft.com/office/drawing/2014/main" id="{DAA35C0D-CBA2-2B74-E6DB-BBBB7AAF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46861"/>
            <a:ext cx="11887200" cy="2634739"/>
          </a:xfrm>
          <a:prstGeom prst="rect">
            <a:avLst/>
          </a:prstGeom>
        </p:spPr>
      </p:pic>
      <p:sp>
        <p:nvSpPr>
          <p:cNvPr id="14" name="PHẠM DUYÊN 2 - 9Slide.vn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430743" y="5029200"/>
            <a:ext cx="1249042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chemeClr val="bg2">
                    <a:lumMod val="50000"/>
                  </a:schemeClr>
                </a:solidFill>
                <a:latin typeface="+mj-lt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8DF59534-92B3-4857-8B80-A9E1DA3DAFC2}"/>
              </a:ext>
            </a:extLst>
          </p:cNvPr>
          <p:cNvSpPr txBox="1"/>
          <p:nvPr/>
        </p:nvSpPr>
        <p:spPr>
          <a:xfrm>
            <a:off x="10868025" y="158154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+mj-lt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SGK-104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+mj-lt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grpSp>
        <p:nvGrpSpPr>
          <p:cNvPr id="10" name="PHẠM DUYÊN 4 - 9Slide.vn">
            <a:extLst>
              <a:ext uri="{FF2B5EF4-FFF2-40B4-BE49-F238E27FC236}">
                <a16:creationId xmlns:a16="http://schemas.microsoft.com/office/drawing/2014/main" id="{CEECE6E6-071B-B629-5F82-D35EF0788D54}"/>
              </a:ext>
            </a:extLst>
          </p:cNvPr>
          <p:cNvGrpSpPr/>
          <p:nvPr/>
        </p:nvGrpSpPr>
        <p:grpSpPr>
          <a:xfrm>
            <a:off x="834945" y="75127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43BDA580-DF15-D365-50C1-1B12C7870D2C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T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112DCDBA-5558-3066-312F-39E9A9247C61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O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3" name="4">
              <a:extLst>
                <a:ext uri="{FF2B5EF4-FFF2-40B4-BE49-F238E27FC236}">
                  <a16:creationId xmlns:a16="http://schemas.microsoft.com/office/drawing/2014/main" id="{71A8F662-ADE3-24C7-0257-955E1D7947AA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Á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B293606F-7F34-8506-FE10-02FC59306037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N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6" name="5">
              <a:extLst>
                <a:ext uri="{FF2B5EF4-FFF2-40B4-BE49-F238E27FC236}">
                  <a16:creationId xmlns:a16="http://schemas.microsoft.com/office/drawing/2014/main" id="{EE5C707B-A75B-3097-21AA-A96B7AEFB4A7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7" name="5">
              <a:extLst>
                <a:ext uri="{FF2B5EF4-FFF2-40B4-BE49-F238E27FC236}">
                  <a16:creationId xmlns:a16="http://schemas.microsoft.com/office/drawing/2014/main" id="{B9C1719F-2041-9F94-6494-0C044409BC29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3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3" name="PHẠM DUYÊN 5 - 9Slide.vn">
            <a:extLst>
              <a:ext uri="{FF2B5EF4-FFF2-40B4-BE49-F238E27FC236}">
                <a16:creationId xmlns:a16="http://schemas.microsoft.com/office/drawing/2014/main" id="{F7432F87-8B54-C22C-F83A-EE34AF37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3875"/>
            <a:ext cx="3657600" cy="14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F60737-D978-4FBB-AAA1-3908F8DE4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1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HẠM DUYÊN 2 1 - 9Slide.vn">
            <a:extLst>
              <a:ext uri="{FF2B5EF4-FFF2-40B4-BE49-F238E27FC236}">
                <a16:creationId xmlns:a16="http://schemas.microsoft.com/office/drawing/2014/main" id="{1E4611F8-6AD5-D613-91F5-F4DA473E7DAB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0A24CD-AEAB-F2E4-315C-ED9F984AB96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0659A82-ABB3-27B1-F86F-B6E5764F67A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7056094-CDBC-B788-EF72-6C2C30A5B49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4A2C06-B425-013E-A335-6C7E69C91CD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0" name="PHẠM DUYÊN 2 2 - 9Slide.vn">
            <a:extLst>
              <a:ext uri="{FF2B5EF4-FFF2-40B4-BE49-F238E27FC236}">
                <a16:creationId xmlns:a16="http://schemas.microsoft.com/office/drawing/2014/main" id="{5100E2F2-A95B-05CB-82F1-23E70D31A11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8240" y="416461"/>
            <a:ext cx="8509160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pc="-40">
                <a:solidFill>
                  <a:schemeClr val="accent3">
                    <a:lumMod val="50000"/>
                  </a:schemeClr>
                </a:solidFill>
              </a:rPr>
              <a:t>Tính giá trị của biểu thức (theo mẫu).</a:t>
            </a:r>
          </a:p>
        </p:txBody>
      </p:sp>
      <p:sp>
        <p:nvSpPr>
          <p:cNvPr id="41" name="PHẠM DUYÊN 2 3 - 9Slide.vn">
            <a:extLst>
              <a:ext uri="{FF2B5EF4-FFF2-40B4-BE49-F238E27FC236}">
                <a16:creationId xmlns:a16="http://schemas.microsoft.com/office/drawing/2014/main" id="{670D8B27-2499-D7F9-D5DC-DF38F55D461B}"/>
              </a:ext>
            </a:extLst>
          </p:cNvPr>
          <p:cNvSpPr/>
          <p:nvPr/>
        </p:nvSpPr>
        <p:spPr>
          <a:xfrm>
            <a:off x="2577624" y="1676400"/>
            <a:ext cx="7036753" cy="2133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PHẠM DUYÊN 2 4 - 9Slide.vn">
            <a:extLst>
              <a:ext uri="{FF2B5EF4-FFF2-40B4-BE49-F238E27FC236}">
                <a16:creationId xmlns:a16="http://schemas.microsoft.com/office/drawing/2014/main" id="{42FC24CA-DACE-93A9-B8BD-F5D49CC5A39E}"/>
              </a:ext>
            </a:extLst>
          </p:cNvPr>
          <p:cNvSpPr txBox="1"/>
          <p:nvPr/>
        </p:nvSpPr>
        <p:spPr>
          <a:xfrm>
            <a:off x="2991894" y="2097881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• Mẫu: </a:t>
            </a:r>
          </a:p>
        </p:txBody>
      </p:sp>
      <p:sp>
        <p:nvSpPr>
          <p:cNvPr id="48" name="PHẠM DUYÊN 2 5 - 9Slide.vn">
            <a:extLst>
              <a:ext uri="{FF2B5EF4-FFF2-40B4-BE49-F238E27FC236}">
                <a16:creationId xmlns:a16="http://schemas.microsoft.com/office/drawing/2014/main" id="{4291CC8F-5A50-4C48-7ED4-FC489D911E7D}"/>
              </a:ext>
            </a:extLst>
          </p:cNvPr>
          <p:cNvSpPr txBox="1"/>
          <p:nvPr/>
        </p:nvSpPr>
        <p:spPr>
          <a:xfrm>
            <a:off x="4546880" y="2097881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45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10 + 10</a:t>
            </a:r>
          </a:p>
        </p:txBody>
      </p:sp>
      <p:sp>
        <p:nvSpPr>
          <p:cNvPr id="49" name="PHẠM DUYÊN 2 6 - 9Slide.vn">
            <a:extLst>
              <a:ext uri="{FF2B5EF4-FFF2-40B4-BE49-F238E27FC236}">
                <a16:creationId xmlns:a16="http://schemas.microsoft.com/office/drawing/2014/main" id="{DFD44B80-C713-1A11-CC9E-7F74A4B53D11}"/>
              </a:ext>
            </a:extLst>
          </p:cNvPr>
          <p:cNvSpPr txBox="1"/>
          <p:nvPr/>
        </p:nvSpPr>
        <p:spPr>
          <a:xfrm>
            <a:off x="6934200" y="209788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PHẠM DUYÊN 2 7 - 9Slide.vn">
            <a:extLst>
              <a:ext uri="{FF2B5EF4-FFF2-40B4-BE49-F238E27FC236}">
                <a16:creationId xmlns:a16="http://schemas.microsoft.com/office/drawing/2014/main" id="{A6EA5ADD-598B-E52F-3260-858B69D42211}"/>
              </a:ext>
            </a:extLst>
          </p:cNvPr>
          <p:cNvSpPr/>
          <p:nvPr/>
        </p:nvSpPr>
        <p:spPr>
          <a:xfrm rot="5400000" flipH="1">
            <a:off x="5267055" y="2064813"/>
            <a:ext cx="133890" cy="1343025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5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HẠM DUYÊN 2 8 - 9Slide.vn">
            <a:extLst>
              <a:ext uri="{FF2B5EF4-FFF2-40B4-BE49-F238E27FC236}">
                <a16:creationId xmlns:a16="http://schemas.microsoft.com/office/drawing/2014/main" id="{3D8F2304-14B5-4A04-7B8C-633E70E2E9FF}"/>
              </a:ext>
            </a:extLst>
          </p:cNvPr>
          <p:cNvSpPr txBox="1"/>
          <p:nvPr/>
        </p:nvSpPr>
        <p:spPr>
          <a:xfrm>
            <a:off x="7959981" y="2097881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+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10</a:t>
            </a:r>
          </a:p>
        </p:txBody>
      </p:sp>
      <p:sp>
        <p:nvSpPr>
          <p:cNvPr id="52" name="PHẠM DUYÊN 2 9 - 9Slide.vn">
            <a:extLst>
              <a:ext uri="{FF2B5EF4-FFF2-40B4-BE49-F238E27FC236}">
                <a16:creationId xmlns:a16="http://schemas.microsoft.com/office/drawing/2014/main" id="{C224C12C-7978-5A12-BFE9-5C7A966D0C0F}"/>
              </a:ext>
            </a:extLst>
          </p:cNvPr>
          <p:cNvSpPr txBox="1"/>
          <p:nvPr/>
        </p:nvSpPr>
        <p:spPr>
          <a:xfrm>
            <a:off x="6934200" y="284763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 40</a:t>
            </a:r>
          </a:p>
        </p:txBody>
      </p:sp>
      <p:sp>
        <p:nvSpPr>
          <p:cNvPr id="53" name="PHẠM DUYÊN 2 10 - 9Slide.vn">
            <a:extLst>
              <a:ext uri="{FF2B5EF4-FFF2-40B4-BE49-F238E27FC236}">
                <a16:creationId xmlns:a16="http://schemas.microsoft.com/office/drawing/2014/main" id="{A7B11752-A7DA-325C-50DF-EAA451D8EBAD}"/>
              </a:ext>
            </a:extLst>
          </p:cNvPr>
          <p:cNvSpPr txBox="1"/>
          <p:nvPr/>
        </p:nvSpPr>
        <p:spPr>
          <a:xfrm>
            <a:off x="7317800" y="2097881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30</a:t>
            </a:r>
          </a:p>
        </p:txBody>
      </p:sp>
      <p:sp>
        <p:nvSpPr>
          <p:cNvPr id="54" name="PHẠM DUYÊN 2 11 - 9Slide.vn">
            <a:extLst>
              <a:ext uri="{FF2B5EF4-FFF2-40B4-BE49-F238E27FC236}">
                <a16:creationId xmlns:a16="http://schemas.microsoft.com/office/drawing/2014/main" id="{6049A8E5-9D6F-276E-6B7B-C5A5E7D4EA00}"/>
              </a:ext>
            </a:extLst>
          </p:cNvPr>
          <p:cNvSpPr txBox="1"/>
          <p:nvPr/>
        </p:nvSpPr>
        <p:spPr>
          <a:xfrm>
            <a:off x="961402" y="4611469"/>
            <a:ext cx="277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</a:rPr>
              <a:t>a) 27 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</a:rPr>
              <a:t> 7 + 30</a:t>
            </a:r>
          </a:p>
        </p:txBody>
      </p:sp>
      <p:sp>
        <p:nvSpPr>
          <p:cNvPr id="55" name="PHẠM DUYÊN 2 12 - 9Slide.vn">
            <a:extLst>
              <a:ext uri="{FF2B5EF4-FFF2-40B4-BE49-F238E27FC236}">
                <a16:creationId xmlns:a16="http://schemas.microsoft.com/office/drawing/2014/main" id="{DC6EB8F6-CBA2-85BB-5362-7DC39FBE0060}"/>
              </a:ext>
            </a:extLst>
          </p:cNvPr>
          <p:cNvSpPr txBox="1"/>
          <p:nvPr/>
        </p:nvSpPr>
        <p:spPr>
          <a:xfrm>
            <a:off x="4928567" y="4611469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</a:rPr>
              <a:t>b) 60 + 50 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</a:rPr>
              <a:t>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HẠM DUYÊN 2 13 - 9Slide.vn">
                <a:extLst>
                  <a:ext uri="{FF2B5EF4-FFF2-40B4-BE49-F238E27FC236}">
                    <a16:creationId xmlns:a16="http://schemas.microsoft.com/office/drawing/2014/main" id="{33796B08-B383-D3FB-885E-99B81B8712BF}"/>
                  </a:ext>
                </a:extLst>
              </p:cNvPr>
              <p:cNvSpPr txBox="1"/>
              <p:nvPr/>
            </p:nvSpPr>
            <p:spPr>
              <a:xfrm>
                <a:off x="9243583" y="4611469"/>
                <a:ext cx="1653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pc="-100">
                    <a:solidFill>
                      <a:schemeClr val="accent3">
                        <a:lumMod val="50000"/>
                      </a:schemeClr>
                    </a:solidFill>
                  </a:rPr>
                  <a:t>c) 9 </a:t>
                </a:r>
                <a14:m>
                  <m:oMath xmlns:m="http://schemas.openxmlformats.org/officeDocument/2006/math">
                    <m:r>
                      <a:rPr lang="en-US" sz="3600" i="1" spc="-1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spc="-100">
                    <a:solidFill>
                      <a:schemeClr val="accent3">
                        <a:lumMod val="50000"/>
                      </a:schemeClr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56" name="PHẠM DUYÊN 2 13 - 9Slide.vn">
                <a:extLst>
                  <a:ext uri="{FF2B5EF4-FFF2-40B4-BE49-F238E27FC236}">
                    <a16:creationId xmlns:a16="http://schemas.microsoft.com/office/drawing/2014/main" id="{33796B08-B383-D3FB-885E-99B81B871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583" y="4611469"/>
                <a:ext cx="1653017" cy="646331"/>
              </a:xfrm>
              <a:prstGeom prst="rect">
                <a:avLst/>
              </a:prstGeom>
              <a:blipFill>
                <a:blip r:embed="rId3"/>
                <a:stretch>
                  <a:fillRect l="-11029" t="-14019" r="-10294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92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HẠM DUYÊN 2 1 - 9Slide.vn">
            <a:extLst>
              <a:ext uri="{FF2B5EF4-FFF2-40B4-BE49-F238E27FC236}">
                <a16:creationId xmlns:a16="http://schemas.microsoft.com/office/drawing/2014/main" id="{1E4611F8-6AD5-D613-91F5-F4DA473E7DAB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0A24CD-AEAB-F2E4-315C-ED9F984AB96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0659A82-ABB3-27B1-F86F-B6E5764F67A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7056094-CDBC-B788-EF72-6C2C30A5B49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4A2C06-B425-013E-A335-6C7E69C91CD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0" name="PHẠM DUYÊN 2 2 - 9Slide.vn">
            <a:extLst>
              <a:ext uri="{FF2B5EF4-FFF2-40B4-BE49-F238E27FC236}">
                <a16:creationId xmlns:a16="http://schemas.microsoft.com/office/drawing/2014/main" id="{5100E2F2-A95B-05CB-82F1-23E70D31A11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8240" y="416461"/>
            <a:ext cx="8509160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pc="-40">
                <a:solidFill>
                  <a:schemeClr val="accent3">
                    <a:lumMod val="50000"/>
                  </a:schemeClr>
                </a:solidFill>
              </a:rPr>
              <a:t>Tính giá trị của biểu thức (theo mẫu).</a:t>
            </a:r>
          </a:p>
        </p:txBody>
      </p:sp>
      <p:sp>
        <p:nvSpPr>
          <p:cNvPr id="48" name="PHẠM DUYÊN 2 3 - 9Slide.vn">
            <a:extLst>
              <a:ext uri="{FF2B5EF4-FFF2-40B4-BE49-F238E27FC236}">
                <a16:creationId xmlns:a16="http://schemas.microsoft.com/office/drawing/2014/main" id="{4291CC8F-5A50-4C48-7ED4-FC489D911E7D}"/>
              </a:ext>
            </a:extLst>
          </p:cNvPr>
          <p:cNvSpPr txBox="1"/>
          <p:nvPr/>
        </p:nvSpPr>
        <p:spPr>
          <a:xfrm>
            <a:off x="2888067" y="1524000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</a:rPr>
              <a:t>a)  27 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</a:rPr>
              <a:t> 7 + 30</a:t>
            </a:r>
          </a:p>
        </p:txBody>
      </p:sp>
      <p:sp>
        <p:nvSpPr>
          <p:cNvPr id="49" name="PHẠM DUYÊN 2 4 - 9Slide.vn">
            <a:extLst>
              <a:ext uri="{FF2B5EF4-FFF2-40B4-BE49-F238E27FC236}">
                <a16:creationId xmlns:a16="http://schemas.microsoft.com/office/drawing/2014/main" id="{DFD44B80-C713-1A11-CC9E-7F74A4B53D11}"/>
              </a:ext>
            </a:extLst>
          </p:cNvPr>
          <p:cNvSpPr txBox="1"/>
          <p:nvPr/>
        </p:nvSpPr>
        <p:spPr>
          <a:xfrm>
            <a:off x="5739235" y="15240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PHẠM DUYÊN 2 5 - 9Slide.vn">
            <a:extLst>
              <a:ext uri="{FF2B5EF4-FFF2-40B4-BE49-F238E27FC236}">
                <a16:creationId xmlns:a16="http://schemas.microsoft.com/office/drawing/2014/main" id="{A6EA5ADD-598B-E52F-3260-858B69D42211}"/>
              </a:ext>
            </a:extLst>
          </p:cNvPr>
          <p:cNvSpPr/>
          <p:nvPr/>
        </p:nvSpPr>
        <p:spPr>
          <a:xfrm rot="5400000" flipH="1">
            <a:off x="4062797" y="1567787"/>
            <a:ext cx="133890" cy="1189316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5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HẠM DUYÊN 2 6 - 9Slide.vn">
            <a:extLst>
              <a:ext uri="{FF2B5EF4-FFF2-40B4-BE49-F238E27FC236}">
                <a16:creationId xmlns:a16="http://schemas.microsoft.com/office/drawing/2014/main" id="{3D8F2304-14B5-4A04-7B8C-633E70E2E9FF}"/>
              </a:ext>
            </a:extLst>
          </p:cNvPr>
          <p:cNvSpPr txBox="1"/>
          <p:nvPr/>
        </p:nvSpPr>
        <p:spPr>
          <a:xfrm>
            <a:off x="6765016" y="152400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+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30</a:t>
            </a:r>
          </a:p>
        </p:txBody>
      </p:sp>
      <p:sp>
        <p:nvSpPr>
          <p:cNvPr id="52" name="PHẠM DUYÊN 2 7 - 9Slide.vn">
            <a:extLst>
              <a:ext uri="{FF2B5EF4-FFF2-40B4-BE49-F238E27FC236}">
                <a16:creationId xmlns:a16="http://schemas.microsoft.com/office/drawing/2014/main" id="{C224C12C-7978-5A12-BFE9-5C7A966D0C0F}"/>
              </a:ext>
            </a:extLst>
          </p:cNvPr>
          <p:cNvSpPr txBox="1"/>
          <p:nvPr/>
        </p:nvSpPr>
        <p:spPr>
          <a:xfrm>
            <a:off x="5739235" y="2273756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 50</a:t>
            </a:r>
          </a:p>
        </p:txBody>
      </p:sp>
      <p:sp>
        <p:nvSpPr>
          <p:cNvPr id="53" name="PHẠM DUYÊN 2 8 - 9Slide.vn">
            <a:extLst>
              <a:ext uri="{FF2B5EF4-FFF2-40B4-BE49-F238E27FC236}">
                <a16:creationId xmlns:a16="http://schemas.microsoft.com/office/drawing/2014/main" id="{A7B11752-A7DA-325C-50DF-EAA451D8EBAD}"/>
              </a:ext>
            </a:extLst>
          </p:cNvPr>
          <p:cNvSpPr txBox="1"/>
          <p:nvPr/>
        </p:nvSpPr>
        <p:spPr>
          <a:xfrm>
            <a:off x="6122835" y="1524000"/>
            <a:ext cx="68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HẠM DUYÊN 2 9 - 9Slide.vn">
                <a:extLst>
                  <a:ext uri="{FF2B5EF4-FFF2-40B4-BE49-F238E27FC236}">
                    <a16:creationId xmlns:a16="http://schemas.microsoft.com/office/drawing/2014/main" id="{33796B08-B383-D3FB-885E-99B81B8712BF}"/>
                  </a:ext>
                </a:extLst>
              </p:cNvPr>
              <p:cNvSpPr txBox="1"/>
              <p:nvPr/>
            </p:nvSpPr>
            <p:spPr>
              <a:xfrm>
                <a:off x="2888067" y="5010834"/>
                <a:ext cx="16530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pc="-1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c) 9 </a:t>
                </a:r>
                <a14:m>
                  <m:oMath xmlns:m="http://schemas.openxmlformats.org/officeDocument/2006/math">
                    <m:r>
                      <a:rPr lang="en-US" sz="3600" spc="-1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spc="-1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4</a:t>
                </a:r>
              </a:p>
            </p:txBody>
          </p:sp>
        </mc:Choice>
        <mc:Fallback xmlns="">
          <p:sp>
            <p:nvSpPr>
              <p:cNvPr id="56" name="PHẠM DUYÊN 2 9 - 9Slide.vn">
                <a:extLst>
                  <a:ext uri="{FF2B5EF4-FFF2-40B4-BE49-F238E27FC236}">
                    <a16:creationId xmlns:a16="http://schemas.microsoft.com/office/drawing/2014/main" id="{33796B08-B383-D3FB-885E-99B81B871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67" y="5010834"/>
                <a:ext cx="1653017" cy="646331"/>
              </a:xfrm>
              <a:prstGeom prst="rect">
                <a:avLst/>
              </a:prstGeom>
              <a:blipFill>
                <a:blip r:embed="rId3"/>
                <a:stretch>
                  <a:fillRect l="-11439" t="-15094" r="-1070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HẠM DUYÊN 2 10 - 9Slide.vn">
            <a:extLst>
              <a:ext uri="{FF2B5EF4-FFF2-40B4-BE49-F238E27FC236}">
                <a16:creationId xmlns:a16="http://schemas.microsoft.com/office/drawing/2014/main" id="{80AD8553-3661-5946-E0AE-06D3CE62C691}"/>
              </a:ext>
            </a:extLst>
          </p:cNvPr>
          <p:cNvSpPr txBox="1"/>
          <p:nvPr/>
        </p:nvSpPr>
        <p:spPr>
          <a:xfrm>
            <a:off x="2888067" y="3267417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</a:rPr>
              <a:t>b) 60 + 50 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+mj-lt"/>
              </a:rPr>
              <a:t> 20</a:t>
            </a:r>
          </a:p>
        </p:txBody>
      </p:sp>
      <p:sp>
        <p:nvSpPr>
          <p:cNvPr id="20" name="PHẠM DUYÊN 2 11 - 9Slide.vn">
            <a:extLst>
              <a:ext uri="{FF2B5EF4-FFF2-40B4-BE49-F238E27FC236}">
                <a16:creationId xmlns:a16="http://schemas.microsoft.com/office/drawing/2014/main" id="{01B0A96D-196B-BC1E-9576-356F851D4233}"/>
              </a:ext>
            </a:extLst>
          </p:cNvPr>
          <p:cNvSpPr txBox="1"/>
          <p:nvPr/>
        </p:nvSpPr>
        <p:spPr>
          <a:xfrm>
            <a:off x="5967835" y="326741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PHẠM DUYÊN 2 12 - 9Slide.vn">
            <a:extLst>
              <a:ext uri="{FF2B5EF4-FFF2-40B4-BE49-F238E27FC236}">
                <a16:creationId xmlns:a16="http://schemas.microsoft.com/office/drawing/2014/main" id="{A4F5AB81-1339-4953-7581-A7CD621521A6}"/>
              </a:ext>
            </a:extLst>
          </p:cNvPr>
          <p:cNvSpPr/>
          <p:nvPr/>
        </p:nvSpPr>
        <p:spPr>
          <a:xfrm rot="5400000" flipH="1">
            <a:off x="4124055" y="3220062"/>
            <a:ext cx="133890" cy="1371600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5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HẠM DUYÊN 2 13 - 9Slide.vn">
            <a:extLst>
              <a:ext uri="{FF2B5EF4-FFF2-40B4-BE49-F238E27FC236}">
                <a16:creationId xmlns:a16="http://schemas.microsoft.com/office/drawing/2014/main" id="{B1D8D276-33B1-713D-7799-C97B50CE91EA}"/>
              </a:ext>
            </a:extLst>
          </p:cNvPr>
          <p:cNvSpPr txBox="1"/>
          <p:nvPr/>
        </p:nvSpPr>
        <p:spPr>
          <a:xfrm>
            <a:off x="7079067" y="3267417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– 20</a:t>
            </a:r>
          </a:p>
        </p:txBody>
      </p:sp>
      <p:sp>
        <p:nvSpPr>
          <p:cNvPr id="23" name="PHẠM DUYÊN 2 14 - 9Slide.vn">
            <a:extLst>
              <a:ext uri="{FF2B5EF4-FFF2-40B4-BE49-F238E27FC236}">
                <a16:creationId xmlns:a16="http://schemas.microsoft.com/office/drawing/2014/main" id="{145F3DAE-C920-8D4C-5241-D7D4007497C2}"/>
              </a:ext>
            </a:extLst>
          </p:cNvPr>
          <p:cNvSpPr txBox="1"/>
          <p:nvPr/>
        </p:nvSpPr>
        <p:spPr>
          <a:xfrm>
            <a:off x="5967835" y="401717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 90</a:t>
            </a:r>
          </a:p>
        </p:txBody>
      </p:sp>
      <p:sp>
        <p:nvSpPr>
          <p:cNvPr id="24" name="PHẠM DUYÊN 2 15 - 9Slide.vn">
            <a:extLst>
              <a:ext uri="{FF2B5EF4-FFF2-40B4-BE49-F238E27FC236}">
                <a16:creationId xmlns:a16="http://schemas.microsoft.com/office/drawing/2014/main" id="{C80466D6-193E-796E-D7EF-F7E0004DAF2A}"/>
              </a:ext>
            </a:extLst>
          </p:cNvPr>
          <p:cNvSpPr txBox="1"/>
          <p:nvPr/>
        </p:nvSpPr>
        <p:spPr>
          <a:xfrm>
            <a:off x="6351435" y="3267417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110</a:t>
            </a:r>
          </a:p>
        </p:txBody>
      </p:sp>
      <p:sp>
        <p:nvSpPr>
          <p:cNvPr id="25" name="PHẠM DUYÊN 2 16 - 9Slide.vn">
            <a:extLst>
              <a:ext uri="{FF2B5EF4-FFF2-40B4-BE49-F238E27FC236}">
                <a16:creationId xmlns:a16="http://schemas.microsoft.com/office/drawing/2014/main" id="{C26CFE90-9314-D669-3944-7D4C177AFC0F}"/>
              </a:ext>
            </a:extLst>
          </p:cNvPr>
          <p:cNvSpPr txBox="1"/>
          <p:nvPr/>
        </p:nvSpPr>
        <p:spPr>
          <a:xfrm>
            <a:off x="4589078" y="501083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PHẠM DUYÊN 2 17 - 9Slide.vn">
            <a:extLst>
              <a:ext uri="{FF2B5EF4-FFF2-40B4-BE49-F238E27FC236}">
                <a16:creationId xmlns:a16="http://schemas.microsoft.com/office/drawing/2014/main" id="{72EA3949-B1EA-8161-FA93-713DD7F50617}"/>
              </a:ext>
            </a:extLst>
          </p:cNvPr>
          <p:cNvSpPr txBox="1"/>
          <p:nvPr/>
        </p:nvSpPr>
        <p:spPr>
          <a:xfrm>
            <a:off x="4972678" y="5010834"/>
            <a:ext cx="67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61642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/>
      <p:bldP spid="52" grpId="0"/>
      <p:bldP spid="53" grpId="0"/>
      <p:bldP spid="56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HẠM DUYÊN 2 1 - 9Slide.vn">
            <a:extLst>
              <a:ext uri="{FF2B5EF4-FFF2-40B4-BE49-F238E27FC236}">
                <a16:creationId xmlns:a16="http://schemas.microsoft.com/office/drawing/2014/main" id="{1E4611F8-6AD5-D613-91F5-F4DA473E7DAB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0A24CD-AEAB-F2E4-315C-ED9F984AB96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0659A82-ABB3-27B1-F86F-B6E5764F67A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7056094-CDBC-B788-EF72-6C2C30A5B49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4A2C06-B425-013E-A335-6C7E69C91CD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PHẠM DUYÊN 2 2 - 9Slide.vn">
            <a:extLst>
              <a:ext uri="{FF2B5EF4-FFF2-40B4-BE49-F238E27FC236}">
                <a16:creationId xmlns:a16="http://schemas.microsoft.com/office/drawing/2014/main" id="{5100E2F2-A95B-05CB-82F1-23E70D31A11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8240" y="416461"/>
            <a:ext cx="8509160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pc="-40">
                <a:solidFill>
                  <a:schemeClr val="accent3">
                    <a:lumMod val="50000"/>
                  </a:schemeClr>
                </a:solidFill>
              </a:rPr>
              <a:t>Chọn số là giá trị của mỗi biểu thức.</a:t>
            </a:r>
          </a:p>
        </p:txBody>
      </p:sp>
      <p:pic>
        <p:nvPicPr>
          <p:cNvPr id="3" name="PHẠM DUYÊN 2 3 - 9Slide.vn">
            <a:extLst>
              <a:ext uri="{FF2B5EF4-FFF2-40B4-BE49-F238E27FC236}">
                <a16:creationId xmlns:a16="http://schemas.microsoft.com/office/drawing/2014/main" id="{59C74020-31FC-949C-53EA-B46751A0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11277600" cy="4141772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6" name="PHẠM DUYÊN 2 4 - 9Slide.vn">
            <a:extLst>
              <a:ext uri="{FF2B5EF4-FFF2-40B4-BE49-F238E27FC236}">
                <a16:creationId xmlns:a16="http://schemas.microsoft.com/office/drawing/2014/main" id="{7936A5E1-598F-86F7-6328-AB883FCB80EB}"/>
              </a:ext>
            </a:extLst>
          </p:cNvPr>
          <p:cNvCxnSpPr>
            <a:cxnSpLocks/>
          </p:cNvCxnSpPr>
          <p:nvPr/>
        </p:nvCxnSpPr>
        <p:spPr>
          <a:xfrm>
            <a:off x="3505200" y="2743200"/>
            <a:ext cx="3213100" cy="1790700"/>
          </a:xfrm>
          <a:prstGeom prst="line">
            <a:avLst/>
          </a:prstGeom>
          <a:ln w="44450" cap="rnd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2 5 - 9Slide.vn">
            <a:extLst>
              <a:ext uri="{FF2B5EF4-FFF2-40B4-BE49-F238E27FC236}">
                <a16:creationId xmlns:a16="http://schemas.microsoft.com/office/drawing/2014/main" id="{5FFDAF49-4A48-32AF-2FC1-54ADCC49E71F}"/>
              </a:ext>
            </a:extLst>
          </p:cNvPr>
          <p:cNvCxnSpPr>
            <a:cxnSpLocks/>
          </p:cNvCxnSpPr>
          <p:nvPr/>
        </p:nvCxnSpPr>
        <p:spPr>
          <a:xfrm flipH="1">
            <a:off x="5775325" y="2463800"/>
            <a:ext cx="2898775" cy="219075"/>
          </a:xfrm>
          <a:prstGeom prst="line">
            <a:avLst/>
          </a:prstGeom>
          <a:ln w="44450" cap="rnd">
            <a:solidFill>
              <a:srgbClr val="00B05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HẠM DUYÊN 2 6 - 9Slide.vn">
            <a:extLst>
              <a:ext uri="{FF2B5EF4-FFF2-40B4-BE49-F238E27FC236}">
                <a16:creationId xmlns:a16="http://schemas.microsoft.com/office/drawing/2014/main" id="{A602B92E-EA99-37CF-1583-81E4F150789E}"/>
              </a:ext>
            </a:extLst>
          </p:cNvPr>
          <p:cNvCxnSpPr>
            <a:cxnSpLocks/>
          </p:cNvCxnSpPr>
          <p:nvPr/>
        </p:nvCxnSpPr>
        <p:spPr>
          <a:xfrm flipH="1">
            <a:off x="5715000" y="4000500"/>
            <a:ext cx="3073400" cy="301023"/>
          </a:xfrm>
          <a:prstGeom prst="line">
            <a:avLst/>
          </a:prstGeom>
          <a:ln w="44450" cap="rnd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HẠM DUYÊN 2 7 - 9Slide.vn">
            <a:extLst>
              <a:ext uri="{FF2B5EF4-FFF2-40B4-BE49-F238E27FC236}">
                <a16:creationId xmlns:a16="http://schemas.microsoft.com/office/drawing/2014/main" id="{F54E14D4-91AB-D143-5988-C9314CE88B8A}"/>
              </a:ext>
            </a:extLst>
          </p:cNvPr>
          <p:cNvCxnSpPr>
            <a:cxnSpLocks/>
          </p:cNvCxnSpPr>
          <p:nvPr/>
        </p:nvCxnSpPr>
        <p:spPr>
          <a:xfrm flipV="1">
            <a:off x="3263900" y="3378200"/>
            <a:ext cx="3517900" cy="1263650"/>
          </a:xfrm>
          <a:prstGeom prst="line">
            <a:avLst/>
          </a:prstGeom>
          <a:ln w="44450" cap="rnd">
            <a:solidFill>
              <a:srgbClr val="0070C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B93CD-8C14-49A6-AF21-BB71371B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49646"/>
            <a:ext cx="11582400" cy="17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AB3B1FD0-53D0-4834-9EFC-8B62D6CE8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8125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1 - 9Slide.vn">
            <a:extLst>
              <a:ext uri="{FF2B5EF4-FFF2-40B4-BE49-F238E27FC236}">
                <a16:creationId xmlns:a16="http://schemas.microsoft.com/office/drawing/2014/main" id="{C6BC7B9E-B787-ED12-BB98-3F1445A66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sp>
        <p:nvSpPr>
          <p:cNvPr id="3" name="PHẠM DUYÊN 1 2 - 9Slide.vn">
            <a:extLst>
              <a:ext uri="{FF2B5EF4-FFF2-40B4-BE49-F238E27FC236}">
                <a16:creationId xmlns:a16="http://schemas.microsoft.com/office/drawing/2014/main" id="{09E97C4B-51D3-1E44-DD4B-389528103005}"/>
              </a:ext>
            </a:extLst>
          </p:cNvPr>
          <p:cNvSpPr txBox="1"/>
          <p:nvPr/>
        </p:nvSpPr>
        <p:spPr>
          <a:xfrm>
            <a:off x="3316233" y="457200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biểu thức</a:t>
            </a:r>
          </a:p>
        </p:txBody>
      </p:sp>
      <p:sp>
        <p:nvSpPr>
          <p:cNvPr id="4" name="PHẠM DUYÊN 1 3 - 9Slide.vn">
            <a:extLst>
              <a:ext uri="{FF2B5EF4-FFF2-40B4-BE49-F238E27FC236}">
                <a16:creationId xmlns:a16="http://schemas.microsoft.com/office/drawing/2014/main" id="{1A255636-A2BE-E019-024B-89A79319ED4F}"/>
              </a:ext>
            </a:extLst>
          </p:cNvPr>
          <p:cNvSpPr txBox="1"/>
          <p:nvPr/>
        </p:nvSpPr>
        <p:spPr>
          <a:xfrm>
            <a:off x="377008" y="1165086"/>
            <a:ext cx="38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a) Ví dụ về biểu thức</a:t>
            </a:r>
          </a:p>
        </p:txBody>
      </p:sp>
      <p:sp>
        <p:nvSpPr>
          <p:cNvPr id="5" name="PHẠM DUYÊN 1 4 - 9Slide.vn">
            <a:extLst>
              <a:ext uri="{FF2B5EF4-FFF2-40B4-BE49-F238E27FC236}">
                <a16:creationId xmlns:a16="http://schemas.microsoft.com/office/drawing/2014/main" id="{F4BD0ACD-6133-B5BE-611E-F11A1A65D54B}"/>
              </a:ext>
            </a:extLst>
          </p:cNvPr>
          <p:cNvSpPr txBox="1"/>
          <p:nvPr/>
        </p:nvSpPr>
        <p:spPr>
          <a:xfrm>
            <a:off x="377008" y="1844443"/>
            <a:ext cx="1146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Tính độ dài các đường gấp khúc ABC và ABCD (như hình vẽ)</a:t>
            </a:r>
          </a:p>
        </p:txBody>
      </p:sp>
      <p:grpSp>
        <p:nvGrpSpPr>
          <p:cNvPr id="28" name="PHẠM DUYÊN 1 5 - 9Slide.vn">
            <a:extLst>
              <a:ext uri="{FF2B5EF4-FFF2-40B4-BE49-F238E27FC236}">
                <a16:creationId xmlns:a16="http://schemas.microsoft.com/office/drawing/2014/main" id="{1F8A5BC5-E3E1-31B9-4788-24A0F143BC7E}"/>
              </a:ext>
            </a:extLst>
          </p:cNvPr>
          <p:cNvGrpSpPr/>
          <p:nvPr/>
        </p:nvGrpSpPr>
        <p:grpSpPr>
          <a:xfrm>
            <a:off x="2032491" y="2908877"/>
            <a:ext cx="8127018" cy="2501323"/>
            <a:chOff x="2144334" y="3184645"/>
            <a:chExt cx="8127018" cy="25013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BF8212-0AFC-22A2-B314-353DE4CEC05A}"/>
                </a:ext>
              </a:extLst>
            </p:cNvPr>
            <p:cNvGrpSpPr/>
            <p:nvPr/>
          </p:nvGrpSpPr>
          <p:grpSpPr>
            <a:xfrm>
              <a:off x="2277660" y="3511701"/>
              <a:ext cx="7636681" cy="1687999"/>
              <a:chOff x="4069961" y="3085933"/>
              <a:chExt cx="4709817" cy="104104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BEA94A-FC37-A661-3416-1D696F5CC255}"/>
                  </a:ext>
                </a:extLst>
              </p:cNvPr>
              <p:cNvSpPr/>
              <p:nvPr/>
            </p:nvSpPr>
            <p:spPr>
              <a:xfrm>
                <a:off x="4091473" y="3102700"/>
                <a:ext cx="4674637" cy="1007706"/>
              </a:xfrm>
              <a:custGeom>
                <a:avLst/>
                <a:gdLst>
                  <a:gd name="connsiteX0" fmla="*/ 0 w 4674637"/>
                  <a:gd name="connsiteY0" fmla="*/ 1007706 h 1007706"/>
                  <a:gd name="connsiteX1" fmla="*/ 1240972 w 4674637"/>
                  <a:gd name="connsiteY1" fmla="*/ 139959 h 1007706"/>
                  <a:gd name="connsiteX2" fmla="*/ 2519266 w 4674637"/>
                  <a:gd name="connsiteY2" fmla="*/ 951723 h 1007706"/>
                  <a:gd name="connsiteX3" fmla="*/ 4674637 w 4674637"/>
                  <a:gd name="connsiteY3" fmla="*/ 0 h 100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637" h="1007706">
                    <a:moveTo>
                      <a:pt x="0" y="1007706"/>
                    </a:moveTo>
                    <a:lnTo>
                      <a:pt x="1240972" y="139959"/>
                    </a:lnTo>
                    <a:lnTo>
                      <a:pt x="2519266" y="951723"/>
                    </a:lnTo>
                    <a:lnTo>
                      <a:pt x="4674637" y="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A06FAD-5604-E92E-2000-1BA90E909412}"/>
                  </a:ext>
                </a:extLst>
              </p:cNvPr>
              <p:cNvSpPr/>
              <p:nvPr/>
            </p:nvSpPr>
            <p:spPr>
              <a:xfrm>
                <a:off x="5300151" y="322326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AF77B7-5B30-7BED-398E-6335342C0526}"/>
                  </a:ext>
                </a:extLst>
              </p:cNvPr>
              <p:cNvSpPr/>
              <p:nvPr/>
            </p:nvSpPr>
            <p:spPr>
              <a:xfrm>
                <a:off x="4069961" y="4070588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73FC1B-B53E-6664-3FF9-C84B7DEB350B}"/>
                  </a:ext>
                </a:extLst>
              </p:cNvPr>
              <p:cNvSpPr/>
              <p:nvPr/>
            </p:nvSpPr>
            <p:spPr>
              <a:xfrm>
                <a:off x="6581137" y="4030936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71431A1-E6FC-6895-93F4-1925373535E4}"/>
                  </a:ext>
                </a:extLst>
              </p:cNvPr>
              <p:cNvSpPr/>
              <p:nvPr/>
            </p:nvSpPr>
            <p:spPr>
              <a:xfrm>
                <a:off x="8723384" y="308593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F9BB22C9-EB89-F1D4-9713-FAC856027A3E}"/>
                </a:ext>
              </a:extLst>
            </p:cNvPr>
            <p:cNvSpPr txBox="1"/>
            <p:nvPr/>
          </p:nvSpPr>
          <p:spPr>
            <a:xfrm>
              <a:off x="2144334" y="5181600"/>
              <a:ext cx="344293" cy="3774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13E4C12F-7BA0-7EB6-3E0F-CA99DDE1010E}"/>
                </a:ext>
              </a:extLst>
            </p:cNvPr>
            <p:cNvSpPr txBox="1"/>
            <p:nvPr/>
          </p:nvSpPr>
          <p:spPr>
            <a:xfrm>
              <a:off x="4111020" y="3229429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4A13A222-6229-7001-0353-272190FA7181}"/>
                </a:ext>
              </a:extLst>
            </p:cNvPr>
            <p:cNvSpPr txBox="1"/>
            <p:nvPr/>
          </p:nvSpPr>
          <p:spPr>
            <a:xfrm>
              <a:off x="6222951" y="5108914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24" name="Phạm Duyên 10 - 9Slide.vn">
              <a:extLst>
                <a:ext uri="{FF2B5EF4-FFF2-40B4-BE49-F238E27FC236}">
                  <a16:creationId xmlns:a16="http://schemas.microsoft.com/office/drawing/2014/main" id="{420B25FC-5D8C-0DA0-E19B-585030892E13}"/>
                </a:ext>
              </a:extLst>
            </p:cNvPr>
            <p:cNvSpPr txBox="1"/>
            <p:nvPr/>
          </p:nvSpPr>
          <p:spPr>
            <a:xfrm>
              <a:off x="9927059" y="3184645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98C30C-1DD7-2498-3DB0-965FEDC49A95}"/>
                </a:ext>
              </a:extLst>
            </p:cNvPr>
            <p:cNvSpPr txBox="1"/>
            <p:nvPr/>
          </p:nvSpPr>
          <p:spPr>
            <a:xfrm rot="19447980">
              <a:off x="2662972" y="4043233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F109A-337E-76B2-F1FA-78FB49931FD2}"/>
                </a:ext>
              </a:extLst>
            </p:cNvPr>
            <p:cNvSpPr txBox="1"/>
            <p:nvPr/>
          </p:nvSpPr>
          <p:spPr>
            <a:xfrm rot="1969975" flipH="1">
              <a:off x="5103561" y="3942297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233A4-50BD-AD26-EB14-C0D78FDD2E8E}"/>
                </a:ext>
              </a:extLst>
            </p:cNvPr>
            <p:cNvSpPr txBox="1"/>
            <p:nvPr/>
          </p:nvSpPr>
          <p:spPr>
            <a:xfrm rot="20149369" flipH="1">
              <a:off x="7542547" y="3841361"/>
              <a:ext cx="885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53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FF4AB35-321E-C0D2-310B-FFF39AE8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140" r="61250" b="1700"/>
          <a:stretch>
            <a:fillRect/>
          </a:stretch>
        </p:blipFill>
        <p:spPr>
          <a:xfrm>
            <a:off x="961025" y="3378308"/>
            <a:ext cx="3335720" cy="315452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2" name="PHẠM DUYÊN 1 1 - 9Slide.vn">
            <a:extLst>
              <a:ext uri="{FF2B5EF4-FFF2-40B4-BE49-F238E27FC236}">
                <a16:creationId xmlns:a16="http://schemas.microsoft.com/office/drawing/2014/main" id="{C6BC7B9E-B787-ED12-BB98-3F1445A66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-1600200"/>
            <a:ext cx="1537837" cy="768919"/>
          </a:xfrm>
          <a:prstGeom prst="rect">
            <a:avLst/>
          </a:prstGeom>
        </p:spPr>
      </p:pic>
      <p:sp>
        <p:nvSpPr>
          <p:cNvPr id="3" name="PHẠM DUYÊN 1 2 - 9Slide.vn">
            <a:extLst>
              <a:ext uri="{FF2B5EF4-FFF2-40B4-BE49-F238E27FC236}">
                <a16:creationId xmlns:a16="http://schemas.microsoft.com/office/drawing/2014/main" id="{09E97C4B-51D3-1E44-DD4B-389528103005}"/>
              </a:ext>
            </a:extLst>
          </p:cNvPr>
          <p:cNvSpPr txBox="1"/>
          <p:nvPr/>
        </p:nvSpPr>
        <p:spPr>
          <a:xfrm>
            <a:off x="3316233" y="-1426496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biểu thức</a:t>
            </a:r>
          </a:p>
        </p:txBody>
      </p:sp>
      <p:sp>
        <p:nvSpPr>
          <p:cNvPr id="4" name="PHẠM DUYÊN 1 3 - 9Slide.vn">
            <a:extLst>
              <a:ext uri="{FF2B5EF4-FFF2-40B4-BE49-F238E27FC236}">
                <a16:creationId xmlns:a16="http://schemas.microsoft.com/office/drawing/2014/main" id="{1A255636-A2BE-E019-024B-89A79319ED4F}"/>
              </a:ext>
            </a:extLst>
          </p:cNvPr>
          <p:cNvSpPr txBox="1"/>
          <p:nvPr/>
        </p:nvSpPr>
        <p:spPr>
          <a:xfrm>
            <a:off x="377008" y="-718610"/>
            <a:ext cx="38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a) Ví dụ về biểu thức</a:t>
            </a:r>
          </a:p>
        </p:txBody>
      </p:sp>
      <p:sp>
        <p:nvSpPr>
          <p:cNvPr id="5" name="PHẠM DUYÊN 1 4 - 9Slide.vn">
            <a:extLst>
              <a:ext uri="{FF2B5EF4-FFF2-40B4-BE49-F238E27FC236}">
                <a16:creationId xmlns:a16="http://schemas.microsoft.com/office/drawing/2014/main" id="{F4BD0ACD-6133-B5BE-611E-F11A1A65D54B}"/>
              </a:ext>
            </a:extLst>
          </p:cNvPr>
          <p:cNvSpPr txBox="1"/>
          <p:nvPr/>
        </p:nvSpPr>
        <p:spPr>
          <a:xfrm>
            <a:off x="377008" y="298066"/>
            <a:ext cx="1146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Tính độ dài các đường gấp khúc </a:t>
            </a:r>
            <a:r>
              <a:rPr lang="en-US" sz="3600" spc="-180">
                <a:solidFill>
                  <a:schemeClr val="accent5"/>
                </a:solidFill>
                <a:latin typeface="+mj-lt"/>
              </a:rPr>
              <a:t>ABC</a:t>
            </a:r>
            <a:r>
              <a:rPr lang="en-US" sz="3600" spc="-180"/>
              <a:t> và ABCD (như hình vẽ)</a:t>
            </a:r>
          </a:p>
        </p:txBody>
      </p:sp>
      <p:grpSp>
        <p:nvGrpSpPr>
          <p:cNvPr id="28" name="PHẠM DUYÊN 1 5 - 9Slide.vn">
            <a:extLst>
              <a:ext uri="{FF2B5EF4-FFF2-40B4-BE49-F238E27FC236}">
                <a16:creationId xmlns:a16="http://schemas.microsoft.com/office/drawing/2014/main" id="{1F8A5BC5-E3E1-31B9-4788-24A0F143BC7E}"/>
              </a:ext>
            </a:extLst>
          </p:cNvPr>
          <p:cNvGrpSpPr/>
          <p:nvPr/>
        </p:nvGrpSpPr>
        <p:grpSpPr>
          <a:xfrm>
            <a:off x="2032491" y="778791"/>
            <a:ext cx="8127018" cy="2574009"/>
            <a:chOff x="2144334" y="3184645"/>
            <a:chExt cx="8127018" cy="25740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BF8212-0AFC-22A2-B314-353DE4CEC05A}"/>
                </a:ext>
              </a:extLst>
            </p:cNvPr>
            <p:cNvGrpSpPr/>
            <p:nvPr/>
          </p:nvGrpSpPr>
          <p:grpSpPr>
            <a:xfrm>
              <a:off x="2277660" y="3511701"/>
              <a:ext cx="7636681" cy="1687999"/>
              <a:chOff x="4069961" y="3085933"/>
              <a:chExt cx="4709817" cy="104104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BEA94A-FC37-A661-3416-1D696F5CC255}"/>
                  </a:ext>
                </a:extLst>
              </p:cNvPr>
              <p:cNvSpPr/>
              <p:nvPr/>
            </p:nvSpPr>
            <p:spPr>
              <a:xfrm>
                <a:off x="4091473" y="3102700"/>
                <a:ext cx="4674637" cy="1007706"/>
              </a:xfrm>
              <a:custGeom>
                <a:avLst/>
                <a:gdLst>
                  <a:gd name="connsiteX0" fmla="*/ 0 w 4674637"/>
                  <a:gd name="connsiteY0" fmla="*/ 1007706 h 1007706"/>
                  <a:gd name="connsiteX1" fmla="*/ 1240972 w 4674637"/>
                  <a:gd name="connsiteY1" fmla="*/ 139959 h 1007706"/>
                  <a:gd name="connsiteX2" fmla="*/ 2519266 w 4674637"/>
                  <a:gd name="connsiteY2" fmla="*/ 951723 h 1007706"/>
                  <a:gd name="connsiteX3" fmla="*/ 4674637 w 4674637"/>
                  <a:gd name="connsiteY3" fmla="*/ 0 h 100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637" h="1007706">
                    <a:moveTo>
                      <a:pt x="0" y="1007706"/>
                    </a:moveTo>
                    <a:lnTo>
                      <a:pt x="1240972" y="139959"/>
                    </a:lnTo>
                    <a:lnTo>
                      <a:pt x="2519266" y="951723"/>
                    </a:lnTo>
                    <a:lnTo>
                      <a:pt x="4674637" y="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A06FAD-5604-E92E-2000-1BA90E909412}"/>
                  </a:ext>
                </a:extLst>
              </p:cNvPr>
              <p:cNvSpPr/>
              <p:nvPr/>
            </p:nvSpPr>
            <p:spPr>
              <a:xfrm>
                <a:off x="5300151" y="322326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AF77B7-5B30-7BED-398E-6335342C0526}"/>
                  </a:ext>
                </a:extLst>
              </p:cNvPr>
              <p:cNvSpPr/>
              <p:nvPr/>
            </p:nvSpPr>
            <p:spPr>
              <a:xfrm>
                <a:off x="4069961" y="4070588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73FC1B-B53E-6664-3FF9-C84B7DEB350B}"/>
                  </a:ext>
                </a:extLst>
              </p:cNvPr>
              <p:cNvSpPr/>
              <p:nvPr/>
            </p:nvSpPr>
            <p:spPr>
              <a:xfrm>
                <a:off x="6581137" y="4030936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71431A1-E6FC-6895-93F4-1925373535E4}"/>
                  </a:ext>
                </a:extLst>
              </p:cNvPr>
              <p:cNvSpPr/>
              <p:nvPr/>
            </p:nvSpPr>
            <p:spPr>
              <a:xfrm>
                <a:off x="8723384" y="308593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F9BB22C9-EB89-F1D4-9713-FAC856027A3E}"/>
                </a:ext>
              </a:extLst>
            </p:cNvPr>
            <p:cNvSpPr txBox="1"/>
            <p:nvPr/>
          </p:nvSpPr>
          <p:spPr>
            <a:xfrm>
              <a:off x="2144334" y="5181600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13E4C12F-7BA0-7EB6-3E0F-CA99DDE1010E}"/>
                </a:ext>
              </a:extLst>
            </p:cNvPr>
            <p:cNvSpPr txBox="1"/>
            <p:nvPr/>
          </p:nvSpPr>
          <p:spPr>
            <a:xfrm>
              <a:off x="4111020" y="3229429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B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4A13A222-6229-7001-0353-272190FA7181}"/>
                </a:ext>
              </a:extLst>
            </p:cNvPr>
            <p:cNvSpPr txBox="1"/>
            <p:nvPr/>
          </p:nvSpPr>
          <p:spPr>
            <a:xfrm>
              <a:off x="6222951" y="5108914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C</a:t>
              </a:r>
            </a:p>
          </p:txBody>
        </p:sp>
        <p:sp>
          <p:nvSpPr>
            <p:cNvPr id="24" name="Phạm Duyên 10 - 9Slide.vn">
              <a:extLst>
                <a:ext uri="{FF2B5EF4-FFF2-40B4-BE49-F238E27FC236}">
                  <a16:creationId xmlns:a16="http://schemas.microsoft.com/office/drawing/2014/main" id="{420B25FC-5D8C-0DA0-E19B-585030892E13}"/>
                </a:ext>
              </a:extLst>
            </p:cNvPr>
            <p:cNvSpPr txBox="1"/>
            <p:nvPr/>
          </p:nvSpPr>
          <p:spPr>
            <a:xfrm>
              <a:off x="9927059" y="3184645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98C30C-1DD7-2498-3DB0-965FEDC49A95}"/>
                </a:ext>
              </a:extLst>
            </p:cNvPr>
            <p:cNvSpPr txBox="1"/>
            <p:nvPr/>
          </p:nvSpPr>
          <p:spPr>
            <a:xfrm rot="19447980">
              <a:off x="2662972" y="4043233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F109A-337E-76B2-F1FA-78FB49931FD2}"/>
                </a:ext>
              </a:extLst>
            </p:cNvPr>
            <p:cNvSpPr txBox="1"/>
            <p:nvPr/>
          </p:nvSpPr>
          <p:spPr>
            <a:xfrm rot="1969975" flipH="1">
              <a:off x="5103561" y="3942297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233A4-50BD-AD26-EB14-C0D78FDD2E8E}"/>
                </a:ext>
              </a:extLst>
            </p:cNvPr>
            <p:cNvSpPr txBox="1"/>
            <p:nvPr/>
          </p:nvSpPr>
          <p:spPr>
            <a:xfrm rot="20149369" flipH="1">
              <a:off x="7542547" y="3841361"/>
              <a:ext cx="885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8 cm</a:t>
              </a:r>
            </a:p>
          </p:txBody>
        </p:sp>
      </p:grpSp>
      <p:sp>
        <p:nvSpPr>
          <p:cNvPr id="15" name="PHẠM DUYÊN 1 7 - 9Slide.vn">
            <a:extLst>
              <a:ext uri="{FF2B5EF4-FFF2-40B4-BE49-F238E27FC236}">
                <a16:creationId xmlns:a16="http://schemas.microsoft.com/office/drawing/2014/main" id="{47635666-0424-5165-5B79-786A59154826}"/>
              </a:ext>
            </a:extLst>
          </p:cNvPr>
          <p:cNvSpPr/>
          <p:nvPr/>
        </p:nvSpPr>
        <p:spPr>
          <a:xfrm>
            <a:off x="6328975" y="915015"/>
            <a:ext cx="4163265" cy="1935964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PHẠM DUYÊN 1 8 - 9Slide.vn">
            <a:extLst>
              <a:ext uri="{FF2B5EF4-FFF2-40B4-BE49-F238E27FC236}">
                <a16:creationId xmlns:a16="http://schemas.microsoft.com/office/drawing/2014/main" id="{83A9EB86-5FEF-B239-5CBC-63CED3AC0780}"/>
              </a:ext>
            </a:extLst>
          </p:cNvPr>
          <p:cNvGrpSpPr/>
          <p:nvPr/>
        </p:nvGrpSpPr>
        <p:grpSpPr>
          <a:xfrm>
            <a:off x="3361827" y="2635254"/>
            <a:ext cx="4390856" cy="2773588"/>
            <a:chOff x="3988269" y="4562428"/>
            <a:chExt cx="4390856" cy="277358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7A720E-C201-2BEA-D094-1338DF3C28AA}"/>
                </a:ext>
              </a:extLst>
            </p:cNvPr>
            <p:cNvSpPr/>
            <p:nvPr/>
          </p:nvSpPr>
          <p:spPr>
            <a:xfrm rot="14817577">
              <a:off x="4796903" y="3753794"/>
              <a:ext cx="2773588" cy="4390856"/>
            </a:xfrm>
            <a:custGeom>
              <a:avLst/>
              <a:gdLst>
                <a:gd name="connsiteX0" fmla="*/ 2081051 w 2096296"/>
                <a:gd name="connsiteY0" fmla="*/ 916804 h 3416919"/>
                <a:gd name="connsiteX1" fmla="*/ 1067067 w 2096296"/>
                <a:gd name="connsiteY1" fmla="*/ 3300926 h 3416919"/>
                <a:gd name="connsiteX2" fmla="*/ 817201 w 2096296"/>
                <a:gd name="connsiteY2" fmla="*/ 3401674 h 3416919"/>
                <a:gd name="connsiteX3" fmla="*/ 115993 w 2096296"/>
                <a:gd name="connsiteY3" fmla="*/ 3103446 h 3416919"/>
                <a:gd name="connsiteX4" fmla="*/ 15245 w 2096296"/>
                <a:gd name="connsiteY4" fmla="*/ 2853579 h 3416919"/>
                <a:gd name="connsiteX5" fmla="*/ 1029229 w 2096296"/>
                <a:gd name="connsiteY5" fmla="*/ 469457 h 3416919"/>
                <a:gd name="connsiteX6" fmla="*/ 1279096 w 2096296"/>
                <a:gd name="connsiteY6" fmla="*/ 368709 h 3416919"/>
                <a:gd name="connsiteX7" fmla="*/ 1352170 w 2096296"/>
                <a:gd name="connsiteY7" fmla="*/ 399788 h 3416919"/>
                <a:gd name="connsiteX8" fmla="*/ 1435068 w 2096296"/>
                <a:gd name="connsiteY8" fmla="*/ 0 h 3416919"/>
                <a:gd name="connsiteX9" fmla="*/ 1534000 w 2096296"/>
                <a:gd name="connsiteY9" fmla="*/ 477121 h 3416919"/>
                <a:gd name="connsiteX10" fmla="*/ 1980303 w 2096296"/>
                <a:gd name="connsiteY10" fmla="*/ 666937 h 3416919"/>
                <a:gd name="connsiteX11" fmla="*/ 2081051 w 2096296"/>
                <a:gd name="connsiteY11" fmla="*/ 916804 h 3416919"/>
                <a:gd name="connsiteX0" fmla="*/ 2081051 w 2096296"/>
                <a:gd name="connsiteY0" fmla="*/ 818522 h 3318637"/>
                <a:gd name="connsiteX1" fmla="*/ 1067067 w 2096296"/>
                <a:gd name="connsiteY1" fmla="*/ 3202644 h 3318637"/>
                <a:gd name="connsiteX2" fmla="*/ 817201 w 2096296"/>
                <a:gd name="connsiteY2" fmla="*/ 3303392 h 3318637"/>
                <a:gd name="connsiteX3" fmla="*/ 115993 w 2096296"/>
                <a:gd name="connsiteY3" fmla="*/ 3005164 h 3318637"/>
                <a:gd name="connsiteX4" fmla="*/ 15245 w 2096296"/>
                <a:gd name="connsiteY4" fmla="*/ 2755297 h 3318637"/>
                <a:gd name="connsiteX5" fmla="*/ 1029229 w 2096296"/>
                <a:gd name="connsiteY5" fmla="*/ 371175 h 3318637"/>
                <a:gd name="connsiteX6" fmla="*/ 1279096 w 2096296"/>
                <a:gd name="connsiteY6" fmla="*/ 270427 h 3318637"/>
                <a:gd name="connsiteX7" fmla="*/ 1352170 w 2096296"/>
                <a:gd name="connsiteY7" fmla="*/ 301506 h 3318637"/>
                <a:gd name="connsiteX8" fmla="*/ 1445422 w 2096296"/>
                <a:gd name="connsiteY8" fmla="*/ 0 h 3318637"/>
                <a:gd name="connsiteX9" fmla="*/ 1534000 w 2096296"/>
                <a:gd name="connsiteY9" fmla="*/ 378839 h 3318637"/>
                <a:gd name="connsiteX10" fmla="*/ 1980303 w 2096296"/>
                <a:gd name="connsiteY10" fmla="*/ 568655 h 3318637"/>
                <a:gd name="connsiteX11" fmla="*/ 2081051 w 2096296"/>
                <a:gd name="connsiteY11" fmla="*/ 818522 h 33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96" h="3318637">
                  <a:moveTo>
                    <a:pt x="2081051" y="818522"/>
                  </a:moveTo>
                  <a:lnTo>
                    <a:pt x="1067067" y="3202644"/>
                  </a:lnTo>
                  <a:cubicBezTo>
                    <a:pt x="1025890" y="3299463"/>
                    <a:pt x="914020" y="3344570"/>
                    <a:pt x="817201" y="3303392"/>
                  </a:cubicBezTo>
                  <a:lnTo>
                    <a:pt x="115993" y="3005164"/>
                  </a:lnTo>
                  <a:cubicBezTo>
                    <a:pt x="19174" y="2963986"/>
                    <a:pt x="-25932" y="2852116"/>
                    <a:pt x="15245" y="2755297"/>
                  </a:cubicBezTo>
                  <a:lnTo>
                    <a:pt x="1029229" y="371175"/>
                  </a:lnTo>
                  <a:cubicBezTo>
                    <a:pt x="1070407" y="274355"/>
                    <a:pt x="1182277" y="229249"/>
                    <a:pt x="1279096" y="270427"/>
                  </a:cubicBezTo>
                  <a:lnTo>
                    <a:pt x="1352170" y="301506"/>
                  </a:lnTo>
                  <a:lnTo>
                    <a:pt x="1445422" y="0"/>
                  </a:lnTo>
                  <a:lnTo>
                    <a:pt x="1534000" y="378839"/>
                  </a:lnTo>
                  <a:lnTo>
                    <a:pt x="1980303" y="568655"/>
                  </a:lnTo>
                  <a:cubicBezTo>
                    <a:pt x="2077122" y="609833"/>
                    <a:pt x="2122229" y="721703"/>
                    <a:pt x="2081051" y="81852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lumMod val="91000"/>
                    <a:lumOff val="9000"/>
                  </a:schemeClr>
                </a:gs>
                <a:gs pos="87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88F997-D6E1-B8B9-FCD0-6E7DBE45A155}"/>
                </a:ext>
              </a:extLst>
            </p:cNvPr>
            <p:cNvSpPr txBox="1"/>
            <p:nvPr/>
          </p:nvSpPr>
          <p:spPr>
            <a:xfrm>
              <a:off x="4273705" y="5241432"/>
              <a:ext cx="40454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+mj-lt"/>
                </a:rPr>
                <a:t>Để tính độ dài đường gấp khúc ABC, ta làm thế nào?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PHẠM DUYÊN 1 9 - 9Slide.vn">
                <a:extLst>
                  <a:ext uri="{FF2B5EF4-FFF2-40B4-BE49-F238E27FC236}">
                    <a16:creationId xmlns:a16="http://schemas.microsoft.com/office/drawing/2014/main" id="{AFF11876-ED71-93F5-934C-218420E0CE11}"/>
                  </a:ext>
                </a:extLst>
              </p:cNvPr>
              <p:cNvSpPr txBox="1"/>
              <p:nvPr/>
            </p:nvSpPr>
            <p:spPr>
              <a:xfrm>
                <a:off x="1485900" y="5299181"/>
                <a:ext cx="2549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spc="-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5 + 5 hoặc 5 </a:t>
                </a:r>
                <a14:m>
                  <m:oMath xmlns:m="http://schemas.openxmlformats.org/officeDocument/2006/math">
                    <m:r>
                      <a:rPr lang="en-US" sz="2800" i="1" spc="-1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spc="-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2</a:t>
                </a:r>
              </a:p>
            </p:txBody>
          </p:sp>
        </mc:Choice>
        <mc:Fallback>
          <p:sp>
            <p:nvSpPr>
              <p:cNvPr id="34" name="PHẠM DUYÊN 1 9 - 9Slide.vn">
                <a:extLst>
                  <a:ext uri="{FF2B5EF4-FFF2-40B4-BE49-F238E27FC236}">
                    <a16:creationId xmlns:a16="http://schemas.microsoft.com/office/drawing/2014/main" id="{AFF11876-ED71-93F5-934C-218420E0C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299181"/>
                <a:ext cx="2549096" cy="523220"/>
              </a:xfrm>
              <a:prstGeom prst="rect">
                <a:avLst/>
              </a:prstGeom>
              <a:blipFill>
                <a:blip r:embed="rId5"/>
                <a:stretch>
                  <a:fillRect l="-4545" t="-11628" r="-43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PHẠM DUYÊN 1 10 - 9Slide.vn">
            <a:extLst>
              <a:ext uri="{FF2B5EF4-FFF2-40B4-BE49-F238E27FC236}">
                <a16:creationId xmlns:a16="http://schemas.microsoft.com/office/drawing/2014/main" id="{A2CAD8FB-4F69-DA91-A5D8-7D19AFD63E82}"/>
              </a:ext>
            </a:extLst>
          </p:cNvPr>
          <p:cNvGrpSpPr/>
          <p:nvPr/>
        </p:nvGrpSpPr>
        <p:grpSpPr>
          <a:xfrm>
            <a:off x="3361827" y="2635254"/>
            <a:ext cx="4390856" cy="2773588"/>
            <a:chOff x="3988269" y="4562428"/>
            <a:chExt cx="4390856" cy="277358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BB79FA-D1DC-ECD1-8DFC-B31431EB947F}"/>
                </a:ext>
              </a:extLst>
            </p:cNvPr>
            <p:cNvSpPr/>
            <p:nvPr/>
          </p:nvSpPr>
          <p:spPr>
            <a:xfrm rot="14817577">
              <a:off x="4796903" y="3753794"/>
              <a:ext cx="2773588" cy="4390856"/>
            </a:xfrm>
            <a:custGeom>
              <a:avLst/>
              <a:gdLst>
                <a:gd name="connsiteX0" fmla="*/ 2081051 w 2096296"/>
                <a:gd name="connsiteY0" fmla="*/ 916804 h 3416919"/>
                <a:gd name="connsiteX1" fmla="*/ 1067067 w 2096296"/>
                <a:gd name="connsiteY1" fmla="*/ 3300926 h 3416919"/>
                <a:gd name="connsiteX2" fmla="*/ 817201 w 2096296"/>
                <a:gd name="connsiteY2" fmla="*/ 3401674 h 3416919"/>
                <a:gd name="connsiteX3" fmla="*/ 115993 w 2096296"/>
                <a:gd name="connsiteY3" fmla="*/ 3103446 h 3416919"/>
                <a:gd name="connsiteX4" fmla="*/ 15245 w 2096296"/>
                <a:gd name="connsiteY4" fmla="*/ 2853579 h 3416919"/>
                <a:gd name="connsiteX5" fmla="*/ 1029229 w 2096296"/>
                <a:gd name="connsiteY5" fmla="*/ 469457 h 3416919"/>
                <a:gd name="connsiteX6" fmla="*/ 1279096 w 2096296"/>
                <a:gd name="connsiteY6" fmla="*/ 368709 h 3416919"/>
                <a:gd name="connsiteX7" fmla="*/ 1352170 w 2096296"/>
                <a:gd name="connsiteY7" fmla="*/ 399788 h 3416919"/>
                <a:gd name="connsiteX8" fmla="*/ 1435068 w 2096296"/>
                <a:gd name="connsiteY8" fmla="*/ 0 h 3416919"/>
                <a:gd name="connsiteX9" fmla="*/ 1534000 w 2096296"/>
                <a:gd name="connsiteY9" fmla="*/ 477121 h 3416919"/>
                <a:gd name="connsiteX10" fmla="*/ 1980303 w 2096296"/>
                <a:gd name="connsiteY10" fmla="*/ 666937 h 3416919"/>
                <a:gd name="connsiteX11" fmla="*/ 2081051 w 2096296"/>
                <a:gd name="connsiteY11" fmla="*/ 916804 h 3416919"/>
                <a:gd name="connsiteX0" fmla="*/ 2081051 w 2096296"/>
                <a:gd name="connsiteY0" fmla="*/ 818522 h 3318637"/>
                <a:gd name="connsiteX1" fmla="*/ 1067067 w 2096296"/>
                <a:gd name="connsiteY1" fmla="*/ 3202644 h 3318637"/>
                <a:gd name="connsiteX2" fmla="*/ 817201 w 2096296"/>
                <a:gd name="connsiteY2" fmla="*/ 3303392 h 3318637"/>
                <a:gd name="connsiteX3" fmla="*/ 115993 w 2096296"/>
                <a:gd name="connsiteY3" fmla="*/ 3005164 h 3318637"/>
                <a:gd name="connsiteX4" fmla="*/ 15245 w 2096296"/>
                <a:gd name="connsiteY4" fmla="*/ 2755297 h 3318637"/>
                <a:gd name="connsiteX5" fmla="*/ 1029229 w 2096296"/>
                <a:gd name="connsiteY5" fmla="*/ 371175 h 3318637"/>
                <a:gd name="connsiteX6" fmla="*/ 1279096 w 2096296"/>
                <a:gd name="connsiteY6" fmla="*/ 270427 h 3318637"/>
                <a:gd name="connsiteX7" fmla="*/ 1352170 w 2096296"/>
                <a:gd name="connsiteY7" fmla="*/ 301506 h 3318637"/>
                <a:gd name="connsiteX8" fmla="*/ 1445422 w 2096296"/>
                <a:gd name="connsiteY8" fmla="*/ 0 h 3318637"/>
                <a:gd name="connsiteX9" fmla="*/ 1534000 w 2096296"/>
                <a:gd name="connsiteY9" fmla="*/ 378839 h 3318637"/>
                <a:gd name="connsiteX10" fmla="*/ 1980303 w 2096296"/>
                <a:gd name="connsiteY10" fmla="*/ 568655 h 3318637"/>
                <a:gd name="connsiteX11" fmla="*/ 2081051 w 2096296"/>
                <a:gd name="connsiteY11" fmla="*/ 818522 h 33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96" h="3318637">
                  <a:moveTo>
                    <a:pt x="2081051" y="818522"/>
                  </a:moveTo>
                  <a:lnTo>
                    <a:pt x="1067067" y="3202644"/>
                  </a:lnTo>
                  <a:cubicBezTo>
                    <a:pt x="1025890" y="3299463"/>
                    <a:pt x="914020" y="3344570"/>
                    <a:pt x="817201" y="3303392"/>
                  </a:cubicBezTo>
                  <a:lnTo>
                    <a:pt x="115993" y="3005164"/>
                  </a:lnTo>
                  <a:cubicBezTo>
                    <a:pt x="19174" y="2963986"/>
                    <a:pt x="-25932" y="2852116"/>
                    <a:pt x="15245" y="2755297"/>
                  </a:cubicBezTo>
                  <a:lnTo>
                    <a:pt x="1029229" y="371175"/>
                  </a:lnTo>
                  <a:cubicBezTo>
                    <a:pt x="1070407" y="274355"/>
                    <a:pt x="1182277" y="229249"/>
                    <a:pt x="1279096" y="270427"/>
                  </a:cubicBezTo>
                  <a:lnTo>
                    <a:pt x="1352170" y="301506"/>
                  </a:lnTo>
                  <a:lnTo>
                    <a:pt x="1445422" y="0"/>
                  </a:lnTo>
                  <a:lnTo>
                    <a:pt x="1534000" y="378839"/>
                  </a:lnTo>
                  <a:lnTo>
                    <a:pt x="1980303" y="568655"/>
                  </a:lnTo>
                  <a:cubicBezTo>
                    <a:pt x="2077122" y="609833"/>
                    <a:pt x="2122229" y="721703"/>
                    <a:pt x="2081051" y="81852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lumMod val="91000"/>
                    <a:lumOff val="9000"/>
                  </a:schemeClr>
                </a:gs>
                <a:gs pos="87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31C8FC-6CC1-82C1-D6F9-64744106721F}"/>
                    </a:ext>
                  </a:extLst>
                </p:cNvPr>
                <p:cNvSpPr txBox="1"/>
                <p:nvPr/>
              </p:nvSpPr>
              <p:spPr>
                <a:xfrm>
                  <a:off x="4273705" y="5241432"/>
                  <a:ext cx="404548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Để tính độ dài đường gấp khúc ABC, ta tính:</a:t>
                  </a:r>
                </a:p>
                <a:p>
                  <a:pPr algn="ctr"/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5 + 5 hoặc 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31C8FC-6CC1-82C1-D6F9-647441067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3705" y="5241432"/>
                  <a:ext cx="4045485" cy="1384995"/>
                </a:xfrm>
                <a:prstGeom prst="rect">
                  <a:avLst/>
                </a:prstGeom>
                <a:blipFill>
                  <a:blip r:embed="rId6"/>
                  <a:stretch>
                    <a:fillRect t="-4846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9802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12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1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3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A540616-CC13-14B9-7963-7C04D4C0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t="2140" r="417" b="1700"/>
          <a:stretch>
            <a:fillRect/>
          </a:stretch>
        </p:blipFill>
        <p:spPr>
          <a:xfrm flipH="1">
            <a:off x="580803" y="3650548"/>
            <a:ext cx="3928842" cy="2920466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2" name="PHẠM DUYÊN 1 1 - 9Slide.vn">
            <a:extLst>
              <a:ext uri="{FF2B5EF4-FFF2-40B4-BE49-F238E27FC236}">
                <a16:creationId xmlns:a16="http://schemas.microsoft.com/office/drawing/2014/main" id="{C6BC7B9E-B787-ED12-BB98-3F1445A66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-1600200"/>
            <a:ext cx="1537837" cy="768919"/>
          </a:xfrm>
          <a:prstGeom prst="rect">
            <a:avLst/>
          </a:prstGeom>
        </p:spPr>
      </p:pic>
      <p:sp>
        <p:nvSpPr>
          <p:cNvPr id="3" name="PHẠM DUYÊN 1 2 - 9Slide.vn">
            <a:extLst>
              <a:ext uri="{FF2B5EF4-FFF2-40B4-BE49-F238E27FC236}">
                <a16:creationId xmlns:a16="http://schemas.microsoft.com/office/drawing/2014/main" id="{09E97C4B-51D3-1E44-DD4B-389528103005}"/>
              </a:ext>
            </a:extLst>
          </p:cNvPr>
          <p:cNvSpPr txBox="1"/>
          <p:nvPr/>
        </p:nvSpPr>
        <p:spPr>
          <a:xfrm>
            <a:off x="3316233" y="-1426496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biểu thức</a:t>
            </a:r>
          </a:p>
        </p:txBody>
      </p:sp>
      <p:sp>
        <p:nvSpPr>
          <p:cNvPr id="4" name="PHẠM DUYÊN 1 3 - 9Slide.vn">
            <a:extLst>
              <a:ext uri="{FF2B5EF4-FFF2-40B4-BE49-F238E27FC236}">
                <a16:creationId xmlns:a16="http://schemas.microsoft.com/office/drawing/2014/main" id="{1A255636-A2BE-E019-024B-89A79319ED4F}"/>
              </a:ext>
            </a:extLst>
          </p:cNvPr>
          <p:cNvSpPr txBox="1"/>
          <p:nvPr/>
        </p:nvSpPr>
        <p:spPr>
          <a:xfrm>
            <a:off x="377008" y="-718610"/>
            <a:ext cx="38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a) Ví dụ về biểu thức</a:t>
            </a:r>
          </a:p>
        </p:txBody>
      </p:sp>
      <p:sp>
        <p:nvSpPr>
          <p:cNvPr id="5" name="PHẠM DUYÊN 1 4 - 9Slide.vn">
            <a:extLst>
              <a:ext uri="{FF2B5EF4-FFF2-40B4-BE49-F238E27FC236}">
                <a16:creationId xmlns:a16="http://schemas.microsoft.com/office/drawing/2014/main" id="{F4BD0ACD-6133-B5BE-611E-F11A1A65D54B}"/>
              </a:ext>
            </a:extLst>
          </p:cNvPr>
          <p:cNvSpPr txBox="1"/>
          <p:nvPr/>
        </p:nvSpPr>
        <p:spPr>
          <a:xfrm>
            <a:off x="377008" y="298066"/>
            <a:ext cx="1146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Tính độ dài các đường gấp khúc ABC và </a:t>
            </a:r>
            <a:r>
              <a:rPr lang="en-US" sz="3600" spc="-180">
                <a:solidFill>
                  <a:schemeClr val="accent5"/>
                </a:solidFill>
                <a:latin typeface="+mj-lt"/>
              </a:rPr>
              <a:t>ABCD </a:t>
            </a:r>
            <a:r>
              <a:rPr lang="en-US" sz="3600" spc="-180"/>
              <a:t>(như hình vẽ)</a:t>
            </a:r>
          </a:p>
        </p:txBody>
      </p:sp>
      <p:grpSp>
        <p:nvGrpSpPr>
          <p:cNvPr id="28" name="PHẠM DUYÊN 1 5 - 9Slide.vn">
            <a:extLst>
              <a:ext uri="{FF2B5EF4-FFF2-40B4-BE49-F238E27FC236}">
                <a16:creationId xmlns:a16="http://schemas.microsoft.com/office/drawing/2014/main" id="{1F8A5BC5-E3E1-31B9-4788-24A0F143BC7E}"/>
              </a:ext>
            </a:extLst>
          </p:cNvPr>
          <p:cNvGrpSpPr/>
          <p:nvPr/>
        </p:nvGrpSpPr>
        <p:grpSpPr>
          <a:xfrm>
            <a:off x="2032491" y="778791"/>
            <a:ext cx="8127018" cy="2574009"/>
            <a:chOff x="2144334" y="3184645"/>
            <a:chExt cx="8127018" cy="25740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BF8212-0AFC-22A2-B314-353DE4CEC05A}"/>
                </a:ext>
              </a:extLst>
            </p:cNvPr>
            <p:cNvGrpSpPr/>
            <p:nvPr/>
          </p:nvGrpSpPr>
          <p:grpSpPr>
            <a:xfrm>
              <a:off x="2277660" y="3511701"/>
              <a:ext cx="7636681" cy="1687999"/>
              <a:chOff x="4069961" y="3085933"/>
              <a:chExt cx="4709817" cy="104104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BEA94A-FC37-A661-3416-1D696F5CC255}"/>
                  </a:ext>
                </a:extLst>
              </p:cNvPr>
              <p:cNvSpPr/>
              <p:nvPr/>
            </p:nvSpPr>
            <p:spPr>
              <a:xfrm>
                <a:off x="4091473" y="3102700"/>
                <a:ext cx="4674637" cy="1007706"/>
              </a:xfrm>
              <a:custGeom>
                <a:avLst/>
                <a:gdLst>
                  <a:gd name="connsiteX0" fmla="*/ 0 w 4674637"/>
                  <a:gd name="connsiteY0" fmla="*/ 1007706 h 1007706"/>
                  <a:gd name="connsiteX1" fmla="*/ 1240972 w 4674637"/>
                  <a:gd name="connsiteY1" fmla="*/ 139959 h 1007706"/>
                  <a:gd name="connsiteX2" fmla="*/ 2519266 w 4674637"/>
                  <a:gd name="connsiteY2" fmla="*/ 951723 h 1007706"/>
                  <a:gd name="connsiteX3" fmla="*/ 4674637 w 4674637"/>
                  <a:gd name="connsiteY3" fmla="*/ 0 h 100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637" h="1007706">
                    <a:moveTo>
                      <a:pt x="0" y="1007706"/>
                    </a:moveTo>
                    <a:lnTo>
                      <a:pt x="1240972" y="139959"/>
                    </a:lnTo>
                    <a:lnTo>
                      <a:pt x="2519266" y="951723"/>
                    </a:lnTo>
                    <a:lnTo>
                      <a:pt x="4674637" y="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A06FAD-5604-E92E-2000-1BA90E909412}"/>
                  </a:ext>
                </a:extLst>
              </p:cNvPr>
              <p:cNvSpPr/>
              <p:nvPr/>
            </p:nvSpPr>
            <p:spPr>
              <a:xfrm>
                <a:off x="5300151" y="322326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AF77B7-5B30-7BED-398E-6335342C0526}"/>
                  </a:ext>
                </a:extLst>
              </p:cNvPr>
              <p:cNvSpPr/>
              <p:nvPr/>
            </p:nvSpPr>
            <p:spPr>
              <a:xfrm>
                <a:off x="4069961" y="4070588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73FC1B-B53E-6664-3FF9-C84B7DEB350B}"/>
                  </a:ext>
                </a:extLst>
              </p:cNvPr>
              <p:cNvSpPr/>
              <p:nvPr/>
            </p:nvSpPr>
            <p:spPr>
              <a:xfrm>
                <a:off x="6581137" y="4030936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71431A1-E6FC-6895-93F4-1925373535E4}"/>
                  </a:ext>
                </a:extLst>
              </p:cNvPr>
              <p:cNvSpPr/>
              <p:nvPr/>
            </p:nvSpPr>
            <p:spPr>
              <a:xfrm>
                <a:off x="8723384" y="308593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F9BB22C9-EB89-F1D4-9713-FAC856027A3E}"/>
                </a:ext>
              </a:extLst>
            </p:cNvPr>
            <p:cNvSpPr txBox="1"/>
            <p:nvPr/>
          </p:nvSpPr>
          <p:spPr>
            <a:xfrm>
              <a:off x="2144334" y="5181600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13E4C12F-7BA0-7EB6-3E0F-CA99DDE1010E}"/>
                </a:ext>
              </a:extLst>
            </p:cNvPr>
            <p:cNvSpPr txBox="1"/>
            <p:nvPr/>
          </p:nvSpPr>
          <p:spPr>
            <a:xfrm>
              <a:off x="4111020" y="3229429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B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4A13A222-6229-7001-0353-272190FA7181}"/>
                </a:ext>
              </a:extLst>
            </p:cNvPr>
            <p:cNvSpPr txBox="1"/>
            <p:nvPr/>
          </p:nvSpPr>
          <p:spPr>
            <a:xfrm>
              <a:off x="6222951" y="5108914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C</a:t>
              </a:r>
            </a:p>
          </p:txBody>
        </p:sp>
        <p:sp>
          <p:nvSpPr>
            <p:cNvPr id="24" name="Phạm Duyên 10 - 9Slide.vn">
              <a:extLst>
                <a:ext uri="{FF2B5EF4-FFF2-40B4-BE49-F238E27FC236}">
                  <a16:creationId xmlns:a16="http://schemas.microsoft.com/office/drawing/2014/main" id="{420B25FC-5D8C-0DA0-E19B-585030892E13}"/>
                </a:ext>
              </a:extLst>
            </p:cNvPr>
            <p:cNvSpPr txBox="1"/>
            <p:nvPr/>
          </p:nvSpPr>
          <p:spPr>
            <a:xfrm>
              <a:off x="9927059" y="3184645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accent5"/>
                  </a:solidFill>
                  <a:latin typeface="+mj-lt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98C30C-1DD7-2498-3DB0-965FEDC49A95}"/>
                </a:ext>
              </a:extLst>
            </p:cNvPr>
            <p:cNvSpPr txBox="1"/>
            <p:nvPr/>
          </p:nvSpPr>
          <p:spPr>
            <a:xfrm rot="19447980">
              <a:off x="2662972" y="4043233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F109A-337E-76B2-F1FA-78FB49931FD2}"/>
                </a:ext>
              </a:extLst>
            </p:cNvPr>
            <p:cNvSpPr txBox="1"/>
            <p:nvPr/>
          </p:nvSpPr>
          <p:spPr>
            <a:xfrm rot="1969975" flipH="1">
              <a:off x="5103561" y="3942297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233A4-50BD-AD26-EB14-C0D78FDD2E8E}"/>
                </a:ext>
              </a:extLst>
            </p:cNvPr>
            <p:cNvSpPr txBox="1"/>
            <p:nvPr/>
          </p:nvSpPr>
          <p:spPr>
            <a:xfrm rot="20149369" flipH="1">
              <a:off x="7542547" y="3841361"/>
              <a:ext cx="885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8 cm</a:t>
              </a:r>
            </a:p>
          </p:txBody>
        </p:sp>
      </p:grpSp>
      <p:grpSp>
        <p:nvGrpSpPr>
          <p:cNvPr id="35" name="PHẠM DUYÊN 1 7 - 9Slide.vn">
            <a:extLst>
              <a:ext uri="{FF2B5EF4-FFF2-40B4-BE49-F238E27FC236}">
                <a16:creationId xmlns:a16="http://schemas.microsoft.com/office/drawing/2014/main" id="{303A8D2C-9C74-FE1A-B473-9076BA86DD0D}"/>
              </a:ext>
            </a:extLst>
          </p:cNvPr>
          <p:cNvGrpSpPr/>
          <p:nvPr/>
        </p:nvGrpSpPr>
        <p:grpSpPr>
          <a:xfrm>
            <a:off x="3457551" y="2572698"/>
            <a:ext cx="5153049" cy="3243791"/>
            <a:chOff x="4049883" y="4394518"/>
            <a:chExt cx="5153049" cy="324379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07B466D-B9EF-2625-FDA3-87B8F286B143}"/>
                </a:ext>
              </a:extLst>
            </p:cNvPr>
            <p:cNvSpPr/>
            <p:nvPr/>
          </p:nvSpPr>
          <p:spPr>
            <a:xfrm rot="14817577">
              <a:off x="5004512" y="3439889"/>
              <a:ext cx="3243791" cy="5153049"/>
            </a:xfrm>
            <a:custGeom>
              <a:avLst/>
              <a:gdLst>
                <a:gd name="connsiteX0" fmla="*/ 2081051 w 2096296"/>
                <a:gd name="connsiteY0" fmla="*/ 916804 h 3416919"/>
                <a:gd name="connsiteX1" fmla="*/ 1067067 w 2096296"/>
                <a:gd name="connsiteY1" fmla="*/ 3300926 h 3416919"/>
                <a:gd name="connsiteX2" fmla="*/ 817201 w 2096296"/>
                <a:gd name="connsiteY2" fmla="*/ 3401674 h 3416919"/>
                <a:gd name="connsiteX3" fmla="*/ 115993 w 2096296"/>
                <a:gd name="connsiteY3" fmla="*/ 3103446 h 3416919"/>
                <a:gd name="connsiteX4" fmla="*/ 15245 w 2096296"/>
                <a:gd name="connsiteY4" fmla="*/ 2853579 h 3416919"/>
                <a:gd name="connsiteX5" fmla="*/ 1029229 w 2096296"/>
                <a:gd name="connsiteY5" fmla="*/ 469457 h 3416919"/>
                <a:gd name="connsiteX6" fmla="*/ 1279096 w 2096296"/>
                <a:gd name="connsiteY6" fmla="*/ 368709 h 3416919"/>
                <a:gd name="connsiteX7" fmla="*/ 1352170 w 2096296"/>
                <a:gd name="connsiteY7" fmla="*/ 399788 h 3416919"/>
                <a:gd name="connsiteX8" fmla="*/ 1435068 w 2096296"/>
                <a:gd name="connsiteY8" fmla="*/ 0 h 3416919"/>
                <a:gd name="connsiteX9" fmla="*/ 1534000 w 2096296"/>
                <a:gd name="connsiteY9" fmla="*/ 477121 h 3416919"/>
                <a:gd name="connsiteX10" fmla="*/ 1980303 w 2096296"/>
                <a:gd name="connsiteY10" fmla="*/ 666937 h 3416919"/>
                <a:gd name="connsiteX11" fmla="*/ 2081051 w 2096296"/>
                <a:gd name="connsiteY11" fmla="*/ 916804 h 3416919"/>
                <a:gd name="connsiteX0" fmla="*/ 2081051 w 2096296"/>
                <a:gd name="connsiteY0" fmla="*/ 818522 h 3318637"/>
                <a:gd name="connsiteX1" fmla="*/ 1067067 w 2096296"/>
                <a:gd name="connsiteY1" fmla="*/ 3202644 h 3318637"/>
                <a:gd name="connsiteX2" fmla="*/ 817201 w 2096296"/>
                <a:gd name="connsiteY2" fmla="*/ 3303392 h 3318637"/>
                <a:gd name="connsiteX3" fmla="*/ 115993 w 2096296"/>
                <a:gd name="connsiteY3" fmla="*/ 3005164 h 3318637"/>
                <a:gd name="connsiteX4" fmla="*/ 15245 w 2096296"/>
                <a:gd name="connsiteY4" fmla="*/ 2755297 h 3318637"/>
                <a:gd name="connsiteX5" fmla="*/ 1029229 w 2096296"/>
                <a:gd name="connsiteY5" fmla="*/ 371175 h 3318637"/>
                <a:gd name="connsiteX6" fmla="*/ 1279096 w 2096296"/>
                <a:gd name="connsiteY6" fmla="*/ 270427 h 3318637"/>
                <a:gd name="connsiteX7" fmla="*/ 1352170 w 2096296"/>
                <a:gd name="connsiteY7" fmla="*/ 301506 h 3318637"/>
                <a:gd name="connsiteX8" fmla="*/ 1445422 w 2096296"/>
                <a:gd name="connsiteY8" fmla="*/ 0 h 3318637"/>
                <a:gd name="connsiteX9" fmla="*/ 1534000 w 2096296"/>
                <a:gd name="connsiteY9" fmla="*/ 378839 h 3318637"/>
                <a:gd name="connsiteX10" fmla="*/ 1980303 w 2096296"/>
                <a:gd name="connsiteY10" fmla="*/ 568655 h 3318637"/>
                <a:gd name="connsiteX11" fmla="*/ 2081051 w 2096296"/>
                <a:gd name="connsiteY11" fmla="*/ 818522 h 33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96" h="3318637">
                  <a:moveTo>
                    <a:pt x="2081051" y="818522"/>
                  </a:moveTo>
                  <a:lnTo>
                    <a:pt x="1067067" y="3202644"/>
                  </a:lnTo>
                  <a:cubicBezTo>
                    <a:pt x="1025890" y="3299463"/>
                    <a:pt x="914020" y="3344570"/>
                    <a:pt x="817201" y="3303392"/>
                  </a:cubicBezTo>
                  <a:lnTo>
                    <a:pt x="115993" y="3005164"/>
                  </a:lnTo>
                  <a:cubicBezTo>
                    <a:pt x="19174" y="2963986"/>
                    <a:pt x="-25932" y="2852116"/>
                    <a:pt x="15245" y="2755297"/>
                  </a:cubicBezTo>
                  <a:lnTo>
                    <a:pt x="1029229" y="371175"/>
                  </a:lnTo>
                  <a:cubicBezTo>
                    <a:pt x="1070407" y="274355"/>
                    <a:pt x="1182277" y="229249"/>
                    <a:pt x="1279096" y="270427"/>
                  </a:cubicBezTo>
                  <a:lnTo>
                    <a:pt x="1352170" y="301506"/>
                  </a:lnTo>
                  <a:lnTo>
                    <a:pt x="1445422" y="0"/>
                  </a:lnTo>
                  <a:lnTo>
                    <a:pt x="1534000" y="378839"/>
                  </a:lnTo>
                  <a:lnTo>
                    <a:pt x="1980303" y="568655"/>
                  </a:lnTo>
                  <a:cubicBezTo>
                    <a:pt x="2077122" y="609833"/>
                    <a:pt x="2122229" y="721703"/>
                    <a:pt x="2081051" y="81852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lumMod val="91000"/>
                    <a:lumOff val="9000"/>
                  </a:schemeClr>
                </a:gs>
                <a:gs pos="87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56290B5-61DA-2850-D7D6-813FB38A5632}"/>
                    </a:ext>
                  </a:extLst>
                </p:cNvPr>
                <p:cNvSpPr txBox="1"/>
                <p:nvPr/>
              </p:nvSpPr>
              <p:spPr>
                <a:xfrm>
                  <a:off x="4438137" y="5177014"/>
                  <a:ext cx="472540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chemeClr val="bg1"/>
                      </a:solidFill>
                      <a:latin typeface="+mj-lt"/>
                    </a:rPr>
                    <a:t>Để tính độ dài đường gấp khúc ABCD, ta tính:</a:t>
                  </a:r>
                </a:p>
                <a:p>
                  <a:pPr algn="ctr"/>
                  <a:r>
                    <a:rPr lang="en-US" sz="3200">
                      <a:solidFill>
                        <a:schemeClr val="bg1"/>
                      </a:solidFill>
                      <a:latin typeface="+mj-lt"/>
                    </a:rPr>
                    <a:t>5 + 5 + 8 hoặc 5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bg1"/>
                      </a:solidFill>
                      <a:latin typeface="+mj-lt"/>
                    </a:rPr>
                    <a:t> 2 + 8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56290B5-61DA-2850-D7D6-813FB38A5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137" y="5177014"/>
                  <a:ext cx="4725407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1935" t="-5039" r="-1677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PHẠM DUYÊN 1 8 - 9Slide.vn">
                <a:extLst>
                  <a:ext uri="{FF2B5EF4-FFF2-40B4-BE49-F238E27FC236}">
                    <a16:creationId xmlns:a16="http://schemas.microsoft.com/office/drawing/2014/main" id="{377A33BB-48AF-25F6-1250-0B4628247290}"/>
                  </a:ext>
                </a:extLst>
              </p:cNvPr>
              <p:cNvSpPr txBox="1"/>
              <p:nvPr/>
            </p:nvSpPr>
            <p:spPr>
              <a:xfrm>
                <a:off x="1081358" y="5410200"/>
                <a:ext cx="3208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spc="-22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5 + 5 + 8 </a:t>
                </a:r>
                <a:r>
                  <a:rPr lang="en-US" sz="2800" spc="-220">
                    <a:solidFill>
                      <a:schemeClr val="accent3"/>
                    </a:solidFill>
                  </a:rPr>
                  <a:t>hoặc</a:t>
                </a:r>
                <a:r>
                  <a:rPr lang="en-US" sz="2800" spc="-22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800" i="1" spc="-22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spc="-22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2 + 8</a:t>
                </a:r>
              </a:p>
            </p:txBody>
          </p:sp>
        </mc:Choice>
        <mc:Fallback>
          <p:sp>
            <p:nvSpPr>
              <p:cNvPr id="38" name="PHẠM DUYÊN 1 8 - 9Slide.vn">
                <a:extLst>
                  <a:ext uri="{FF2B5EF4-FFF2-40B4-BE49-F238E27FC236}">
                    <a16:creationId xmlns:a16="http://schemas.microsoft.com/office/drawing/2014/main" id="{377A33BB-48AF-25F6-1250-0B4628247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58" y="5410200"/>
                <a:ext cx="3208892" cy="523220"/>
              </a:xfrm>
              <a:prstGeom prst="rect">
                <a:avLst/>
              </a:prstGeom>
              <a:blipFill>
                <a:blip r:embed="rId6"/>
                <a:stretch>
                  <a:fillRect l="-3226" t="-12941" r="-3226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PHẠM DUYÊN 1 10 - 9Slide.vn">
            <a:extLst>
              <a:ext uri="{FF2B5EF4-FFF2-40B4-BE49-F238E27FC236}">
                <a16:creationId xmlns:a16="http://schemas.microsoft.com/office/drawing/2014/main" id="{DD823862-2F73-ED33-E21E-778B0AD68604}"/>
              </a:ext>
            </a:extLst>
          </p:cNvPr>
          <p:cNvGrpSpPr/>
          <p:nvPr/>
        </p:nvGrpSpPr>
        <p:grpSpPr>
          <a:xfrm>
            <a:off x="-1019893" y="6863403"/>
            <a:ext cx="4390856" cy="2773588"/>
            <a:chOff x="3988269" y="4562428"/>
            <a:chExt cx="4390856" cy="277358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433FDD-4FDF-8F31-ED4B-4A5F903849BE}"/>
                </a:ext>
              </a:extLst>
            </p:cNvPr>
            <p:cNvSpPr/>
            <p:nvPr/>
          </p:nvSpPr>
          <p:spPr>
            <a:xfrm rot="14817577">
              <a:off x="4796903" y="3753794"/>
              <a:ext cx="2773588" cy="4390856"/>
            </a:xfrm>
            <a:custGeom>
              <a:avLst/>
              <a:gdLst>
                <a:gd name="connsiteX0" fmla="*/ 2081051 w 2096296"/>
                <a:gd name="connsiteY0" fmla="*/ 916804 h 3416919"/>
                <a:gd name="connsiteX1" fmla="*/ 1067067 w 2096296"/>
                <a:gd name="connsiteY1" fmla="*/ 3300926 h 3416919"/>
                <a:gd name="connsiteX2" fmla="*/ 817201 w 2096296"/>
                <a:gd name="connsiteY2" fmla="*/ 3401674 h 3416919"/>
                <a:gd name="connsiteX3" fmla="*/ 115993 w 2096296"/>
                <a:gd name="connsiteY3" fmla="*/ 3103446 h 3416919"/>
                <a:gd name="connsiteX4" fmla="*/ 15245 w 2096296"/>
                <a:gd name="connsiteY4" fmla="*/ 2853579 h 3416919"/>
                <a:gd name="connsiteX5" fmla="*/ 1029229 w 2096296"/>
                <a:gd name="connsiteY5" fmla="*/ 469457 h 3416919"/>
                <a:gd name="connsiteX6" fmla="*/ 1279096 w 2096296"/>
                <a:gd name="connsiteY6" fmla="*/ 368709 h 3416919"/>
                <a:gd name="connsiteX7" fmla="*/ 1352170 w 2096296"/>
                <a:gd name="connsiteY7" fmla="*/ 399788 h 3416919"/>
                <a:gd name="connsiteX8" fmla="*/ 1435068 w 2096296"/>
                <a:gd name="connsiteY8" fmla="*/ 0 h 3416919"/>
                <a:gd name="connsiteX9" fmla="*/ 1534000 w 2096296"/>
                <a:gd name="connsiteY9" fmla="*/ 477121 h 3416919"/>
                <a:gd name="connsiteX10" fmla="*/ 1980303 w 2096296"/>
                <a:gd name="connsiteY10" fmla="*/ 666937 h 3416919"/>
                <a:gd name="connsiteX11" fmla="*/ 2081051 w 2096296"/>
                <a:gd name="connsiteY11" fmla="*/ 916804 h 3416919"/>
                <a:gd name="connsiteX0" fmla="*/ 2081051 w 2096296"/>
                <a:gd name="connsiteY0" fmla="*/ 818522 h 3318637"/>
                <a:gd name="connsiteX1" fmla="*/ 1067067 w 2096296"/>
                <a:gd name="connsiteY1" fmla="*/ 3202644 h 3318637"/>
                <a:gd name="connsiteX2" fmla="*/ 817201 w 2096296"/>
                <a:gd name="connsiteY2" fmla="*/ 3303392 h 3318637"/>
                <a:gd name="connsiteX3" fmla="*/ 115993 w 2096296"/>
                <a:gd name="connsiteY3" fmla="*/ 3005164 h 3318637"/>
                <a:gd name="connsiteX4" fmla="*/ 15245 w 2096296"/>
                <a:gd name="connsiteY4" fmla="*/ 2755297 h 3318637"/>
                <a:gd name="connsiteX5" fmla="*/ 1029229 w 2096296"/>
                <a:gd name="connsiteY5" fmla="*/ 371175 h 3318637"/>
                <a:gd name="connsiteX6" fmla="*/ 1279096 w 2096296"/>
                <a:gd name="connsiteY6" fmla="*/ 270427 h 3318637"/>
                <a:gd name="connsiteX7" fmla="*/ 1352170 w 2096296"/>
                <a:gd name="connsiteY7" fmla="*/ 301506 h 3318637"/>
                <a:gd name="connsiteX8" fmla="*/ 1445422 w 2096296"/>
                <a:gd name="connsiteY8" fmla="*/ 0 h 3318637"/>
                <a:gd name="connsiteX9" fmla="*/ 1534000 w 2096296"/>
                <a:gd name="connsiteY9" fmla="*/ 378839 h 3318637"/>
                <a:gd name="connsiteX10" fmla="*/ 1980303 w 2096296"/>
                <a:gd name="connsiteY10" fmla="*/ 568655 h 3318637"/>
                <a:gd name="connsiteX11" fmla="*/ 2081051 w 2096296"/>
                <a:gd name="connsiteY11" fmla="*/ 818522 h 33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96" h="3318637">
                  <a:moveTo>
                    <a:pt x="2081051" y="818522"/>
                  </a:moveTo>
                  <a:lnTo>
                    <a:pt x="1067067" y="3202644"/>
                  </a:lnTo>
                  <a:cubicBezTo>
                    <a:pt x="1025890" y="3299463"/>
                    <a:pt x="914020" y="3344570"/>
                    <a:pt x="817201" y="3303392"/>
                  </a:cubicBezTo>
                  <a:lnTo>
                    <a:pt x="115993" y="3005164"/>
                  </a:lnTo>
                  <a:cubicBezTo>
                    <a:pt x="19174" y="2963986"/>
                    <a:pt x="-25932" y="2852116"/>
                    <a:pt x="15245" y="2755297"/>
                  </a:cubicBezTo>
                  <a:lnTo>
                    <a:pt x="1029229" y="371175"/>
                  </a:lnTo>
                  <a:cubicBezTo>
                    <a:pt x="1070407" y="274355"/>
                    <a:pt x="1182277" y="229249"/>
                    <a:pt x="1279096" y="270427"/>
                  </a:cubicBezTo>
                  <a:lnTo>
                    <a:pt x="1352170" y="301506"/>
                  </a:lnTo>
                  <a:lnTo>
                    <a:pt x="1445422" y="0"/>
                  </a:lnTo>
                  <a:lnTo>
                    <a:pt x="1534000" y="378839"/>
                  </a:lnTo>
                  <a:lnTo>
                    <a:pt x="1980303" y="568655"/>
                  </a:lnTo>
                  <a:cubicBezTo>
                    <a:pt x="2077122" y="609833"/>
                    <a:pt x="2122229" y="721703"/>
                    <a:pt x="2081051" y="81852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lumMod val="91000"/>
                    <a:lumOff val="9000"/>
                  </a:schemeClr>
                </a:gs>
                <a:gs pos="87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1427EF-297C-15AA-2FD3-CB9D6FE8FF40}"/>
                </a:ext>
              </a:extLst>
            </p:cNvPr>
            <p:cNvSpPr txBox="1"/>
            <p:nvPr/>
          </p:nvSpPr>
          <p:spPr>
            <a:xfrm>
              <a:off x="4273705" y="5241432"/>
              <a:ext cx="40454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+mj-lt"/>
                </a:rPr>
                <a:t>Để tính độ dài đường gấp khúc ABC, ta làm thế nào?</a:t>
              </a:r>
            </a:p>
          </p:txBody>
        </p:sp>
      </p:grpSp>
      <p:grpSp>
        <p:nvGrpSpPr>
          <p:cNvPr id="44" name="PHẠM DUYÊN 1 12 - 9Slide.vn">
            <a:extLst>
              <a:ext uri="{FF2B5EF4-FFF2-40B4-BE49-F238E27FC236}">
                <a16:creationId xmlns:a16="http://schemas.microsoft.com/office/drawing/2014/main" id="{B9964887-9C88-BFC6-8C56-A9B352011DD5}"/>
              </a:ext>
            </a:extLst>
          </p:cNvPr>
          <p:cNvGrpSpPr/>
          <p:nvPr/>
        </p:nvGrpSpPr>
        <p:grpSpPr>
          <a:xfrm>
            <a:off x="-1019893" y="6863403"/>
            <a:ext cx="4390856" cy="2773588"/>
            <a:chOff x="3988269" y="4562428"/>
            <a:chExt cx="4390856" cy="277358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9FB1CF0-C9FA-0943-471D-3285FE3E1274}"/>
                </a:ext>
              </a:extLst>
            </p:cNvPr>
            <p:cNvSpPr/>
            <p:nvPr/>
          </p:nvSpPr>
          <p:spPr>
            <a:xfrm rot="14817577">
              <a:off x="4796903" y="3753794"/>
              <a:ext cx="2773588" cy="4390856"/>
            </a:xfrm>
            <a:custGeom>
              <a:avLst/>
              <a:gdLst>
                <a:gd name="connsiteX0" fmla="*/ 2081051 w 2096296"/>
                <a:gd name="connsiteY0" fmla="*/ 916804 h 3416919"/>
                <a:gd name="connsiteX1" fmla="*/ 1067067 w 2096296"/>
                <a:gd name="connsiteY1" fmla="*/ 3300926 h 3416919"/>
                <a:gd name="connsiteX2" fmla="*/ 817201 w 2096296"/>
                <a:gd name="connsiteY2" fmla="*/ 3401674 h 3416919"/>
                <a:gd name="connsiteX3" fmla="*/ 115993 w 2096296"/>
                <a:gd name="connsiteY3" fmla="*/ 3103446 h 3416919"/>
                <a:gd name="connsiteX4" fmla="*/ 15245 w 2096296"/>
                <a:gd name="connsiteY4" fmla="*/ 2853579 h 3416919"/>
                <a:gd name="connsiteX5" fmla="*/ 1029229 w 2096296"/>
                <a:gd name="connsiteY5" fmla="*/ 469457 h 3416919"/>
                <a:gd name="connsiteX6" fmla="*/ 1279096 w 2096296"/>
                <a:gd name="connsiteY6" fmla="*/ 368709 h 3416919"/>
                <a:gd name="connsiteX7" fmla="*/ 1352170 w 2096296"/>
                <a:gd name="connsiteY7" fmla="*/ 399788 h 3416919"/>
                <a:gd name="connsiteX8" fmla="*/ 1435068 w 2096296"/>
                <a:gd name="connsiteY8" fmla="*/ 0 h 3416919"/>
                <a:gd name="connsiteX9" fmla="*/ 1534000 w 2096296"/>
                <a:gd name="connsiteY9" fmla="*/ 477121 h 3416919"/>
                <a:gd name="connsiteX10" fmla="*/ 1980303 w 2096296"/>
                <a:gd name="connsiteY10" fmla="*/ 666937 h 3416919"/>
                <a:gd name="connsiteX11" fmla="*/ 2081051 w 2096296"/>
                <a:gd name="connsiteY11" fmla="*/ 916804 h 3416919"/>
                <a:gd name="connsiteX0" fmla="*/ 2081051 w 2096296"/>
                <a:gd name="connsiteY0" fmla="*/ 818522 h 3318637"/>
                <a:gd name="connsiteX1" fmla="*/ 1067067 w 2096296"/>
                <a:gd name="connsiteY1" fmla="*/ 3202644 h 3318637"/>
                <a:gd name="connsiteX2" fmla="*/ 817201 w 2096296"/>
                <a:gd name="connsiteY2" fmla="*/ 3303392 h 3318637"/>
                <a:gd name="connsiteX3" fmla="*/ 115993 w 2096296"/>
                <a:gd name="connsiteY3" fmla="*/ 3005164 h 3318637"/>
                <a:gd name="connsiteX4" fmla="*/ 15245 w 2096296"/>
                <a:gd name="connsiteY4" fmla="*/ 2755297 h 3318637"/>
                <a:gd name="connsiteX5" fmla="*/ 1029229 w 2096296"/>
                <a:gd name="connsiteY5" fmla="*/ 371175 h 3318637"/>
                <a:gd name="connsiteX6" fmla="*/ 1279096 w 2096296"/>
                <a:gd name="connsiteY6" fmla="*/ 270427 h 3318637"/>
                <a:gd name="connsiteX7" fmla="*/ 1352170 w 2096296"/>
                <a:gd name="connsiteY7" fmla="*/ 301506 h 3318637"/>
                <a:gd name="connsiteX8" fmla="*/ 1445422 w 2096296"/>
                <a:gd name="connsiteY8" fmla="*/ 0 h 3318637"/>
                <a:gd name="connsiteX9" fmla="*/ 1534000 w 2096296"/>
                <a:gd name="connsiteY9" fmla="*/ 378839 h 3318637"/>
                <a:gd name="connsiteX10" fmla="*/ 1980303 w 2096296"/>
                <a:gd name="connsiteY10" fmla="*/ 568655 h 3318637"/>
                <a:gd name="connsiteX11" fmla="*/ 2081051 w 2096296"/>
                <a:gd name="connsiteY11" fmla="*/ 818522 h 33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6296" h="3318637">
                  <a:moveTo>
                    <a:pt x="2081051" y="818522"/>
                  </a:moveTo>
                  <a:lnTo>
                    <a:pt x="1067067" y="3202644"/>
                  </a:lnTo>
                  <a:cubicBezTo>
                    <a:pt x="1025890" y="3299463"/>
                    <a:pt x="914020" y="3344570"/>
                    <a:pt x="817201" y="3303392"/>
                  </a:cubicBezTo>
                  <a:lnTo>
                    <a:pt x="115993" y="3005164"/>
                  </a:lnTo>
                  <a:cubicBezTo>
                    <a:pt x="19174" y="2963986"/>
                    <a:pt x="-25932" y="2852116"/>
                    <a:pt x="15245" y="2755297"/>
                  </a:cubicBezTo>
                  <a:lnTo>
                    <a:pt x="1029229" y="371175"/>
                  </a:lnTo>
                  <a:cubicBezTo>
                    <a:pt x="1070407" y="274355"/>
                    <a:pt x="1182277" y="229249"/>
                    <a:pt x="1279096" y="270427"/>
                  </a:cubicBezTo>
                  <a:lnTo>
                    <a:pt x="1352170" y="301506"/>
                  </a:lnTo>
                  <a:lnTo>
                    <a:pt x="1445422" y="0"/>
                  </a:lnTo>
                  <a:lnTo>
                    <a:pt x="1534000" y="378839"/>
                  </a:lnTo>
                  <a:lnTo>
                    <a:pt x="1980303" y="568655"/>
                  </a:lnTo>
                  <a:cubicBezTo>
                    <a:pt x="2077122" y="609833"/>
                    <a:pt x="2122229" y="721703"/>
                    <a:pt x="2081051" y="81852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>
                    <a:lumMod val="91000"/>
                    <a:lumOff val="9000"/>
                  </a:schemeClr>
                </a:gs>
                <a:gs pos="87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4B6544A-D73A-3B61-0D66-A0EF5896C68A}"/>
                    </a:ext>
                  </a:extLst>
                </p:cNvPr>
                <p:cNvSpPr txBox="1"/>
                <p:nvPr/>
              </p:nvSpPr>
              <p:spPr>
                <a:xfrm>
                  <a:off x="4273705" y="5241432"/>
                  <a:ext cx="404548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Để tính độ dài đường gấp khúc ABC, ta tính:</a:t>
                  </a:r>
                </a:p>
                <a:p>
                  <a:pPr algn="ctr"/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5 + 5 hoặc 5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2800">
                      <a:solidFill>
                        <a:schemeClr val="bg1"/>
                      </a:solidFill>
                      <a:latin typeface="+mj-lt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4B6544A-D73A-3B61-0D66-A0EF5896C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3705" y="5241432"/>
                  <a:ext cx="4045485" cy="1384995"/>
                </a:xfrm>
                <a:prstGeom prst="rect">
                  <a:avLst/>
                </a:prstGeom>
                <a:blipFill>
                  <a:blip r:embed="rId9"/>
                  <a:stretch>
                    <a:fillRect t="-4405" b="-11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E6D2F52-8359-0020-753C-1757B9806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140" r="61250" b="1700"/>
          <a:stretch>
            <a:fillRect/>
          </a:stretch>
        </p:blipFill>
        <p:spPr>
          <a:xfrm>
            <a:off x="-3728390" y="3832940"/>
            <a:ext cx="3335720" cy="3154520"/>
          </a:xfrm>
          <a:prstGeom prst="roundRect">
            <a:avLst/>
          </a:prstGeom>
          <a:effectLst>
            <a:softEdge rad="1270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PHẠM DUYÊN 1 9 - 9Slide.vn">
                <a:extLst>
                  <a:ext uri="{FF2B5EF4-FFF2-40B4-BE49-F238E27FC236}">
                    <a16:creationId xmlns:a16="http://schemas.microsoft.com/office/drawing/2014/main" id="{7FC84717-487A-F11F-6B29-3CFFE3B200C2}"/>
                  </a:ext>
                </a:extLst>
              </p:cNvPr>
              <p:cNvSpPr txBox="1"/>
              <p:nvPr/>
            </p:nvSpPr>
            <p:spPr>
              <a:xfrm>
                <a:off x="-3203515" y="5753813"/>
                <a:ext cx="2549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spc="-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5 + 5 hoặc 5 </a:t>
                </a:r>
                <a14:m>
                  <m:oMath xmlns:m="http://schemas.openxmlformats.org/officeDocument/2006/math">
                    <m:r>
                      <a:rPr lang="en-US" sz="2800" i="1" spc="-1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spc="-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2</a:t>
                </a:r>
              </a:p>
            </p:txBody>
          </p:sp>
        </mc:Choice>
        <mc:Fallback>
          <p:sp>
            <p:nvSpPr>
              <p:cNvPr id="47" name="PHẠM DUYÊN 1 9 - 9Slide.vn">
                <a:extLst>
                  <a:ext uri="{FF2B5EF4-FFF2-40B4-BE49-F238E27FC236}">
                    <a16:creationId xmlns:a16="http://schemas.microsoft.com/office/drawing/2014/main" id="{7FC84717-487A-F11F-6B29-3CFFE3B20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3515" y="5753813"/>
                <a:ext cx="2549096" cy="523220"/>
              </a:xfrm>
              <a:prstGeom prst="rect">
                <a:avLst/>
              </a:prstGeom>
              <a:blipFill>
                <a:blip r:embed="rId10"/>
                <a:stretch>
                  <a:fillRect l="-4296" t="-12791" r="-429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9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2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1 1 - 9Slide.vn">
            <a:extLst>
              <a:ext uri="{FF2B5EF4-FFF2-40B4-BE49-F238E27FC236}">
                <a16:creationId xmlns:a16="http://schemas.microsoft.com/office/drawing/2014/main" id="{C6BC7B9E-B787-ED12-BB98-3F1445A66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sp>
        <p:nvSpPr>
          <p:cNvPr id="3" name="PHẠM DUYÊN 1 1 2 - 9Slide.vn">
            <a:extLst>
              <a:ext uri="{FF2B5EF4-FFF2-40B4-BE49-F238E27FC236}">
                <a16:creationId xmlns:a16="http://schemas.microsoft.com/office/drawing/2014/main" id="{09E97C4B-51D3-1E44-DD4B-389528103005}"/>
              </a:ext>
            </a:extLst>
          </p:cNvPr>
          <p:cNvSpPr txBox="1"/>
          <p:nvPr/>
        </p:nvSpPr>
        <p:spPr>
          <a:xfrm>
            <a:off x="3316233" y="457200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biểu thức</a:t>
            </a:r>
          </a:p>
        </p:txBody>
      </p:sp>
      <p:sp>
        <p:nvSpPr>
          <p:cNvPr id="4" name="PHẠM DUYÊN 1 1 3 - 9Slide.vn">
            <a:extLst>
              <a:ext uri="{FF2B5EF4-FFF2-40B4-BE49-F238E27FC236}">
                <a16:creationId xmlns:a16="http://schemas.microsoft.com/office/drawing/2014/main" id="{1A255636-A2BE-E019-024B-89A79319ED4F}"/>
              </a:ext>
            </a:extLst>
          </p:cNvPr>
          <p:cNvSpPr txBox="1"/>
          <p:nvPr/>
        </p:nvSpPr>
        <p:spPr>
          <a:xfrm>
            <a:off x="377008" y="1165086"/>
            <a:ext cx="38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a) Ví dụ về biểu thức</a:t>
            </a:r>
          </a:p>
        </p:txBody>
      </p:sp>
      <p:sp>
        <p:nvSpPr>
          <p:cNvPr id="5" name="PHẠM DUYÊN 1 1 4 - 9Slide.vn">
            <a:extLst>
              <a:ext uri="{FF2B5EF4-FFF2-40B4-BE49-F238E27FC236}">
                <a16:creationId xmlns:a16="http://schemas.microsoft.com/office/drawing/2014/main" id="{F4BD0ACD-6133-B5BE-611E-F11A1A65D54B}"/>
              </a:ext>
            </a:extLst>
          </p:cNvPr>
          <p:cNvSpPr txBox="1"/>
          <p:nvPr/>
        </p:nvSpPr>
        <p:spPr>
          <a:xfrm>
            <a:off x="377008" y="1844443"/>
            <a:ext cx="1146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Tính độ dài các đường gấp khúc ABC và ABCD (như hình vẽ)</a:t>
            </a:r>
          </a:p>
        </p:txBody>
      </p:sp>
      <p:grpSp>
        <p:nvGrpSpPr>
          <p:cNvPr id="28" name="PHẠM DUYÊN 1 1 5 - 9Slide.vn">
            <a:extLst>
              <a:ext uri="{FF2B5EF4-FFF2-40B4-BE49-F238E27FC236}">
                <a16:creationId xmlns:a16="http://schemas.microsoft.com/office/drawing/2014/main" id="{1F8A5BC5-E3E1-31B9-4788-24A0F143BC7E}"/>
              </a:ext>
            </a:extLst>
          </p:cNvPr>
          <p:cNvGrpSpPr/>
          <p:nvPr/>
        </p:nvGrpSpPr>
        <p:grpSpPr>
          <a:xfrm>
            <a:off x="2032491" y="2362200"/>
            <a:ext cx="8127018" cy="2501323"/>
            <a:chOff x="2144334" y="3184645"/>
            <a:chExt cx="8127018" cy="25013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BF8212-0AFC-22A2-B314-353DE4CEC05A}"/>
                </a:ext>
              </a:extLst>
            </p:cNvPr>
            <p:cNvGrpSpPr/>
            <p:nvPr/>
          </p:nvGrpSpPr>
          <p:grpSpPr>
            <a:xfrm>
              <a:off x="2277660" y="3511701"/>
              <a:ext cx="7636681" cy="1687999"/>
              <a:chOff x="4069961" y="3085933"/>
              <a:chExt cx="4709817" cy="1041049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BEA94A-FC37-A661-3416-1D696F5CC255}"/>
                  </a:ext>
                </a:extLst>
              </p:cNvPr>
              <p:cNvSpPr/>
              <p:nvPr/>
            </p:nvSpPr>
            <p:spPr>
              <a:xfrm>
                <a:off x="4091473" y="3102700"/>
                <a:ext cx="4674637" cy="1007706"/>
              </a:xfrm>
              <a:custGeom>
                <a:avLst/>
                <a:gdLst>
                  <a:gd name="connsiteX0" fmla="*/ 0 w 4674637"/>
                  <a:gd name="connsiteY0" fmla="*/ 1007706 h 1007706"/>
                  <a:gd name="connsiteX1" fmla="*/ 1240972 w 4674637"/>
                  <a:gd name="connsiteY1" fmla="*/ 139959 h 1007706"/>
                  <a:gd name="connsiteX2" fmla="*/ 2519266 w 4674637"/>
                  <a:gd name="connsiteY2" fmla="*/ 951723 h 1007706"/>
                  <a:gd name="connsiteX3" fmla="*/ 4674637 w 4674637"/>
                  <a:gd name="connsiteY3" fmla="*/ 0 h 100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637" h="1007706">
                    <a:moveTo>
                      <a:pt x="0" y="1007706"/>
                    </a:moveTo>
                    <a:lnTo>
                      <a:pt x="1240972" y="139959"/>
                    </a:lnTo>
                    <a:lnTo>
                      <a:pt x="2519266" y="951723"/>
                    </a:lnTo>
                    <a:lnTo>
                      <a:pt x="4674637" y="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A06FAD-5604-E92E-2000-1BA90E909412}"/>
                  </a:ext>
                </a:extLst>
              </p:cNvPr>
              <p:cNvSpPr/>
              <p:nvPr/>
            </p:nvSpPr>
            <p:spPr>
              <a:xfrm>
                <a:off x="5300151" y="322326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AF77B7-5B30-7BED-398E-6335342C0526}"/>
                  </a:ext>
                </a:extLst>
              </p:cNvPr>
              <p:cNvSpPr/>
              <p:nvPr/>
            </p:nvSpPr>
            <p:spPr>
              <a:xfrm>
                <a:off x="4069961" y="4070588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73FC1B-B53E-6664-3FF9-C84B7DEB350B}"/>
                  </a:ext>
                </a:extLst>
              </p:cNvPr>
              <p:cNvSpPr/>
              <p:nvPr/>
            </p:nvSpPr>
            <p:spPr>
              <a:xfrm>
                <a:off x="6581137" y="4030936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71431A1-E6FC-6895-93F4-1925373535E4}"/>
                  </a:ext>
                </a:extLst>
              </p:cNvPr>
              <p:cNvSpPr/>
              <p:nvPr/>
            </p:nvSpPr>
            <p:spPr>
              <a:xfrm>
                <a:off x="8723384" y="3085933"/>
                <a:ext cx="56394" cy="56394"/>
              </a:xfrm>
              <a:prstGeom prst="ellipse">
                <a:avLst/>
              </a:prstGeom>
              <a:solidFill>
                <a:srgbClr val="363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Phạm Duyên 10 - 9Slide.vn">
              <a:extLst>
                <a:ext uri="{FF2B5EF4-FFF2-40B4-BE49-F238E27FC236}">
                  <a16:creationId xmlns:a16="http://schemas.microsoft.com/office/drawing/2014/main" id="{F9BB22C9-EB89-F1D4-9713-FAC856027A3E}"/>
                </a:ext>
              </a:extLst>
            </p:cNvPr>
            <p:cNvSpPr txBox="1"/>
            <p:nvPr/>
          </p:nvSpPr>
          <p:spPr>
            <a:xfrm>
              <a:off x="2144334" y="5181600"/>
              <a:ext cx="344293" cy="3774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22" name="Phạm Duyên 10 - 9Slide.vn">
              <a:extLst>
                <a:ext uri="{FF2B5EF4-FFF2-40B4-BE49-F238E27FC236}">
                  <a16:creationId xmlns:a16="http://schemas.microsoft.com/office/drawing/2014/main" id="{13E4C12F-7BA0-7EB6-3E0F-CA99DDE1010E}"/>
                </a:ext>
              </a:extLst>
            </p:cNvPr>
            <p:cNvSpPr txBox="1"/>
            <p:nvPr/>
          </p:nvSpPr>
          <p:spPr>
            <a:xfrm>
              <a:off x="4111020" y="3229429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23" name="Phạm Duyên 10 - 9Slide.vn">
              <a:extLst>
                <a:ext uri="{FF2B5EF4-FFF2-40B4-BE49-F238E27FC236}">
                  <a16:creationId xmlns:a16="http://schemas.microsoft.com/office/drawing/2014/main" id="{4A13A222-6229-7001-0353-272190FA7181}"/>
                </a:ext>
              </a:extLst>
            </p:cNvPr>
            <p:cNvSpPr txBox="1"/>
            <p:nvPr/>
          </p:nvSpPr>
          <p:spPr>
            <a:xfrm>
              <a:off x="6222951" y="5108914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24" name="Phạm Duyên 10 - 9Slide.vn">
              <a:extLst>
                <a:ext uri="{FF2B5EF4-FFF2-40B4-BE49-F238E27FC236}">
                  <a16:creationId xmlns:a16="http://schemas.microsoft.com/office/drawing/2014/main" id="{420B25FC-5D8C-0DA0-E19B-585030892E13}"/>
                </a:ext>
              </a:extLst>
            </p:cNvPr>
            <p:cNvSpPr txBox="1"/>
            <p:nvPr/>
          </p:nvSpPr>
          <p:spPr>
            <a:xfrm>
              <a:off x="9927059" y="3184645"/>
              <a:ext cx="344293" cy="57705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b="1" spc="-6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98C30C-1DD7-2498-3DB0-965FEDC49A95}"/>
                </a:ext>
              </a:extLst>
            </p:cNvPr>
            <p:cNvSpPr txBox="1"/>
            <p:nvPr/>
          </p:nvSpPr>
          <p:spPr>
            <a:xfrm rot="19447980">
              <a:off x="2662972" y="4043233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F109A-337E-76B2-F1FA-78FB49931FD2}"/>
                </a:ext>
              </a:extLst>
            </p:cNvPr>
            <p:cNvSpPr txBox="1"/>
            <p:nvPr/>
          </p:nvSpPr>
          <p:spPr>
            <a:xfrm rot="1969975" flipH="1">
              <a:off x="5103561" y="3942297"/>
              <a:ext cx="882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5 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233A4-50BD-AD26-EB14-C0D78FDD2E8E}"/>
                </a:ext>
              </a:extLst>
            </p:cNvPr>
            <p:cNvSpPr txBox="1"/>
            <p:nvPr/>
          </p:nvSpPr>
          <p:spPr>
            <a:xfrm rot="20149369" flipH="1">
              <a:off x="7542547" y="3841361"/>
              <a:ext cx="885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pc="-180"/>
                <a:t>8 cm</a:t>
              </a:r>
            </a:p>
          </p:txBody>
        </p:sp>
      </p:grpSp>
      <p:sp>
        <p:nvSpPr>
          <p:cNvPr id="31" name="PHẠM DUYÊN 1 1 6 - 9Slide.vn">
            <a:extLst>
              <a:ext uri="{FF2B5EF4-FFF2-40B4-BE49-F238E27FC236}">
                <a16:creationId xmlns:a16="http://schemas.microsoft.com/office/drawing/2014/main" id="{97643AEE-02F9-08B0-9900-408BAFFC6CED}"/>
              </a:ext>
            </a:extLst>
          </p:cNvPr>
          <p:cNvSpPr/>
          <p:nvPr/>
        </p:nvSpPr>
        <p:spPr>
          <a:xfrm>
            <a:off x="607134" y="4852419"/>
            <a:ext cx="10977733" cy="1548381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HẠM DUYÊN 1 1 7 - 9Slide.vn">
                <a:extLst>
                  <a:ext uri="{FF2B5EF4-FFF2-40B4-BE49-F238E27FC236}">
                    <a16:creationId xmlns:a16="http://schemas.microsoft.com/office/drawing/2014/main" id="{829573FF-7BF3-E346-5C01-36950BB2BD3A}"/>
                  </a:ext>
                </a:extLst>
              </p:cNvPr>
              <p:cNvSpPr txBox="1"/>
              <p:nvPr/>
            </p:nvSpPr>
            <p:spPr>
              <a:xfrm>
                <a:off x="713939" y="5011679"/>
                <a:ext cx="10891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5 + 5; </a:t>
                </a:r>
                <a:r>
                  <a:rPr lang="en-US" sz="3600" spc="-1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24 - 7</a:t>
                </a:r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 5 </a:t>
                </a:r>
                <a14:m>
                  <m:oMath xmlns:m="http://schemas.openxmlformats.org/officeDocument/2006/math">
                    <m:r>
                      <a:rPr lang="en-US" sz="3600" i="1" spc="-1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2; </a:t>
                </a:r>
                <a:r>
                  <a:rPr lang="en-US" sz="3600" spc="-1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 : 2</a:t>
                </a:r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 5 + 5 + 8; </a:t>
                </a:r>
                <a:r>
                  <a:rPr lang="en-US" sz="3600" spc="-1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spc="-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2 + 8</a:t>
                </a:r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; 18 : 3 - 2;... </a:t>
                </a:r>
              </a:p>
            </p:txBody>
          </p:sp>
        </mc:Choice>
        <mc:Fallback xmlns="">
          <p:sp>
            <p:nvSpPr>
              <p:cNvPr id="32" name="PHẠM DUYÊN 1 1 7 - 9Slide.vn">
                <a:extLst>
                  <a:ext uri="{FF2B5EF4-FFF2-40B4-BE49-F238E27FC236}">
                    <a16:creationId xmlns:a16="http://schemas.microsoft.com/office/drawing/2014/main" id="{829573FF-7BF3-E346-5C01-36950BB2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39" y="5011679"/>
                <a:ext cx="10891123" cy="646331"/>
              </a:xfrm>
              <a:prstGeom prst="rect">
                <a:avLst/>
              </a:prstGeom>
              <a:blipFill>
                <a:blip r:embed="rId4"/>
                <a:stretch>
                  <a:fillRect l="-167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HẠM DUYÊN 1 1 8 - 9Slide.vn">
            <a:extLst>
              <a:ext uri="{FF2B5EF4-FFF2-40B4-BE49-F238E27FC236}">
                <a16:creationId xmlns:a16="http://schemas.microsoft.com/office/drawing/2014/main" id="{359D70CB-A5DB-11C7-6A27-9E0A671423F9}"/>
              </a:ext>
            </a:extLst>
          </p:cNvPr>
          <p:cNvSpPr txBox="1"/>
          <p:nvPr/>
        </p:nvSpPr>
        <p:spPr>
          <a:xfrm>
            <a:off x="713939" y="5669489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/>
              <a:t>là các biểu thức.</a:t>
            </a:r>
          </a:p>
        </p:txBody>
      </p:sp>
    </p:spTree>
    <p:extLst>
      <p:ext uri="{BB962C8B-B14F-4D97-AF65-F5344CB8AC3E}">
        <p14:creationId xmlns:p14="http://schemas.microsoft.com/office/powerpoint/2010/main" val="246546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1 - 9Slide.vn">
            <a:extLst>
              <a:ext uri="{FF2B5EF4-FFF2-40B4-BE49-F238E27FC236}">
                <a16:creationId xmlns:a16="http://schemas.microsoft.com/office/drawing/2014/main" id="{C6BC7B9E-B787-ED12-BB98-3F1445A66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sp>
        <p:nvSpPr>
          <p:cNvPr id="3" name="PHẠM DUYÊN 1 2 - 9Slide.vn">
            <a:extLst>
              <a:ext uri="{FF2B5EF4-FFF2-40B4-BE49-F238E27FC236}">
                <a16:creationId xmlns:a16="http://schemas.microsoft.com/office/drawing/2014/main" id="{09E97C4B-51D3-1E44-DD4B-389528103005}"/>
              </a:ext>
            </a:extLst>
          </p:cNvPr>
          <p:cNvSpPr txBox="1"/>
          <p:nvPr/>
        </p:nvSpPr>
        <p:spPr>
          <a:xfrm>
            <a:off x="3316233" y="457200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biểu thức</a:t>
            </a:r>
          </a:p>
        </p:txBody>
      </p:sp>
      <p:sp>
        <p:nvSpPr>
          <p:cNvPr id="4" name="PHẠM DUYÊN 1 3 - 9Slide.vn">
            <a:extLst>
              <a:ext uri="{FF2B5EF4-FFF2-40B4-BE49-F238E27FC236}">
                <a16:creationId xmlns:a16="http://schemas.microsoft.com/office/drawing/2014/main" id="{1A255636-A2BE-E019-024B-89A79319ED4F}"/>
              </a:ext>
            </a:extLst>
          </p:cNvPr>
          <p:cNvSpPr txBox="1"/>
          <p:nvPr/>
        </p:nvSpPr>
        <p:spPr>
          <a:xfrm>
            <a:off x="377008" y="1258669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80"/>
              <a:t>b) Giá trị của biểu thức </a:t>
            </a:r>
          </a:p>
        </p:txBody>
      </p:sp>
      <p:sp>
        <p:nvSpPr>
          <p:cNvPr id="31" name="PHẠM DUYÊN 1 4 - 9Slide.vn">
            <a:extLst>
              <a:ext uri="{FF2B5EF4-FFF2-40B4-BE49-F238E27FC236}">
                <a16:creationId xmlns:a16="http://schemas.microsoft.com/office/drawing/2014/main" id="{97643AEE-02F9-08B0-9900-408BAFFC6CED}"/>
              </a:ext>
            </a:extLst>
          </p:cNvPr>
          <p:cNvSpPr/>
          <p:nvPr/>
        </p:nvSpPr>
        <p:spPr>
          <a:xfrm>
            <a:off x="1217967" y="2133600"/>
            <a:ext cx="9756066" cy="35814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PHẠM DUYÊN 1 5 - 9Slide.vn">
            <a:extLst>
              <a:ext uri="{FF2B5EF4-FFF2-40B4-BE49-F238E27FC236}">
                <a16:creationId xmlns:a16="http://schemas.microsoft.com/office/drawing/2014/main" id="{829573FF-7BF3-E346-5C01-36950BB2BD3A}"/>
              </a:ext>
            </a:extLst>
          </p:cNvPr>
          <p:cNvSpPr txBox="1"/>
          <p:nvPr/>
        </p:nvSpPr>
        <p:spPr>
          <a:xfrm>
            <a:off x="2209800" y="2438400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Cho biểu thức: 35 + 8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 10.</a:t>
            </a:r>
          </a:p>
        </p:txBody>
      </p:sp>
      <p:sp>
        <p:nvSpPr>
          <p:cNvPr id="29" name="PHẠM DUYÊN 1 6 - 9Slide.vn">
            <a:extLst>
              <a:ext uri="{FF2B5EF4-FFF2-40B4-BE49-F238E27FC236}">
                <a16:creationId xmlns:a16="http://schemas.microsoft.com/office/drawing/2014/main" id="{E841EE2A-6BD7-3BC8-0A6D-84EB9D170280}"/>
              </a:ext>
            </a:extLst>
          </p:cNvPr>
          <p:cNvSpPr txBox="1"/>
          <p:nvPr/>
        </p:nvSpPr>
        <p:spPr>
          <a:xfrm>
            <a:off x="2209800" y="3188156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• Tính: </a:t>
            </a:r>
          </a:p>
        </p:txBody>
      </p:sp>
      <p:sp>
        <p:nvSpPr>
          <p:cNvPr id="30" name="PHẠM DUYÊN 1 7 - 9Slide.vn">
            <a:extLst>
              <a:ext uri="{FF2B5EF4-FFF2-40B4-BE49-F238E27FC236}">
                <a16:creationId xmlns:a16="http://schemas.microsoft.com/office/drawing/2014/main" id="{5473E3AF-3A5A-17F2-DB67-1F559ABFA224}"/>
              </a:ext>
            </a:extLst>
          </p:cNvPr>
          <p:cNvSpPr txBox="1"/>
          <p:nvPr/>
        </p:nvSpPr>
        <p:spPr>
          <a:xfrm>
            <a:off x="3764786" y="3188156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35 + 8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10</a:t>
            </a:r>
          </a:p>
        </p:txBody>
      </p:sp>
      <p:sp>
        <p:nvSpPr>
          <p:cNvPr id="34" name="PHẠM DUYÊN 1 8 - 9Slide.vn">
            <a:extLst>
              <a:ext uri="{FF2B5EF4-FFF2-40B4-BE49-F238E27FC236}">
                <a16:creationId xmlns:a16="http://schemas.microsoft.com/office/drawing/2014/main" id="{6AB430B5-957F-5BA9-980F-1665E34B9F13}"/>
              </a:ext>
            </a:extLst>
          </p:cNvPr>
          <p:cNvSpPr txBox="1"/>
          <p:nvPr/>
        </p:nvSpPr>
        <p:spPr>
          <a:xfrm>
            <a:off x="5960942" y="3188156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 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43</a:t>
            </a:r>
          </a:p>
        </p:txBody>
      </p:sp>
      <p:sp>
        <p:nvSpPr>
          <p:cNvPr id="35" name="PHẠM DUYÊN 1 9 - 9Slide.vn">
            <a:extLst>
              <a:ext uri="{FF2B5EF4-FFF2-40B4-BE49-F238E27FC236}">
                <a16:creationId xmlns:a16="http://schemas.microsoft.com/office/drawing/2014/main" id="{C473C4A5-25A3-AE23-154B-5C10F7739498}"/>
              </a:ext>
            </a:extLst>
          </p:cNvPr>
          <p:cNvSpPr/>
          <p:nvPr/>
        </p:nvSpPr>
        <p:spPr>
          <a:xfrm rot="5400000" flipH="1">
            <a:off x="4366754" y="3356041"/>
            <a:ext cx="133890" cy="1041268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5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HẠM DUYÊN 1 10 - 9Slide.vn">
            <a:extLst>
              <a:ext uri="{FF2B5EF4-FFF2-40B4-BE49-F238E27FC236}">
                <a16:creationId xmlns:a16="http://schemas.microsoft.com/office/drawing/2014/main" id="{D91C84A1-EBD7-1705-D7C1-0AF9050A7FBD}"/>
              </a:ext>
            </a:extLst>
          </p:cNvPr>
          <p:cNvSpPr txBox="1"/>
          <p:nvPr/>
        </p:nvSpPr>
        <p:spPr>
          <a:xfrm>
            <a:off x="6986723" y="3188156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10</a:t>
            </a:r>
          </a:p>
        </p:txBody>
      </p:sp>
      <p:sp>
        <p:nvSpPr>
          <p:cNvPr id="37" name="PHẠM DUYÊN 1 11 - 9Slide.vn">
            <a:extLst>
              <a:ext uri="{FF2B5EF4-FFF2-40B4-BE49-F238E27FC236}">
                <a16:creationId xmlns:a16="http://schemas.microsoft.com/office/drawing/2014/main" id="{9A3B63B5-023A-EF1D-EB69-B25818143AB7}"/>
              </a:ext>
            </a:extLst>
          </p:cNvPr>
          <p:cNvSpPr txBox="1"/>
          <p:nvPr/>
        </p:nvSpPr>
        <p:spPr>
          <a:xfrm>
            <a:off x="5960942" y="3937912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 33</a:t>
            </a:r>
          </a:p>
        </p:txBody>
      </p:sp>
      <p:sp>
        <p:nvSpPr>
          <p:cNvPr id="38" name="PHẠM DUYÊN 1 12 - 9Slide.vn">
            <a:extLst>
              <a:ext uri="{FF2B5EF4-FFF2-40B4-BE49-F238E27FC236}">
                <a16:creationId xmlns:a16="http://schemas.microsoft.com/office/drawing/2014/main" id="{3E457E75-0F28-3FBE-0851-81198D6214A5}"/>
              </a:ext>
            </a:extLst>
          </p:cNvPr>
          <p:cNvSpPr txBox="1"/>
          <p:nvPr/>
        </p:nvSpPr>
        <p:spPr>
          <a:xfrm>
            <a:off x="2209800" y="4687669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• Giá trị của biểu thức 35 + 8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 10 là </a:t>
            </a:r>
            <a:r>
              <a:rPr lang="en-US" sz="36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33 </a:t>
            </a:r>
          </a:p>
        </p:txBody>
      </p:sp>
    </p:spTree>
    <p:extLst>
      <p:ext uri="{BB962C8B-B14F-4D97-AF65-F5344CB8AC3E}">
        <p14:creationId xmlns:p14="http://schemas.microsoft.com/office/powerpoint/2010/main" val="410498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2" grpId="0"/>
      <p:bldP spid="29" grpId="0"/>
      <p:bldP spid="30" grpId="0"/>
      <p:bldP spid="34" grpId="0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9DD4BE17-7B14-3D09-C9CB-7F9E87ED903D}"/>
              </a:ext>
            </a:extLst>
          </p:cNvPr>
          <p:cNvSpPr/>
          <p:nvPr/>
        </p:nvSpPr>
        <p:spPr>
          <a:xfrm>
            <a:off x="755920" y="1714214"/>
            <a:ext cx="10680161" cy="2933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7757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#9Slide01 Noi dung ngan" panose="000006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11B13F1E-0481-DF5A-AB07-71191D0D7148}"/>
              </a:ext>
            </a:extLst>
          </p:cNvPr>
          <p:cNvSpPr txBox="1"/>
          <p:nvPr/>
        </p:nvSpPr>
        <p:spPr>
          <a:xfrm>
            <a:off x="4048805" y="816114"/>
            <a:ext cx="4094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+mj-lt"/>
              </a:rPr>
              <a:t>Biểu thức là gì?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B955F263-0B79-D287-9A91-CCA8F4871C54}"/>
              </a:ext>
            </a:extLst>
          </p:cNvPr>
          <p:cNvSpPr txBox="1"/>
          <p:nvPr/>
        </p:nvSpPr>
        <p:spPr>
          <a:xfrm>
            <a:off x="1511838" y="2089237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Biểu thức gồm các số được nối với nhau bởi các phép tính.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HẠM DUYÊN 4 - 9Slide.vn">
                <a:extLst>
                  <a:ext uri="{FF2B5EF4-FFF2-40B4-BE49-F238E27FC236}">
                    <a16:creationId xmlns:a16="http://schemas.microsoft.com/office/drawing/2014/main" id="{81E07F02-0893-D6B9-0F29-3A43FE322193}"/>
                  </a:ext>
                </a:extLst>
              </p:cNvPr>
              <p:cNvSpPr txBox="1"/>
              <p:nvPr/>
            </p:nvSpPr>
            <p:spPr>
              <a:xfrm>
                <a:off x="3952945" y="3559314"/>
                <a:ext cx="42861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spc="-1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5 + 5 </a:t>
                </a:r>
                <a:r>
                  <a:rPr lang="en-US" sz="4000" spc="-100">
                    <a:solidFill>
                      <a:schemeClr val="accent3">
                        <a:lumMod val="50000"/>
                      </a:schemeClr>
                    </a:solidFill>
                  </a:rPr>
                  <a:t>hoặc</a:t>
                </a:r>
                <a:r>
                  <a:rPr lang="en-US" sz="4000" spc="-10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en-US" sz="4000" spc="-22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5 </a:t>
                </a:r>
                <a14:m>
                  <m:oMath xmlns:m="http://schemas.openxmlformats.org/officeDocument/2006/math">
                    <m:r>
                      <a:rPr lang="en-US" sz="4000" i="1" spc="-22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spc="-22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2 + 8</a:t>
                </a:r>
                <a:endParaRPr lang="en-US" sz="4000" spc="-10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PHẠM DUYÊN 4 - 9Slide.vn">
                <a:extLst>
                  <a:ext uri="{FF2B5EF4-FFF2-40B4-BE49-F238E27FC236}">
                    <a16:creationId xmlns:a16="http://schemas.microsoft.com/office/drawing/2014/main" id="{81E07F02-0893-D6B9-0F29-3A43FE32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45" y="3559314"/>
                <a:ext cx="4286110" cy="707886"/>
              </a:xfrm>
              <a:prstGeom prst="rect">
                <a:avLst/>
              </a:prstGeom>
              <a:blipFill>
                <a:blip r:embed="rId2"/>
                <a:stretch>
                  <a:fillRect l="-4119" t="-15517" r="-411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0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9DD4BE17-7B14-3D09-C9CB-7F9E87ED903D}"/>
              </a:ext>
            </a:extLst>
          </p:cNvPr>
          <p:cNvSpPr/>
          <p:nvPr/>
        </p:nvSpPr>
        <p:spPr>
          <a:xfrm>
            <a:off x="755920" y="1714214"/>
            <a:ext cx="10680161" cy="2933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7757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#9Slide01 Noi dung ngan" panose="000006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11B13F1E-0481-DF5A-AB07-71191D0D7148}"/>
              </a:ext>
            </a:extLst>
          </p:cNvPr>
          <p:cNvSpPr txBox="1"/>
          <p:nvPr/>
        </p:nvSpPr>
        <p:spPr>
          <a:xfrm>
            <a:off x="3178374" y="816114"/>
            <a:ext cx="5835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+mj-lt"/>
              </a:rPr>
              <a:t>Giá trị biểu thức là gì?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B955F263-0B79-D287-9A91-CCA8F4871C54}"/>
              </a:ext>
            </a:extLst>
          </p:cNvPr>
          <p:cNvSpPr txBox="1"/>
          <p:nvPr/>
        </p:nvSpPr>
        <p:spPr>
          <a:xfrm>
            <a:off x="1511838" y="2089237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Giá trị biểu thức là kết quả sau khi thực hiện các phép tính trong biểu thức.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81E07F02-0893-D6B9-0F29-3A43FE322193}"/>
              </a:ext>
            </a:extLst>
          </p:cNvPr>
          <p:cNvSpPr txBox="1"/>
          <p:nvPr/>
        </p:nvSpPr>
        <p:spPr>
          <a:xfrm>
            <a:off x="4339750" y="3559314"/>
            <a:ext cx="35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35 + 8 </a:t>
            </a:r>
            <a:r>
              <a:rPr lang="en-US" sz="40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en-US" sz="40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10 = </a:t>
            </a:r>
            <a:r>
              <a:rPr lang="en-US" sz="4000" spc="-100">
                <a:solidFill>
                  <a:schemeClr val="accent5">
                    <a:lumMod val="75000"/>
                  </a:schemeClr>
                </a:solidFill>
                <a:latin typeface="+mj-lt"/>
              </a:rPr>
              <a:t>33</a:t>
            </a:r>
            <a:endParaRPr lang="en-US" sz="4000" spc="-10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77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1176</TotalTime>
  <Words>518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Cambria Math</vt:lpstr>
      <vt:lpstr>#9Slide01 Noi dung ngan</vt:lpstr>
      <vt:lpstr>#9Slide03 Sofia Pro Soft Bold</vt:lpstr>
      <vt:lpstr>Arial</vt:lpstr>
      <vt:lpstr>#9Slide03 Sofia Pro Soft</vt:lpstr>
      <vt:lpstr>SVN-Dumpling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duyen pham</cp:lastModifiedBy>
  <cp:revision>736</cp:revision>
  <dcterms:created xsi:type="dcterms:W3CDTF">2021-11-18T08:18:08Z</dcterms:created>
  <dcterms:modified xsi:type="dcterms:W3CDTF">2022-06-18T04:17:46Z</dcterms:modified>
  <cp:category>9Slide.vn</cp:category>
</cp:coreProperties>
</file>