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9" r:id="rId3"/>
  </p:sldMasterIdLst>
  <p:notesMasterIdLst>
    <p:notesMasterId r:id="rId32"/>
  </p:notesMasterIdLst>
  <p:sldIdLst>
    <p:sldId id="257" r:id="rId4"/>
    <p:sldId id="319" r:id="rId5"/>
    <p:sldId id="279" r:id="rId6"/>
    <p:sldId id="273" r:id="rId7"/>
    <p:sldId id="318" r:id="rId8"/>
    <p:sldId id="272" r:id="rId9"/>
    <p:sldId id="320" r:id="rId10"/>
    <p:sldId id="321" r:id="rId11"/>
    <p:sldId id="322" r:id="rId12"/>
    <p:sldId id="323" r:id="rId13"/>
    <p:sldId id="271" r:id="rId14"/>
    <p:sldId id="378" r:id="rId15"/>
    <p:sldId id="270" r:id="rId16"/>
    <p:sldId id="379" r:id="rId17"/>
    <p:sldId id="380" r:id="rId18"/>
    <p:sldId id="382" r:id="rId19"/>
    <p:sldId id="381" r:id="rId20"/>
    <p:sldId id="384" r:id="rId21"/>
    <p:sldId id="269" r:id="rId22"/>
    <p:sldId id="385" r:id="rId23"/>
    <p:sldId id="386" r:id="rId24"/>
    <p:sldId id="268" r:id="rId25"/>
    <p:sldId id="387" r:id="rId26"/>
    <p:sldId id="388" r:id="rId27"/>
    <p:sldId id="390" r:id="rId28"/>
    <p:sldId id="389" r:id="rId29"/>
    <p:sldId id="391" r:id="rId30"/>
    <p:sldId id="39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94660"/>
  </p:normalViewPr>
  <p:slideViewPr>
    <p:cSldViewPr snapToGrid="0">
      <p:cViewPr varScale="1">
        <p:scale>
          <a:sx n="75" d="100"/>
          <a:sy n="75" d="100"/>
        </p:scale>
        <p:origin x="37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9904A-FCD7-49E2-8024-C5F03A5BBAD9}" type="datetimeFigureOut">
              <a:rPr lang="en-US" smtClean="0"/>
              <a:t>11/12/2022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ACF99-8244-43BB-A619-2167AB3AD1A3}" type="slidenum">
              <a:rPr lang="en-US" smtClean="0"/>
              <a:t>‹#›</a:t>
            </a:fld>
            <a:endParaRPr lang="en-US"/>
          </a:p>
        </p:txBody>
      </p:sp>
    </p:spTree>
    <p:extLst>
      <p:ext uri="{BB962C8B-B14F-4D97-AF65-F5344CB8AC3E}">
        <p14:creationId xmlns:p14="http://schemas.microsoft.com/office/powerpoint/2010/main" val="3421028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2538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833602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48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0531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83521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5057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7612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74757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916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0915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288859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611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6298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2779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0618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218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5057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0435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01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86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1906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7201146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6356265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61279708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6472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0967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7403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0272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4734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9465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0060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31476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0"/>
            <a:ext cx="12226925" cy="6865620"/>
          </a:xfrm>
          <a:prstGeom prst="rect">
            <a:avLst/>
          </a:prstGeom>
        </p:spPr>
      </p:pic>
      <p:sp>
        <p:nvSpPr>
          <p:cNvPr id="8" name="矩形 7"/>
          <p:cNvSpPr/>
          <p:nvPr userDrawn="1"/>
        </p:nvSpPr>
        <p:spPr>
          <a:xfrm>
            <a:off x="394335" y="391886"/>
            <a:ext cx="11438890" cy="615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760746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882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9556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4153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6226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2022/11/12</a:t>
            </a:fld>
            <a:endParaRPr lang="zh-CN" altLang="en-US"/>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0746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2022/11/12</a:t>
            </a:fld>
            <a:endParaRPr lang="zh-CN" altLang="en-US"/>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478084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2022/11/12</a:t>
            </a:fld>
            <a:endParaRPr lang="zh-CN" altLang="en-US"/>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2627540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2022/11/12</a:t>
            </a:fld>
            <a:endParaRPr lang="zh-CN" altLang="en-US"/>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286601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2022/11/12</a:t>
            </a:fld>
            <a:endParaRPr lang="zh-CN" altLang="en-US"/>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268722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2022/11/12</a:t>
            </a:fld>
            <a:endParaRPr lang="zh-CN" altLang="en-US"/>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684926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7656089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2022/11/12</a:t>
            </a:fld>
            <a:endParaRPr lang="zh-CN" altLang="en-US"/>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72503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2022/11/12</a:t>
            </a:fld>
            <a:endParaRPr lang="zh-CN" altLang="en-US"/>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74933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2022/11/12</a:t>
            </a:fld>
            <a:endParaRPr lang="zh-CN" altLang="en-US"/>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697748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2022/11/12</a:t>
            </a:fld>
            <a:endParaRPr lang="zh-CN" altLang="en-US"/>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173682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2022/11/12</a:t>
            </a:fld>
            <a:endParaRPr lang="zh-CN" altLang="en-US"/>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02996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408601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752444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2022/11/12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605479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2022/11/12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1844316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2022/11/12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671785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7135136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5569858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2022/11/12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019641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27270524"/>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13931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g"/><Relationship Id="rId1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g"/><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g"/><Relationship Id="rId1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g"/><Relationship Id="rId1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g"/><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5"/>
          <a:stretch>
            <a:fillRect/>
          </a:stretch>
        </p:blipFill>
        <p:spPr>
          <a:xfrm>
            <a:off x="0" y="0"/>
            <a:ext cx="12226925" cy="6865620"/>
          </a:xfrm>
          <a:prstGeom prst="rect">
            <a:avLst/>
          </a:prstGeom>
        </p:spPr>
      </p:pic>
      <p:sp>
        <p:nvSpPr>
          <p:cNvPr id="3" name="圆角矩形 2"/>
          <p:cNvSpPr/>
          <p:nvPr/>
        </p:nvSpPr>
        <p:spPr>
          <a:xfrm>
            <a:off x="1721484" y="1391920"/>
            <a:ext cx="8885555" cy="454151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口哨欢快儿童旅行视频儿童节配乐">
            <a:hlinkClick r:id="" action="ppaction://media"/>
            <a:extLst>
              <a:ext uri="{FF2B5EF4-FFF2-40B4-BE49-F238E27FC236}">
                <a16:creationId xmlns:a16="http://schemas.microsoft.com/office/drawing/2014/main" id="{AD228218-D4F6-479A-BD92-1F18190A8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859" y="-2353236"/>
            <a:ext cx="609600" cy="609600"/>
          </a:xfrm>
          <a:prstGeom prst="rect">
            <a:avLst/>
          </a:prstGeom>
        </p:spPr>
      </p:pic>
      <p:pic>
        <p:nvPicPr>
          <p:cNvPr id="8" name="Picture 7">
            <a:extLst>
              <a:ext uri="{FF2B5EF4-FFF2-40B4-BE49-F238E27FC236}">
                <a16:creationId xmlns:a16="http://schemas.microsoft.com/office/drawing/2014/main" id="{AFD18707-8E0E-4CF7-8EE6-B15188EEB47C}"/>
              </a:ext>
            </a:extLst>
          </p:cNvPr>
          <p:cNvPicPr>
            <a:picLocks noChangeAspect="1"/>
          </p:cNvPicPr>
          <p:nvPr/>
        </p:nvPicPr>
        <p:blipFill>
          <a:blip r:embed="rId7"/>
          <a:stretch>
            <a:fillRect/>
          </a:stretch>
        </p:blipFill>
        <p:spPr>
          <a:xfrm>
            <a:off x="4645457" y="1986925"/>
            <a:ext cx="3212870" cy="646232"/>
          </a:xfrm>
          <a:prstGeom prst="rect">
            <a:avLst/>
          </a:prstGeom>
        </p:spPr>
      </p:pic>
      <p:pic>
        <p:nvPicPr>
          <p:cNvPr id="11" name="Picture 10">
            <a:extLst>
              <a:ext uri="{FF2B5EF4-FFF2-40B4-BE49-F238E27FC236}">
                <a16:creationId xmlns:a16="http://schemas.microsoft.com/office/drawing/2014/main" id="{8A6D3FA4-93B0-47E7-92D7-118AC30D55D5}"/>
              </a:ext>
            </a:extLst>
          </p:cNvPr>
          <p:cNvPicPr>
            <a:picLocks noChangeAspect="1"/>
          </p:cNvPicPr>
          <p:nvPr/>
        </p:nvPicPr>
        <p:blipFill>
          <a:blip r:embed="rId8"/>
          <a:stretch>
            <a:fillRect/>
          </a:stretch>
        </p:blipFill>
        <p:spPr>
          <a:xfrm>
            <a:off x="2031619" y="2899386"/>
            <a:ext cx="8779001" cy="1383912"/>
          </a:xfrm>
          <a:prstGeom prst="rect">
            <a:avLst/>
          </a:prstGeom>
        </p:spPr>
      </p:pic>
      <p:pic>
        <p:nvPicPr>
          <p:cNvPr id="13" name="Picture 12">
            <a:extLst>
              <a:ext uri="{FF2B5EF4-FFF2-40B4-BE49-F238E27FC236}">
                <a16:creationId xmlns:a16="http://schemas.microsoft.com/office/drawing/2014/main" id="{E485B2D0-B179-4671-9FF0-E252DAB5AA48}"/>
              </a:ext>
            </a:extLst>
          </p:cNvPr>
          <p:cNvPicPr>
            <a:picLocks noChangeAspect="1"/>
          </p:cNvPicPr>
          <p:nvPr/>
        </p:nvPicPr>
        <p:blipFill>
          <a:blip r:embed="rId9"/>
          <a:stretch>
            <a:fillRect/>
          </a:stretch>
        </p:blipFill>
        <p:spPr>
          <a:xfrm>
            <a:off x="4834449" y="4129582"/>
            <a:ext cx="2834886"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416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C543D8-673C-4C09-A6B7-E8CCA733D03E}"/>
              </a:ext>
            </a:extLst>
          </p:cNvPr>
          <p:cNvGraphicFramePr>
            <a:graphicFrameLocks noGrp="1"/>
          </p:cNvGraphicFramePr>
          <p:nvPr>
            <p:extLst>
              <p:ext uri="{D42A27DB-BD31-4B8C-83A1-F6EECF244321}">
                <p14:modId xmlns:p14="http://schemas.microsoft.com/office/powerpoint/2010/main" val="518280247"/>
              </p:ext>
            </p:extLst>
          </p:nvPr>
        </p:nvGraphicFramePr>
        <p:xfrm>
          <a:off x="751115" y="481411"/>
          <a:ext cx="11125200" cy="5533064"/>
        </p:xfrm>
        <a:graphic>
          <a:graphicData uri="http://schemas.openxmlformats.org/drawingml/2006/table">
            <a:tbl>
              <a:tblPr firstRow="1" firstCol="1" bandRow="1">
                <a:tableStyleId>{9DCAF9ED-07DC-4A11-8D7F-57B35C25682E}</a:tableStyleId>
              </a:tblPr>
              <a:tblGrid>
                <a:gridCol w="3069021">
                  <a:extLst>
                    <a:ext uri="{9D8B030D-6E8A-4147-A177-3AD203B41FA5}">
                      <a16:colId xmlns:a16="http://schemas.microsoft.com/office/drawing/2014/main" val="3370933225"/>
                    </a:ext>
                  </a:extLst>
                </a:gridCol>
                <a:gridCol w="8056179">
                  <a:extLst>
                    <a:ext uri="{9D8B030D-6E8A-4147-A177-3AD203B41FA5}">
                      <a16:colId xmlns:a16="http://schemas.microsoft.com/office/drawing/2014/main" val="339813459"/>
                    </a:ext>
                  </a:extLst>
                </a:gridCol>
              </a:tblGrid>
              <a:tr h="609600">
                <a:tc>
                  <a:txBody>
                    <a:bodyPr/>
                    <a:lstStyle/>
                    <a:p>
                      <a:pPr marL="0" marR="0" algn="ctr">
                        <a:lnSpc>
                          <a:spcPct val="115000"/>
                        </a:lnSpc>
                        <a:spcBef>
                          <a:spcPts val="0"/>
                        </a:spcBef>
                        <a:spcAft>
                          <a:spcPts val="0"/>
                        </a:spcAft>
                      </a:pPr>
                      <a:r>
                        <a:rPr lang="nl-NL" sz="2000" b="1" dirty="0">
                          <a:effectLst/>
                          <a:latin typeface="UTM Avo" panose="02040603050506020204" pitchFamily="18" charset="0"/>
                          <a:cs typeface="Calibri" panose="020F0502020204030204" pitchFamily="34" charset="0"/>
                        </a:rPr>
                        <a:t>Hình 16</a:t>
                      </a:r>
                      <a:endParaRPr lang="en-US" sz="20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000" b="1" dirty="0">
                          <a:effectLst/>
                          <a:latin typeface="UTM Avo" panose="02040603050506020204" pitchFamily="18" charset="0"/>
                          <a:cs typeface="Calibri" panose="020F0502020204030204" pitchFamily="34" charset="0"/>
                        </a:rPr>
                        <a:t>Lợi ích của sản phẩm</a:t>
                      </a:r>
                      <a:endParaRPr lang="en-US" sz="20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917031">
                <a:tc>
                  <a:txBody>
                    <a:bodyPr/>
                    <a:lstStyle/>
                    <a:p>
                      <a:pPr marL="0" marR="0" algn="ctr">
                        <a:lnSpc>
                          <a:spcPct val="115000"/>
                        </a:lnSpc>
                        <a:spcBef>
                          <a:spcPts val="0"/>
                        </a:spcBef>
                        <a:spcAft>
                          <a:spcPts val="0"/>
                        </a:spcAft>
                      </a:pPr>
                      <a:r>
                        <a:rPr lang="en-US" sz="2000" b="1" dirty="0" err="1">
                          <a:effectLst/>
                          <a:latin typeface="UTM Avo" panose="02040603050506020204" pitchFamily="18" charset="0"/>
                          <a:ea typeface="Times New Roman" panose="02020603050405020304" pitchFamily="18" charset="0"/>
                          <a:cs typeface="Calibri" panose="020F0502020204030204" pitchFamily="34" charset="0"/>
                        </a:rPr>
                        <a:t>Thực</a:t>
                      </a:r>
                      <a:r>
                        <a:rPr lang="en-US" sz="2000" b="1" dirty="0">
                          <a:effectLst/>
                          <a:latin typeface="UTM Avo" panose="02040603050506020204" pitchFamily="18" charset="0"/>
                          <a:ea typeface="Times New Roman" panose="02020603050405020304" pitchFamily="18" charset="0"/>
                          <a:cs typeface="Calibri" panose="020F0502020204030204" pitchFamily="34" charset="0"/>
                        </a:rPr>
                        <a:t> </a:t>
                      </a:r>
                      <a:r>
                        <a:rPr lang="en-US" sz="2000" b="1" dirty="0" err="1">
                          <a:effectLst/>
                          <a:latin typeface="UTM Avo" panose="02040603050506020204" pitchFamily="18" charset="0"/>
                          <a:ea typeface="Times New Roman" panose="02020603050405020304" pitchFamily="18" charset="0"/>
                          <a:cs typeface="Calibri" panose="020F0502020204030204" pitchFamily="34" charset="0"/>
                        </a:rPr>
                        <a:t>phẩm</a:t>
                      </a:r>
                      <a:r>
                        <a:rPr lang="en-US" sz="2000" b="1" dirty="0">
                          <a:effectLst/>
                          <a:latin typeface="UTM Avo" panose="02040603050506020204" pitchFamily="18" charset="0"/>
                          <a:ea typeface="Times New Roman" panose="02020603050405020304" pitchFamily="18" charset="0"/>
                          <a:cs typeface="Calibri" panose="020F0502020204030204" pitchFamily="34" charset="0"/>
                        </a:rPr>
                        <a:t> </a:t>
                      </a:r>
                      <a:r>
                        <a:rPr lang="en-US" sz="2000" b="1" dirty="0" err="1">
                          <a:effectLst/>
                          <a:latin typeface="UTM Avo" panose="02040603050506020204" pitchFamily="18" charset="0"/>
                          <a:ea typeface="Times New Roman" panose="02020603050405020304" pitchFamily="18" charset="0"/>
                          <a:cs typeface="Calibri" panose="020F0502020204030204" pitchFamily="34" charset="0"/>
                        </a:rPr>
                        <a:t>đóng</a:t>
                      </a:r>
                      <a:r>
                        <a:rPr lang="en-US" sz="2000" b="1" dirty="0">
                          <a:effectLst/>
                          <a:latin typeface="UTM Avo" panose="02040603050506020204" pitchFamily="18" charset="0"/>
                          <a:ea typeface="Times New Roman" panose="02020603050405020304" pitchFamily="18" charset="0"/>
                          <a:cs typeface="Calibri" panose="020F0502020204030204" pitchFamily="34" charset="0"/>
                        </a:rPr>
                        <a:t> </a:t>
                      </a:r>
                      <a:r>
                        <a:rPr lang="en-US" sz="2000" b="1" dirty="0" err="1">
                          <a:effectLst/>
                          <a:latin typeface="UTM Avo" panose="02040603050506020204" pitchFamily="18" charset="0"/>
                          <a:ea typeface="Times New Roman" panose="02020603050405020304" pitchFamily="18" charset="0"/>
                          <a:cs typeface="Calibri" panose="020F0502020204030204" pitchFamily="34" charset="0"/>
                        </a:rPr>
                        <a:t>hộp</a:t>
                      </a:r>
                      <a:endParaRPr lang="en-US" sz="20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000" b="1" dirty="0">
                          <a:effectLst/>
                          <a:latin typeface="UTM Avo" panose="02040603050506020204" pitchFamily="18" charset="0"/>
                          <a:cs typeface="Calibri" panose="020F0502020204030204" pitchFamily="34" charset="0"/>
                        </a:rPr>
                        <a:t> Dùng làm đồ ăn</a:t>
                      </a:r>
                    </a:p>
                    <a:p>
                      <a:pPr marL="0" marR="0">
                        <a:lnSpc>
                          <a:spcPct val="115000"/>
                        </a:lnSpc>
                        <a:spcBef>
                          <a:spcPts val="0"/>
                        </a:spcBef>
                        <a:spcAft>
                          <a:spcPts val="0"/>
                        </a:spcAft>
                      </a:pPr>
                      <a:r>
                        <a:rPr lang="nl-NL" sz="2000" b="1" dirty="0">
                          <a:effectLst/>
                          <a:latin typeface="UTM Avo" panose="02040603050506020204" pitchFamily="18" charset="0"/>
                          <a:ea typeface="Times New Roman" panose="02020603050405020304" pitchFamily="18" charset="0"/>
                          <a:cs typeface="Calibri" panose="020F0502020204030204" pitchFamily="34" charset="0"/>
                        </a:rPr>
                        <a:t>Đem bán, xuất khẩu đem lại lợi ích kinh tế</a:t>
                      </a:r>
                      <a:endParaRPr lang="en-US" sz="20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917031">
                <a:tc>
                  <a:txBody>
                    <a:bodyPr/>
                    <a:lstStyle/>
                    <a:p>
                      <a:pPr marL="0" marR="0" algn="ctr">
                        <a:lnSpc>
                          <a:spcPct val="115000"/>
                        </a:lnSpc>
                        <a:spcBef>
                          <a:spcPts val="0"/>
                        </a:spcBef>
                        <a:spcAft>
                          <a:spcPts val="0"/>
                        </a:spcAft>
                      </a:pPr>
                      <a:r>
                        <a:rPr lang="en-US" sz="2000" b="1" dirty="0" err="1">
                          <a:effectLst/>
                          <a:latin typeface="UTM Avo" panose="02040603050506020204" pitchFamily="18" charset="0"/>
                          <a:ea typeface="Times New Roman" panose="02020603050405020304" pitchFamily="18" charset="0"/>
                          <a:cs typeface="Calibri" panose="020F0502020204030204" pitchFamily="34" charset="0"/>
                        </a:rPr>
                        <a:t>Cửa</a:t>
                      </a:r>
                      <a:r>
                        <a:rPr lang="en-US" sz="2000" b="1" dirty="0">
                          <a:effectLst/>
                          <a:latin typeface="UTM Avo" panose="02040603050506020204" pitchFamily="18" charset="0"/>
                          <a:ea typeface="Times New Roman" panose="02020603050405020304" pitchFamily="18" charset="0"/>
                          <a:cs typeface="Calibri" panose="020F0502020204030204" pitchFamily="34" charset="0"/>
                        </a:rPr>
                        <a:t> </a:t>
                      </a:r>
                      <a:r>
                        <a:rPr lang="en-US" sz="2000" b="1" dirty="0" err="1">
                          <a:effectLst/>
                          <a:latin typeface="UTM Avo" panose="02040603050506020204" pitchFamily="18" charset="0"/>
                          <a:ea typeface="Times New Roman" panose="02020603050405020304" pitchFamily="18" charset="0"/>
                          <a:cs typeface="Calibri" panose="020F0502020204030204" pitchFamily="34" charset="0"/>
                        </a:rPr>
                        <a:t>hàng</a:t>
                      </a:r>
                      <a:r>
                        <a:rPr lang="en-US" sz="2000" b="1" dirty="0">
                          <a:effectLst/>
                          <a:latin typeface="UTM Avo" panose="02040603050506020204" pitchFamily="18" charset="0"/>
                          <a:ea typeface="Times New Roman" panose="02020603050405020304" pitchFamily="18" charset="0"/>
                          <a:cs typeface="Calibri" panose="020F0502020204030204" pitchFamily="34" charset="0"/>
                        </a:rPr>
                        <a:t> </a:t>
                      </a:r>
                      <a:r>
                        <a:rPr lang="en-US" sz="2000" b="1" dirty="0" err="1">
                          <a:effectLst/>
                          <a:latin typeface="UTM Avo" panose="02040603050506020204" pitchFamily="18" charset="0"/>
                          <a:ea typeface="Times New Roman" panose="02020603050405020304" pitchFamily="18" charset="0"/>
                          <a:cs typeface="Calibri" panose="020F0502020204030204" pitchFamily="34" charset="0"/>
                        </a:rPr>
                        <a:t>quần</a:t>
                      </a:r>
                      <a:r>
                        <a:rPr lang="en-US" sz="2000" b="1" dirty="0">
                          <a:effectLst/>
                          <a:latin typeface="UTM Avo" panose="02040603050506020204" pitchFamily="18" charset="0"/>
                          <a:ea typeface="Times New Roman" panose="02020603050405020304" pitchFamily="18" charset="0"/>
                          <a:cs typeface="Calibri" panose="020F0502020204030204" pitchFamily="34" charset="0"/>
                        </a:rPr>
                        <a:t> </a:t>
                      </a:r>
                      <a:r>
                        <a:rPr lang="en-US" sz="2000" b="1" dirty="0" err="1">
                          <a:effectLst/>
                          <a:latin typeface="UTM Avo" panose="02040603050506020204" pitchFamily="18" charset="0"/>
                          <a:ea typeface="Times New Roman" panose="02020603050405020304" pitchFamily="18" charset="0"/>
                          <a:cs typeface="Calibri" panose="020F0502020204030204" pitchFamily="34" charset="0"/>
                        </a:rPr>
                        <a:t>áo</a:t>
                      </a:r>
                      <a:r>
                        <a:rPr lang="en-US" sz="2000" b="1" dirty="0">
                          <a:effectLst/>
                          <a:latin typeface="UTM Avo" panose="02040603050506020204" pitchFamily="18" charset="0"/>
                          <a:ea typeface="Times New Roman" panose="02020603050405020304" pitchFamily="18" charset="0"/>
                          <a:cs typeface="Calibri" panose="020F0502020204030204" pitchFamily="34" charset="0"/>
                        </a:rPr>
                        <a:t> (SP: </a:t>
                      </a:r>
                      <a:r>
                        <a:rPr lang="en-US" sz="2000" b="1" dirty="0" err="1">
                          <a:effectLst/>
                          <a:latin typeface="UTM Avo" panose="02040603050506020204" pitchFamily="18" charset="0"/>
                          <a:ea typeface="Times New Roman" panose="02020603050405020304" pitchFamily="18" charset="0"/>
                          <a:cs typeface="Calibri" panose="020F0502020204030204" pitchFamily="34" charset="0"/>
                        </a:rPr>
                        <a:t>Quần</a:t>
                      </a:r>
                      <a:r>
                        <a:rPr lang="en-US" sz="2000" b="1" dirty="0">
                          <a:effectLst/>
                          <a:latin typeface="UTM Avo" panose="02040603050506020204" pitchFamily="18" charset="0"/>
                          <a:ea typeface="Times New Roman" panose="02020603050405020304" pitchFamily="18" charset="0"/>
                          <a:cs typeface="Calibri" panose="020F0502020204030204" pitchFamily="34" charset="0"/>
                        </a:rPr>
                        <a:t> </a:t>
                      </a:r>
                      <a:r>
                        <a:rPr lang="en-US" sz="2000" b="1" dirty="0" err="1">
                          <a:effectLst/>
                          <a:latin typeface="UTM Avo" panose="02040603050506020204" pitchFamily="18" charset="0"/>
                          <a:ea typeface="Times New Roman" panose="02020603050405020304" pitchFamily="18" charset="0"/>
                          <a:cs typeface="Calibri" panose="020F0502020204030204" pitchFamily="34" charset="0"/>
                        </a:rPr>
                        <a:t>áo</a:t>
                      </a:r>
                      <a:r>
                        <a:rPr lang="en-US" sz="2000" b="1" dirty="0">
                          <a:effectLst/>
                          <a:latin typeface="UTM Avo" panose="02040603050506020204" pitchFamily="18" charset="0"/>
                          <a:ea typeface="Times New Roman" panose="02020603050405020304" pitchFamily="18" charset="0"/>
                          <a:cs typeface="Calibri" panose="020F050202020403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000" b="1" dirty="0">
                          <a:effectLst/>
                          <a:latin typeface="UTM Avo" panose="02040603050506020204" pitchFamily="18" charset="0"/>
                          <a:cs typeface="Calibri" panose="020F0502020204030204" pitchFamily="34" charset="0"/>
                        </a:rPr>
                        <a:t> Quần áo, váy để mặc</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2000" b="1" dirty="0">
                          <a:effectLst/>
                          <a:latin typeface="UTM Avo" panose="02040603050506020204" pitchFamily="18" charset="0"/>
                          <a:ea typeface="Times New Roman" panose="02020603050405020304" pitchFamily="18" charset="0"/>
                          <a:cs typeface="Calibri" panose="020F0502020204030204" pitchFamily="34" charset="0"/>
                        </a:rPr>
                        <a:t>Đem bán, xuất khẩu đem lại lợi ích kinh tế</a:t>
                      </a:r>
                      <a:endParaRPr lang="en-US" sz="20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917031">
                <a:tc>
                  <a:txBody>
                    <a:bodyPr/>
                    <a:lstStyle/>
                    <a:p>
                      <a:pPr marL="0" marR="0" algn="ctr">
                        <a:lnSpc>
                          <a:spcPct val="115000"/>
                        </a:lnSpc>
                        <a:spcBef>
                          <a:spcPts val="0"/>
                        </a:spcBef>
                        <a:spcAft>
                          <a:spcPts val="0"/>
                        </a:spcAft>
                      </a:pPr>
                      <a:r>
                        <a:rPr lang="en-US" sz="2000" b="1" dirty="0" err="1">
                          <a:effectLst/>
                          <a:latin typeface="UTM Avo" panose="02040603050506020204" pitchFamily="18" charset="0"/>
                          <a:ea typeface="Times New Roman" panose="02020603050405020304" pitchFamily="18" charset="0"/>
                          <a:cs typeface="Calibri" panose="020F0502020204030204" pitchFamily="34" charset="0"/>
                        </a:rPr>
                        <a:t>Dầu</a:t>
                      </a:r>
                      <a:r>
                        <a:rPr lang="en-US" sz="2000" b="1" dirty="0">
                          <a:effectLst/>
                          <a:latin typeface="UTM Avo" panose="02040603050506020204" pitchFamily="18" charset="0"/>
                          <a:ea typeface="Times New Roman" panose="02020603050405020304" pitchFamily="18" charset="0"/>
                          <a:cs typeface="Calibri" panose="020F0502020204030204" pitchFamily="34" charset="0"/>
                        </a:rPr>
                        <a:t> </a:t>
                      </a:r>
                      <a:r>
                        <a:rPr lang="en-US" sz="2000" b="1" dirty="0" err="1">
                          <a:effectLst/>
                          <a:latin typeface="UTM Avo" panose="02040603050506020204" pitchFamily="18" charset="0"/>
                          <a:ea typeface="Times New Roman" panose="02020603050405020304" pitchFamily="18" charset="0"/>
                          <a:cs typeface="Calibri" panose="020F0502020204030204" pitchFamily="34" charset="0"/>
                        </a:rPr>
                        <a:t>thô</a:t>
                      </a:r>
                      <a:endParaRPr lang="en-US" sz="20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000" b="1" dirty="0">
                          <a:effectLst/>
                          <a:latin typeface="UTM Avo" panose="02040603050506020204" pitchFamily="18" charset="0"/>
                          <a:cs typeface="Calibri" panose="020F0502020204030204" pitchFamily="34" charset="0"/>
                        </a:rPr>
                        <a:t>Dùng để sản xuất dầu hỏa, dầu diesel và xăng nguyên liệu; ngoài ra còn dùng để sản xuất  ra một số sản phẩm ngành hóa dầu như dung môi, phân bón hóa học, nhựa, thuốc trừ sâu...</a:t>
                      </a:r>
                    </a:p>
                    <a:p>
                      <a:pPr marL="0" marR="0">
                        <a:lnSpc>
                          <a:spcPct val="115000"/>
                        </a:lnSpc>
                        <a:spcBef>
                          <a:spcPts val="0"/>
                        </a:spcBef>
                        <a:spcAft>
                          <a:spcPts val="0"/>
                        </a:spcAft>
                      </a:pPr>
                      <a:r>
                        <a:rPr lang="nl-NL" sz="2000" b="1" dirty="0">
                          <a:effectLst/>
                          <a:latin typeface="UTM Avo" panose="02040603050506020204" pitchFamily="18" charset="0"/>
                          <a:ea typeface="Times New Roman" panose="02020603050405020304" pitchFamily="18" charset="0"/>
                          <a:cs typeface="Calibri" panose="020F0502020204030204" pitchFamily="34" charset="0"/>
                        </a:rPr>
                        <a:t>Xuất khẩu thu lại lợi ích kinh tế</a:t>
                      </a:r>
                      <a:endParaRPr lang="en-US" sz="20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917031">
                <a:tc>
                  <a:txBody>
                    <a:bodyPr/>
                    <a:lstStyle/>
                    <a:p>
                      <a:pPr marL="0" marR="0" algn="ctr">
                        <a:lnSpc>
                          <a:spcPct val="115000"/>
                        </a:lnSpc>
                        <a:spcBef>
                          <a:spcPts val="0"/>
                        </a:spcBef>
                        <a:spcAft>
                          <a:spcPts val="0"/>
                        </a:spcAft>
                      </a:pPr>
                      <a:r>
                        <a:rPr lang="en-US" sz="2000" b="1" dirty="0">
                          <a:effectLst/>
                          <a:latin typeface="UTM Avo" panose="02040603050506020204" pitchFamily="18" charset="0"/>
                          <a:ea typeface="Times New Roman" panose="02020603050405020304" pitchFamily="18" charset="0"/>
                          <a:cs typeface="Calibri" panose="020F0502020204030204" pitchFamily="34" charset="0"/>
                        </a:rPr>
                        <a:t>Gang, </a:t>
                      </a:r>
                      <a:r>
                        <a:rPr lang="en-US" sz="2000" b="1" dirty="0" err="1">
                          <a:effectLst/>
                          <a:latin typeface="UTM Avo" panose="02040603050506020204" pitchFamily="18" charset="0"/>
                          <a:ea typeface="Times New Roman" panose="02020603050405020304" pitchFamily="18" charset="0"/>
                          <a:cs typeface="Calibri" panose="020F0502020204030204" pitchFamily="34" charset="0"/>
                        </a:rPr>
                        <a:t>sắt</a:t>
                      </a:r>
                      <a:r>
                        <a:rPr lang="en-US" sz="2000" b="1" dirty="0">
                          <a:effectLst/>
                          <a:latin typeface="UTM Avo" panose="02040603050506020204" pitchFamily="18" charset="0"/>
                          <a:ea typeface="Times New Roman" panose="02020603050405020304" pitchFamily="18" charset="0"/>
                          <a:cs typeface="Calibri" panose="020F0502020204030204" pitchFamily="34" charset="0"/>
                        </a:rPr>
                        <a:t>, </a:t>
                      </a:r>
                      <a:r>
                        <a:rPr lang="en-US" sz="2000" b="1" dirty="0" err="1">
                          <a:effectLst/>
                          <a:latin typeface="UTM Avo" panose="02040603050506020204" pitchFamily="18" charset="0"/>
                          <a:ea typeface="Times New Roman" panose="02020603050405020304" pitchFamily="18" charset="0"/>
                          <a:cs typeface="Calibri" panose="020F0502020204030204" pitchFamily="34" charset="0"/>
                        </a:rPr>
                        <a:t>thép</a:t>
                      </a:r>
                      <a:endParaRPr lang="en-US" sz="20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000" b="1" dirty="0">
                          <a:effectLst/>
                          <a:latin typeface="UTM Avo" panose="02040603050506020204" pitchFamily="18" charset="0"/>
                          <a:cs typeface="Calibri" panose="020F0502020204030204" pitchFamily="34" charset="0"/>
                        </a:rPr>
                        <a:t>Vật liệu để làm nhà, làm các công trình giao thông, sản xuất đồ dùng trong nhà (dao, kéo...); vật liệu cho các ngành sản xuất máy móc khác (xe máy, ô tô...)</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2000" b="1" dirty="0">
                          <a:effectLst/>
                          <a:latin typeface="UTM Avo" panose="02040603050506020204" pitchFamily="18" charset="0"/>
                          <a:ea typeface="Times New Roman" panose="02020603050405020304" pitchFamily="18" charset="0"/>
                          <a:cs typeface="Calibri" panose="020F0502020204030204" pitchFamily="34" charset="0"/>
                        </a:rPr>
                        <a:t>Đem bán, xuất khẩu đem lại lợi ích kinh tế</a:t>
                      </a:r>
                      <a:endParaRPr lang="en-US" sz="20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46480" y="1923803"/>
            <a:ext cx="8124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defRPr/>
            </a:pPr>
            <a:r>
              <a:rPr lang="vi-VN" altLang="en-US" sz="4000" b="1" dirty="0">
                <a:solidFill>
                  <a:srgbClr val="002060"/>
                </a:solidFill>
                <a:latin typeface="Calibri" panose="020F0502020204030204" pitchFamily="34" charset="0"/>
                <a:cs typeface="Calibri" panose="020F0502020204030204" pitchFamily="34" charset="0"/>
              </a:rPr>
              <a:t>Hoạt động sản xuất công nghiệp làm ra các sản phẩm để phục vụ cuộc sống con người như làm đồ ăn cho con người, quần áo, ... ngoài ra còn đem bán để mang lại các ích lợi về kinh tế.</a:t>
            </a:r>
            <a:endParaRPr kumimoji="0" lang="en-US" altLang="en-US" sz="4000" b="1" i="0" u="none" strike="noStrike" kern="1200" cap="none" spc="0" normalizeH="0" baseline="0" noProof="0" dirty="0">
              <a:ln>
                <a:noFill/>
              </a:ln>
              <a:solidFill>
                <a:srgbClr val="FF0000"/>
              </a:solidFill>
              <a:effectLst/>
              <a:uLnTx/>
              <a:uFillTx/>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333543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31A7B1-5507-466C-B257-4D168056182D}"/>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3. </a:t>
            </a:r>
            <a:r>
              <a:rPr lang="en-US" sz="3200" b="1" kern="0" dirty="0" err="1">
                <a:solidFill>
                  <a:srgbClr val="FF0000"/>
                </a:solidFill>
                <a:latin typeface="Calibri" panose="020F0502020204030204" pitchFamily="34" charset="0"/>
                <a:cs typeface="Calibri" panose="020F0502020204030204" pitchFamily="34" charset="0"/>
              </a:rPr>
              <a:t>Kể</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một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số</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khác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em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đó</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D978FAF-832D-4C54-970E-184984CEDD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10" name="Group 9">
            <a:extLst>
              <a:ext uri="{FF2B5EF4-FFF2-40B4-BE49-F238E27FC236}">
                <a16:creationId xmlns:a16="http://schemas.microsoft.com/office/drawing/2014/main" id="{725CF056-A7D3-43A6-BBA2-1972B82293C7}"/>
              </a:ext>
            </a:extLst>
          </p:cNvPr>
          <p:cNvGrpSpPr/>
          <p:nvPr/>
        </p:nvGrpSpPr>
        <p:grpSpPr>
          <a:xfrm>
            <a:off x="866568" y="3098255"/>
            <a:ext cx="3197033" cy="2541270"/>
            <a:chOff x="781262" y="3217613"/>
            <a:chExt cx="4761331" cy="3855641"/>
          </a:xfrm>
        </p:grpSpPr>
        <p:pic>
          <p:nvPicPr>
            <p:cNvPr id="11" name="Picture 10">
              <a:extLst>
                <a:ext uri="{FF2B5EF4-FFF2-40B4-BE49-F238E27FC236}">
                  <a16:creationId xmlns:a16="http://schemas.microsoft.com/office/drawing/2014/main" id="{E8469FF4-C342-4B22-83F9-11ABC20627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2" name="Rectangle: Rounded Corners 11">
              <a:extLst>
                <a:ext uri="{FF2B5EF4-FFF2-40B4-BE49-F238E27FC236}">
                  <a16:creationId xmlns:a16="http://schemas.microsoft.com/office/drawing/2014/main" id="{856173DB-BA66-40C3-A5C0-143D96B17689}"/>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cặp</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3" name="Speech Bubble: Rectangle with Corners Rounded 12">
            <a:extLst>
              <a:ext uri="{FF2B5EF4-FFF2-40B4-BE49-F238E27FC236}">
                <a16:creationId xmlns:a16="http://schemas.microsoft.com/office/drawing/2014/main" id="{5CF494AB-025D-42C6-B573-8668669B98A7}"/>
              </a:ext>
            </a:extLst>
          </p:cNvPr>
          <p:cNvSpPr/>
          <p:nvPr/>
        </p:nvSpPr>
        <p:spPr>
          <a:xfrm>
            <a:off x="4085430" y="2205011"/>
            <a:ext cx="7386220" cy="1557271"/>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sản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xuất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nghiệp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sản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phẩm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648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E02CF8A-1326-44F7-BB89-995CFDD17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834" b="7834"/>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TextBox 7"/>
          <p:cNvSpPr txBox="1"/>
          <p:nvPr/>
        </p:nvSpPr>
        <p:spPr>
          <a:xfrm>
            <a:off x="652692" y="1456063"/>
            <a:ext cx="4204137" cy="134275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Ghi</a:t>
            </a:r>
            <a:r>
              <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 </a:t>
            </a: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nhớ</a:t>
            </a:r>
            <a:endPar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cxnSp>
        <p:nvCxnSpPr>
          <p:cNvPr id="2057" name="Straight Connector 2056">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Box 29"/>
          <p:cNvSpPr txBox="1">
            <a:spLocks noChangeArrowheads="1"/>
          </p:cNvSpPr>
          <p:nvPr/>
        </p:nvSpPr>
        <p:spPr bwMode="auto">
          <a:xfrm>
            <a:off x="-1" y="3689716"/>
            <a:ext cx="5715002"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228600" algn="just">
              <a:lnSpc>
                <a:spcPct val="90000"/>
              </a:lnSpc>
              <a:spcBef>
                <a:spcPct val="50000"/>
              </a:spcBef>
              <a:buFont typeface="Arial" panose="020B0604020202020204" pitchFamily="34" charset="0"/>
              <a:buChar char="•"/>
              <a:defRPr/>
            </a:pPr>
            <a:r>
              <a:rPr lang="en-US" altLang="en-US" b="1" dirty="0" err="1">
                <a:solidFill>
                  <a:srgbClr val="002060"/>
                </a:solidFill>
                <a:latin typeface="Calibri" panose="020F0502020204030204" pitchFamily="34" charset="0"/>
                <a:cs typeface="Calibri" panose="020F0502020204030204" pitchFamily="34" charset="0"/>
              </a:rPr>
              <a:t>Công</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nghiệp</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là</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một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lĩnh</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vực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sản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xuất</a:t>
            </a:r>
            <a:r>
              <a:rPr lang="en-US" altLang="en-US" b="1" dirty="0">
                <a:solidFill>
                  <a:srgbClr val="002060"/>
                </a:solidFill>
                <a:latin typeface="Calibri" panose="020F0502020204030204" pitchFamily="34" charset="0"/>
                <a:cs typeface="Calibri" panose="020F0502020204030204" pitchFamily="34" charset="0"/>
              </a:rPr>
              <a:t>, bao </a:t>
            </a:r>
            <a:r>
              <a:rPr lang="en-US" altLang="en-US" b="1" dirty="0" err="1">
                <a:solidFill>
                  <a:srgbClr val="002060"/>
                </a:solidFill>
                <a:latin typeface="Calibri" panose="020F0502020204030204" pitchFamily="34" charset="0"/>
                <a:cs typeface="Calibri" panose="020F0502020204030204" pitchFamily="34" charset="0"/>
              </a:rPr>
              <a:t>gồm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các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nhiều</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ngành</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nghề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khai</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thác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tài</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nguyên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chế</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biến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sản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phẩm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chế</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tạo</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và</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sửa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chữa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máy</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móc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thiết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bị</a:t>
            </a:r>
            <a:r>
              <a:rPr lang="en-US" altLang="en-US" b="1" dirty="0">
                <a:solidFill>
                  <a:srgbClr val="002060"/>
                </a:solidFill>
                <a:latin typeface="Calibri" panose="020F0502020204030204" pitchFamily="34" charset="0"/>
                <a:cs typeface="Calibri" panose="020F0502020204030204" pitchFamily="34" charset="0"/>
              </a:rPr>
              <a:t>... </a:t>
            </a:r>
            <a:endParaRPr kumimoji="0" lang="en-US" altLang="en-US" b="1" i="0" u="none" strike="noStrike"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623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ự hào nhà máy mới - nơi hội tụ ước mơ người Trần Phú">
            <a:extLst>
              <a:ext uri="{FF2B5EF4-FFF2-40B4-BE49-F238E27FC236}">
                <a16:creationId xmlns:a16="http://schemas.microsoft.com/office/drawing/2014/main" id="{F82D188B-6F72-45DA-BDAB-07C2BFC2E9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6"/>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TextBox 7"/>
          <p:cNvSpPr txBox="1"/>
          <p:nvPr/>
        </p:nvSpPr>
        <p:spPr>
          <a:xfrm>
            <a:off x="709448" y="1913950"/>
            <a:ext cx="4204137" cy="134275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Ghi</a:t>
            </a:r>
            <a:r>
              <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 </a:t>
            </a: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nhớ</a:t>
            </a:r>
            <a:endPar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cxnSp>
        <p:nvCxnSpPr>
          <p:cNvPr id="3081" name="Straight Connector 3080">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Box 29"/>
          <p:cNvSpPr txBox="1">
            <a:spLocks noChangeArrowheads="1"/>
          </p:cNvSpPr>
          <p:nvPr/>
        </p:nvSpPr>
        <p:spPr bwMode="auto">
          <a:xfrm>
            <a:off x="419287" y="3601297"/>
            <a:ext cx="5178598"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228600" algn="just">
              <a:lnSpc>
                <a:spcPct val="90000"/>
              </a:lnSpc>
              <a:spcBef>
                <a:spcPct val="50000"/>
              </a:spcBef>
              <a:buFont typeface="Arial" panose="020B0604020202020204" pitchFamily="34" charset="0"/>
              <a:buChar char="•"/>
              <a:defRPr/>
            </a:pPr>
            <a:r>
              <a:rPr lang="en-US" altLang="en-US" sz="3600" b="1" dirty="0" err="1">
                <a:latin typeface="Calibri" panose="020F0502020204030204" pitchFamily="34" charset="0"/>
                <a:cs typeface="Calibri" panose="020F0502020204030204" pitchFamily="34" charset="0"/>
              </a:rPr>
              <a:t>Hoạt</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động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sản</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xuất</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công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nghiệp</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thường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diễn</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ra</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trong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các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nhà</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máy</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hoặc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các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khu</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vực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riêng</a:t>
            </a:r>
            <a:r>
              <a:rPr lang="en-US" altLang="en-US" sz="3600" b="1" dirty="0">
                <a:latin typeface="Calibri" panose="020F0502020204030204" pitchFamily="34" charset="0"/>
                <a:cs typeface="Calibri" panose="020F0502020204030204" pitchFamily="34" charset="0"/>
              </a:rPr>
              <a:t>. </a:t>
            </a:r>
            <a:endParaRPr kumimoji="0" lang="en-US" altLang="en-US" sz="3600" b="1" i="0" u="none" strike="noStrike" cap="none" spc="0" normalizeH="0" baseline="0" noProof="0" dirty="0">
              <a:ln>
                <a:noFill/>
              </a:ln>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5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hát triển ngành công nghiệp hóa chất trở thành ngành công nghiệp nền tảng  hiện đại">
            <a:extLst>
              <a:ext uri="{FF2B5EF4-FFF2-40B4-BE49-F238E27FC236}">
                <a16:creationId xmlns:a16="http://schemas.microsoft.com/office/drawing/2014/main" id="{93B4E76E-B68A-407F-953F-280EBE711C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35" b="4282"/>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TextBox 7"/>
          <p:cNvSpPr txBox="1"/>
          <p:nvPr/>
        </p:nvSpPr>
        <p:spPr>
          <a:xfrm>
            <a:off x="525516" y="1282792"/>
            <a:ext cx="4204137" cy="134275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Ghi</a:t>
            </a:r>
            <a:r>
              <a:rPr kumimoji="0" lang="en-US" sz="36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 </a:t>
            </a:r>
            <a:r>
              <a:rPr kumimoji="0" lang="en-US" sz="36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nhớ</a:t>
            </a:r>
            <a:endParaRPr kumimoji="0" lang="en-US" sz="36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cxnSp>
        <p:nvCxnSpPr>
          <p:cNvPr id="4105" name="Straight Connector 4104">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Box 29"/>
          <p:cNvSpPr txBox="1">
            <a:spLocks noChangeArrowheads="1"/>
          </p:cNvSpPr>
          <p:nvPr/>
        </p:nvSpPr>
        <p:spPr bwMode="auto">
          <a:xfrm>
            <a:off x="-2" y="3623711"/>
            <a:ext cx="5491656"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228600" algn="just">
              <a:lnSpc>
                <a:spcPct val="90000"/>
              </a:lnSpc>
              <a:spcBef>
                <a:spcPct val="50000"/>
              </a:spcBef>
              <a:buFont typeface="Arial" panose="020B0604020202020204" pitchFamily="34" charset="0"/>
              <a:buChar char="•"/>
              <a:defRPr/>
            </a:pPr>
            <a:r>
              <a:rPr lang="en-US" altLang="en-US" sz="2600" b="1" dirty="0" err="1">
                <a:solidFill>
                  <a:srgbClr val="002060"/>
                </a:solidFill>
                <a:latin typeface="Calibri" panose="020F0502020204030204" pitchFamily="34" charset="0"/>
                <a:cs typeface="Calibri" panose="020F0502020204030204" pitchFamily="34" charset="0"/>
              </a:rPr>
              <a:t>Có</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nhiều</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ngành</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như</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khai</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thác</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khoáng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sản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năng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lượng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dệt</a:t>
            </a:r>
            <a:r>
              <a:rPr lang="en-US" altLang="en-US" sz="2600" b="1" dirty="0">
                <a:solidFill>
                  <a:srgbClr val="002060"/>
                </a:solidFill>
                <a:latin typeface="Calibri" panose="020F0502020204030204" pitchFamily="34" charset="0"/>
                <a:cs typeface="Calibri" panose="020F0502020204030204" pitchFamily="34" charset="0"/>
              </a:rPr>
              <a:t> may,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đóng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tàu</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sản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xuất</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hàng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tiêu</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dùng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thực</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phẩm</a:t>
            </a:r>
            <a:r>
              <a:rPr lang="en-US" altLang="en-US" sz="2600" b="1" dirty="0">
                <a:solidFill>
                  <a:srgbClr val="002060"/>
                </a:solidFill>
                <a:latin typeface="Calibri" panose="020F0502020204030204" pitchFamily="34" charset="0"/>
                <a:cs typeface="Calibri" panose="020F0502020204030204" pitchFamily="34" charset="0"/>
              </a:rPr>
              <a:t>...</a:t>
            </a:r>
            <a:endParaRPr kumimoji="0" lang="en-US" altLang="en-US" sz="2600" b="1" i="0" u="none" strike="noStrike"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2321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570322"/>
            <a:ext cx="10899430" cy="1569660"/>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công nghiệp  ở địa phương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970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6F7AF7-4C5C-433D-A12F-8A97BCA068F1}"/>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Chia sẻ một số hoạt động sản xuất công nghiệp ở địa phương em</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B70B84AD-603E-423A-83E7-65C4D02293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13" name="Group 12">
            <a:extLst>
              <a:ext uri="{FF2B5EF4-FFF2-40B4-BE49-F238E27FC236}">
                <a16:creationId xmlns:a16="http://schemas.microsoft.com/office/drawing/2014/main" id="{14D5E8BD-3634-4613-BADC-0E4E302B816D}"/>
              </a:ext>
            </a:extLst>
          </p:cNvPr>
          <p:cNvGrpSpPr/>
          <p:nvPr/>
        </p:nvGrpSpPr>
        <p:grpSpPr>
          <a:xfrm>
            <a:off x="675638" y="3429000"/>
            <a:ext cx="4278451" cy="2175001"/>
            <a:chOff x="892354" y="3758439"/>
            <a:chExt cx="4278451" cy="2175001"/>
          </a:xfrm>
        </p:grpSpPr>
        <p:pic>
          <p:nvPicPr>
            <p:cNvPr id="14" name="Picture 13">
              <a:extLst>
                <a:ext uri="{FF2B5EF4-FFF2-40B4-BE49-F238E27FC236}">
                  <a16:creationId xmlns:a16="http://schemas.microsoft.com/office/drawing/2014/main" id="{DA775C62-8E7B-4E8D-AAB4-BB6B0E835F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BE773FD5-FE47-4DF4-9319-D761583B0CD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luận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nhóm</a:t>
              </a:r>
              <a:r>
                <a:rPr lang="en-US" sz="2400" b="1" dirty="0">
                  <a:latin typeface="Calibri" panose="020F0502020204030204" pitchFamily="34" charset="0"/>
                  <a:cs typeface="Calibri" panose="020F0502020204030204" pitchFamily="34" charset="0"/>
                </a:rPr>
                <a:t> 4</a:t>
              </a:r>
            </a:p>
          </p:txBody>
        </p:sp>
      </p:grpSp>
      <p:sp>
        <p:nvSpPr>
          <p:cNvPr id="16" name="Speech Bubble: Rectangle with Corners Rounded 15">
            <a:extLst>
              <a:ext uri="{FF2B5EF4-FFF2-40B4-BE49-F238E27FC236}">
                <a16:creationId xmlns:a16="http://schemas.microsoft.com/office/drawing/2014/main" id="{A365A7EC-0656-459C-9623-C8F4E4385343}"/>
              </a:ext>
            </a:extLst>
          </p:cNvPr>
          <p:cNvSpPr/>
          <p:nvPr/>
        </p:nvSpPr>
        <p:spPr>
          <a:xfrm>
            <a:off x="3976572" y="1959927"/>
            <a:ext cx="7386220" cy="1291465"/>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latin typeface="Calibri" panose="020F0502020204030204" pitchFamily="34" charset="0"/>
                <a:cs typeface="Calibri" panose="020F0502020204030204" pitchFamily="34" charset="0"/>
              </a:rPr>
              <a:t>Tên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và</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sản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phẩm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của</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hoạt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động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sản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xuất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nghiệp</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2" name="Speech Bubble: Rectangle with Corners Rounded 21">
            <a:extLst>
              <a:ext uri="{FF2B5EF4-FFF2-40B4-BE49-F238E27FC236}">
                <a16:creationId xmlns:a16="http://schemas.microsoft.com/office/drawing/2014/main" id="{1B29AA87-CC51-4C90-9485-B1349B8F526F}"/>
              </a:ext>
            </a:extLst>
          </p:cNvPr>
          <p:cNvSpPr/>
          <p:nvPr/>
        </p:nvSpPr>
        <p:spPr>
          <a:xfrm>
            <a:off x="5130458" y="3628879"/>
            <a:ext cx="6092713" cy="1291465"/>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prstClr val="black"/>
                </a:solidFill>
                <a:latin typeface="Calibri" panose="020F0502020204030204" pitchFamily="34" charset="0"/>
                <a:cs typeface="Calibri" panose="020F0502020204030204" pitchFamily="34" charset="0"/>
              </a:rPr>
              <a:t>Ích lợi của hoạt động sản xuất đó</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793971"/>
            <a:ext cx="10899430" cy="769441"/>
          </a:xfrm>
          <a:prstGeom prst="rect">
            <a:avLst/>
          </a:prstGeom>
          <a:noFill/>
        </p:spPr>
        <p:txBody>
          <a:bodyPr wrap="square" rtlCol="0">
            <a:spAutoFit/>
          </a:bodyPr>
          <a:lstStyle/>
          <a:p>
            <a:pPr algn="ctr"/>
            <a:r>
              <a:rPr lang="nl-NL" sz="4400" b="1" dirty="0">
                <a:solidFill>
                  <a:srgbClr val="002060"/>
                </a:solidFill>
                <a:latin typeface="UTM Avo" panose="02040603050506020204" pitchFamily="18" charset="0"/>
                <a:ea typeface="Times New Roman" panose="02020603050405020304" pitchFamily="18" charset="0"/>
                <a:cs typeface="Calibri" panose="020F0502020204030204" pitchFamily="34" charset="0"/>
              </a:rPr>
              <a:t>1. Hoạt động sản xuất công nghiệp </a:t>
            </a:r>
            <a:endParaRPr lang="en-US" sz="4400" b="1" dirty="0">
              <a:solidFill>
                <a:srgbClr val="002060"/>
              </a:solidFill>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464482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829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767280"/>
            <a:ext cx="10899430" cy="1323439"/>
          </a:xfrm>
          <a:prstGeom prst="rect">
            <a:avLst/>
          </a:prstGeom>
          <a:noFill/>
        </p:spPr>
        <p:txBody>
          <a:bodyPr wrap="square" rtlCol="0">
            <a:spAutoFit/>
          </a:bodyPr>
          <a:lstStyle/>
          <a:p>
            <a:pPr lvl="0" algn="ct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7413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D864D9C-11E7-43EB-AA6F-D3BDD3E62FF7}"/>
              </a:ext>
            </a:extLst>
          </p:cNvPr>
          <p:cNvSpPr/>
          <p:nvPr/>
        </p:nvSpPr>
        <p:spPr>
          <a:xfrm>
            <a:off x="1412240" y="315477"/>
            <a:ext cx="10322460" cy="64633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600" b="1" kern="0" dirty="0">
                <a:solidFill>
                  <a:srgbClr val="FF0000"/>
                </a:solidFill>
                <a:latin typeface="Calibri" panose="020F0502020204030204" pitchFamily="34" charset="0"/>
                <a:cs typeface="Calibri" panose="020F0502020204030204" pitchFamily="34" charset="0"/>
              </a:rPr>
              <a:t> Em sẽ nói và làm gì khi gặp tình huống sau? Vì sao?</a:t>
            </a:r>
            <a:endParaRPr kumimoji="0" lang="vi-VN"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D4424BF3-0F2A-48BD-9E41-184BEA47743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5" name="Picture 4">
            <a:extLst>
              <a:ext uri="{FF2B5EF4-FFF2-40B4-BE49-F238E27FC236}">
                <a16:creationId xmlns:a16="http://schemas.microsoft.com/office/drawing/2014/main" id="{9F0644CE-4F57-47D6-BD1A-5EDBF3D70FBD}"/>
              </a:ext>
            </a:extLst>
          </p:cNvPr>
          <p:cNvPicPr>
            <a:picLocks noChangeAspect="1"/>
          </p:cNvPicPr>
          <p:nvPr/>
        </p:nvPicPr>
        <p:blipFill>
          <a:blip r:embed="rId4"/>
          <a:stretch>
            <a:fillRect/>
          </a:stretch>
        </p:blipFill>
        <p:spPr>
          <a:xfrm>
            <a:off x="429845" y="1790084"/>
            <a:ext cx="6143625" cy="4591050"/>
          </a:xfrm>
          <a:prstGeom prst="rect">
            <a:avLst/>
          </a:prstGeom>
        </p:spPr>
      </p:pic>
      <p:sp>
        <p:nvSpPr>
          <p:cNvPr id="25" name="Speech Bubble: Rectangle with Corners Rounded 24">
            <a:extLst>
              <a:ext uri="{FF2B5EF4-FFF2-40B4-BE49-F238E27FC236}">
                <a16:creationId xmlns:a16="http://schemas.microsoft.com/office/drawing/2014/main" id="{15A2E851-814A-47B6-9AA4-62E967271FBF}"/>
              </a:ext>
            </a:extLst>
          </p:cNvPr>
          <p:cNvSpPr/>
          <p:nvPr/>
        </p:nvSpPr>
        <p:spPr>
          <a:xfrm>
            <a:off x="6573470" y="1883230"/>
            <a:ext cx="5038192" cy="1055914"/>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a:solidFill>
                  <a:prstClr val="black"/>
                </a:solidFill>
                <a:latin typeface="Calibri" panose="020F0502020204030204" pitchFamily="34" charset="0"/>
                <a:cs typeface="Calibri" panose="020F0502020204030204" pitchFamily="34" charset="0"/>
              </a:rPr>
              <a:t>Mọi người trong hình đang ở đâu?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Speech Bubble: Rectangle with Corners Rounded 25">
            <a:extLst>
              <a:ext uri="{FF2B5EF4-FFF2-40B4-BE49-F238E27FC236}">
                <a16:creationId xmlns:a16="http://schemas.microsoft.com/office/drawing/2014/main" id="{2C81995C-6BB3-4E65-B171-C2BAFCF69EA0}"/>
              </a:ext>
            </a:extLst>
          </p:cNvPr>
          <p:cNvSpPr/>
          <p:nvPr/>
        </p:nvSpPr>
        <p:spPr>
          <a:xfrm>
            <a:off x="6573470" y="3429000"/>
            <a:ext cx="5038192" cy="1055914"/>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cs typeface="Calibri" panose="020F0502020204030204" pitchFamily="34" charset="0"/>
              </a:rPr>
              <a:t>Tình huống gì đang diễn ra?</a:t>
            </a:r>
          </a:p>
        </p:txBody>
      </p:sp>
      <p:sp>
        <p:nvSpPr>
          <p:cNvPr id="27" name="Speech Bubble: Rectangle with Corners Rounded 26">
            <a:extLst>
              <a:ext uri="{FF2B5EF4-FFF2-40B4-BE49-F238E27FC236}">
                <a16:creationId xmlns:a16="http://schemas.microsoft.com/office/drawing/2014/main" id="{F970B406-7705-4A70-ADB2-392FAEFF5D47}"/>
              </a:ext>
            </a:extLst>
          </p:cNvPr>
          <p:cNvSpPr/>
          <p:nvPr/>
        </p:nvSpPr>
        <p:spPr>
          <a:xfrm>
            <a:off x="6696508" y="4952999"/>
            <a:ext cx="5038192" cy="1589524"/>
          </a:xfrm>
          <a:prstGeom prst="wedgeRoundRectCallout">
            <a:avLst>
              <a:gd name="adj1" fmla="val -55238"/>
              <a:gd name="adj2" fmla="val -3233"/>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cs typeface="Calibri" panose="020F0502020204030204" pitchFamily="34" charset="0"/>
              </a:rPr>
              <a:t>Nếu là em, em sẽ làm gì để tiêu dùng tiết kiệm, bảo vệ môi trường?</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296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63A709-EA2A-4CF6-BFB1-1B9DA7F7E924}"/>
              </a:ext>
            </a:extLst>
          </p:cNvPr>
          <p:cNvPicPr>
            <a:picLocks noChangeAspect="1"/>
          </p:cNvPicPr>
          <p:nvPr/>
        </p:nvPicPr>
        <p:blipFill>
          <a:blip r:embed="rId3"/>
          <a:stretch>
            <a:fillRect/>
          </a:stretch>
        </p:blipFill>
        <p:spPr>
          <a:xfrm>
            <a:off x="10736297" y="4605729"/>
            <a:ext cx="1741634" cy="2225204"/>
          </a:xfrm>
          <a:prstGeom prst="rect">
            <a:avLst/>
          </a:prstGeom>
        </p:spPr>
      </p:pic>
      <p:sp>
        <p:nvSpPr>
          <p:cNvPr id="11" name="Rectangle: Rounded Corners 10">
            <a:extLst>
              <a:ext uri="{FF2B5EF4-FFF2-40B4-BE49-F238E27FC236}">
                <a16:creationId xmlns:a16="http://schemas.microsoft.com/office/drawing/2014/main" id="{4BCBB26E-82FB-40CC-85D8-EAC378459257}"/>
              </a:ext>
            </a:extLst>
          </p:cNvPr>
          <p:cNvSpPr/>
          <p:nvPr/>
        </p:nvSpPr>
        <p:spPr>
          <a:xfrm>
            <a:off x="5108347" y="1519707"/>
            <a:ext cx="6691767" cy="1547066"/>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kern="0" dirty="0">
                <a:solidFill>
                  <a:srgbClr val="002060"/>
                </a:solidFill>
                <a:latin typeface="Calibri" panose="020F0502020204030204" pitchFamily="34" charset="0"/>
                <a:cs typeface="Calibri" panose="020F0502020204030204" pitchFamily="34" charset="0"/>
              </a:rPr>
              <a:t>Một bạn nam phát hiện ra em gái của mình đã xé vở trắng để lấy giấy gấp máy bay làm đồ chơi.</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C6D085A5-4EF1-494B-8071-F3D41C9A938C}"/>
              </a:ext>
            </a:extLst>
          </p:cNvPr>
          <p:cNvPicPr>
            <a:picLocks noChangeAspect="1"/>
          </p:cNvPicPr>
          <p:nvPr/>
        </p:nvPicPr>
        <p:blipFill>
          <a:blip r:embed="rId4"/>
          <a:stretch>
            <a:fillRect/>
          </a:stretch>
        </p:blipFill>
        <p:spPr>
          <a:xfrm>
            <a:off x="2923902" y="410555"/>
            <a:ext cx="7010400" cy="943704"/>
          </a:xfrm>
          <a:prstGeom prst="rect">
            <a:avLst/>
          </a:prstGeom>
        </p:spPr>
      </p:pic>
      <p:sp>
        <p:nvSpPr>
          <p:cNvPr id="19" name="Speech Bubble: Rectangle with Corners Rounded 18">
            <a:extLst>
              <a:ext uri="{FF2B5EF4-FFF2-40B4-BE49-F238E27FC236}">
                <a16:creationId xmlns:a16="http://schemas.microsoft.com/office/drawing/2014/main" id="{E496817C-16F7-404F-81BA-F9C921F7A190}"/>
              </a:ext>
            </a:extLst>
          </p:cNvPr>
          <p:cNvSpPr/>
          <p:nvPr/>
        </p:nvSpPr>
        <p:spPr>
          <a:xfrm>
            <a:off x="5108347" y="3428999"/>
            <a:ext cx="5652045" cy="2663575"/>
          </a:xfrm>
          <a:prstGeom prst="wedgeRoundRectCallout">
            <a:avLst>
              <a:gd name="adj1" fmla="val 48310"/>
              <a:gd name="adj2" fmla="val 61358"/>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2800" b="1" kern="0" dirty="0">
                <a:solidFill>
                  <a:srgbClr val="002060"/>
                </a:solidFill>
                <a:latin typeface="Calibri" panose="020F0502020204030204" pitchFamily="34" charset="0"/>
                <a:cs typeface="Calibri" panose="020F0502020204030204" pitchFamily="34" charset="0"/>
              </a:rPr>
              <a:t>Em sẽ khuyên em gái là không nên sử dụng giấy trắng để gấp máy bay vì sẽ phải tốn tiền mua vở mới, như thế là không tiết kiệm tiền: nên dùng giấy đã qua sử dụng để gấp máy bay hay làm đồ chơi.</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BBEE923-DB60-457E-92EA-3EA21BD22D4A}"/>
              </a:ext>
            </a:extLst>
          </p:cNvPr>
          <p:cNvPicPr>
            <a:picLocks noChangeAspect="1"/>
          </p:cNvPicPr>
          <p:nvPr/>
        </p:nvPicPr>
        <p:blipFill>
          <a:blip r:embed="rId5"/>
          <a:stretch>
            <a:fillRect/>
          </a:stretch>
        </p:blipFill>
        <p:spPr>
          <a:xfrm>
            <a:off x="391886" y="1992035"/>
            <a:ext cx="4591416" cy="3431105"/>
          </a:xfrm>
          <a:prstGeom prst="rect">
            <a:avLst/>
          </a:prstGeom>
        </p:spPr>
      </p:pic>
    </p:spTree>
    <p:extLst>
      <p:ext uri="{BB962C8B-B14F-4D97-AF65-F5344CB8AC3E}">
        <p14:creationId xmlns:p14="http://schemas.microsoft.com/office/powerpoint/2010/main" val="37247887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767280"/>
            <a:ext cx="10899430" cy="1446550"/>
          </a:xfrm>
          <a:prstGeom prst="rect">
            <a:avLst/>
          </a:prstGeom>
          <a:noFill/>
        </p:spPr>
        <p:txBody>
          <a:bodyPr wrap="square" rtlCol="0">
            <a:spAutoFit/>
          </a:bodyPr>
          <a:lstStyle/>
          <a:p>
            <a:pPr lvl="0" algn="ctr"/>
            <a:r>
              <a:rPr lang="vi-VN"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3</a:t>
            </a:r>
            <a:r>
              <a:rPr lang="en-US"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Những việc nên làm để tiêu dùng tiết kiệm, bảo vệ môi trường</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6280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63A709-EA2A-4CF6-BFB1-1B9DA7F7E924}"/>
              </a:ext>
            </a:extLst>
          </p:cNvPr>
          <p:cNvPicPr>
            <a:picLocks noChangeAspect="1"/>
          </p:cNvPicPr>
          <p:nvPr/>
        </p:nvPicPr>
        <p:blipFill>
          <a:blip r:embed="rId3"/>
          <a:stretch>
            <a:fillRect/>
          </a:stretch>
        </p:blipFill>
        <p:spPr>
          <a:xfrm>
            <a:off x="721439" y="2628384"/>
            <a:ext cx="2914389" cy="3723578"/>
          </a:xfrm>
          <a:prstGeom prst="rect">
            <a:avLst/>
          </a:prstGeom>
        </p:spPr>
      </p:pic>
      <p:sp>
        <p:nvSpPr>
          <p:cNvPr id="19" name="Speech Bubble: Rectangle with Corners Rounded 18">
            <a:extLst>
              <a:ext uri="{FF2B5EF4-FFF2-40B4-BE49-F238E27FC236}">
                <a16:creationId xmlns:a16="http://schemas.microsoft.com/office/drawing/2014/main" id="{E496817C-16F7-404F-81BA-F9C921F7A190}"/>
              </a:ext>
            </a:extLst>
          </p:cNvPr>
          <p:cNvSpPr/>
          <p:nvPr/>
        </p:nvSpPr>
        <p:spPr>
          <a:xfrm>
            <a:off x="3635828" y="1121228"/>
            <a:ext cx="7834733" cy="2225204"/>
          </a:xfrm>
          <a:prstGeom prst="wedgeRoundRectCallout">
            <a:avLst>
              <a:gd name="adj1" fmla="val -49813"/>
              <a:gd name="adj2" fmla="val 66250"/>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4000" b="1" kern="0" dirty="0">
                <a:solidFill>
                  <a:srgbClr val="002060"/>
                </a:solidFill>
                <a:latin typeface="Calibri" panose="020F0502020204030204" pitchFamily="34" charset="0"/>
                <a:cs typeface="Calibri" panose="020F0502020204030204" pitchFamily="34" charset="0"/>
              </a:rPr>
              <a:t>C</a:t>
            </a:r>
            <a:r>
              <a:rPr lang="vi-VN" sz="4000" b="1" kern="0" dirty="0">
                <a:solidFill>
                  <a:srgbClr val="002060"/>
                </a:solidFill>
                <a:latin typeface="Calibri" panose="020F0502020204030204" pitchFamily="34" charset="0"/>
                <a:cs typeface="Calibri" panose="020F0502020204030204" pitchFamily="34" charset="0"/>
              </a:rPr>
              <a:t>hia sẻ trước lớp về những việc nên làm để tiêu dùng tiết kiệm, bảo vệ môi trường</a:t>
            </a:r>
            <a:endParaRPr kumimoji="0" lang="en-US" sz="40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429390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eliz Menino Bonitinho Garoto Com Idéia De Luz | Art drawings for kids,  School art activities, Back to school art activity">
            <a:extLst>
              <a:ext uri="{FF2B5EF4-FFF2-40B4-BE49-F238E27FC236}">
                <a16:creationId xmlns:a16="http://schemas.microsoft.com/office/drawing/2014/main" id="{D1A7F6C5-C3CB-4A64-ABC4-C03D4BDADC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6571" y="1750533"/>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0295F0C-9522-4F6F-B6D3-A5D0DA62A1E7}"/>
              </a:ext>
            </a:extLst>
          </p:cNvPr>
          <p:cNvGrpSpPr/>
          <p:nvPr/>
        </p:nvGrpSpPr>
        <p:grpSpPr>
          <a:xfrm>
            <a:off x="152401" y="572229"/>
            <a:ext cx="11811000" cy="799371"/>
            <a:chOff x="2873170" y="343910"/>
            <a:chExt cx="4312010" cy="1280575"/>
          </a:xfrm>
        </p:grpSpPr>
        <p:sp>
          <p:nvSpPr>
            <p:cNvPr id="4" name="îṥḷíďê">
              <a:extLst>
                <a:ext uri="{FF2B5EF4-FFF2-40B4-BE49-F238E27FC236}">
                  <a16:creationId xmlns:a16="http://schemas.microsoft.com/office/drawing/2014/main" id="{787F9698-588F-43F3-B6FA-ABAA91D7CD07}"/>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1" i="0" u="none" strike="noStrike" kern="120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 name="Google Shape;5317;p41">
              <a:extLst>
                <a:ext uri="{FF2B5EF4-FFF2-40B4-BE49-F238E27FC236}">
                  <a16:creationId xmlns:a16="http://schemas.microsoft.com/office/drawing/2014/main" id="{921D5282-C2B3-41D4-A670-E856013FD054}"/>
                </a:ext>
              </a:extLst>
            </p:cNvPr>
            <p:cNvSpPr txBox="1">
              <a:spLocks/>
            </p:cNvSpPr>
            <p:nvPr/>
          </p:nvSpPr>
          <p:spPr>
            <a:xfrm>
              <a:off x="3028609" y="440029"/>
              <a:ext cx="402991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685800" rtl="0" eaLnBrk="1" fontAlgn="auto" latinLnBrk="0" hangingPunct="1">
                <a:lnSpc>
                  <a:spcPct val="100000"/>
                </a:lnSpc>
                <a:spcBef>
                  <a:spcPts val="0"/>
                </a:spcBef>
                <a:spcAft>
                  <a:spcPts val="0"/>
                </a:spcAft>
                <a:buClr>
                  <a:prstClr val="black"/>
                </a:buClr>
                <a:buSzPts val="2800"/>
                <a:buFont typeface="Gloria Hallelujah"/>
                <a:buNone/>
                <a:tabLst/>
                <a:defRPr/>
              </a:pPr>
              <a:r>
                <a:rPr lang="nl-NL" sz="3200" i="1" dirty="0">
                  <a:solidFill>
                    <a:srgbClr val="2F5496"/>
                  </a:solidFill>
                  <a:latin typeface="Calibri" panose="020F0502020204030204" pitchFamily="34" charset="0"/>
                  <a:ea typeface="Yu Gothic Light" panose="020B0300000000000000" pitchFamily="34" charset="-128"/>
                  <a:cs typeface="Calibri" panose="020F0502020204030204" pitchFamily="34" charset="0"/>
                </a:rPr>
                <a:t>V</a:t>
              </a:r>
              <a:r>
                <a:rPr lang="nl-NL" sz="3200" i="1" dirty="0">
                  <a:solidFill>
                    <a:srgbClr val="2F5496"/>
                  </a:solidFill>
                  <a:effectLst/>
                  <a:latin typeface="Calibri" panose="020F0502020204030204" pitchFamily="34" charset="0"/>
                  <a:ea typeface="Yu Gothic Light" panose="020B0300000000000000" pitchFamily="34" charset="-128"/>
                  <a:cs typeface="Calibri" panose="020F0502020204030204" pitchFamily="34" charset="0"/>
                </a:rPr>
                <a:t>iệc nên làm để tiêu dùng tiết kiệm, bảo vệ môi trường </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sp>
        <p:nvSpPr>
          <p:cNvPr id="6" name="Sun 5">
            <a:extLst>
              <a:ext uri="{FF2B5EF4-FFF2-40B4-BE49-F238E27FC236}">
                <a16:creationId xmlns:a16="http://schemas.microsoft.com/office/drawing/2014/main" id="{50A5F877-E0D8-4DD4-BB8D-45A0272F4405}"/>
              </a:ext>
            </a:extLst>
          </p:cNvPr>
          <p:cNvSpPr/>
          <p:nvPr/>
        </p:nvSpPr>
        <p:spPr>
          <a:xfrm>
            <a:off x="2339728" y="1815062"/>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1</a:t>
            </a:r>
          </a:p>
        </p:txBody>
      </p:sp>
      <p:sp>
        <p:nvSpPr>
          <p:cNvPr id="7" name="Rectangle 6">
            <a:extLst>
              <a:ext uri="{FF2B5EF4-FFF2-40B4-BE49-F238E27FC236}">
                <a16:creationId xmlns:a16="http://schemas.microsoft.com/office/drawing/2014/main" id="{23919B8C-191A-4EB6-ABBF-FAD8614B04D6}"/>
              </a:ext>
            </a:extLst>
          </p:cNvPr>
          <p:cNvSpPr/>
          <p:nvPr/>
        </p:nvSpPr>
        <p:spPr>
          <a:xfrm>
            <a:off x="2894061" y="4322525"/>
            <a:ext cx="8664785" cy="584775"/>
          </a:xfrm>
          <a:prstGeom prst="rect">
            <a:avLst/>
          </a:prstGeom>
        </p:spPr>
        <p:txBody>
          <a:bodyPr wrap="square">
            <a:spAutoFit/>
          </a:bodyPr>
          <a:lstStyle/>
          <a:p>
            <a:r>
              <a:rPr lang="en-US" sz="3200" b="1" dirty="0" err="1">
                <a:solidFill>
                  <a:srgbClr val="002060"/>
                </a:solidFill>
                <a:latin typeface="Calibri" panose="020F0502020204030204" pitchFamily="34" charset="0"/>
                <a:cs typeface="Calibri" panose="020F0502020204030204" pitchFamily="34" charset="0"/>
              </a:rPr>
              <a:t>Tái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sử</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dụng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túi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ni</a:t>
            </a:r>
            <a:r>
              <a:rPr lang="en-US" sz="3200" b="1" dirty="0">
                <a:solidFill>
                  <a:srgbClr val="002060"/>
                </a:solidFill>
                <a:latin typeface="Calibri" panose="020F0502020204030204" pitchFamily="34" charset="0"/>
                <a:cs typeface="Calibri" panose="020F0502020204030204" pitchFamily="34" charset="0"/>
              </a:rPr>
              <a:t> – </a:t>
            </a:r>
            <a:r>
              <a:rPr lang="en-US" sz="3200" b="1" dirty="0" err="1">
                <a:solidFill>
                  <a:srgbClr val="002060"/>
                </a:solidFill>
                <a:latin typeface="Calibri" panose="020F0502020204030204" pitchFamily="34" charset="0"/>
                <a:cs typeface="Calibri" panose="020F0502020204030204" pitchFamily="34" charset="0"/>
              </a:rPr>
              <a:t>lông</a:t>
            </a:r>
            <a:r>
              <a:rPr lang="en-US" sz="3200" b="1" dirty="0">
                <a:solidFill>
                  <a:srgbClr val="002060"/>
                </a:solidFill>
                <a:latin typeface="Calibri" panose="020F0502020204030204" pitchFamily="34" charset="0"/>
                <a:cs typeface="Calibri" panose="020F0502020204030204" pitchFamily="34" charset="0"/>
              </a:rPr>
              <a:t>…</a:t>
            </a:r>
          </a:p>
        </p:txBody>
      </p:sp>
      <p:sp>
        <p:nvSpPr>
          <p:cNvPr id="8" name="Sun 7">
            <a:extLst>
              <a:ext uri="{FF2B5EF4-FFF2-40B4-BE49-F238E27FC236}">
                <a16:creationId xmlns:a16="http://schemas.microsoft.com/office/drawing/2014/main" id="{4A5D523B-3B50-4663-A262-4A2B4F74458A}"/>
              </a:ext>
            </a:extLst>
          </p:cNvPr>
          <p:cNvSpPr/>
          <p:nvPr/>
        </p:nvSpPr>
        <p:spPr>
          <a:xfrm>
            <a:off x="2339728" y="3230956"/>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2</a:t>
            </a:r>
          </a:p>
        </p:txBody>
      </p:sp>
      <p:sp>
        <p:nvSpPr>
          <p:cNvPr id="9" name="Sun 8">
            <a:extLst>
              <a:ext uri="{FF2B5EF4-FFF2-40B4-BE49-F238E27FC236}">
                <a16:creationId xmlns:a16="http://schemas.microsoft.com/office/drawing/2014/main" id="{CB4C43C5-6D63-47AB-A178-EE0E834CCC91}"/>
              </a:ext>
            </a:extLst>
          </p:cNvPr>
          <p:cNvSpPr/>
          <p:nvPr/>
        </p:nvSpPr>
        <p:spPr>
          <a:xfrm>
            <a:off x="2310752" y="4372352"/>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3</a:t>
            </a:r>
          </a:p>
        </p:txBody>
      </p:sp>
      <p:sp>
        <p:nvSpPr>
          <p:cNvPr id="10" name="Rectangle 9">
            <a:extLst>
              <a:ext uri="{FF2B5EF4-FFF2-40B4-BE49-F238E27FC236}">
                <a16:creationId xmlns:a16="http://schemas.microsoft.com/office/drawing/2014/main" id="{977A3CA8-E983-4B5F-BF85-66ED728C0A6A}"/>
              </a:ext>
            </a:extLst>
          </p:cNvPr>
          <p:cNvSpPr/>
          <p:nvPr/>
        </p:nvSpPr>
        <p:spPr>
          <a:xfrm>
            <a:off x="2872201" y="1834579"/>
            <a:ext cx="8664786" cy="1077218"/>
          </a:xfrm>
          <a:prstGeom prst="rect">
            <a:avLst/>
          </a:prstGeom>
        </p:spPr>
        <p:txBody>
          <a:bodyPr wrap="square">
            <a:spAutoFit/>
          </a:bodyPr>
          <a:lstStyle/>
          <a:p>
            <a:pPr algn="just"/>
            <a:r>
              <a:rPr lang="en-US" altLang="en-US" sz="3200" b="1" dirty="0" err="1">
                <a:solidFill>
                  <a:srgbClr val="002060"/>
                </a:solidFill>
                <a:latin typeface="Calibri" panose="020F0502020204030204" pitchFamily="34" charset="0"/>
                <a:cs typeface="Calibri" panose="020F0502020204030204" pitchFamily="34" charset="0"/>
              </a:rPr>
              <a:t>Sử</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dụng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tiết</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kiệm</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thức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ăn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đồ</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uống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đồ</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dùng</a:t>
            </a:r>
            <a:r>
              <a:rPr lang="en-US" altLang="en-US" sz="3200" b="1" dirty="0">
                <a:solidFill>
                  <a:srgbClr val="002060"/>
                </a:solidFill>
                <a:latin typeface="Calibri" panose="020F0502020204030204" pitchFamily="34" charset="0"/>
                <a:cs typeface="Calibri" panose="020F0502020204030204" pitchFamily="34" charset="0"/>
              </a:rPr>
              <a:t>… ở </a:t>
            </a:r>
            <a:r>
              <a:rPr lang="en-US" altLang="en-US" sz="3200" b="1" dirty="0" err="1">
                <a:solidFill>
                  <a:srgbClr val="002060"/>
                </a:solidFill>
                <a:latin typeface="Calibri" panose="020F0502020204030204" pitchFamily="34" charset="0"/>
                <a:cs typeface="Calibri" panose="020F0502020204030204" pitchFamily="34" charset="0"/>
              </a:rPr>
              <a:t>trong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nhà</a:t>
            </a:r>
            <a:endParaRPr lang="en-US" altLang="en-US" sz="3200" b="1" dirty="0">
              <a:solidFill>
                <a:srgbClr val="002060"/>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9AFEC1A9-B682-46A3-BD98-385230665BB3}"/>
              </a:ext>
            </a:extLst>
          </p:cNvPr>
          <p:cNvSpPr/>
          <p:nvPr/>
        </p:nvSpPr>
        <p:spPr>
          <a:xfrm>
            <a:off x="2903908" y="3206437"/>
            <a:ext cx="8414359" cy="584775"/>
          </a:xfrm>
          <a:prstGeom prst="rect">
            <a:avLst/>
          </a:prstGeom>
        </p:spPr>
        <p:txBody>
          <a:bodyPr wrap="square">
            <a:spAutoFit/>
          </a:bodyPr>
          <a:lstStyle/>
          <a:p>
            <a:pPr algn="just"/>
            <a:r>
              <a:rPr lang="en-US" sz="3200" b="1" dirty="0">
                <a:solidFill>
                  <a:srgbClr val="002060"/>
                </a:solidFill>
                <a:latin typeface="Calibri" panose="020F0502020204030204" pitchFamily="34" charset="0"/>
                <a:cs typeface="Calibri" panose="020F0502020204030204" pitchFamily="34" charset="0"/>
              </a:rPr>
              <a:t>S</a:t>
            </a:r>
            <a:r>
              <a:rPr lang="vi-VN" sz="3200" b="1" dirty="0">
                <a:solidFill>
                  <a:srgbClr val="002060"/>
                </a:solidFill>
                <a:latin typeface="Calibri" panose="020F0502020204030204" pitchFamily="34" charset="0"/>
                <a:cs typeface="Calibri" panose="020F0502020204030204" pitchFamily="34" charset="0"/>
              </a:rPr>
              <a:t>ử dụng điện, nước... tiết kiệm</a:t>
            </a:r>
          </a:p>
        </p:txBody>
      </p:sp>
    </p:spTree>
    <p:extLst>
      <p:ext uri="{BB962C8B-B14F-4D97-AF65-F5344CB8AC3E}">
        <p14:creationId xmlns:p14="http://schemas.microsoft.com/office/powerpoint/2010/main" val="211265337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8F5ACD-6582-4656-B923-44DB3A083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941" y="2679715"/>
            <a:ext cx="3481599" cy="3481599"/>
          </a:xfrm>
          <a:prstGeom prst="rect">
            <a:avLst/>
          </a:prstGeom>
        </p:spPr>
      </p:pic>
      <p:pic>
        <p:nvPicPr>
          <p:cNvPr id="4" name="Picture 3">
            <a:extLst>
              <a:ext uri="{FF2B5EF4-FFF2-40B4-BE49-F238E27FC236}">
                <a16:creationId xmlns:a16="http://schemas.microsoft.com/office/drawing/2014/main" id="{44FC8104-8EC9-41C8-9A9F-858B5393AF00}"/>
              </a:ext>
            </a:extLst>
          </p:cNvPr>
          <p:cNvPicPr>
            <a:picLocks noChangeAspect="1"/>
          </p:cNvPicPr>
          <p:nvPr/>
        </p:nvPicPr>
        <p:blipFill>
          <a:blip r:embed="rId3"/>
          <a:stretch>
            <a:fillRect/>
          </a:stretch>
        </p:blipFill>
        <p:spPr>
          <a:xfrm>
            <a:off x="1850835" y="604087"/>
            <a:ext cx="8791194" cy="3816427"/>
          </a:xfrm>
          <a:prstGeom prst="rect">
            <a:avLst/>
          </a:prstGeom>
        </p:spPr>
      </p:pic>
      <p:pic>
        <p:nvPicPr>
          <p:cNvPr id="5" name="Picture 4" descr="A picture containing toy, vector graphics, doll&#10;&#10;Description automatically generated">
            <a:extLst>
              <a:ext uri="{FF2B5EF4-FFF2-40B4-BE49-F238E27FC236}">
                <a16:creationId xmlns:a16="http://schemas.microsoft.com/office/drawing/2014/main" id="{083D58EC-A5AB-444B-A1FE-B1C8B3471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074" y="3281563"/>
            <a:ext cx="3682181" cy="3682181"/>
          </a:xfrm>
          <a:prstGeom prst="rect">
            <a:avLst/>
          </a:prstGeom>
        </p:spPr>
      </p:pic>
    </p:spTree>
    <p:extLst>
      <p:ext uri="{BB962C8B-B14F-4D97-AF65-F5344CB8AC3E}">
        <p14:creationId xmlns:p14="http://schemas.microsoft.com/office/powerpoint/2010/main" val="26577033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7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750" fill="hold"/>
                                            <p:tgtEl>
                                              <p:spTgt spid="5"/>
                                            </p:tgtEl>
                                            <p:attrNameLst>
                                              <p:attrName>ppt_x</p:attrName>
                                            </p:attrNameLst>
                                          </p:cBhvr>
                                          <p:tavLst>
                                            <p:tav tm="0">
                                              <p:val>
                                                <p:strVal val="1+#ppt_w/2"/>
                                              </p:val>
                                            </p:tav>
                                            <p:tav tm="100000">
                                              <p:val>
                                                <p:strVal val="#ppt_x"/>
                                              </p:val>
                                            </p:tav>
                                          </p:tavLst>
                                        </p:anim>
                                        <p:anim calcmode="lin" valueType="num" p14:bounceEnd="66000">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A2272-ADAA-4257-81BA-84B6819C727A}"/>
              </a:ext>
            </a:extLst>
          </p:cNvPr>
          <p:cNvSpPr/>
          <p:nvPr/>
        </p:nvSpPr>
        <p:spPr>
          <a:xfrm>
            <a:off x="1175658" y="478763"/>
            <a:ext cx="10646228" cy="954107"/>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2800" b="1" kern="0" dirty="0">
                <a:solidFill>
                  <a:srgbClr val="FF0000"/>
                </a:solidFill>
                <a:latin typeface="UTM Avo" panose="02040603050506020204" pitchFamily="18" charset="0"/>
                <a:cs typeface="Calibri" panose="020F0502020204030204" pitchFamily="34" charset="0"/>
              </a:rPr>
              <a:t>1. </a:t>
            </a:r>
            <a:r>
              <a:rPr lang="en-US" sz="2800" b="1" kern="0" dirty="0" err="1">
                <a:solidFill>
                  <a:srgbClr val="FF0000"/>
                </a:solidFill>
                <a:latin typeface="UTM Avo" panose="02040603050506020204" pitchFamily="18" charset="0"/>
                <a:cs typeface="Calibri" panose="020F0502020204030204" pitchFamily="34" charset="0"/>
              </a:rPr>
              <a:t>Nói</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tên</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hoạt</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động</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sản</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xuất</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công</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nghiệp</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trong</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mỗi</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hình</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và</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cho</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biết</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hoạt</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động</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đỏ</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làm</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ra</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sản</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phẩm</a:t>
            </a:r>
            <a:r>
              <a:rPr lang="en-US" sz="2800" b="1" kern="0" dirty="0">
                <a:solidFill>
                  <a:srgbClr val="FF0000"/>
                </a:solidFill>
                <a:latin typeface="UTM Avo" panose="02040603050506020204" pitchFamily="18" charset="0"/>
                <a:cs typeface="Calibri" panose="020F0502020204030204" pitchFamily="34" charset="0"/>
              </a:rPr>
              <a:t> </a:t>
            </a:r>
            <a:r>
              <a:rPr lang="en-US" sz="2800" b="1" kern="0" dirty="0" err="1">
                <a:solidFill>
                  <a:srgbClr val="FF0000"/>
                </a:solidFill>
                <a:latin typeface="UTM Avo" panose="02040603050506020204" pitchFamily="18" charset="0"/>
                <a:cs typeface="Calibri" panose="020F0502020204030204" pitchFamily="34" charset="0"/>
              </a:rPr>
              <a:t>gì</a:t>
            </a:r>
            <a:r>
              <a:rPr lang="en-US" sz="2800" b="1" kern="0" dirty="0">
                <a:solidFill>
                  <a:srgbClr val="FF0000"/>
                </a:solidFill>
                <a:latin typeface="UTM Avo" panose="02040603050506020204" pitchFamily="18" charset="0"/>
                <a:cs typeface="Calibri" panose="020F0502020204030204" pitchFamily="34" charset="0"/>
              </a:rPr>
              <a:t>.</a:t>
            </a:r>
            <a:endParaRPr kumimoji="0" lang="vi-VN" sz="2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7591D2E-A087-4E4C-8A16-EF0CA9C8C9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77628"/>
            <a:ext cx="1175658" cy="1575742"/>
          </a:xfrm>
          <a:prstGeom prst="rect">
            <a:avLst/>
          </a:prstGeom>
        </p:spPr>
      </p:pic>
      <p:pic>
        <p:nvPicPr>
          <p:cNvPr id="3" name="Picture 2">
            <a:extLst>
              <a:ext uri="{FF2B5EF4-FFF2-40B4-BE49-F238E27FC236}">
                <a16:creationId xmlns:a16="http://schemas.microsoft.com/office/drawing/2014/main" id="{FFC366B6-1609-4E7F-936F-4BA0156752CB}"/>
              </a:ext>
            </a:extLst>
          </p:cNvPr>
          <p:cNvPicPr>
            <a:picLocks noChangeAspect="1"/>
          </p:cNvPicPr>
          <p:nvPr/>
        </p:nvPicPr>
        <p:blipFill>
          <a:blip r:embed="rId4"/>
          <a:stretch>
            <a:fillRect/>
          </a:stretch>
        </p:blipFill>
        <p:spPr>
          <a:xfrm>
            <a:off x="2011475" y="1953370"/>
            <a:ext cx="6579735" cy="4494532"/>
          </a:xfrm>
          <a:prstGeom prst="rect">
            <a:avLst/>
          </a:prstGeom>
        </p:spPr>
      </p:pic>
      <p:pic>
        <p:nvPicPr>
          <p:cNvPr id="13" name="Picture 12">
            <a:extLst>
              <a:ext uri="{FF2B5EF4-FFF2-40B4-BE49-F238E27FC236}">
                <a16:creationId xmlns:a16="http://schemas.microsoft.com/office/drawing/2014/main" id="{6E7D5EFD-B879-42C3-A46F-D78FC41963F5}"/>
              </a:ext>
            </a:extLst>
          </p:cNvPr>
          <p:cNvPicPr>
            <a:picLocks noChangeAspect="1"/>
          </p:cNvPicPr>
          <p:nvPr/>
        </p:nvPicPr>
        <p:blipFill>
          <a:blip r:embed="rId5"/>
          <a:stretch>
            <a:fillRect/>
          </a:stretch>
        </p:blipFill>
        <p:spPr>
          <a:xfrm>
            <a:off x="8692755" y="3737798"/>
            <a:ext cx="3129131" cy="25408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DC93BAF-BB02-48A5-AC8D-3F0E6A86BC1A}"/>
              </a:ext>
            </a:extLst>
          </p:cNvPr>
          <p:cNvSpPr txBox="1"/>
          <p:nvPr/>
        </p:nvSpPr>
        <p:spPr>
          <a:xfrm>
            <a:off x="2015309" y="693783"/>
            <a:ext cx="7426960" cy="707886"/>
          </a:xfrm>
          <a:prstGeom prst="rect">
            <a:avLst/>
          </a:prstGeom>
          <a:noFill/>
        </p:spPr>
        <p:txBody>
          <a:bodyPr wrap="square" rtlCol="0">
            <a:spAutoFit/>
          </a:bodyPr>
          <a:lstStyle/>
          <a:p>
            <a:pPr algn="ctr"/>
            <a:r>
              <a:rPr lang="en-US" sz="4000" b="1" dirty="0" err="1">
                <a:solidFill>
                  <a:srgbClr val="FF0000"/>
                </a:solidFill>
                <a:latin typeface="UTM Avo" panose="02040603050506020204" pitchFamily="18" charset="0"/>
                <a:cs typeface="Calibri" panose="020F0502020204030204" pitchFamily="34" charset="0"/>
              </a:rPr>
              <a:t>Hoàn</a:t>
            </a:r>
            <a:r>
              <a:rPr lang="en-US" sz="4000" b="1" dirty="0">
                <a:solidFill>
                  <a:srgbClr val="FF0000"/>
                </a:solidFill>
                <a:latin typeface="UTM Avo" panose="02040603050506020204" pitchFamily="18" charset="0"/>
                <a:cs typeface="Calibri" panose="020F0502020204030204" pitchFamily="34" charset="0"/>
              </a:rPr>
              <a:t> </a:t>
            </a:r>
            <a:r>
              <a:rPr lang="en-US" sz="4000" b="1" dirty="0" err="1">
                <a:solidFill>
                  <a:srgbClr val="FF0000"/>
                </a:solidFill>
                <a:latin typeface="UTM Avo" panose="02040603050506020204" pitchFamily="18" charset="0"/>
                <a:cs typeface="Calibri" panose="020F0502020204030204" pitchFamily="34" charset="0"/>
              </a:rPr>
              <a:t>thành</a:t>
            </a:r>
            <a:r>
              <a:rPr lang="en-US" sz="4000" b="1" dirty="0">
                <a:solidFill>
                  <a:srgbClr val="FF0000"/>
                </a:solidFill>
                <a:latin typeface="UTM Avo" panose="02040603050506020204" pitchFamily="18" charset="0"/>
                <a:cs typeface="Calibri" panose="020F0502020204030204" pitchFamily="34" charset="0"/>
              </a:rPr>
              <a:t> </a:t>
            </a:r>
            <a:r>
              <a:rPr lang="en-US" sz="4000" b="1" dirty="0" err="1">
                <a:solidFill>
                  <a:srgbClr val="FF0000"/>
                </a:solidFill>
                <a:latin typeface="UTM Avo" panose="02040603050506020204" pitchFamily="18" charset="0"/>
                <a:cs typeface="Calibri" panose="020F0502020204030204" pitchFamily="34" charset="0"/>
              </a:rPr>
              <a:t>Phiếu</a:t>
            </a:r>
            <a:r>
              <a:rPr lang="en-US" sz="4000" b="1" dirty="0">
                <a:solidFill>
                  <a:srgbClr val="FF0000"/>
                </a:solidFill>
                <a:latin typeface="UTM Avo" panose="02040603050506020204" pitchFamily="18" charset="0"/>
                <a:cs typeface="Calibri" panose="020F0502020204030204" pitchFamily="34" charset="0"/>
              </a:rPr>
              <a:t> </a:t>
            </a:r>
            <a:r>
              <a:rPr lang="en-US" sz="4000" b="1" dirty="0" err="1">
                <a:solidFill>
                  <a:srgbClr val="FF0000"/>
                </a:solidFill>
                <a:latin typeface="UTM Avo" panose="02040603050506020204" pitchFamily="18" charset="0"/>
                <a:cs typeface="Calibri" panose="020F0502020204030204" pitchFamily="34" charset="0"/>
              </a:rPr>
              <a:t>học</a:t>
            </a:r>
            <a:r>
              <a:rPr lang="en-US" sz="4000" b="1" dirty="0">
                <a:solidFill>
                  <a:srgbClr val="FF0000"/>
                </a:solidFill>
                <a:latin typeface="UTM Avo" panose="02040603050506020204" pitchFamily="18" charset="0"/>
                <a:cs typeface="Calibri" panose="020F0502020204030204" pitchFamily="34" charset="0"/>
              </a:rPr>
              <a:t> </a:t>
            </a:r>
            <a:r>
              <a:rPr lang="en-US" sz="4000" b="1" dirty="0" err="1">
                <a:solidFill>
                  <a:srgbClr val="FF0000"/>
                </a:solidFill>
                <a:latin typeface="UTM Avo" panose="02040603050506020204" pitchFamily="18" charset="0"/>
                <a:cs typeface="Calibri" panose="020F0502020204030204" pitchFamily="34" charset="0"/>
              </a:rPr>
              <a:t>tập</a:t>
            </a:r>
            <a:endParaRPr lang="en-US" sz="4000" b="1" dirty="0">
              <a:solidFill>
                <a:srgbClr val="FF0000"/>
              </a:solidFill>
              <a:latin typeface="UTM Avo" panose="02040603050506020204" pitchFamily="18" charset="0"/>
              <a:cs typeface="Calibri" panose="020F0502020204030204" pitchFamily="34" charset="0"/>
            </a:endParaRPr>
          </a:p>
        </p:txBody>
      </p:sp>
      <p:graphicFrame>
        <p:nvGraphicFramePr>
          <p:cNvPr id="13" name="Table 12">
            <a:extLst>
              <a:ext uri="{FF2B5EF4-FFF2-40B4-BE49-F238E27FC236}">
                <a16:creationId xmlns:a16="http://schemas.microsoft.com/office/drawing/2014/main" id="{27E0B539-E0C5-496D-BE4B-58D230A2EAAE}"/>
              </a:ext>
            </a:extLst>
          </p:cNvPr>
          <p:cNvGraphicFramePr>
            <a:graphicFrameLocks noGrp="1"/>
          </p:cNvGraphicFramePr>
          <p:nvPr>
            <p:extLst>
              <p:ext uri="{D42A27DB-BD31-4B8C-83A1-F6EECF244321}">
                <p14:modId xmlns:p14="http://schemas.microsoft.com/office/powerpoint/2010/main" val="3296423017"/>
              </p:ext>
            </p:extLst>
          </p:nvPr>
        </p:nvGraphicFramePr>
        <p:xfrm>
          <a:off x="948509" y="1973943"/>
          <a:ext cx="10252891" cy="3123215"/>
        </p:xfrm>
        <a:graphic>
          <a:graphicData uri="http://schemas.openxmlformats.org/drawingml/2006/table">
            <a:tbl>
              <a:tblPr firstRow="1" firstCol="1" bandRow="1">
                <a:tableStyleId>{9DCAF9ED-07DC-4A11-8D7F-57B35C25682E}</a:tableStyleId>
              </a:tblPr>
              <a:tblGrid>
                <a:gridCol w="1898865">
                  <a:extLst>
                    <a:ext uri="{9D8B030D-6E8A-4147-A177-3AD203B41FA5}">
                      <a16:colId xmlns:a16="http://schemas.microsoft.com/office/drawing/2014/main" val="3370933225"/>
                    </a:ext>
                  </a:extLst>
                </a:gridCol>
                <a:gridCol w="4984520">
                  <a:extLst>
                    <a:ext uri="{9D8B030D-6E8A-4147-A177-3AD203B41FA5}">
                      <a16:colId xmlns:a16="http://schemas.microsoft.com/office/drawing/2014/main" val="339813459"/>
                    </a:ext>
                  </a:extLst>
                </a:gridCol>
                <a:gridCol w="3369506">
                  <a:extLst>
                    <a:ext uri="{9D8B030D-6E8A-4147-A177-3AD203B41FA5}">
                      <a16:colId xmlns:a16="http://schemas.microsoft.com/office/drawing/2014/main" val="3796392856"/>
                    </a:ext>
                  </a:extLst>
                </a:gridCol>
              </a:tblGrid>
              <a:tr h="1186931">
                <a:tc>
                  <a:txBody>
                    <a:bodyPr/>
                    <a:lstStyle/>
                    <a:p>
                      <a:pPr marL="0" marR="0" algn="ctr">
                        <a:lnSpc>
                          <a:spcPct val="115000"/>
                        </a:lnSpc>
                        <a:spcBef>
                          <a:spcPts val="0"/>
                        </a:spcBef>
                        <a:spcAft>
                          <a:spcPts val="0"/>
                        </a:spcAft>
                      </a:pPr>
                      <a:r>
                        <a:rPr lang="nl-NL" sz="2800" b="1" dirty="0">
                          <a:effectLst/>
                          <a:latin typeface="UTM Avo" panose="02040603050506020204" pitchFamily="18" charset="0"/>
                          <a:cs typeface="Calibri" panose="020F0502020204030204" pitchFamily="34" charset="0"/>
                        </a:rPr>
                        <a:t>Hình</a:t>
                      </a:r>
                      <a:endParaRPr lang="en-US" sz="28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UTM Avo" panose="02040603050506020204" pitchFamily="18" charset="0"/>
                          <a:cs typeface="Calibri" panose="020F0502020204030204" pitchFamily="34" charset="0"/>
                        </a:rPr>
                        <a:t>Tên hoạt động công nghiệp</a:t>
                      </a:r>
                      <a:endParaRPr lang="en-US" sz="28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UTM Avo" panose="02040603050506020204" pitchFamily="18" charset="0"/>
                          <a:cs typeface="Calibri" panose="020F0502020204030204" pitchFamily="34" charset="0"/>
                        </a:rPr>
                        <a:t>Sản phẩm</a:t>
                      </a:r>
                      <a:endParaRPr lang="en-US" sz="28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84071">
                <a:tc>
                  <a:txBody>
                    <a:bodyPr/>
                    <a:lstStyle/>
                    <a:p>
                      <a:pPr marL="0" marR="0" algn="ctr">
                        <a:lnSpc>
                          <a:spcPct val="115000"/>
                        </a:lnSpc>
                        <a:spcBef>
                          <a:spcPts val="0"/>
                        </a:spcBef>
                        <a:spcAft>
                          <a:spcPts val="0"/>
                        </a:spcAft>
                      </a:pPr>
                      <a:r>
                        <a:rPr lang="nl-NL" sz="2800" b="1" dirty="0">
                          <a:effectLst/>
                          <a:latin typeface="UTM Avo" panose="02040603050506020204" pitchFamily="18" charset="0"/>
                          <a:cs typeface="Calibri" panose="020F0502020204030204" pitchFamily="34" charset="0"/>
                        </a:rPr>
                        <a:t>12</a:t>
                      </a:r>
                      <a:endParaRPr lang="en-US" sz="28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UTM Avo" panose="02040603050506020204" pitchFamily="18" charset="0"/>
                          <a:cs typeface="Calibri" panose="020F0502020204030204" pitchFamily="34" charset="0"/>
                        </a:rPr>
                        <a:t> </a:t>
                      </a:r>
                      <a:endParaRPr lang="en-US" sz="28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UTM Avo" panose="02040603050506020204" pitchFamily="18" charset="0"/>
                          <a:cs typeface="Calibri" panose="020F0502020204030204" pitchFamily="34" charset="0"/>
                        </a:rPr>
                        <a:t> </a:t>
                      </a:r>
                      <a:endParaRPr lang="en-US" sz="2800" b="1">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84071">
                <a:tc>
                  <a:txBody>
                    <a:bodyPr/>
                    <a:lstStyle/>
                    <a:p>
                      <a:pPr marL="0" marR="0" algn="ctr">
                        <a:lnSpc>
                          <a:spcPct val="115000"/>
                        </a:lnSpc>
                        <a:spcBef>
                          <a:spcPts val="0"/>
                        </a:spcBef>
                        <a:spcAft>
                          <a:spcPts val="0"/>
                        </a:spcAft>
                      </a:pPr>
                      <a:r>
                        <a:rPr lang="nl-NL" sz="2800" b="1" dirty="0">
                          <a:effectLst/>
                          <a:latin typeface="UTM Avo" panose="02040603050506020204" pitchFamily="18" charset="0"/>
                          <a:cs typeface="Calibri" panose="020F0502020204030204" pitchFamily="34" charset="0"/>
                        </a:rPr>
                        <a:t>13</a:t>
                      </a:r>
                      <a:endParaRPr lang="en-US" sz="28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UTM Avo" panose="02040603050506020204" pitchFamily="18" charset="0"/>
                          <a:cs typeface="Calibri" panose="020F0502020204030204" pitchFamily="34" charset="0"/>
                        </a:rPr>
                        <a:t> </a:t>
                      </a:r>
                      <a:endParaRPr lang="en-US" sz="2800" b="1">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UTM Avo" panose="02040603050506020204" pitchFamily="18" charset="0"/>
                          <a:cs typeface="Calibri" panose="020F0502020204030204" pitchFamily="34" charset="0"/>
                        </a:rPr>
                        <a:t> </a:t>
                      </a:r>
                      <a:endParaRPr lang="en-US" sz="28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484071">
                <a:tc>
                  <a:txBody>
                    <a:bodyPr/>
                    <a:lstStyle/>
                    <a:p>
                      <a:pPr marL="0" marR="0" algn="ctr">
                        <a:lnSpc>
                          <a:spcPct val="115000"/>
                        </a:lnSpc>
                        <a:spcBef>
                          <a:spcPts val="0"/>
                        </a:spcBef>
                        <a:spcAft>
                          <a:spcPts val="0"/>
                        </a:spcAft>
                      </a:pPr>
                      <a:r>
                        <a:rPr lang="nl-NL" sz="2800" b="1" dirty="0">
                          <a:effectLst/>
                          <a:latin typeface="UTM Avo" panose="02040603050506020204" pitchFamily="18" charset="0"/>
                          <a:cs typeface="Calibri" panose="020F0502020204030204" pitchFamily="34" charset="0"/>
                        </a:rPr>
                        <a:t>14</a:t>
                      </a:r>
                      <a:endParaRPr lang="en-US" sz="28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UTM Avo" panose="02040603050506020204" pitchFamily="18" charset="0"/>
                          <a:cs typeface="Calibri" panose="020F0502020204030204" pitchFamily="34" charset="0"/>
                        </a:rPr>
                        <a:t> </a:t>
                      </a:r>
                      <a:endParaRPr lang="en-US" sz="2800" b="1">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UTM Avo" panose="02040603050506020204" pitchFamily="18" charset="0"/>
                          <a:cs typeface="Calibri" panose="020F0502020204030204" pitchFamily="34" charset="0"/>
                        </a:rPr>
                        <a:t> </a:t>
                      </a:r>
                      <a:endParaRPr lang="en-US" sz="28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84071">
                <a:tc>
                  <a:txBody>
                    <a:bodyPr/>
                    <a:lstStyle/>
                    <a:p>
                      <a:pPr marL="0" marR="0" algn="ctr">
                        <a:lnSpc>
                          <a:spcPct val="115000"/>
                        </a:lnSpc>
                        <a:spcBef>
                          <a:spcPts val="0"/>
                        </a:spcBef>
                        <a:spcAft>
                          <a:spcPts val="0"/>
                        </a:spcAft>
                      </a:pPr>
                      <a:r>
                        <a:rPr lang="nl-NL" sz="2800" b="1" dirty="0">
                          <a:effectLst/>
                          <a:latin typeface="UTM Avo" panose="02040603050506020204" pitchFamily="18" charset="0"/>
                          <a:cs typeface="Calibri" panose="020F0502020204030204" pitchFamily="34" charset="0"/>
                        </a:rPr>
                        <a:t>15</a:t>
                      </a:r>
                      <a:endParaRPr lang="en-US" sz="28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UTM Avo" panose="02040603050506020204" pitchFamily="18" charset="0"/>
                          <a:cs typeface="Calibri" panose="020F0502020204030204" pitchFamily="34" charset="0"/>
                        </a:rPr>
                        <a:t> </a:t>
                      </a:r>
                      <a:endParaRPr lang="en-US" sz="2800" b="1">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UTM Avo" panose="02040603050506020204" pitchFamily="18" charset="0"/>
                          <a:cs typeface="Calibri" panose="020F0502020204030204" pitchFamily="34" charset="0"/>
                        </a:rPr>
                        <a:t> </a:t>
                      </a:r>
                      <a:endParaRPr lang="en-US" sz="28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57ED45-0966-46C5-BC88-194B0D03F19F}"/>
              </a:ext>
            </a:extLst>
          </p:cNvPr>
          <p:cNvGraphicFramePr>
            <a:graphicFrameLocks noGrp="1"/>
          </p:cNvGraphicFramePr>
          <p:nvPr>
            <p:extLst>
              <p:ext uri="{D42A27DB-BD31-4B8C-83A1-F6EECF244321}">
                <p14:modId xmlns:p14="http://schemas.microsoft.com/office/powerpoint/2010/main" val="1347114676"/>
              </p:ext>
            </p:extLst>
          </p:nvPr>
        </p:nvGraphicFramePr>
        <p:xfrm>
          <a:off x="1219200" y="1028700"/>
          <a:ext cx="10058400" cy="4800600"/>
        </p:xfrm>
        <a:graphic>
          <a:graphicData uri="http://schemas.openxmlformats.org/drawingml/2006/table">
            <a:tbl>
              <a:tblPr firstRow="1" firstCol="1" bandRow="1">
                <a:tableStyleId>{9DCAF9ED-07DC-4A11-8D7F-57B35C25682E}</a:tableStyleId>
              </a:tblPr>
              <a:tblGrid>
                <a:gridCol w="1933924">
                  <a:extLst>
                    <a:ext uri="{9D8B030D-6E8A-4147-A177-3AD203B41FA5}">
                      <a16:colId xmlns:a16="http://schemas.microsoft.com/office/drawing/2014/main" val="279531843"/>
                    </a:ext>
                  </a:extLst>
                </a:gridCol>
                <a:gridCol w="3344492">
                  <a:extLst>
                    <a:ext uri="{9D8B030D-6E8A-4147-A177-3AD203B41FA5}">
                      <a16:colId xmlns:a16="http://schemas.microsoft.com/office/drawing/2014/main" val="2327958238"/>
                    </a:ext>
                  </a:extLst>
                </a:gridCol>
                <a:gridCol w="4779984">
                  <a:extLst>
                    <a:ext uri="{9D8B030D-6E8A-4147-A177-3AD203B41FA5}">
                      <a16:colId xmlns:a16="http://schemas.microsoft.com/office/drawing/2014/main" val="3429131563"/>
                    </a:ext>
                  </a:extLst>
                </a:gridCol>
              </a:tblGrid>
              <a:tr h="960120">
                <a:tc>
                  <a:txBody>
                    <a:bodyPr/>
                    <a:lstStyle/>
                    <a:p>
                      <a:pPr marL="0" marR="0" algn="ctr">
                        <a:lnSpc>
                          <a:spcPct val="115000"/>
                        </a:lnSpc>
                        <a:spcBef>
                          <a:spcPts val="0"/>
                        </a:spcBef>
                        <a:spcAft>
                          <a:spcPts val="0"/>
                        </a:spcAft>
                      </a:pPr>
                      <a:r>
                        <a:rPr lang="nl-NL" sz="2400" b="1">
                          <a:effectLst/>
                          <a:latin typeface="UTM Avo" panose="02040603050506020204" pitchFamily="18" charset="0"/>
                          <a:cs typeface="Calibri" panose="020F0502020204030204" pitchFamily="34" charset="0"/>
                        </a:rPr>
                        <a:t>Hình</a:t>
                      </a:r>
                      <a:endParaRPr lang="en-US" sz="2400" b="1">
                        <a:effectLst/>
                        <a:latin typeface="UTM Avo" panose="02040603050506020204" pitchFamily="18"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400" b="1" dirty="0">
                          <a:effectLst/>
                          <a:latin typeface="UTM Avo" panose="02040603050506020204" pitchFamily="18" charset="0"/>
                          <a:cs typeface="Calibri" panose="020F0502020204030204" pitchFamily="34" charset="0"/>
                        </a:rPr>
                        <a:t>Tên hoạt động công nghiệp</a:t>
                      </a:r>
                      <a:endParaRPr lang="en-US" sz="2400" b="1" dirty="0">
                        <a:effectLst/>
                        <a:latin typeface="UTM Avo" panose="02040603050506020204" pitchFamily="18"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400" b="1" dirty="0">
                          <a:effectLst/>
                          <a:latin typeface="UTM Avo" panose="02040603050506020204" pitchFamily="18" charset="0"/>
                          <a:cs typeface="Calibri" panose="020F0502020204030204" pitchFamily="34" charset="0"/>
                        </a:rPr>
                        <a:t>Sản phẩm</a:t>
                      </a:r>
                      <a:endParaRPr lang="en-US" sz="2400" b="1" dirty="0">
                        <a:effectLst/>
                        <a:latin typeface="UTM Avo" panose="02040603050506020204" pitchFamily="18"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8436695"/>
                  </a:ext>
                </a:extLst>
              </a:tr>
              <a:tr h="960120">
                <a:tc>
                  <a:txBody>
                    <a:bodyPr/>
                    <a:lstStyle/>
                    <a:p>
                      <a:pPr marL="0" marR="0">
                        <a:lnSpc>
                          <a:spcPct val="115000"/>
                        </a:lnSpc>
                        <a:spcBef>
                          <a:spcPts val="0"/>
                        </a:spcBef>
                        <a:spcAft>
                          <a:spcPts val="0"/>
                        </a:spcAft>
                      </a:pPr>
                      <a:r>
                        <a:rPr lang="nl-NL" sz="2400" b="1">
                          <a:effectLst/>
                          <a:latin typeface="UTM Avo" panose="02040603050506020204" pitchFamily="18" charset="0"/>
                          <a:cs typeface="Calibri" panose="020F0502020204030204" pitchFamily="34" charset="0"/>
                        </a:rPr>
                        <a:t>12</a:t>
                      </a:r>
                      <a:endParaRPr lang="en-US" sz="2400" b="1">
                        <a:effectLst/>
                        <a:latin typeface="UTM Avo" panose="02040603050506020204" pitchFamily="18"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400" b="1">
                          <a:effectLst/>
                          <a:latin typeface="UTM Avo" panose="02040603050506020204" pitchFamily="18" charset="0"/>
                          <a:cs typeface="Calibri" panose="020F0502020204030204" pitchFamily="34" charset="0"/>
                        </a:rPr>
                        <a:t>Chế biến thực phẩm</a:t>
                      </a:r>
                      <a:endParaRPr lang="en-US" sz="2400" b="1">
                        <a:effectLst/>
                        <a:latin typeface="UTM Avo" panose="02040603050506020204" pitchFamily="18"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400" b="1" dirty="0">
                          <a:effectLst/>
                          <a:latin typeface="UTM Avo" panose="02040603050506020204" pitchFamily="18" charset="0"/>
                          <a:cs typeface="Calibri" panose="020F0502020204030204" pitchFamily="34" charset="0"/>
                        </a:rPr>
                        <a:t>Thực phẩm đóng hộp (thịt hộp, cá hộp, ...)</a:t>
                      </a:r>
                      <a:endParaRPr lang="en-US" sz="2400" b="1" dirty="0">
                        <a:effectLst/>
                        <a:latin typeface="UTM Avo" panose="02040603050506020204" pitchFamily="18"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371505"/>
                  </a:ext>
                </a:extLst>
              </a:tr>
              <a:tr h="960120">
                <a:tc>
                  <a:txBody>
                    <a:bodyPr/>
                    <a:lstStyle/>
                    <a:p>
                      <a:pPr marL="0" marR="0">
                        <a:lnSpc>
                          <a:spcPct val="115000"/>
                        </a:lnSpc>
                        <a:spcBef>
                          <a:spcPts val="0"/>
                        </a:spcBef>
                        <a:spcAft>
                          <a:spcPts val="0"/>
                        </a:spcAft>
                      </a:pPr>
                      <a:r>
                        <a:rPr lang="nl-NL" sz="2400" b="1">
                          <a:effectLst/>
                          <a:latin typeface="UTM Avo" panose="02040603050506020204" pitchFamily="18" charset="0"/>
                          <a:cs typeface="Calibri" panose="020F0502020204030204" pitchFamily="34" charset="0"/>
                        </a:rPr>
                        <a:t>13</a:t>
                      </a:r>
                      <a:endParaRPr lang="en-US" sz="2400" b="1">
                        <a:effectLst/>
                        <a:latin typeface="UTM Avo" panose="02040603050506020204" pitchFamily="18"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400" b="1">
                          <a:effectLst/>
                          <a:latin typeface="UTM Avo" panose="02040603050506020204" pitchFamily="18" charset="0"/>
                          <a:cs typeface="Calibri" panose="020F0502020204030204" pitchFamily="34" charset="0"/>
                        </a:rPr>
                        <a:t>Sản xuất gang thép</a:t>
                      </a:r>
                      <a:endParaRPr lang="en-US" sz="2400" b="1">
                        <a:effectLst/>
                        <a:latin typeface="UTM Avo" panose="02040603050506020204" pitchFamily="18"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400" b="1" dirty="0">
                          <a:effectLst/>
                          <a:latin typeface="UTM Avo" panose="02040603050506020204" pitchFamily="18" charset="0"/>
                          <a:cs typeface="Calibri" panose="020F0502020204030204" pitchFamily="34" charset="0"/>
                        </a:rPr>
                        <a:t>Gang, thép, sắt</a:t>
                      </a:r>
                      <a:endParaRPr lang="en-US" sz="2400" b="1" dirty="0">
                        <a:effectLst/>
                        <a:latin typeface="UTM Avo" panose="02040603050506020204" pitchFamily="18"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0250300"/>
                  </a:ext>
                </a:extLst>
              </a:tr>
              <a:tr h="960120">
                <a:tc>
                  <a:txBody>
                    <a:bodyPr/>
                    <a:lstStyle/>
                    <a:p>
                      <a:pPr marL="0" marR="0">
                        <a:lnSpc>
                          <a:spcPct val="115000"/>
                        </a:lnSpc>
                        <a:spcBef>
                          <a:spcPts val="0"/>
                        </a:spcBef>
                        <a:spcAft>
                          <a:spcPts val="0"/>
                        </a:spcAft>
                      </a:pPr>
                      <a:r>
                        <a:rPr lang="nl-NL" sz="2400" b="1">
                          <a:effectLst/>
                          <a:latin typeface="UTM Avo" panose="02040603050506020204" pitchFamily="18" charset="0"/>
                          <a:cs typeface="Calibri" panose="020F0502020204030204" pitchFamily="34" charset="0"/>
                        </a:rPr>
                        <a:t>14</a:t>
                      </a:r>
                      <a:endParaRPr lang="en-US" sz="2400" b="1">
                        <a:effectLst/>
                        <a:latin typeface="UTM Avo" panose="02040603050506020204" pitchFamily="18"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400" b="1">
                          <a:effectLst/>
                          <a:latin typeface="UTM Avo" panose="02040603050506020204" pitchFamily="18" charset="0"/>
                          <a:cs typeface="Calibri" panose="020F0502020204030204" pitchFamily="34" charset="0"/>
                        </a:rPr>
                        <a:t>Dệt may</a:t>
                      </a:r>
                      <a:endParaRPr lang="en-US" sz="2400" b="1">
                        <a:effectLst/>
                        <a:latin typeface="UTM Avo" panose="02040603050506020204" pitchFamily="18"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400" b="1">
                          <a:effectLst/>
                          <a:latin typeface="UTM Avo" panose="02040603050506020204" pitchFamily="18" charset="0"/>
                          <a:cs typeface="Calibri" panose="020F0502020204030204" pitchFamily="34" charset="0"/>
                        </a:rPr>
                        <a:t>Vải, quần áo</a:t>
                      </a:r>
                      <a:endParaRPr lang="en-US" sz="2400" b="1">
                        <a:effectLst/>
                        <a:latin typeface="UTM Avo" panose="02040603050506020204" pitchFamily="18"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1882423"/>
                  </a:ext>
                </a:extLst>
              </a:tr>
              <a:tr h="960120">
                <a:tc>
                  <a:txBody>
                    <a:bodyPr/>
                    <a:lstStyle/>
                    <a:p>
                      <a:pPr marL="0" marR="0">
                        <a:lnSpc>
                          <a:spcPct val="115000"/>
                        </a:lnSpc>
                        <a:spcBef>
                          <a:spcPts val="0"/>
                        </a:spcBef>
                        <a:spcAft>
                          <a:spcPts val="0"/>
                        </a:spcAft>
                      </a:pPr>
                      <a:r>
                        <a:rPr lang="nl-NL" sz="2400" b="1">
                          <a:effectLst/>
                          <a:latin typeface="UTM Avo" panose="02040603050506020204" pitchFamily="18" charset="0"/>
                          <a:cs typeface="Calibri" panose="020F0502020204030204" pitchFamily="34" charset="0"/>
                        </a:rPr>
                        <a:t>15</a:t>
                      </a:r>
                      <a:endParaRPr lang="en-US" sz="2400" b="1">
                        <a:effectLst/>
                        <a:latin typeface="UTM Avo" panose="02040603050506020204" pitchFamily="18"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400" b="1">
                          <a:effectLst/>
                          <a:latin typeface="UTM Avo" panose="02040603050506020204" pitchFamily="18" charset="0"/>
                          <a:cs typeface="Calibri" panose="020F0502020204030204" pitchFamily="34" charset="0"/>
                        </a:rPr>
                        <a:t>Khai thác dầu thô</a:t>
                      </a:r>
                      <a:endParaRPr lang="en-US" sz="2400" b="1">
                        <a:effectLst/>
                        <a:latin typeface="UTM Avo" panose="02040603050506020204" pitchFamily="18"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400" b="1" dirty="0">
                          <a:effectLst/>
                          <a:latin typeface="UTM Avo" panose="02040603050506020204" pitchFamily="18" charset="0"/>
                          <a:cs typeface="Calibri" panose="020F0502020204030204" pitchFamily="34" charset="0"/>
                        </a:rPr>
                        <a:t>Dầu thô</a:t>
                      </a:r>
                      <a:endParaRPr lang="en-US" sz="2400" b="1" dirty="0">
                        <a:effectLst/>
                        <a:latin typeface="UTM Avo" panose="02040603050506020204" pitchFamily="18"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13774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570322"/>
            <a:ext cx="10899430" cy="1569660"/>
          </a:xfrm>
          <a:prstGeom prst="rect">
            <a:avLst/>
          </a:prstGeom>
          <a:noFill/>
        </p:spPr>
        <p:txBody>
          <a:bodyPr wrap="square" rtlCol="0">
            <a:spAutoFit/>
          </a:bodyPr>
          <a:lstStyle/>
          <a:p>
            <a:pPr lvl="0" algn="ctr"/>
            <a:r>
              <a:rPr lang="nl-NL" sz="4800" b="1" dirty="0">
                <a:solidFill>
                  <a:srgbClr val="002060"/>
                </a:solidFill>
                <a:latin typeface="UTM Avo" panose="02040603050506020204" pitchFamily="18" charset="0"/>
                <a:ea typeface="Times New Roman" panose="02020603050405020304" pitchFamily="18" charset="0"/>
                <a:cs typeface="Calibri" panose="020F0502020204030204" pitchFamily="34" charset="0"/>
              </a:rPr>
              <a:t>2. Lợi ích của một số hoạt động sản xuất công nghiệp </a:t>
            </a:r>
            <a:endParaRPr kumimoji="0" lang="en-US" sz="4800" b="1" i="0" u="none" strike="noStrike" kern="1200" cap="none" spc="0" normalizeH="0" baseline="0" noProof="0" dirty="0">
              <a:ln>
                <a:noFill/>
              </a:ln>
              <a:solidFill>
                <a:srgbClr val="002060"/>
              </a:solidFill>
              <a:effectLst/>
              <a:uLnTx/>
              <a:uFillTx/>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475288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A2272-ADAA-4257-81BA-84B6819C727A}"/>
              </a:ext>
            </a:extLst>
          </p:cNvPr>
          <p:cNvSpPr/>
          <p:nvPr/>
        </p:nvSpPr>
        <p:spPr>
          <a:xfrm>
            <a:off x="1175658" y="478763"/>
            <a:ext cx="10646228"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kern="0" dirty="0">
                <a:solidFill>
                  <a:srgbClr val="FF0000"/>
                </a:solidFill>
                <a:latin typeface="UTM Avo" panose="02040603050506020204" pitchFamily="18" charset="0"/>
                <a:cs typeface="Arial" panose="020B0604020202020204" pitchFamily="34" charset="0"/>
              </a:rPr>
              <a:t>2. Quan </a:t>
            </a:r>
            <a:r>
              <a:rPr lang="en-US" sz="3200" kern="0" dirty="0" err="1">
                <a:solidFill>
                  <a:srgbClr val="FF0000"/>
                </a:solidFill>
                <a:latin typeface="UTM Avo" panose="02040603050506020204" pitchFamily="18" charset="0"/>
                <a:cs typeface="Arial" panose="020B0604020202020204" pitchFamily="34" charset="0"/>
              </a:rPr>
              <a:t>sát</a:t>
            </a:r>
            <a:r>
              <a:rPr lang="en-US" sz="3200" kern="0" dirty="0">
                <a:solidFill>
                  <a:srgbClr val="FF0000"/>
                </a:solidFill>
                <a:latin typeface="UTM Avo" panose="02040603050506020204" pitchFamily="18" charset="0"/>
                <a:cs typeface="Arial" panose="020B0604020202020204" pitchFamily="34" charset="0"/>
              </a:rPr>
              <a:t> </a:t>
            </a:r>
            <a:r>
              <a:rPr lang="en-US" sz="3200" kern="0" dirty="0" err="1">
                <a:solidFill>
                  <a:srgbClr val="FF0000"/>
                </a:solidFill>
                <a:latin typeface="UTM Avo" panose="02040603050506020204" pitchFamily="18" charset="0"/>
                <a:cs typeface="Arial" panose="020B0604020202020204" pitchFamily="34" charset="0"/>
              </a:rPr>
              <a:t>các</a:t>
            </a:r>
            <a:r>
              <a:rPr lang="en-US" sz="3200" kern="0" dirty="0">
                <a:solidFill>
                  <a:srgbClr val="FF0000"/>
                </a:solidFill>
                <a:latin typeface="UTM Avo" panose="02040603050506020204" pitchFamily="18" charset="0"/>
                <a:cs typeface="Arial" panose="020B0604020202020204" pitchFamily="34" charset="0"/>
              </a:rPr>
              <a:t> </a:t>
            </a:r>
            <a:r>
              <a:rPr lang="en-US" sz="3200" kern="0" dirty="0" err="1">
                <a:solidFill>
                  <a:srgbClr val="FF0000"/>
                </a:solidFill>
                <a:latin typeface="UTM Avo" panose="02040603050506020204" pitchFamily="18" charset="0"/>
                <a:cs typeface="Arial" panose="020B0604020202020204" pitchFamily="34" charset="0"/>
              </a:rPr>
              <a:t>hình</a:t>
            </a:r>
            <a:r>
              <a:rPr lang="en-US" sz="3200" kern="0" dirty="0">
                <a:solidFill>
                  <a:srgbClr val="FF0000"/>
                </a:solidFill>
                <a:latin typeface="UTM Avo" panose="02040603050506020204" pitchFamily="18" charset="0"/>
                <a:cs typeface="Arial" panose="020B0604020202020204" pitchFamily="34" charset="0"/>
              </a:rPr>
              <a:t> </a:t>
            </a:r>
            <a:r>
              <a:rPr lang="en-US" sz="3200" kern="0" dirty="0" err="1">
                <a:solidFill>
                  <a:srgbClr val="FF0000"/>
                </a:solidFill>
                <a:latin typeface="UTM Avo" panose="02040603050506020204" pitchFamily="18" charset="0"/>
                <a:cs typeface="Arial" panose="020B0604020202020204" pitchFamily="34" charset="0"/>
              </a:rPr>
              <a:t>và</a:t>
            </a:r>
            <a:r>
              <a:rPr lang="en-US" sz="3200" kern="0" dirty="0">
                <a:solidFill>
                  <a:srgbClr val="FF0000"/>
                </a:solidFill>
                <a:latin typeface="UTM Avo" panose="02040603050506020204" pitchFamily="18" charset="0"/>
                <a:cs typeface="Arial" panose="020B0604020202020204" pitchFamily="34" charset="0"/>
              </a:rPr>
              <a:t> </a:t>
            </a:r>
            <a:r>
              <a:rPr lang="en-US" sz="3200" kern="0" dirty="0" err="1">
                <a:solidFill>
                  <a:srgbClr val="FF0000"/>
                </a:solidFill>
                <a:latin typeface="UTM Avo" panose="02040603050506020204" pitchFamily="18" charset="0"/>
                <a:cs typeface="Arial" panose="020B0604020202020204" pitchFamily="34" charset="0"/>
              </a:rPr>
              <a:t>nêu</a:t>
            </a:r>
            <a:r>
              <a:rPr lang="en-US" sz="3200" kern="0" dirty="0">
                <a:solidFill>
                  <a:srgbClr val="FF0000"/>
                </a:solidFill>
                <a:latin typeface="UTM Avo" panose="02040603050506020204" pitchFamily="18" charset="0"/>
                <a:cs typeface="Arial" panose="020B0604020202020204" pitchFamily="34" charset="0"/>
              </a:rPr>
              <a:t> </a:t>
            </a:r>
            <a:r>
              <a:rPr lang="en-US" sz="3200" kern="0" dirty="0" err="1">
                <a:solidFill>
                  <a:srgbClr val="FF0000"/>
                </a:solidFill>
                <a:latin typeface="UTM Avo" panose="02040603050506020204" pitchFamily="18" charset="0"/>
                <a:cs typeface="Arial" panose="020B0604020202020204" pitchFamily="34" charset="0"/>
              </a:rPr>
              <a:t>ích</a:t>
            </a:r>
            <a:r>
              <a:rPr lang="en-US" sz="3200" kern="0" dirty="0">
                <a:solidFill>
                  <a:srgbClr val="FF0000"/>
                </a:solidFill>
                <a:latin typeface="UTM Avo" panose="02040603050506020204" pitchFamily="18" charset="0"/>
                <a:cs typeface="Arial" panose="020B0604020202020204" pitchFamily="34" charset="0"/>
              </a:rPr>
              <a:t> </a:t>
            </a:r>
            <a:r>
              <a:rPr lang="en-US" sz="3200" kern="0" dirty="0" err="1">
                <a:solidFill>
                  <a:srgbClr val="FF0000"/>
                </a:solidFill>
                <a:latin typeface="UTM Avo" panose="02040603050506020204" pitchFamily="18" charset="0"/>
                <a:cs typeface="Arial" panose="020B0604020202020204" pitchFamily="34" charset="0"/>
              </a:rPr>
              <a:t>lợi</a:t>
            </a:r>
            <a:r>
              <a:rPr lang="en-US" sz="3200" kern="0" dirty="0">
                <a:solidFill>
                  <a:srgbClr val="FF0000"/>
                </a:solidFill>
                <a:latin typeface="UTM Avo" panose="02040603050506020204" pitchFamily="18" charset="0"/>
                <a:cs typeface="Arial" panose="020B0604020202020204" pitchFamily="34" charset="0"/>
              </a:rPr>
              <a:t> </a:t>
            </a:r>
            <a:r>
              <a:rPr lang="en-US" sz="3200" kern="0" dirty="0" err="1">
                <a:solidFill>
                  <a:srgbClr val="FF0000"/>
                </a:solidFill>
                <a:latin typeface="UTM Avo" panose="02040603050506020204" pitchFamily="18" charset="0"/>
                <a:cs typeface="Arial" panose="020B0604020202020204" pitchFamily="34" charset="0"/>
              </a:rPr>
              <a:t>của</a:t>
            </a:r>
            <a:r>
              <a:rPr lang="en-US" sz="3200" kern="0" dirty="0">
                <a:solidFill>
                  <a:srgbClr val="FF0000"/>
                </a:solidFill>
                <a:latin typeface="UTM Avo" panose="02040603050506020204" pitchFamily="18" charset="0"/>
                <a:cs typeface="Arial" panose="020B0604020202020204" pitchFamily="34" charset="0"/>
              </a:rPr>
              <a:t> </a:t>
            </a:r>
            <a:r>
              <a:rPr lang="en-US" sz="3200" kern="0" dirty="0" err="1">
                <a:solidFill>
                  <a:srgbClr val="FF0000"/>
                </a:solidFill>
                <a:latin typeface="UTM Avo" panose="02040603050506020204" pitchFamily="18" charset="0"/>
                <a:cs typeface="Arial" panose="020B0604020202020204" pitchFamily="34" charset="0"/>
              </a:rPr>
              <a:t>hoạt</a:t>
            </a:r>
            <a:r>
              <a:rPr lang="en-US" sz="3200" kern="0" dirty="0">
                <a:solidFill>
                  <a:srgbClr val="FF0000"/>
                </a:solidFill>
                <a:latin typeface="UTM Avo" panose="02040603050506020204" pitchFamily="18" charset="0"/>
                <a:cs typeface="Arial" panose="020B0604020202020204" pitchFamily="34" charset="0"/>
              </a:rPr>
              <a:t> </a:t>
            </a:r>
            <a:r>
              <a:rPr lang="en-US" sz="3200" kern="0" dirty="0" err="1">
                <a:solidFill>
                  <a:srgbClr val="FF0000"/>
                </a:solidFill>
                <a:latin typeface="UTM Avo" panose="02040603050506020204" pitchFamily="18" charset="0"/>
                <a:cs typeface="Arial" panose="020B0604020202020204" pitchFamily="34" charset="0"/>
              </a:rPr>
              <a:t>động</a:t>
            </a:r>
            <a:r>
              <a:rPr lang="en-US" sz="3200" kern="0" dirty="0">
                <a:solidFill>
                  <a:srgbClr val="FF0000"/>
                </a:solidFill>
                <a:latin typeface="UTM Avo" panose="02040603050506020204" pitchFamily="18" charset="0"/>
                <a:cs typeface="Arial" panose="020B0604020202020204" pitchFamily="34" charset="0"/>
              </a:rPr>
              <a:t> </a:t>
            </a:r>
            <a:r>
              <a:rPr lang="en-US" sz="3200" kern="0" dirty="0" err="1">
                <a:solidFill>
                  <a:srgbClr val="FF0000"/>
                </a:solidFill>
                <a:latin typeface="UTM Avo" panose="02040603050506020204" pitchFamily="18" charset="0"/>
                <a:cs typeface="Arial" panose="020B0604020202020204" pitchFamily="34" charset="0"/>
              </a:rPr>
              <a:t>sản</a:t>
            </a:r>
            <a:r>
              <a:rPr lang="en-US" sz="3200" kern="0" dirty="0">
                <a:solidFill>
                  <a:srgbClr val="FF0000"/>
                </a:solidFill>
                <a:latin typeface="UTM Avo" panose="02040603050506020204" pitchFamily="18" charset="0"/>
                <a:cs typeface="Arial" panose="020B0604020202020204" pitchFamily="34" charset="0"/>
              </a:rPr>
              <a:t> </a:t>
            </a:r>
            <a:r>
              <a:rPr lang="en-US" sz="3200" kern="0" dirty="0" err="1">
                <a:solidFill>
                  <a:srgbClr val="FF0000"/>
                </a:solidFill>
                <a:latin typeface="UTM Avo" panose="02040603050506020204" pitchFamily="18" charset="0"/>
                <a:cs typeface="Arial" panose="020B0604020202020204" pitchFamily="34" charset="0"/>
              </a:rPr>
              <a:t>xuất</a:t>
            </a:r>
            <a:r>
              <a:rPr lang="en-US" sz="3200" kern="0" dirty="0">
                <a:solidFill>
                  <a:srgbClr val="FF0000"/>
                </a:solidFill>
                <a:latin typeface="UTM Avo" panose="02040603050506020204" pitchFamily="18" charset="0"/>
                <a:cs typeface="Arial" panose="020B0604020202020204" pitchFamily="34" charset="0"/>
              </a:rPr>
              <a:t> </a:t>
            </a:r>
            <a:r>
              <a:rPr lang="en-US" sz="3200" kern="0" dirty="0" err="1">
                <a:solidFill>
                  <a:srgbClr val="FF0000"/>
                </a:solidFill>
                <a:latin typeface="UTM Avo" panose="02040603050506020204" pitchFamily="18" charset="0"/>
                <a:cs typeface="Arial" panose="020B0604020202020204" pitchFamily="34" charset="0"/>
              </a:rPr>
              <a:t>công</a:t>
            </a:r>
            <a:r>
              <a:rPr lang="en-US" sz="3200" kern="0" dirty="0">
                <a:solidFill>
                  <a:srgbClr val="FF0000"/>
                </a:solidFill>
                <a:latin typeface="UTM Avo" panose="02040603050506020204" pitchFamily="18" charset="0"/>
                <a:cs typeface="Arial" panose="020B0604020202020204" pitchFamily="34" charset="0"/>
              </a:rPr>
              <a:t> </a:t>
            </a:r>
            <a:r>
              <a:rPr lang="en-US" sz="3200" kern="0" dirty="0" err="1">
                <a:solidFill>
                  <a:srgbClr val="FF0000"/>
                </a:solidFill>
                <a:latin typeface="UTM Avo" panose="02040603050506020204" pitchFamily="18" charset="0"/>
                <a:cs typeface="Arial" panose="020B0604020202020204" pitchFamily="34" charset="0"/>
              </a:rPr>
              <a:t>nghiệp</a:t>
            </a:r>
            <a:r>
              <a:rPr lang="en-US" sz="3200" kern="0" dirty="0">
                <a:solidFill>
                  <a:srgbClr val="FF0000"/>
                </a:solidFill>
                <a:latin typeface="UTM Avo" panose="02040603050506020204" pitchFamily="18" charset="0"/>
                <a:cs typeface="Arial" panose="020B0604020202020204" pitchFamily="34" charset="0"/>
              </a:rPr>
              <a:t>:</a:t>
            </a:r>
            <a:endParaRPr kumimoji="0" lang="vi-VN" sz="320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8" name="Picture 7">
            <a:extLst>
              <a:ext uri="{FF2B5EF4-FFF2-40B4-BE49-F238E27FC236}">
                <a16:creationId xmlns:a16="http://schemas.microsoft.com/office/drawing/2014/main" id="{67591D2E-A087-4E4C-8A16-EF0CA9C8C9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77628"/>
            <a:ext cx="1175658" cy="1575742"/>
          </a:xfrm>
          <a:prstGeom prst="rect">
            <a:avLst/>
          </a:prstGeom>
        </p:spPr>
      </p:pic>
      <p:pic>
        <p:nvPicPr>
          <p:cNvPr id="4" name="Picture 3">
            <a:extLst>
              <a:ext uri="{FF2B5EF4-FFF2-40B4-BE49-F238E27FC236}">
                <a16:creationId xmlns:a16="http://schemas.microsoft.com/office/drawing/2014/main" id="{3DB32C79-10B4-4681-BA27-3E265E91E97B}"/>
              </a:ext>
            </a:extLst>
          </p:cNvPr>
          <p:cNvPicPr>
            <a:picLocks noChangeAspect="1"/>
          </p:cNvPicPr>
          <p:nvPr/>
        </p:nvPicPr>
        <p:blipFill>
          <a:blip r:embed="rId4"/>
          <a:stretch>
            <a:fillRect/>
          </a:stretch>
        </p:blipFill>
        <p:spPr>
          <a:xfrm>
            <a:off x="1143001" y="1905889"/>
            <a:ext cx="7295616" cy="4408034"/>
          </a:xfrm>
          <a:prstGeom prst="rect">
            <a:avLst/>
          </a:prstGeom>
        </p:spPr>
      </p:pic>
      <p:grpSp>
        <p:nvGrpSpPr>
          <p:cNvPr id="9" name="Group 8">
            <a:extLst>
              <a:ext uri="{FF2B5EF4-FFF2-40B4-BE49-F238E27FC236}">
                <a16:creationId xmlns:a16="http://schemas.microsoft.com/office/drawing/2014/main" id="{02183B18-51AB-4954-92A9-1BEFA665617F}"/>
              </a:ext>
            </a:extLst>
          </p:cNvPr>
          <p:cNvGrpSpPr/>
          <p:nvPr/>
        </p:nvGrpSpPr>
        <p:grpSpPr>
          <a:xfrm>
            <a:off x="7707809" y="4321446"/>
            <a:ext cx="4278451" cy="2175001"/>
            <a:chOff x="892354" y="3758439"/>
            <a:chExt cx="4278451" cy="2175001"/>
          </a:xfrm>
        </p:grpSpPr>
        <p:pic>
          <p:nvPicPr>
            <p:cNvPr id="10" name="Picture 9">
              <a:extLst>
                <a:ext uri="{FF2B5EF4-FFF2-40B4-BE49-F238E27FC236}">
                  <a16:creationId xmlns:a16="http://schemas.microsoft.com/office/drawing/2014/main" id="{B45DDF9F-5B88-47E3-97B8-69CBA1E401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D07BA89F-6EA6-493F-BDB0-2AC007AF42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Abadi" panose="020B0604020104020204" pitchFamily="34" charset="0"/>
                  <a:cs typeface="Arial" panose="020B0604020202020204" pitchFamily="34" charset="0"/>
                </a:rPr>
                <a:t>Thảo</a:t>
              </a:r>
              <a:r>
                <a:rPr lang="en-US" sz="2400" dirty="0">
                  <a:latin typeface="Abadi" panose="020B0604020104020204" pitchFamily="34" charset="0"/>
                  <a:cs typeface="Arial" panose="020B0604020202020204" pitchFamily="34" charset="0"/>
                </a:rPr>
                <a:t> </a:t>
              </a:r>
              <a:r>
                <a:rPr lang="en-US" sz="2400" dirty="0" err="1">
                  <a:latin typeface="Abadi" panose="020B0604020104020204" pitchFamily="34" charset="0"/>
                  <a:cs typeface="Arial" panose="020B0604020202020204" pitchFamily="34" charset="0"/>
                </a:rPr>
                <a:t>luận</a:t>
              </a:r>
              <a:r>
                <a:rPr lang="en-US" sz="2400" dirty="0">
                  <a:latin typeface="Abadi" panose="020B0604020104020204" pitchFamily="34" charset="0"/>
                  <a:cs typeface="Arial" panose="020B0604020202020204" pitchFamily="34" charset="0"/>
                </a:rPr>
                <a:t> </a:t>
              </a:r>
              <a:r>
                <a:rPr lang="en-US" sz="2400" dirty="0" err="1">
                  <a:latin typeface="Abadi" panose="020B0604020104020204" pitchFamily="34" charset="0"/>
                  <a:cs typeface="Arial" panose="020B0604020202020204" pitchFamily="34" charset="0"/>
                </a:rPr>
                <a:t>nhóm</a:t>
              </a:r>
              <a:r>
                <a:rPr lang="en-US" sz="2400" dirty="0">
                  <a:latin typeface="Abadi" panose="020B0604020104020204" pitchFamily="34" charset="0"/>
                  <a:cs typeface="Arial" panose="020B0604020202020204" pitchFamily="34" charset="0"/>
                </a:rPr>
                <a:t> 4</a:t>
              </a:r>
            </a:p>
          </p:txBody>
        </p:sp>
      </p:grpSp>
    </p:spTree>
    <p:extLst>
      <p:ext uri="{BB962C8B-B14F-4D97-AF65-F5344CB8AC3E}">
        <p14:creationId xmlns:p14="http://schemas.microsoft.com/office/powerpoint/2010/main" val="363347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DC93BAF-BB02-48A5-AC8D-3F0E6A86BC1A}"/>
              </a:ext>
            </a:extLst>
          </p:cNvPr>
          <p:cNvSpPr txBox="1"/>
          <p:nvPr/>
        </p:nvSpPr>
        <p:spPr>
          <a:xfrm>
            <a:off x="2015309" y="693783"/>
            <a:ext cx="7426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UTM Avo" panose="02040603050506020204" pitchFamily="18" charset="0"/>
                <a:cs typeface="Calibri" panose="020F0502020204030204" pitchFamily="34" charset="0"/>
              </a:rPr>
              <a:t>Hoàn</a:t>
            </a:r>
            <a:r>
              <a:rPr kumimoji="0" lang="en-US" sz="4000" b="1" i="0" u="none" strike="noStrike" kern="1200" cap="none" spc="0" normalizeH="0" baseline="0" noProof="0" dirty="0">
                <a:ln>
                  <a:noFill/>
                </a:ln>
                <a:solidFill>
                  <a:srgbClr val="FF0000"/>
                </a:solidFill>
                <a:effectLst/>
                <a:uLnTx/>
                <a:uFillTx/>
                <a:latin typeface="UTM Avo" panose="0204060305050602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UTM Avo" panose="02040603050506020204" pitchFamily="18" charset="0"/>
                <a:cs typeface="Calibri" panose="020F0502020204030204" pitchFamily="34" charset="0"/>
              </a:rPr>
              <a:t>thành</a:t>
            </a:r>
            <a:r>
              <a:rPr kumimoji="0" lang="en-US" sz="4000" b="1" i="0" u="none" strike="noStrike" kern="1200" cap="none" spc="0" normalizeH="0" baseline="0" noProof="0" dirty="0">
                <a:ln>
                  <a:noFill/>
                </a:ln>
                <a:solidFill>
                  <a:srgbClr val="FF0000"/>
                </a:solidFill>
                <a:effectLst/>
                <a:uLnTx/>
                <a:uFillTx/>
                <a:latin typeface="UTM Avo" panose="0204060305050602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UTM Avo" panose="02040603050506020204" pitchFamily="18" charset="0"/>
                <a:cs typeface="Calibri" panose="020F0502020204030204" pitchFamily="34" charset="0"/>
              </a:rPr>
              <a:t>Phiếu</a:t>
            </a:r>
            <a:r>
              <a:rPr kumimoji="0" lang="en-US" sz="4000" b="1" i="0" u="none" strike="noStrike" kern="1200" cap="none" spc="0" normalizeH="0" baseline="0" noProof="0" dirty="0">
                <a:ln>
                  <a:noFill/>
                </a:ln>
                <a:solidFill>
                  <a:srgbClr val="FF0000"/>
                </a:solidFill>
                <a:effectLst/>
                <a:uLnTx/>
                <a:uFillTx/>
                <a:latin typeface="UTM Avo" panose="0204060305050602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UTM Avo" panose="02040603050506020204" pitchFamily="18" charset="0"/>
                <a:cs typeface="Calibri" panose="020F0502020204030204" pitchFamily="34" charset="0"/>
              </a:rPr>
              <a:t>học</a:t>
            </a:r>
            <a:r>
              <a:rPr kumimoji="0" lang="en-US" sz="4000" b="1" i="0" u="none" strike="noStrike" kern="1200" cap="none" spc="0" normalizeH="0" baseline="0" noProof="0" dirty="0">
                <a:ln>
                  <a:noFill/>
                </a:ln>
                <a:solidFill>
                  <a:srgbClr val="FF0000"/>
                </a:solidFill>
                <a:effectLst/>
                <a:uLnTx/>
                <a:uFillTx/>
                <a:latin typeface="UTM Avo" panose="0204060305050602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UTM Avo" panose="02040603050506020204" pitchFamily="18" charset="0"/>
                <a:cs typeface="Calibri" panose="020F0502020204030204" pitchFamily="34" charset="0"/>
              </a:rPr>
              <a:t>tập</a:t>
            </a:r>
            <a:endParaRPr kumimoji="0" lang="en-US" sz="4000" b="1" i="0" u="none" strike="noStrike" kern="1200" cap="none" spc="0" normalizeH="0" baseline="0" noProof="0" dirty="0">
              <a:ln>
                <a:noFill/>
              </a:ln>
              <a:solidFill>
                <a:srgbClr val="FF0000"/>
              </a:solidFill>
              <a:effectLst/>
              <a:uLnTx/>
              <a:uFillTx/>
              <a:latin typeface="UTM Avo" panose="02040603050506020204" pitchFamily="18" charset="0"/>
              <a:cs typeface="Calibri" panose="020F0502020204030204" pitchFamily="34" charset="0"/>
            </a:endParaRPr>
          </a:p>
        </p:txBody>
      </p:sp>
      <p:graphicFrame>
        <p:nvGraphicFramePr>
          <p:cNvPr id="13" name="Table 12">
            <a:extLst>
              <a:ext uri="{FF2B5EF4-FFF2-40B4-BE49-F238E27FC236}">
                <a16:creationId xmlns:a16="http://schemas.microsoft.com/office/drawing/2014/main" id="{27E0B539-E0C5-496D-BE4B-58D230A2EAAE}"/>
              </a:ext>
            </a:extLst>
          </p:cNvPr>
          <p:cNvGraphicFramePr>
            <a:graphicFrameLocks noGrp="1"/>
          </p:cNvGraphicFramePr>
          <p:nvPr>
            <p:extLst>
              <p:ext uri="{D42A27DB-BD31-4B8C-83A1-F6EECF244321}">
                <p14:modId xmlns:p14="http://schemas.microsoft.com/office/powerpoint/2010/main" val="4117858534"/>
              </p:ext>
            </p:extLst>
          </p:nvPr>
        </p:nvGraphicFramePr>
        <p:xfrm>
          <a:off x="948509" y="1973943"/>
          <a:ext cx="10176691" cy="2892842"/>
        </p:xfrm>
        <a:graphic>
          <a:graphicData uri="http://schemas.openxmlformats.org/drawingml/2006/table">
            <a:tbl>
              <a:tblPr firstRow="1" firstCol="1" bandRow="1">
                <a:tableStyleId>{9DCAF9ED-07DC-4A11-8D7F-57B35C25682E}</a:tableStyleId>
              </a:tblPr>
              <a:tblGrid>
                <a:gridCol w="2807363">
                  <a:extLst>
                    <a:ext uri="{9D8B030D-6E8A-4147-A177-3AD203B41FA5}">
                      <a16:colId xmlns:a16="http://schemas.microsoft.com/office/drawing/2014/main" val="3370933225"/>
                    </a:ext>
                  </a:extLst>
                </a:gridCol>
                <a:gridCol w="7369328">
                  <a:extLst>
                    <a:ext uri="{9D8B030D-6E8A-4147-A177-3AD203B41FA5}">
                      <a16:colId xmlns:a16="http://schemas.microsoft.com/office/drawing/2014/main" val="339813459"/>
                    </a:ext>
                  </a:extLst>
                </a:gridCol>
              </a:tblGrid>
              <a:tr h="649514">
                <a:tc>
                  <a:txBody>
                    <a:bodyPr/>
                    <a:lstStyle/>
                    <a:p>
                      <a:pPr marL="0" marR="0" algn="ctr">
                        <a:lnSpc>
                          <a:spcPct val="115000"/>
                        </a:lnSpc>
                        <a:spcBef>
                          <a:spcPts val="0"/>
                        </a:spcBef>
                        <a:spcAft>
                          <a:spcPts val="0"/>
                        </a:spcAft>
                      </a:pPr>
                      <a:r>
                        <a:rPr lang="nl-NL" sz="3200" b="1" dirty="0">
                          <a:effectLst/>
                          <a:latin typeface="UTM Avo" panose="02040603050506020204" pitchFamily="18" charset="0"/>
                          <a:cs typeface="Calibri" panose="020F0502020204030204" pitchFamily="34" charset="0"/>
                        </a:rPr>
                        <a:t>Hình 16</a:t>
                      </a:r>
                      <a:endParaRPr lang="en-US" sz="32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3200" b="1" dirty="0">
                          <a:effectLst/>
                          <a:latin typeface="UTM Avo" panose="02040603050506020204" pitchFamily="18" charset="0"/>
                          <a:cs typeface="Calibri" panose="020F0502020204030204" pitchFamily="34" charset="0"/>
                        </a:rPr>
                        <a:t>Lợi ích của sản phẩm</a:t>
                      </a:r>
                      <a:endParaRPr lang="en-US" sz="3200" b="1" dirty="0">
                        <a:effectLst/>
                        <a:latin typeface="UTM Avo" panose="02040603050506020204" pitchFamily="18"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84071">
                <a:tc>
                  <a:txBody>
                    <a:bodyPr/>
                    <a:lstStyle/>
                    <a:p>
                      <a:pPr marL="0" marR="0" algn="ctr">
                        <a:lnSpc>
                          <a:spcPct val="115000"/>
                        </a:lnSpc>
                        <a:spcBef>
                          <a:spcPts val="0"/>
                        </a:spcBef>
                        <a:spcAft>
                          <a:spcPts val="0"/>
                        </a:spcAft>
                      </a:pP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3200" b="1" dirty="0">
                          <a:effectLst/>
                          <a:latin typeface="Calibri" panose="020F0502020204030204" pitchFamily="34" charset="0"/>
                          <a:cs typeface="Calibri" panose="020F0502020204030204" pitchFamily="34" charset="0"/>
                        </a:rPr>
                        <a:t> </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84071">
                <a:tc>
                  <a:txBody>
                    <a:bodyPr/>
                    <a:lstStyle/>
                    <a:p>
                      <a:pPr marL="0" marR="0" algn="ctr">
                        <a:lnSpc>
                          <a:spcPct val="115000"/>
                        </a:lnSpc>
                        <a:spcBef>
                          <a:spcPts val="0"/>
                        </a:spcBef>
                        <a:spcAft>
                          <a:spcPts val="0"/>
                        </a:spcAft>
                      </a:pP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484071">
                <a:tc>
                  <a:txBody>
                    <a:bodyPr/>
                    <a:lstStyle/>
                    <a:p>
                      <a:pPr marL="0" marR="0" algn="ctr">
                        <a:lnSpc>
                          <a:spcPct val="115000"/>
                        </a:lnSpc>
                        <a:spcBef>
                          <a:spcPts val="0"/>
                        </a:spcBef>
                        <a:spcAft>
                          <a:spcPts val="0"/>
                        </a:spcAft>
                      </a:pP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84071">
                <a:tc>
                  <a:txBody>
                    <a:bodyPr/>
                    <a:lstStyle/>
                    <a:p>
                      <a:pPr marL="0" marR="0" algn="ctr">
                        <a:lnSpc>
                          <a:spcPct val="115000"/>
                        </a:lnSpc>
                        <a:spcBef>
                          <a:spcPts val="0"/>
                        </a:spcBef>
                        <a:spcAft>
                          <a:spcPts val="0"/>
                        </a:spcAft>
                      </a:pP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3200" b="1" dirty="0">
                          <a:effectLst/>
                          <a:latin typeface="Calibri" panose="020F0502020204030204" pitchFamily="34" charset="0"/>
                          <a:cs typeface="Calibri" panose="020F0502020204030204" pitchFamily="34" charset="0"/>
                        </a:rPr>
                        <a:t> </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267378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823</Words>
  <Application>Microsoft Office PowerPoint</Application>
  <PresentationFormat>Widescreen</PresentationFormat>
  <Paragraphs>114</Paragraphs>
  <Slides>28</Slides>
  <Notes>22</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28</vt:i4>
      </vt:variant>
    </vt:vector>
  </HeadingPairs>
  <TitlesOfParts>
    <vt:vector size="45" baseType="lpstr">
      <vt:lpstr>Yu Gothic Light</vt:lpstr>
      <vt:lpstr>Abadi</vt:lpstr>
      <vt:lpstr>Arial</vt:lpstr>
      <vt:lpstr>Calibri</vt:lpstr>
      <vt:lpstr>等线</vt:lpstr>
      <vt:lpstr>等线 Light</vt:lpstr>
      <vt:lpstr>Georgia</vt:lpstr>
      <vt:lpstr>Gloria Hallelujah</vt:lpstr>
      <vt:lpstr>Nunito black</vt:lpstr>
      <vt:lpstr>黑体</vt:lpstr>
      <vt:lpstr>Times New Roman</vt:lpstr>
      <vt:lpstr>UTM American Sans</vt:lpstr>
      <vt:lpstr>UTM Avo</vt:lpstr>
      <vt:lpstr>字魂59号-创粗黑</vt:lpstr>
      <vt:lpstr>Office 主题​​</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XINH</cp:lastModifiedBy>
  <cp:revision>44</cp:revision>
  <dcterms:created xsi:type="dcterms:W3CDTF">2022-08-23T05:31:21Z</dcterms:created>
  <dcterms:modified xsi:type="dcterms:W3CDTF">2022-11-12T13:59:01Z</dcterms:modified>
</cp:coreProperties>
</file>