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85" r:id="rId3"/>
    <p:sldId id="256" r:id="rId4"/>
    <p:sldId id="257" r:id="rId5"/>
    <p:sldId id="258" r:id="rId6"/>
    <p:sldId id="291" r:id="rId7"/>
    <p:sldId id="290" r:id="rId8"/>
    <p:sldId id="289" r:id="rId9"/>
    <p:sldId id="288" r:id="rId10"/>
    <p:sldId id="292" r:id="rId11"/>
    <p:sldId id="259" r:id="rId12"/>
    <p:sldId id="294" r:id="rId13"/>
    <p:sldId id="295" r:id="rId14"/>
    <p:sldId id="278"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2EB6E-3FD9-4000-8934-B31B398CD9D4}"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0ADED-64B0-471A-9776-D623016CB876}" type="slidenum">
              <a:rPr lang="en-US" smtClean="0"/>
              <a:t>‹#›</a:t>
            </a:fld>
            <a:endParaRPr lang="en-US"/>
          </a:p>
        </p:txBody>
      </p:sp>
    </p:spTree>
    <p:extLst>
      <p:ext uri="{BB962C8B-B14F-4D97-AF65-F5344CB8AC3E}">
        <p14:creationId xmlns:p14="http://schemas.microsoft.com/office/powerpoint/2010/main" val="33006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282">
              <a:buClrTx/>
              <a:buFontTx/>
              <a:buNone/>
              <a:defRPr/>
            </a:pPr>
            <a:fld id="{DFD2DD08-BFD2-4617-92AF-E1951D5E3113}" type="slidenum">
              <a:rPr lang="zh-CN" altLang="en-US" kern="1200" smtClean="0">
                <a:solidFill>
                  <a:prstClr val="black"/>
                </a:solidFill>
                <a:latin typeface="Calibri"/>
                <a:ea typeface="宋体" panose="02010600030101010101" pitchFamily="2" charset="-122"/>
              </a:rPr>
              <a:pPr defTabSz="914282">
                <a:buClrTx/>
                <a:buFontTx/>
                <a:buNone/>
                <a:defRPr/>
              </a:pPr>
              <a:t>1</a:t>
            </a:fld>
            <a:endParaRPr lang="zh-CN" altLang="en-US"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21644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9307-807F-4F07-B2D9-1476EDFA1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E225A4-1BDA-44A5-A1E3-5AE540F756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3E6E36-1A50-433B-B94D-472E1AD36E05}"/>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5" name="Footer Placeholder 4">
            <a:extLst>
              <a:ext uri="{FF2B5EF4-FFF2-40B4-BE49-F238E27FC236}">
                <a16:creationId xmlns:a16="http://schemas.microsoft.com/office/drawing/2014/main" id="{8AAD7DC6-336B-4AFA-854B-26271BFFA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291DE-AA24-4450-91BB-00354054CE19}"/>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49226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77FC-1E7A-44FC-B912-8A0C7395AD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F75A7E-5BC8-4B99-A929-CDBE7B9ADB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10BE1-B863-43BF-A658-321634229D51}"/>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5" name="Footer Placeholder 4">
            <a:extLst>
              <a:ext uri="{FF2B5EF4-FFF2-40B4-BE49-F238E27FC236}">
                <a16:creationId xmlns:a16="http://schemas.microsoft.com/office/drawing/2014/main" id="{06A5D15B-424D-4215-9AA1-DBECB8FF5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86748-B029-4795-BEBC-69E6012F6384}"/>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5507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B40EAB-CA74-4B00-97D9-EE4CA7032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52D8BF-479C-4F50-9E95-02EFD7A482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6FD42-0857-4108-B341-BBC6B30794EC}"/>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5" name="Footer Placeholder 4">
            <a:extLst>
              <a:ext uri="{FF2B5EF4-FFF2-40B4-BE49-F238E27FC236}">
                <a16:creationId xmlns:a16="http://schemas.microsoft.com/office/drawing/2014/main" id="{93FDA648-019E-4499-BC16-D91992045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07525F-3A29-4AA7-ADCC-5CE857B1CB30}"/>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74711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589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255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7697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4893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499955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02935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2009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0168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504D-6AAA-4061-8450-1EF893D24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7474B-E4FC-4937-8FB8-2679D1711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954BF-2F6D-49CE-9ADA-600DD4B0E8B4}"/>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5" name="Footer Placeholder 4">
            <a:extLst>
              <a:ext uri="{FF2B5EF4-FFF2-40B4-BE49-F238E27FC236}">
                <a16:creationId xmlns:a16="http://schemas.microsoft.com/office/drawing/2014/main" id="{E1030D09-3289-4B2C-BB94-9147EA98A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74F3A-34E4-4DBD-BB2F-0D7823AAD440}"/>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61521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38197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6293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9931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2BD21-639D-46B9-9152-38AE49742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3B469C-B122-4C09-9888-C067537C2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3FF445-3CE4-4E73-B392-C8FB791CCEE0}"/>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5" name="Footer Placeholder 4">
            <a:extLst>
              <a:ext uri="{FF2B5EF4-FFF2-40B4-BE49-F238E27FC236}">
                <a16:creationId xmlns:a16="http://schemas.microsoft.com/office/drawing/2014/main" id="{54DA94F6-E88B-4F73-9B9E-73C2DCC85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BD7B6-DDD3-4118-9289-C308479A9A28}"/>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7128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AAF2-9D68-4EE1-9D84-443925BB2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3F2C3-1446-4AD6-AB7F-B6ACB68E41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4714C3-431D-4997-A2F8-8CED00F08C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D542C-9847-4A87-96FF-821389477B2A}"/>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6" name="Footer Placeholder 5">
            <a:extLst>
              <a:ext uri="{FF2B5EF4-FFF2-40B4-BE49-F238E27FC236}">
                <a16:creationId xmlns:a16="http://schemas.microsoft.com/office/drawing/2014/main" id="{7F6D59FA-BAA4-4310-997A-CA74FE330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B2CB42-A232-4809-B39E-5A2164EE794F}"/>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233575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5D28-BD70-44CA-9A67-8540D36400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3EDE2-871B-445F-AD03-1D202C541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9D8A2-77AB-4E93-922E-F5548885AF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325965-7EC9-40CE-8EBC-3B2BA3928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6D29C-583C-49AE-80B3-A6AC3ACBC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B9793-88A7-43D6-96D5-A4E9A3D70751}"/>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8" name="Footer Placeholder 7">
            <a:extLst>
              <a:ext uri="{FF2B5EF4-FFF2-40B4-BE49-F238E27FC236}">
                <a16:creationId xmlns:a16="http://schemas.microsoft.com/office/drawing/2014/main" id="{29388524-0C85-45FD-9AFB-28C89C560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149442-444D-417D-B65D-09CD7A72B755}"/>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145172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E235-F8DA-430F-A350-F050A8266F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E7AA1-D2EC-4B0E-93EA-B78926E18DC5}"/>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4" name="Footer Placeholder 3">
            <a:extLst>
              <a:ext uri="{FF2B5EF4-FFF2-40B4-BE49-F238E27FC236}">
                <a16:creationId xmlns:a16="http://schemas.microsoft.com/office/drawing/2014/main" id="{66E384D8-1DB0-498A-BDDF-7FB205D97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9D365-B0D5-4E4C-BBE3-CC0CEFC0EA01}"/>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62148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4E40F-45C0-4F4F-B6F5-848853C192B3}"/>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3" name="Footer Placeholder 2">
            <a:extLst>
              <a:ext uri="{FF2B5EF4-FFF2-40B4-BE49-F238E27FC236}">
                <a16:creationId xmlns:a16="http://schemas.microsoft.com/office/drawing/2014/main" id="{E0E6050E-CE7E-4357-B15F-1F9F15526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FCD747-0549-439D-8DC8-636C07C5F4A3}"/>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61865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6DF0-0927-4A4F-905E-E15241A06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7A91E-5386-4670-A7ED-2D0A58614F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A71F7-1F0B-46B4-9A5F-2A8786A858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E36EB-7109-4F17-B293-642FCEF6E6DB}"/>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6" name="Footer Placeholder 5">
            <a:extLst>
              <a:ext uri="{FF2B5EF4-FFF2-40B4-BE49-F238E27FC236}">
                <a16:creationId xmlns:a16="http://schemas.microsoft.com/office/drawing/2014/main" id="{06E0F434-DFE0-493F-BD86-6C26771C4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E1E8C-7815-4A35-B1AC-CAADE0FD9B4D}"/>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113671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33C4-AB96-48BC-B71E-DED52E6CD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4B4439-2C51-46A8-9E13-05553B022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604E5A-B7C6-4F19-81BF-EA9A8F4A9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95747-0C4E-44DF-AE6C-1F23685E875B}"/>
              </a:ext>
            </a:extLst>
          </p:cNvPr>
          <p:cNvSpPr>
            <a:spLocks noGrp="1"/>
          </p:cNvSpPr>
          <p:nvPr>
            <p:ph type="dt" sz="half" idx="10"/>
          </p:nvPr>
        </p:nvSpPr>
        <p:spPr/>
        <p:txBody>
          <a:bodyPr/>
          <a:lstStyle/>
          <a:p>
            <a:fld id="{0CF0B681-BEE7-4F94-A83F-7B0BC08761BF}" type="datetimeFigureOut">
              <a:rPr lang="en-US" smtClean="0"/>
              <a:t>11/13/2022</a:t>
            </a:fld>
            <a:endParaRPr lang="en-US"/>
          </a:p>
        </p:txBody>
      </p:sp>
      <p:sp>
        <p:nvSpPr>
          <p:cNvPr id="6" name="Footer Placeholder 5">
            <a:extLst>
              <a:ext uri="{FF2B5EF4-FFF2-40B4-BE49-F238E27FC236}">
                <a16:creationId xmlns:a16="http://schemas.microsoft.com/office/drawing/2014/main" id="{DAA978B5-01CF-4DB8-A53F-1855E913D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4E389-1C10-4614-814F-3E1AFD5373FF}"/>
              </a:ext>
            </a:extLst>
          </p:cNvPr>
          <p:cNvSpPr>
            <a:spLocks noGrp="1"/>
          </p:cNvSpPr>
          <p:nvPr>
            <p:ph type="sldNum" sz="quarter" idx="12"/>
          </p:nvPr>
        </p:nvSpPr>
        <p:spPr/>
        <p:txBody>
          <a:bodyPr/>
          <a:lstStyle/>
          <a:p>
            <a:fld id="{83BFCA3B-F94F-4115-B2F0-3AA0AC9FF2BF}" type="slidenum">
              <a:rPr lang="en-US" smtClean="0"/>
              <a:t>‹#›</a:t>
            </a:fld>
            <a:endParaRPr lang="en-US"/>
          </a:p>
        </p:txBody>
      </p:sp>
    </p:spTree>
    <p:extLst>
      <p:ext uri="{BB962C8B-B14F-4D97-AF65-F5344CB8AC3E}">
        <p14:creationId xmlns:p14="http://schemas.microsoft.com/office/powerpoint/2010/main" val="419903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053FAA-10EA-4307-B6F9-2E1E593D8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09874-800F-491E-8212-E62F6338D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BF9F-3A8D-4DE9-B02F-6426705E3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0B681-BEE7-4F94-A83F-7B0BC08761BF}" type="datetimeFigureOut">
              <a:rPr lang="en-US" smtClean="0"/>
              <a:t>11/13/2022</a:t>
            </a:fld>
            <a:endParaRPr lang="en-US"/>
          </a:p>
        </p:txBody>
      </p:sp>
      <p:sp>
        <p:nvSpPr>
          <p:cNvPr id="5" name="Footer Placeholder 4">
            <a:extLst>
              <a:ext uri="{FF2B5EF4-FFF2-40B4-BE49-F238E27FC236}">
                <a16:creationId xmlns:a16="http://schemas.microsoft.com/office/drawing/2014/main" id="{63707833-0E6B-46A8-A264-F73D03C843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A79A6-6A9A-4D08-B33A-ADE3FA7A0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FCA3B-F94F-4115-B2F0-3AA0AC9FF2BF}" type="slidenum">
              <a:rPr lang="en-US" smtClean="0"/>
              <a:t>‹#›</a:t>
            </a:fld>
            <a:endParaRPr lang="en-US"/>
          </a:p>
        </p:txBody>
      </p:sp>
    </p:spTree>
    <p:extLst>
      <p:ext uri="{BB962C8B-B14F-4D97-AF65-F5344CB8AC3E}">
        <p14:creationId xmlns:p14="http://schemas.microsoft.com/office/powerpoint/2010/main" val="360052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4CEF851F-4C9B-4ED8-A706-7687066F5A2C}" type="datetimeFigureOut">
              <a:rPr lang="en-US" smtClean="0"/>
              <a:t>11/13/2022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72785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94613" y="102088"/>
            <a:ext cx="11602784" cy="6184491"/>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30163" y="3782901"/>
            <a:ext cx="12161839" cy="3075100"/>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8086971" y="-291724"/>
            <a:ext cx="3289079" cy="203475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654716" y="3375177"/>
            <a:ext cx="860491" cy="1651895"/>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11" y="35368"/>
            <a:ext cx="2473944" cy="2690653"/>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10483275" y="725657"/>
            <a:ext cx="1099804" cy="1919031"/>
          </a:xfrm>
          <a:prstGeom prst="rect">
            <a:avLst/>
          </a:prstGeom>
        </p:spPr>
      </p:pic>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50938" t="31574" r="32031" b="7401"/>
          <a:stretch>
            <a:fillRect/>
          </a:stretch>
        </p:blipFill>
        <p:spPr>
          <a:xfrm>
            <a:off x="8559920" y="498245"/>
            <a:ext cx="681389" cy="1131155"/>
          </a:xfrm>
          <a:prstGeom prst="rect">
            <a:avLst/>
          </a:prstGeom>
        </p:spPr>
      </p:pic>
      <p:pic>
        <p:nvPicPr>
          <p:cNvPr id="21" name="Picture 20">
            <a:extLst>
              <a:ext uri="{FF2B5EF4-FFF2-40B4-BE49-F238E27FC236}">
                <a16:creationId xmlns:a16="http://schemas.microsoft.com/office/drawing/2014/main" id="{BEA04A1D-6066-48BF-8F9D-3143F8968ED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31514" y="4311971"/>
            <a:ext cx="2409647" cy="2315804"/>
          </a:xfrm>
          <a:prstGeom prst="rect">
            <a:avLst/>
          </a:prstGeom>
        </p:spPr>
      </p:pic>
      <p:pic>
        <p:nvPicPr>
          <p:cNvPr id="6" name="Picture 5"/>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5768461" y="2601695"/>
            <a:ext cx="1498259" cy="1894117"/>
          </a:xfrm>
          <a:prstGeom prst="rect">
            <a:avLst/>
          </a:prstGeom>
        </p:spPr>
      </p:pic>
      <p:sp>
        <p:nvSpPr>
          <p:cNvPr id="17" name="WordArt 6"/>
          <p:cNvSpPr>
            <a:spLocks noChangeArrowheads="1" noChangeShapeType="1" noTextEdit="1"/>
          </p:cNvSpPr>
          <p:nvPr/>
        </p:nvSpPr>
        <p:spPr bwMode="auto">
          <a:xfrm>
            <a:off x="2737954" y="2408312"/>
            <a:ext cx="7865807" cy="2029117"/>
          </a:xfrm>
          <a:prstGeom prst="rect">
            <a:avLst/>
          </a:prstGeom>
        </p:spPr>
        <p:txBody>
          <a:bodyPr spcFirstLastPara="1" wrap="none" lIns="82139" tIns="41121" rIns="82139" bIns="41121" numCol="1" fromWordArt="1">
            <a:prstTxWarp prst="textArchUp">
              <a:avLst>
                <a:gd name="adj" fmla="val 11020719"/>
              </a:avLst>
            </a:prstTxWarp>
          </a:bodyPr>
          <a:lstStyle/>
          <a:p>
            <a:pPr algn="ctr" defTabSz="1094343">
              <a:lnSpc>
                <a:spcPct val="150000"/>
              </a:lnSpc>
              <a:defRPr/>
            </a:pPr>
            <a:r>
              <a:rPr lang="en-US" sz="3733"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CHÀO MỪNG CÁC CON </a:t>
            </a:r>
          </a:p>
          <a:p>
            <a:pPr algn="ctr" defTabSz="1094343">
              <a:lnSpc>
                <a:spcPct val="150000"/>
              </a:lnSpc>
              <a:defRPr/>
            </a:pPr>
            <a:r>
              <a:rPr lang="en-US" sz="3733"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sym typeface="Arial"/>
              </a:rPr>
              <a:t>ĐẾN VỚI TIẾT HỌC</a:t>
            </a:r>
          </a:p>
        </p:txBody>
      </p:sp>
      <p:sp>
        <p:nvSpPr>
          <p:cNvPr id="18" name="圆角矩形 1"/>
          <p:cNvSpPr/>
          <p:nvPr/>
        </p:nvSpPr>
        <p:spPr>
          <a:xfrm>
            <a:off x="2244943" y="4394911"/>
            <a:ext cx="8851827"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71" tIns="54735" rIns="109471" bIns="54735" anchor="ctr"/>
          <a:lstStyle/>
          <a:p>
            <a:pPr algn="ctr" defTabSz="1459316">
              <a:defRPr/>
            </a:pPr>
            <a:r>
              <a:rPr lang="en-US" altLang="zh-CN" sz="4267" b="1" dirty="0">
                <a:solidFill>
                  <a:srgbClr val="FF0000"/>
                </a:solidFill>
                <a:latin typeface="Times New Roman" panose="02020603050405020304" pitchFamily="18" charset="0"/>
                <a:cs typeface="Times New Roman" panose="02020603050405020304" pitchFamily="18" charset="0"/>
                <a:sym typeface="Arial"/>
              </a:rPr>
              <a:t>TIẾNG VIỆT</a:t>
            </a:r>
            <a:endParaRPr lang="zh-CN" altLang="en-US" sz="4267" b="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67980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10" objId="1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36492-BA4C-4964-B119-E7167BD48DC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23E2D6-CC84-44F6-A11E-3BEDED336932}"/>
              </a:ext>
            </a:extLst>
          </p:cNvPr>
          <p:cNvPicPr>
            <a:picLocks noChangeAspect="1"/>
          </p:cNvPicPr>
          <p:nvPr/>
        </p:nvPicPr>
        <p:blipFill rotWithShape="1">
          <a:blip r:embed="rId2"/>
          <a:srcRect l="10272" t="33043" r="14158" b="25219"/>
          <a:stretch/>
        </p:blipFill>
        <p:spPr>
          <a:xfrm>
            <a:off x="-1" y="755374"/>
            <a:ext cx="12284767" cy="3816626"/>
          </a:xfrm>
          <a:prstGeom prst="rect">
            <a:avLst/>
          </a:prstGeom>
        </p:spPr>
      </p:pic>
      <p:sp>
        <p:nvSpPr>
          <p:cNvPr id="7" name="Rectangle 6">
            <a:extLst>
              <a:ext uri="{FF2B5EF4-FFF2-40B4-BE49-F238E27FC236}">
                <a16:creationId xmlns:a16="http://schemas.microsoft.com/office/drawing/2014/main" id="{D356EECF-9F41-42D0-9EC6-E817E4C36BC6}"/>
              </a:ext>
            </a:extLst>
          </p:cNvPr>
          <p:cNvSpPr/>
          <p:nvPr/>
        </p:nvSpPr>
        <p:spPr>
          <a:xfrm>
            <a:off x="-1"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96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36492-BA4C-4964-B119-E7167BD48DC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56EECF-9F41-42D0-9EC6-E817E4C36BC6}"/>
              </a:ext>
            </a:extLst>
          </p:cNvPr>
          <p:cNvSpPr/>
          <p:nvPr/>
        </p:nvSpPr>
        <p:spPr>
          <a:xfrm>
            <a:off x="-1"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E012C1-BDF0-46FE-9325-3DBCACC1807C}"/>
              </a:ext>
            </a:extLst>
          </p:cNvPr>
          <p:cNvPicPr>
            <a:picLocks noChangeAspect="1"/>
          </p:cNvPicPr>
          <p:nvPr/>
        </p:nvPicPr>
        <p:blipFill rotWithShape="1">
          <a:blip r:embed="rId2"/>
          <a:srcRect l="10027" t="19855" r="17663" b="21304"/>
          <a:stretch/>
        </p:blipFill>
        <p:spPr>
          <a:xfrm>
            <a:off x="-1" y="268357"/>
            <a:ext cx="12181725" cy="5575852"/>
          </a:xfrm>
          <a:prstGeom prst="rect">
            <a:avLst/>
          </a:prstGeom>
        </p:spPr>
      </p:pic>
    </p:spTree>
    <p:extLst>
      <p:ext uri="{BB962C8B-B14F-4D97-AF65-F5344CB8AC3E}">
        <p14:creationId xmlns:p14="http://schemas.microsoft.com/office/powerpoint/2010/main" val="393626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C36492-BA4C-4964-B119-E7167BD48DC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56EECF-9F41-42D0-9EC6-E817E4C36BC6}"/>
              </a:ext>
            </a:extLst>
          </p:cNvPr>
          <p:cNvSpPr/>
          <p:nvPr/>
        </p:nvSpPr>
        <p:spPr>
          <a:xfrm>
            <a:off x="-1"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757014-75DB-43CB-95A6-1231A5B607AC}"/>
              </a:ext>
            </a:extLst>
          </p:cNvPr>
          <p:cNvSpPr txBox="1"/>
          <p:nvPr/>
        </p:nvSpPr>
        <p:spPr>
          <a:xfrm>
            <a:off x="119270" y="754652"/>
            <a:ext cx="11936895"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2. Chia sẻ với bạn về nhân vật em yêu thích nhất: Nhân vật đó làm gì? Nhân vật đó có gì thú vị? Em học hỏi được điều gì ở nhân vật đó?</a:t>
            </a:r>
          </a:p>
        </p:txBody>
      </p:sp>
    </p:spTree>
    <p:extLst>
      <p:ext uri="{BB962C8B-B14F-4D97-AF65-F5344CB8AC3E}">
        <p14:creationId xmlns:p14="http://schemas.microsoft.com/office/powerpoint/2010/main" val="357874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727200" y="177801"/>
            <a:ext cx="8940800" cy="666786"/>
          </a:xfrm>
          <a:prstGeom prst="rect">
            <a:avLst/>
          </a:prstGeom>
          <a:solidFill>
            <a:schemeClr val="accent5">
              <a:lumMod val="20000"/>
              <a:lumOff val="80000"/>
            </a:schemeClr>
          </a:solidFill>
        </p:spPr>
        <p:txBody>
          <a:bodyPr wrap="square" rtlCol="0">
            <a:spAutoFit/>
          </a:bodyPr>
          <a:lstStyle/>
          <a:p>
            <a:pPr algn="ctr" defTabSz="1219004"/>
            <a:r>
              <a:rPr lang="en-US" sz="3733" b="1" dirty="0">
                <a:solidFill>
                  <a:prstClr val="black"/>
                </a:solidFill>
                <a:latin typeface="Arial-Rounded" pitchFamily="34" charset="0"/>
                <a:ea typeface="Arial-Rounded" pitchFamily="34" charset="0"/>
                <a:cs typeface="Arial-Rounded" pitchFamily="34" charset="0"/>
              </a:rPr>
              <a:t>TẠM BIỆT VÀ HẸN GẶP LẠI CÁC CON!</a:t>
            </a:r>
          </a:p>
        </p:txBody>
      </p:sp>
    </p:spTree>
    <p:extLst>
      <p:ext uri="{BB962C8B-B14F-4D97-AF65-F5344CB8AC3E}">
        <p14:creationId xmlns:p14="http://schemas.microsoft.com/office/powerpoint/2010/main" val="128060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DB57DF-E5DD-4A74-9942-A66D666FF250}"/>
              </a:ext>
            </a:extLst>
          </p:cNvPr>
          <p:cNvPicPr>
            <a:picLocks noChangeAspect="1"/>
          </p:cNvPicPr>
          <p:nvPr/>
        </p:nvPicPr>
        <p:blipFill rotWithShape="1">
          <a:blip r:embed="rId2"/>
          <a:srcRect l="22584" t="32198" r="19017" b="16366"/>
          <a:stretch/>
        </p:blipFill>
        <p:spPr>
          <a:xfrm>
            <a:off x="50076" y="1"/>
            <a:ext cx="12141924" cy="6858000"/>
          </a:xfrm>
          <a:prstGeom prst="rect">
            <a:avLst/>
          </a:prstGeom>
        </p:spPr>
      </p:pic>
      <p:sp>
        <p:nvSpPr>
          <p:cNvPr id="4" name="TextBox 3">
            <a:extLst>
              <a:ext uri="{FF2B5EF4-FFF2-40B4-BE49-F238E27FC236}">
                <a16:creationId xmlns:a16="http://schemas.microsoft.com/office/drawing/2014/main" id="{EEE24529-0241-4BE4-B934-38EE8B290654}"/>
              </a:ext>
            </a:extLst>
          </p:cNvPr>
          <p:cNvSpPr txBox="1"/>
          <p:nvPr/>
        </p:nvSpPr>
        <p:spPr>
          <a:xfrm>
            <a:off x="4627941" y="4302559"/>
            <a:ext cx="7513983" cy="1938992"/>
          </a:xfrm>
          <a:prstGeom prst="rect">
            <a:avLst/>
          </a:prstGeom>
          <a:noFill/>
        </p:spPr>
        <p:txBody>
          <a:bodyPr wrap="square" rtlCol="0">
            <a:spAutoFit/>
          </a:bodyPr>
          <a:lstStyle/>
          <a:p>
            <a:pPr algn="ctr"/>
            <a:r>
              <a:rPr lang="en-US" sz="6600" dirty="0">
                <a:latin typeface="Cambria" panose="02040503050406030204" pitchFamily="18" charset="0"/>
                <a:ea typeface="Cambria" panose="02040503050406030204" pitchFamily="18" charset="0"/>
              </a:rPr>
              <a:t>BÀI 20</a:t>
            </a:r>
          </a:p>
          <a:p>
            <a:pPr algn="ctr"/>
            <a:r>
              <a:rPr lang="en-US" sz="5400" b="1" dirty="0">
                <a:latin typeface="Cambria" panose="02040503050406030204" pitchFamily="18" charset="0"/>
                <a:ea typeface="Cambria" panose="02040503050406030204" pitchFamily="18" charset="0"/>
              </a:rPr>
              <a:t>TRÒ CHUYỆN CÙNG MẸ</a:t>
            </a:r>
          </a:p>
        </p:txBody>
      </p:sp>
    </p:spTree>
    <p:extLst>
      <p:ext uri="{BB962C8B-B14F-4D97-AF65-F5344CB8AC3E}">
        <p14:creationId xmlns:p14="http://schemas.microsoft.com/office/powerpoint/2010/main" val="28165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D83DC5-C749-4710-8904-B2FA37909D3C}"/>
              </a:ext>
            </a:extLst>
          </p:cNvPr>
          <p:cNvPicPr>
            <a:picLocks noChangeAspect="1"/>
          </p:cNvPicPr>
          <p:nvPr/>
        </p:nvPicPr>
        <p:blipFill rotWithShape="1">
          <a:blip r:embed="rId2"/>
          <a:srcRect l="5544" t="60869" r="6087" b="28195"/>
          <a:stretch/>
        </p:blipFill>
        <p:spPr>
          <a:xfrm>
            <a:off x="1" y="496956"/>
            <a:ext cx="12049044" cy="838684"/>
          </a:xfrm>
          <a:prstGeom prst="rect">
            <a:avLst/>
          </a:prstGeom>
        </p:spPr>
      </p:pic>
      <p:sp>
        <p:nvSpPr>
          <p:cNvPr id="5" name="Rectangle 4">
            <a:extLst>
              <a:ext uri="{FF2B5EF4-FFF2-40B4-BE49-F238E27FC236}">
                <a16:creationId xmlns:a16="http://schemas.microsoft.com/office/drawing/2014/main" id="{C5C04300-2160-421D-BC1E-A9434A9A9587}"/>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81E298-6506-432E-8150-9D5FA3C712C2}"/>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BCAA32-4FF1-49D3-A973-AF9EE96D47A5}"/>
              </a:ext>
            </a:extLst>
          </p:cNvPr>
          <p:cNvSpPr txBox="1"/>
          <p:nvPr/>
        </p:nvSpPr>
        <p:spPr>
          <a:xfrm>
            <a:off x="102703" y="1380221"/>
            <a:ext cx="11986593" cy="646331"/>
          </a:xfrm>
          <a:prstGeom prst="rect">
            <a:avLst/>
          </a:prstGeom>
          <a:noFill/>
        </p:spPr>
        <p:txBody>
          <a:bodyPr wrap="square" rtlCol="0">
            <a:spAutoFit/>
          </a:bodyPr>
          <a:lstStyle/>
          <a:p>
            <a:pPr algn="just"/>
            <a:r>
              <a:rPr lang="en-US" sz="3600">
                <a:latin typeface="Cambria" panose="02040503050406030204" pitchFamily="18" charset="0"/>
                <a:ea typeface="Cambria" panose="02040503050406030204" pitchFamily="18" charset="0"/>
              </a:rPr>
              <a:t>Kể về một hoạt động chung của gia đình em vào buổi tối.</a:t>
            </a:r>
          </a:p>
        </p:txBody>
      </p:sp>
    </p:spTree>
    <p:extLst>
      <p:ext uri="{BB962C8B-B14F-4D97-AF65-F5344CB8AC3E}">
        <p14:creationId xmlns:p14="http://schemas.microsoft.com/office/powerpoint/2010/main" val="342327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3C0CB-7FB8-4C17-9329-C89F05493D30}"/>
              </a:ext>
            </a:extLst>
          </p:cNvPr>
          <p:cNvSpPr txBox="1"/>
          <p:nvPr/>
        </p:nvSpPr>
        <p:spPr>
          <a:xfrm>
            <a:off x="3518452" y="98176"/>
            <a:ext cx="5098773" cy="646331"/>
          </a:xfrm>
          <a:prstGeom prst="rect">
            <a:avLst/>
          </a:prstGeom>
          <a:noFill/>
        </p:spPr>
        <p:txBody>
          <a:bodyPr wrap="square" rtlCol="0">
            <a:spAutoFit/>
          </a:bodyPr>
          <a:lstStyle/>
          <a:p>
            <a:r>
              <a:rPr lang="en-US" sz="3600">
                <a:solidFill>
                  <a:srgbClr val="7030A0"/>
                </a:solidFill>
                <a:latin typeface="Cambria" panose="02040503050406030204" pitchFamily="18" charset="0"/>
                <a:ea typeface="Cambria" panose="02040503050406030204" pitchFamily="18" charset="0"/>
              </a:rPr>
              <a:t>TRÒ CHUYỆN CÙNG MẸ</a:t>
            </a:r>
          </a:p>
        </p:txBody>
      </p:sp>
      <p:sp>
        <p:nvSpPr>
          <p:cNvPr id="5" name="TextBox 4">
            <a:extLst>
              <a:ext uri="{FF2B5EF4-FFF2-40B4-BE49-F238E27FC236}">
                <a16:creationId xmlns:a16="http://schemas.microsoft.com/office/drawing/2014/main" id="{43FF99BB-3D1B-4546-9089-E09C1C358057}"/>
              </a:ext>
            </a:extLst>
          </p:cNvPr>
          <p:cNvSpPr txBox="1"/>
          <p:nvPr/>
        </p:nvSpPr>
        <p:spPr>
          <a:xfrm>
            <a:off x="130864" y="661095"/>
            <a:ext cx="11930271" cy="5829353"/>
          </a:xfrm>
          <a:prstGeom prst="rect">
            <a:avLst/>
          </a:prstGeom>
          <a:noFill/>
        </p:spPr>
        <p:txBody>
          <a:bodyPr wrap="square" rtlCol="0">
            <a:spAutoFit/>
          </a:bodyPr>
          <a:lstStyle/>
          <a:p>
            <a:pPr indent="625475" algn="just">
              <a:lnSpc>
                <a:spcPct val="150000"/>
              </a:lnSpc>
            </a:pPr>
            <a:r>
              <a:rPr lang="vi-VN" sz="2800">
                <a:latin typeface="Cambria" panose="02040503050406030204" pitchFamily="18" charset="0"/>
                <a:ea typeface="Cambria" panose="02040503050406030204" pitchFamily="18" charset="0"/>
              </a:rPr>
              <a:t>Thời</a:t>
            </a:r>
            <a:r>
              <a:rPr lang="en-US" sz="2800">
                <a:latin typeface="Cambria" panose="02040503050406030204" pitchFamily="18" charset="0"/>
                <a:ea typeface="Cambria" panose="02040503050406030204" pitchFamily="18" charset="0"/>
              </a:rPr>
              <a:t> gian vui nhất trong buổi tối của Thư và Hân là trước khi đi ngủ. Đã thành thói quen, ba mẹ con sẽ đọc sách, rồi thủ thỉ chuyện trò. Những câu chuyện của ba mẹ con thường nối vào nhau không dứt. Vì thế, sắp đến giờ ngủ, mẹ phải nói rành rọt từng chữ: Năm phút nữa thôi nhé. Nhưng đôi khi chính mẹ nấn ná nghe chuyện của con, làm năm phút cứ được cộng thêm mãi.</a:t>
            </a:r>
          </a:p>
          <a:p>
            <a:pPr indent="625475" algn="just">
              <a:lnSpc>
                <a:spcPct val="150000"/>
              </a:lnSpc>
            </a:pPr>
            <a:r>
              <a:rPr lang="en-US" sz="2800">
                <a:latin typeface="Cambria" panose="02040503050406030204" pitchFamily="18" charset="0"/>
                <a:ea typeface="Cambria" panose="02040503050406030204" pitchFamily="18" charset="0"/>
              </a:rPr>
              <a:t>Ba mẹ con có nhiều điều để nói với nhau lắm. Hôm thì ba mẹ con bàn luận về các nhân vật trong quyển sách vừa đọc. Hôm thì mẹ kể cho hai chị em về công việc của mẹ. Có hôm, mẹ lại kể về ngày mẹ còn bé. Thỉnh thoảng mẹ pha trò khiến hai chị em cười như nắc nẻ.</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72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F99BB-3D1B-4546-9089-E09C1C358057}"/>
              </a:ext>
            </a:extLst>
          </p:cNvPr>
          <p:cNvSpPr txBox="1"/>
          <p:nvPr/>
        </p:nvSpPr>
        <p:spPr>
          <a:xfrm>
            <a:off x="130864" y="346498"/>
            <a:ext cx="11930271" cy="3890360"/>
          </a:xfrm>
          <a:prstGeom prst="rect">
            <a:avLst/>
          </a:prstGeom>
          <a:noFill/>
        </p:spPr>
        <p:txBody>
          <a:bodyPr wrap="square" rtlCol="0">
            <a:spAutoFit/>
          </a:bodyPr>
          <a:lstStyle/>
          <a:p>
            <a:pPr indent="625475" algn="just">
              <a:lnSpc>
                <a:spcPct val="150000"/>
              </a:lnSpc>
            </a:pPr>
            <a:r>
              <a:rPr lang="en-US" sz="2800">
                <a:latin typeface="Cambria" panose="02040503050406030204" pitchFamily="18" charset="0"/>
                <a:ea typeface="Cambria" panose="02040503050406030204" pitchFamily="18" charset="0"/>
              </a:rPr>
              <a:t>Hai chị em cũng líu lo kể chuyện cho mẹ nghe. Em Hân bao giờ cũng tranh kể trước. Em hay kể về các bạn ở lớp mẫu giáo, về những trò chơi em được cô dạy, hay những món quà chiều mà em ăn rồi lại muốn ăn thêm nữa. Thư thì kể cho mẹ nghe chuyện được cô giáo mời đọc bài văn trước cả lớp, về những bài toán thử trí thông minh mà các bạn thường đố nhau trong giờ ra chơi,…</a:t>
            </a:r>
          </a:p>
          <a:p>
            <a:pPr indent="625475" algn="just">
              <a:lnSpc>
                <a:spcPct val="150000"/>
              </a:lnSpc>
            </a:pPr>
            <a:r>
              <a:rPr lang="en-US" sz="2800">
                <a:latin typeface="Cambria" panose="02040503050406030204" pitchFamily="18" charset="0"/>
                <a:ea typeface="Cambria" panose="02040503050406030204" pitchFamily="18" charset="0"/>
              </a:rPr>
              <a:t>Ba mẹ con rúc rích mãi không chán. Chỉ là đến giờ ngủ thì phải ngủ thôi.</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1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3C0CB-7FB8-4C17-9329-C89F05493D30}"/>
              </a:ext>
            </a:extLst>
          </p:cNvPr>
          <p:cNvSpPr txBox="1"/>
          <p:nvPr/>
        </p:nvSpPr>
        <p:spPr>
          <a:xfrm>
            <a:off x="3518452" y="98176"/>
            <a:ext cx="5098773" cy="646331"/>
          </a:xfrm>
          <a:prstGeom prst="rect">
            <a:avLst/>
          </a:prstGeom>
          <a:noFill/>
        </p:spPr>
        <p:txBody>
          <a:bodyPr wrap="square" rtlCol="0">
            <a:spAutoFit/>
          </a:bodyPr>
          <a:lstStyle/>
          <a:p>
            <a:r>
              <a:rPr lang="en-US" sz="3600">
                <a:solidFill>
                  <a:srgbClr val="7030A0"/>
                </a:solidFill>
                <a:latin typeface="Cambria" panose="02040503050406030204" pitchFamily="18" charset="0"/>
                <a:ea typeface="Cambria" panose="02040503050406030204" pitchFamily="18" charset="0"/>
              </a:rPr>
              <a:t>TRÒ CHUYỆN CÙNG MẸ</a:t>
            </a:r>
          </a:p>
        </p:txBody>
      </p:sp>
      <p:sp>
        <p:nvSpPr>
          <p:cNvPr id="5" name="TextBox 4">
            <a:extLst>
              <a:ext uri="{FF2B5EF4-FFF2-40B4-BE49-F238E27FC236}">
                <a16:creationId xmlns:a16="http://schemas.microsoft.com/office/drawing/2014/main" id="{43FF99BB-3D1B-4546-9089-E09C1C358057}"/>
              </a:ext>
            </a:extLst>
          </p:cNvPr>
          <p:cNvSpPr txBox="1"/>
          <p:nvPr/>
        </p:nvSpPr>
        <p:spPr>
          <a:xfrm>
            <a:off x="130864" y="661095"/>
            <a:ext cx="11930271" cy="5829353"/>
          </a:xfrm>
          <a:prstGeom prst="rect">
            <a:avLst/>
          </a:prstGeom>
          <a:noFill/>
        </p:spPr>
        <p:txBody>
          <a:bodyPr wrap="square" rtlCol="0">
            <a:spAutoFit/>
          </a:bodyPr>
          <a:lstStyle/>
          <a:p>
            <a:pPr indent="625475" algn="just">
              <a:lnSpc>
                <a:spcPct val="150000"/>
              </a:lnSpc>
            </a:pPr>
            <a:r>
              <a:rPr lang="vi-VN" sz="2800">
                <a:latin typeface="Cambria" panose="02040503050406030204" pitchFamily="18" charset="0"/>
                <a:ea typeface="Cambria" panose="02040503050406030204" pitchFamily="18" charset="0"/>
              </a:rPr>
              <a:t>Thời</a:t>
            </a:r>
            <a:r>
              <a:rPr lang="en-US" sz="2800">
                <a:latin typeface="Cambria" panose="02040503050406030204" pitchFamily="18" charset="0"/>
                <a:ea typeface="Cambria" panose="02040503050406030204" pitchFamily="18" charset="0"/>
              </a:rPr>
              <a:t> gian vui nhất trong buổi tối của Thư và Hân là trước khi đi ngủ. Đã thành thói quen, ba mẹ con sẽ đọc sách, rồi thủ thỉ chuyện trò. Những câu chuyện của ba mẹ con thường nối vào nhau không dứt. Vì thế, sắp đến giờ ngủ, mẹ phải nói rành rọt từng chữ: Năm phút nữa thôi nhé. Nhưng đôi khi chính mẹ nấn ná nghe chuyện của con, làm năm phút cứ được cộng thêm mãi.</a:t>
            </a:r>
          </a:p>
          <a:p>
            <a:pPr indent="625475" algn="just">
              <a:lnSpc>
                <a:spcPct val="150000"/>
              </a:lnSpc>
            </a:pPr>
            <a:r>
              <a:rPr lang="en-US" sz="2800">
                <a:latin typeface="Cambria" panose="02040503050406030204" pitchFamily="18" charset="0"/>
                <a:ea typeface="Cambria" panose="02040503050406030204" pitchFamily="18" charset="0"/>
              </a:rPr>
              <a:t>Ba mẹ con có nhiều điều để nói với nhau lắm. Hôm thì ba mẹ con bàn luận về các nhân vật trong quyển sách vừa đọc. Hôm thì mẹ kể cho hai chị em về công việc của mẹ. Có hôm, mẹ lại kể về ngày mẹ còn bé. Thỉnh thoảng mẹ pha trò khiến hai chị em cười như nắc nẻ.</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86603D-42E3-4A01-AE89-1C4F7B254063}"/>
              </a:ext>
            </a:extLst>
          </p:cNvPr>
          <p:cNvSpPr txBox="1"/>
          <p:nvPr/>
        </p:nvSpPr>
        <p:spPr>
          <a:xfrm>
            <a:off x="2852530" y="2730630"/>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rành rọt</a:t>
            </a:r>
          </a:p>
        </p:txBody>
      </p:sp>
      <p:sp>
        <p:nvSpPr>
          <p:cNvPr id="17" name="TextBox 16">
            <a:extLst>
              <a:ext uri="{FF2B5EF4-FFF2-40B4-BE49-F238E27FC236}">
                <a16:creationId xmlns:a16="http://schemas.microsoft.com/office/drawing/2014/main" id="{BDE45565-20BD-4B5C-8BE9-CA93337AD13F}"/>
              </a:ext>
            </a:extLst>
          </p:cNvPr>
          <p:cNvSpPr txBox="1"/>
          <p:nvPr/>
        </p:nvSpPr>
        <p:spPr>
          <a:xfrm>
            <a:off x="1603513" y="3352480"/>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nấn ná</a:t>
            </a:r>
          </a:p>
        </p:txBody>
      </p:sp>
      <p:sp>
        <p:nvSpPr>
          <p:cNvPr id="18" name="TextBox 17">
            <a:extLst>
              <a:ext uri="{FF2B5EF4-FFF2-40B4-BE49-F238E27FC236}">
                <a16:creationId xmlns:a16="http://schemas.microsoft.com/office/drawing/2014/main" id="{43A7FDD7-54D6-40C7-8A76-A63B377FDA9A}"/>
              </a:ext>
            </a:extLst>
          </p:cNvPr>
          <p:cNvSpPr txBox="1"/>
          <p:nvPr/>
        </p:nvSpPr>
        <p:spPr>
          <a:xfrm>
            <a:off x="4668079" y="5914241"/>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nắc nẻ</a:t>
            </a:r>
          </a:p>
        </p:txBody>
      </p:sp>
    </p:spTree>
    <p:extLst>
      <p:ext uri="{BB962C8B-B14F-4D97-AF65-F5344CB8AC3E}">
        <p14:creationId xmlns:p14="http://schemas.microsoft.com/office/powerpoint/2010/main" val="33027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F99BB-3D1B-4546-9089-E09C1C358057}"/>
              </a:ext>
            </a:extLst>
          </p:cNvPr>
          <p:cNvSpPr txBox="1"/>
          <p:nvPr/>
        </p:nvSpPr>
        <p:spPr>
          <a:xfrm>
            <a:off x="130864" y="346498"/>
            <a:ext cx="11930271" cy="3890360"/>
          </a:xfrm>
          <a:prstGeom prst="rect">
            <a:avLst/>
          </a:prstGeom>
          <a:noFill/>
        </p:spPr>
        <p:txBody>
          <a:bodyPr wrap="square" rtlCol="0">
            <a:spAutoFit/>
          </a:bodyPr>
          <a:lstStyle/>
          <a:p>
            <a:pPr indent="625475" algn="just">
              <a:lnSpc>
                <a:spcPct val="150000"/>
              </a:lnSpc>
            </a:pPr>
            <a:r>
              <a:rPr lang="en-US" sz="2800">
                <a:latin typeface="Cambria" panose="02040503050406030204" pitchFamily="18" charset="0"/>
                <a:ea typeface="Cambria" panose="02040503050406030204" pitchFamily="18" charset="0"/>
              </a:rPr>
              <a:t>Hai chị em cũng líu lo kể chuyện cho mẹ nghe. Em Hân bao giờ cũng tranh kể trước. Em hay kể về các bạn ở lớp mẫu giáo, về những trò chơi em được cô dạy, hay những món quà chiều mà em ăn rồi lại muốn ăn thêm nữa. Thư thì kể cho mẹ nghe chuyện được cô giáo mời đọc bài văn trước cả lớp, về những bài toán thử trí thông minh mà các bạn thường đố nhau trong giờ ra chơi,…</a:t>
            </a:r>
          </a:p>
          <a:p>
            <a:pPr indent="625475" algn="just">
              <a:lnSpc>
                <a:spcPct val="150000"/>
              </a:lnSpc>
            </a:pPr>
            <a:r>
              <a:rPr lang="en-US" sz="2800">
                <a:latin typeface="Cambria" panose="02040503050406030204" pitchFamily="18" charset="0"/>
                <a:ea typeface="Cambria" panose="02040503050406030204" pitchFamily="18" charset="0"/>
              </a:rPr>
              <a:t>Ba mẹ con rúc rích mãi không chán. Chỉ là đến giờ ngủ thì phải ngủ thôi.</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E86603D-42E3-4A01-AE89-1C4F7B254063}"/>
              </a:ext>
            </a:extLst>
          </p:cNvPr>
          <p:cNvSpPr txBox="1"/>
          <p:nvPr/>
        </p:nvSpPr>
        <p:spPr>
          <a:xfrm>
            <a:off x="2385391" y="3683821"/>
            <a:ext cx="1689652" cy="523220"/>
          </a:xfrm>
          <a:prstGeom prst="rect">
            <a:avLst/>
          </a:prstGeom>
          <a:noFill/>
        </p:spPr>
        <p:txBody>
          <a:bodyPr wrap="square" rtlCol="0">
            <a:spAutoFit/>
          </a:bodyPr>
          <a:lstStyle/>
          <a:p>
            <a:r>
              <a:rPr lang="en-US" sz="2800">
                <a:solidFill>
                  <a:srgbClr val="C00000"/>
                </a:solidFill>
                <a:latin typeface="Cambria" panose="02040503050406030204" pitchFamily="18" charset="0"/>
                <a:ea typeface="Cambria" panose="02040503050406030204" pitchFamily="18" charset="0"/>
              </a:rPr>
              <a:t>rúc rích</a:t>
            </a:r>
          </a:p>
        </p:txBody>
      </p:sp>
    </p:spTree>
    <p:extLst>
      <p:ext uri="{BB962C8B-B14F-4D97-AF65-F5344CB8AC3E}">
        <p14:creationId xmlns:p14="http://schemas.microsoft.com/office/powerpoint/2010/main" val="37227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3C0CB-7FB8-4C17-9329-C89F05493D30}"/>
              </a:ext>
            </a:extLst>
          </p:cNvPr>
          <p:cNvSpPr txBox="1"/>
          <p:nvPr/>
        </p:nvSpPr>
        <p:spPr>
          <a:xfrm>
            <a:off x="3518452" y="98176"/>
            <a:ext cx="5098773" cy="646331"/>
          </a:xfrm>
          <a:prstGeom prst="rect">
            <a:avLst/>
          </a:prstGeom>
          <a:noFill/>
        </p:spPr>
        <p:txBody>
          <a:bodyPr wrap="square" rtlCol="0">
            <a:spAutoFit/>
          </a:bodyPr>
          <a:lstStyle/>
          <a:p>
            <a:r>
              <a:rPr lang="en-US" sz="3600">
                <a:solidFill>
                  <a:srgbClr val="7030A0"/>
                </a:solidFill>
                <a:latin typeface="Cambria" panose="02040503050406030204" pitchFamily="18" charset="0"/>
                <a:ea typeface="Cambria" panose="02040503050406030204" pitchFamily="18" charset="0"/>
              </a:rPr>
              <a:t>TRÒ CHUYỆN CÙNG MẸ</a:t>
            </a:r>
          </a:p>
        </p:txBody>
      </p:sp>
      <p:sp>
        <p:nvSpPr>
          <p:cNvPr id="5" name="TextBox 4">
            <a:extLst>
              <a:ext uri="{FF2B5EF4-FFF2-40B4-BE49-F238E27FC236}">
                <a16:creationId xmlns:a16="http://schemas.microsoft.com/office/drawing/2014/main" id="{43FF99BB-3D1B-4546-9089-E09C1C358057}"/>
              </a:ext>
            </a:extLst>
          </p:cNvPr>
          <p:cNvSpPr txBox="1"/>
          <p:nvPr/>
        </p:nvSpPr>
        <p:spPr>
          <a:xfrm>
            <a:off x="130864" y="661095"/>
            <a:ext cx="11930271" cy="5829353"/>
          </a:xfrm>
          <a:prstGeom prst="rect">
            <a:avLst/>
          </a:prstGeom>
          <a:noFill/>
        </p:spPr>
        <p:txBody>
          <a:bodyPr wrap="square" rtlCol="0">
            <a:spAutoFit/>
          </a:bodyPr>
          <a:lstStyle/>
          <a:p>
            <a:pPr indent="625475" algn="just">
              <a:lnSpc>
                <a:spcPct val="150000"/>
              </a:lnSpc>
            </a:pPr>
            <a:r>
              <a:rPr lang="vi-VN" sz="2800">
                <a:latin typeface="Cambria" panose="02040503050406030204" pitchFamily="18" charset="0"/>
                <a:ea typeface="Cambria" panose="02040503050406030204" pitchFamily="18" charset="0"/>
              </a:rPr>
              <a:t>Thời</a:t>
            </a:r>
            <a:r>
              <a:rPr lang="en-US" sz="2800">
                <a:latin typeface="Cambria" panose="02040503050406030204" pitchFamily="18" charset="0"/>
                <a:ea typeface="Cambria" panose="02040503050406030204" pitchFamily="18" charset="0"/>
              </a:rPr>
              <a:t> gian vui nhất trong buổi tối của Thư và Hân là trước khi đi ngủ. Đã thành thói quen, ba mẹ con sẽ đọc sách, rồi thủ thỉ chuyện trò. Những câu chuyện của ba mẹ con thường nối vào nhau không dứt. Vì thế, sắp đến giờ ngủ, mẹ phải nói rành rọt từng chữ: Năm phút nữa thôi nhé. Nhưng đôi khi chính mẹ nấn ná nghe chuyện của con, làm năm phút cứ được cộng thêm mãi.</a:t>
            </a:r>
          </a:p>
          <a:p>
            <a:pPr indent="625475" algn="just">
              <a:lnSpc>
                <a:spcPct val="150000"/>
              </a:lnSpc>
            </a:pPr>
            <a:r>
              <a:rPr lang="en-US" sz="2800">
                <a:latin typeface="Cambria" panose="02040503050406030204" pitchFamily="18" charset="0"/>
                <a:ea typeface="Cambria" panose="02040503050406030204" pitchFamily="18" charset="0"/>
              </a:rPr>
              <a:t>Ba mẹ con có nhiều điều để nói với nhau lắm. Hôm thì ba mẹ con bàn luận về các nhân vật trong quyển sách vừa đọc. Hôm thì mẹ kể cho hai chị em về công việc của mẹ. Có hôm, mẹ lại kể về ngày mẹ còn bé. Thỉnh thoảng mẹ pha trò khiến hai chị em cười như nắc nẻ.</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BF10B98-F523-446C-B79A-E6BDD92F7ED6}"/>
              </a:ext>
            </a:extLst>
          </p:cNvPr>
          <p:cNvSpPr/>
          <p:nvPr/>
        </p:nvSpPr>
        <p:spPr>
          <a:xfrm>
            <a:off x="367748" y="516835"/>
            <a:ext cx="526774" cy="5267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1</a:t>
            </a:r>
          </a:p>
        </p:txBody>
      </p:sp>
      <p:sp>
        <p:nvSpPr>
          <p:cNvPr id="10" name="Oval 9">
            <a:extLst>
              <a:ext uri="{FF2B5EF4-FFF2-40B4-BE49-F238E27FC236}">
                <a16:creationId xmlns:a16="http://schemas.microsoft.com/office/drawing/2014/main" id="{DD88BB3C-C2CE-4FD2-A5E5-2053EA397D75}"/>
              </a:ext>
            </a:extLst>
          </p:cNvPr>
          <p:cNvSpPr/>
          <p:nvPr/>
        </p:nvSpPr>
        <p:spPr>
          <a:xfrm>
            <a:off x="367748" y="3859696"/>
            <a:ext cx="526774" cy="5267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17255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FF99BB-3D1B-4546-9089-E09C1C358057}"/>
              </a:ext>
            </a:extLst>
          </p:cNvPr>
          <p:cNvSpPr txBox="1"/>
          <p:nvPr/>
        </p:nvSpPr>
        <p:spPr>
          <a:xfrm>
            <a:off x="130864" y="346498"/>
            <a:ext cx="11930271" cy="3890360"/>
          </a:xfrm>
          <a:prstGeom prst="rect">
            <a:avLst/>
          </a:prstGeom>
          <a:noFill/>
        </p:spPr>
        <p:txBody>
          <a:bodyPr wrap="square" rtlCol="0">
            <a:spAutoFit/>
          </a:bodyPr>
          <a:lstStyle/>
          <a:p>
            <a:pPr indent="625475" algn="just">
              <a:lnSpc>
                <a:spcPct val="150000"/>
              </a:lnSpc>
            </a:pPr>
            <a:r>
              <a:rPr lang="en-US" sz="2800">
                <a:latin typeface="Cambria" panose="02040503050406030204" pitchFamily="18" charset="0"/>
                <a:ea typeface="Cambria" panose="02040503050406030204" pitchFamily="18" charset="0"/>
              </a:rPr>
              <a:t>Hai chị em cũng líu lo kể chuyện cho mẹ nghe. Em Hân bao giờ cũng tranh kể trước. Em hay kể về các bạn ở lớp mẫu giáo, về những trò chơi em được cô dạy, hay những món quà chiều mà em ăn rồi lại muốn ăn thêm nữa. Thư thì kể cho mẹ nghe chuyện được cô giáo mời đọc bài văn trước cả lớp, về những bài toán thử trí thông minh mà các bạn thường đố nhau trong giờ ra chơi,…</a:t>
            </a:r>
          </a:p>
          <a:p>
            <a:pPr indent="625475" algn="just">
              <a:lnSpc>
                <a:spcPct val="150000"/>
              </a:lnSpc>
            </a:pPr>
            <a:r>
              <a:rPr lang="en-US" sz="2800">
                <a:latin typeface="Cambria" panose="02040503050406030204" pitchFamily="18" charset="0"/>
                <a:ea typeface="Cambria" panose="02040503050406030204" pitchFamily="18" charset="0"/>
              </a:rPr>
              <a:t>Ba mẹ con rúc rích mãi không chán. Chỉ là đến giờ ngủ thì phải ngủ thôi.</a:t>
            </a:r>
          </a:p>
        </p:txBody>
      </p:sp>
      <p:sp>
        <p:nvSpPr>
          <p:cNvPr id="13" name="Rectangle 12">
            <a:extLst>
              <a:ext uri="{FF2B5EF4-FFF2-40B4-BE49-F238E27FC236}">
                <a16:creationId xmlns:a16="http://schemas.microsoft.com/office/drawing/2014/main" id="{92375424-86DE-4FD5-A854-D4079C5C4A1B}"/>
              </a:ext>
            </a:extLst>
          </p:cNvPr>
          <p:cNvSpPr/>
          <p:nvPr/>
        </p:nvSpPr>
        <p:spPr>
          <a:xfrm>
            <a:off x="0" y="6728791"/>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B7F7C2-C1C4-4CA9-8A65-4CA916AFD94E}"/>
              </a:ext>
            </a:extLst>
          </p:cNvPr>
          <p:cNvSpPr/>
          <p:nvPr/>
        </p:nvSpPr>
        <p:spPr>
          <a:xfrm>
            <a:off x="0" y="0"/>
            <a:ext cx="12192000" cy="12920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197496-DA92-4B85-B45E-0AE3606B3CF7}"/>
              </a:ext>
            </a:extLst>
          </p:cNvPr>
          <p:cNvSpPr/>
          <p:nvPr/>
        </p:nvSpPr>
        <p:spPr>
          <a:xfrm>
            <a:off x="298174" y="346498"/>
            <a:ext cx="526774" cy="52677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3</a:t>
            </a:r>
          </a:p>
        </p:txBody>
      </p:sp>
    </p:spTree>
    <p:extLst>
      <p:ext uri="{BB962C8B-B14F-4D97-AF65-F5344CB8AC3E}">
        <p14:creationId xmlns:p14="http://schemas.microsoft.com/office/powerpoint/2010/main" val="26334926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4941935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921</Words>
  <Application>Microsoft Office PowerPoint</Application>
  <PresentationFormat>Widescreen</PresentationFormat>
  <Paragraphs>31</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Arial-Rounded</vt:lpstr>
      <vt:lpstr>Calibri</vt:lpstr>
      <vt:lpstr>Calibri Light</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Bui</dc:creator>
  <cp:lastModifiedBy>Admin</cp:lastModifiedBy>
  <cp:revision>2</cp:revision>
  <dcterms:created xsi:type="dcterms:W3CDTF">2022-08-10T06:16:35Z</dcterms:created>
  <dcterms:modified xsi:type="dcterms:W3CDTF">2022-11-13T14:26:49Z</dcterms:modified>
</cp:coreProperties>
</file>