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83" r:id="rId3"/>
    <p:sldId id="281" r:id="rId4"/>
    <p:sldId id="285" r:id="rId5"/>
    <p:sldId id="282" r:id="rId6"/>
    <p:sldId id="263" r:id="rId7"/>
    <p:sldId id="265" r:id="rId8"/>
    <p:sldId id="277" r:id="rId9"/>
    <p:sldId id="286" r:id="rId10"/>
    <p:sldId id="278"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A77F7-2708-4D4E-BEC9-4BD3FC7A09BE}"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A5896-42D5-409F-ACE1-97DF96514D1E}" type="slidenum">
              <a:rPr lang="en-US" smtClean="0"/>
              <a:t>‹#›</a:t>
            </a:fld>
            <a:endParaRPr lang="en-US"/>
          </a:p>
        </p:txBody>
      </p:sp>
    </p:spTree>
    <p:extLst>
      <p:ext uri="{BB962C8B-B14F-4D97-AF65-F5344CB8AC3E}">
        <p14:creationId xmlns:p14="http://schemas.microsoft.com/office/powerpoint/2010/main" val="240882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spTree>
    <p:extLst>
      <p:ext uri="{BB962C8B-B14F-4D97-AF65-F5344CB8AC3E}">
        <p14:creationId xmlns:p14="http://schemas.microsoft.com/office/powerpoint/2010/main" val="210338106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Tree>
    <p:extLst>
      <p:ext uri="{BB962C8B-B14F-4D97-AF65-F5344CB8AC3E}">
        <p14:creationId xmlns:p14="http://schemas.microsoft.com/office/powerpoint/2010/main" val="411160954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pic>
        <p:nvPicPr>
          <p:cNvPr id="6" name="图片 5" descr="303b32313537373539313bc0cfcaa6c5ae"/>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209717842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pic>
        <p:nvPicPr>
          <p:cNvPr id="6" name="图片 5" descr="303b32313537373539313bc0cfcaa6c5ae"/>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176489550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pic>
        <p:nvPicPr>
          <p:cNvPr id="6" name="图片 5" descr="303b32313537373539313bc0cfcaa6c5ae"/>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386529459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22" name="矩形 21"/>
          <p:cNvSpPr/>
          <p:nvPr userDrawn="1"/>
        </p:nvSpPr>
        <p:spPr>
          <a:xfrm>
            <a:off x="1200150" y="617855"/>
            <a:ext cx="3094990" cy="583565"/>
          </a:xfrm>
          <a:prstGeom prst="rect">
            <a:avLst/>
          </a:prstGeom>
          <a:noFill/>
        </p:spPr>
        <p:txBody>
          <a:bodyPr wrap="square">
            <a:spAutoFit/>
          </a:bodyPr>
          <a:lstStyle/>
          <a:p>
            <a:pPr lvl="0" algn="just">
              <a:buNone/>
            </a:pPr>
            <a:r>
              <a:rPr lang="zh-CN" altLang="en-US" sz="3200">
                <a:solidFill>
                  <a:schemeClr val="bg1"/>
                </a:solidFill>
                <a:latin typeface="字魂105号-简雅黑" panose="00000500000000000000" charset="-122"/>
                <a:ea typeface="字魂105号-简雅黑" panose="00000500000000000000" charset="-122"/>
                <a:cs typeface="+mn-ea"/>
                <a:sym typeface="+mn-lt"/>
              </a:rPr>
              <a:t>四、尊师重教</a:t>
            </a:r>
          </a:p>
        </p:txBody>
      </p:sp>
      <p:pic>
        <p:nvPicPr>
          <p:cNvPr id="6" name="图片 5" descr="303b32313537373539313bc0cfcaa6c5ae"/>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282659961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228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1D30277-DEA0-4B48-9E01-4998ACB49991}"/>
              </a:ext>
            </a:extLst>
          </p:cNvPr>
          <p:cNvGrpSpPr/>
          <p:nvPr/>
        </p:nvGrpSpPr>
        <p:grpSpPr>
          <a:xfrm>
            <a:off x="2721949" y="1047679"/>
            <a:ext cx="6548377" cy="729361"/>
            <a:chOff x="2750524" y="1447717"/>
            <a:chExt cx="6548377" cy="729361"/>
          </a:xfrm>
        </p:grpSpPr>
        <p:sp>
          <p:nvSpPr>
            <p:cNvPr id="16" name="Rounded Rectangle 5">
              <a:extLst>
                <a:ext uri="{FF2B5EF4-FFF2-40B4-BE49-F238E27FC236}">
                  <a16:creationId xmlns:a16="http://schemas.microsoft.com/office/drawing/2014/main" id="{A9A86E51-D01F-4E97-ABA9-BE69F88CE539}"/>
                </a:ext>
              </a:extLst>
            </p:cNvPr>
            <p:cNvSpPr/>
            <p:nvPr/>
          </p:nvSpPr>
          <p:spPr>
            <a:xfrm>
              <a:off x="2933699" y="1447717"/>
              <a:ext cx="6200775" cy="7293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E0B7D45-0F9C-4E91-B898-6D4BBF8B15CD}"/>
                </a:ext>
              </a:extLst>
            </p:cNvPr>
            <p:cNvSpPr/>
            <p:nvPr/>
          </p:nvSpPr>
          <p:spPr>
            <a:xfrm>
              <a:off x="2750524" y="1530747"/>
              <a:ext cx="65483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Sinh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hoạt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lớp</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tuần</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12</a:t>
              </a:r>
            </a:p>
          </p:txBody>
        </p:sp>
      </p:grpSp>
      <p:pic>
        <p:nvPicPr>
          <p:cNvPr id="18" name="Picture 17">
            <a:extLst>
              <a:ext uri="{FF2B5EF4-FFF2-40B4-BE49-F238E27FC236}">
                <a16:creationId xmlns:a16="http://schemas.microsoft.com/office/drawing/2014/main" id="{0AC9ECAB-795C-4A24-8DB6-2C387DD0633A}"/>
              </a:ext>
            </a:extLst>
          </p:cNvPr>
          <p:cNvPicPr>
            <a:picLocks noChangeAspect="1"/>
          </p:cNvPicPr>
          <p:nvPr/>
        </p:nvPicPr>
        <p:blipFill>
          <a:blip r:embed="rId2"/>
          <a:stretch>
            <a:fillRect/>
          </a:stretch>
        </p:blipFill>
        <p:spPr>
          <a:xfrm>
            <a:off x="2213311" y="2186068"/>
            <a:ext cx="6889077" cy="252396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E3AD78-931E-4EA2-BCE0-E832D690A631}"/>
              </a:ext>
            </a:extLst>
          </p:cNvPr>
          <p:cNvSpPr txBox="1"/>
          <p:nvPr/>
        </p:nvSpPr>
        <p:spPr>
          <a:xfrm>
            <a:off x="1352550" y="438150"/>
            <a:ext cx="9448800" cy="1200329"/>
          </a:xfrm>
          <a:prstGeom prst="rect">
            <a:avLst/>
          </a:prstGeom>
          <a:noFill/>
        </p:spPr>
        <p:txBody>
          <a:bodyPr wrap="square" rtlCol="0">
            <a:spAutoFit/>
          </a:bodyPr>
          <a:lstStyle/>
          <a:p>
            <a:pPr algn="ctr"/>
            <a:r>
              <a:rPr lang="en-US" sz="3600" b="1" dirty="0" err="1">
                <a:solidFill>
                  <a:srgbClr val="FFFF00"/>
                </a:solidFill>
                <a:latin typeface="Calibri" panose="020F0502020204030204" pitchFamily="34" charset="0"/>
                <a:cs typeface="Calibri" panose="020F0502020204030204" pitchFamily="34" charset="0"/>
              </a:rPr>
              <a:t>Viết</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về</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kỉ</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niệm</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của</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mình</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với</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thầy</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cô</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bắt</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đầu</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bằng</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cụm</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từ</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Đối</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với</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em</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thầy</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cô</a:t>
            </a:r>
            <a:r>
              <a:rPr lang="en-US" sz="3600" b="1" dirty="0">
                <a:solidFill>
                  <a:srgbClr val="FFFF00"/>
                </a:solidFill>
                <a:latin typeface="Calibri" panose="020F0502020204030204" pitchFamily="34" charset="0"/>
                <a:cs typeface="Calibri" panose="020F0502020204030204" pitchFamily="34" charset="0"/>
              </a:rPr>
              <a:t> </a:t>
            </a:r>
            <a:r>
              <a:rPr lang="en-US" sz="3600" b="1" dirty="0" err="1">
                <a:solidFill>
                  <a:srgbClr val="FFFF00"/>
                </a:solidFill>
                <a:latin typeface="Calibri" panose="020F0502020204030204" pitchFamily="34" charset="0"/>
                <a:cs typeface="Calibri" panose="020F0502020204030204" pitchFamily="34" charset="0"/>
              </a:rPr>
              <a:t>là</a:t>
            </a:r>
            <a:r>
              <a:rPr lang="en-US" sz="3600" b="1" dirty="0">
                <a:solidFill>
                  <a:srgbClr val="FFFF00"/>
                </a:solidFill>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5F089907-9A63-4A75-9289-05F03FCBA54A}"/>
              </a:ext>
            </a:extLst>
          </p:cNvPr>
          <p:cNvPicPr>
            <a:picLocks noChangeAspect="1"/>
          </p:cNvPicPr>
          <p:nvPr/>
        </p:nvPicPr>
        <p:blipFill>
          <a:blip r:embed="rId2"/>
          <a:stretch>
            <a:fillRect/>
          </a:stretch>
        </p:blipFill>
        <p:spPr>
          <a:xfrm>
            <a:off x="3014662" y="1952625"/>
            <a:ext cx="6319838" cy="382917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2">
            <a:extLst>
              <a:ext uri="{FF2B5EF4-FFF2-40B4-BE49-F238E27FC236}">
                <a16:creationId xmlns:a16="http://schemas.microsoft.com/office/drawing/2014/main" id="{5FCE191B-4EB0-4CAC-AA99-909EEEFE3C2F}"/>
              </a:ext>
            </a:extLst>
          </p:cNvPr>
          <p:cNvPicPr>
            <a:picLocks noChangeAspect="1"/>
          </p:cNvPicPr>
          <p:nvPr/>
        </p:nvPicPr>
        <p:blipFill>
          <a:blip r:embed="rId2"/>
          <a:stretch>
            <a:fillRect/>
          </a:stretch>
        </p:blipFill>
        <p:spPr>
          <a:xfrm>
            <a:off x="1708365" y="1006786"/>
            <a:ext cx="6698820" cy="381286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1/AppData/Local/Temp/picturecompress_20210629082829/output_1.pngoutput_1"/>
          <p:cNvPicPr>
            <a:picLocks noChangeAspect="1"/>
          </p:cNvPicPr>
          <p:nvPr/>
        </p:nvPicPr>
        <p:blipFill>
          <a:blip r:embed="rId2"/>
          <a:stretch>
            <a:fillRect/>
          </a:stretch>
        </p:blipFill>
        <p:spPr>
          <a:xfrm>
            <a:off x="2764790" y="824865"/>
            <a:ext cx="10058400" cy="5027930"/>
          </a:xfrm>
          <a:prstGeom prst="rect">
            <a:avLst/>
          </a:prstGeom>
        </p:spPr>
      </p:pic>
      <p:sp>
        <p:nvSpPr>
          <p:cNvPr id="5" name="TextBox 4">
            <a:extLst>
              <a:ext uri="{FF2B5EF4-FFF2-40B4-BE49-F238E27FC236}">
                <a16:creationId xmlns:a16="http://schemas.microsoft.com/office/drawing/2014/main" id="{CC308356-A81F-466A-A179-EBA313799362}"/>
              </a:ext>
            </a:extLst>
          </p:cNvPr>
          <p:cNvSpPr txBox="1"/>
          <p:nvPr/>
        </p:nvSpPr>
        <p:spPr>
          <a:xfrm>
            <a:off x="1088781" y="1843667"/>
            <a:ext cx="655979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 </a:t>
            </a:r>
            <a:r>
              <a:rPr kumimoji="0" lang="en-US" sz="5400" b="1" i="0" u="none" strike="noStrike" kern="1200" cap="none" spc="0" normalizeH="0" baseline="0" noProof="0" dirty="0" err="1">
                <a:ln>
                  <a:noFill/>
                </a:ln>
                <a:solidFill>
                  <a:srgbClr val="FFFF00"/>
                </a:solidFill>
                <a:effectLst/>
                <a:uLnTx/>
                <a:uFillTx/>
                <a:latin typeface="Calibri" panose="020F0502020204030204" pitchFamily="34" charset="0"/>
                <a:cs typeface="Calibri" panose="020F0502020204030204" pitchFamily="34" charset="0"/>
              </a:rPr>
              <a:t>Đánh</a:t>
            </a: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libri" panose="020F0502020204030204" pitchFamily="34" charset="0"/>
                <a:cs typeface="Calibri" panose="020F0502020204030204" pitchFamily="34" charset="0"/>
              </a:rPr>
              <a:t>giá</a:t>
            </a: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libri" panose="020F0502020204030204" pitchFamily="34" charset="0"/>
                <a:cs typeface="Calibri" panose="020F0502020204030204" pitchFamily="34" charset="0"/>
              </a:rPr>
              <a:t>kết</a:t>
            </a: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libri" panose="020F0502020204030204" pitchFamily="34" charset="0"/>
                <a:cs typeface="Calibri" panose="020F0502020204030204" pitchFamily="34" charset="0"/>
              </a:rPr>
              <a:t>quả</a:t>
            </a: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libri" panose="020F0502020204030204" pitchFamily="34" charset="0"/>
                <a:cs typeface="Calibri" panose="020F0502020204030204" pitchFamily="34" charset="0"/>
              </a:rPr>
              <a:t>cuối</a:t>
            </a: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libri" panose="020F0502020204030204" pitchFamily="34" charset="0"/>
                <a:cs typeface="Calibri" panose="020F0502020204030204" pitchFamily="34" charset="0"/>
              </a:rPr>
              <a:t>tuần</a:t>
            </a:r>
            <a:endParaRPr kumimoji="0" lang="en-US" sz="5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Hộp Văn bản 37">
            <a:extLst>
              <a:ext uri="{FF2B5EF4-FFF2-40B4-BE49-F238E27FC236}">
                <a16:creationId xmlns:a16="http://schemas.microsoft.com/office/drawing/2014/main" id="{FEDCFAEB-89B3-4541-AF6C-3FBE64E2FA29}"/>
              </a:ext>
            </a:extLst>
          </p:cNvPr>
          <p:cNvSpPr txBox="1"/>
          <p:nvPr/>
        </p:nvSpPr>
        <p:spPr>
          <a:xfrm>
            <a:off x="1905000" y="611228"/>
            <a:ext cx="8486775" cy="1003031"/>
          </a:xfrm>
          <a:prstGeom prst="rect">
            <a:avLst/>
          </a:prstGeom>
          <a:noFill/>
        </p:spPr>
        <p:txBody>
          <a:bodyPr wrap="square" rtlCol="0">
            <a:spAutoFit/>
          </a:bodyPr>
          <a:lstStyle/>
          <a:p>
            <a:pPr defTabSz="685800">
              <a:lnSpc>
                <a:spcPct val="150000"/>
              </a:lnSpc>
            </a:pPr>
            <a:r>
              <a:rPr lang="en-US" sz="4400" b="1" dirty="0" err="1">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Thảo</a:t>
            </a:r>
            <a:r>
              <a:rPr lang="en-US" sz="4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luận</a:t>
            </a:r>
            <a:r>
              <a:rPr lang="en-US" sz="4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và</a:t>
            </a:r>
            <a:r>
              <a:rPr lang="en-US" sz="4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nhận</a:t>
            </a:r>
            <a:r>
              <a:rPr lang="en-US" sz="4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xét</a:t>
            </a:r>
            <a:r>
              <a:rPr lang="en-US" sz="4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các</a:t>
            </a:r>
            <a:r>
              <a:rPr lang="en-US" sz="4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nội</a:t>
            </a:r>
            <a:r>
              <a:rPr lang="en-US" sz="4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rPr>
              <a:t> dung:</a:t>
            </a:r>
            <a:endParaRPr lang="vi-VN" sz="4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AvantGarde" panose="00000400000000000000" pitchFamily="2" charset="0"/>
              <a:cs typeface="Calibri" panose="020F0502020204030204" pitchFamily="34" charset="0"/>
            </a:endParaRPr>
          </a:p>
        </p:txBody>
      </p:sp>
      <p:sp>
        <p:nvSpPr>
          <p:cNvPr id="66" name="Hộp Văn bản 38">
            <a:extLst>
              <a:ext uri="{FF2B5EF4-FFF2-40B4-BE49-F238E27FC236}">
                <a16:creationId xmlns:a16="http://schemas.microsoft.com/office/drawing/2014/main" id="{59798212-EDB6-401A-B055-B2537BFA1F6E}"/>
              </a:ext>
            </a:extLst>
          </p:cNvPr>
          <p:cNvSpPr txBox="1"/>
          <p:nvPr/>
        </p:nvSpPr>
        <p:spPr>
          <a:xfrm>
            <a:off x="2635882" y="1821996"/>
            <a:ext cx="8260718" cy="2499467"/>
          </a:xfrm>
          <a:prstGeom prst="rect">
            <a:avLst/>
          </a:prstGeom>
          <a:noFill/>
        </p:spPr>
        <p:txBody>
          <a:bodyPr wrap="square" rtlCol="0">
            <a:spAutoFit/>
          </a:bodyPr>
          <a:lstStyle/>
          <a:p>
            <a:pPr marL="285750" indent="-285750" defTabSz="685800">
              <a:lnSpc>
                <a:spcPct val="150000"/>
              </a:lnSpc>
              <a:buFont typeface="Wingdings" panose="05000000000000000000" pitchFamily="2" charset="2"/>
              <a:buChar char="J"/>
            </a:pP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Kết</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quả</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sinh</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hoạt</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nề</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nếp</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p>
          <a:p>
            <a:pPr marL="285750" indent="-285750" defTabSz="685800">
              <a:lnSpc>
                <a:spcPct val="150000"/>
              </a:lnSpc>
              <a:buFont typeface="Wingdings" panose="05000000000000000000" pitchFamily="2" charset="2"/>
              <a:buChar char="J"/>
            </a:pP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Kết</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quả</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học</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tập</a:t>
            </a:r>
            <a:endPar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endParaRPr>
          </a:p>
          <a:p>
            <a:pPr marL="285750" indent="-285750" defTabSz="685800">
              <a:lnSpc>
                <a:spcPct val="150000"/>
              </a:lnSpc>
              <a:buFont typeface="Wingdings" panose="05000000000000000000" pitchFamily="2" charset="2"/>
              <a:buChar char="J"/>
            </a:pP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Kết</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quả</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hoạt</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động</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các</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phong</a:t>
            </a:r>
            <a:r>
              <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rPr>
              <a:t> </a:t>
            </a:r>
            <a:r>
              <a:rPr lang="en-US" sz="3600" b="1" dirty="0" err="1">
                <a:solidFill>
                  <a:srgbClr val="FFFF00"/>
                </a:solidFill>
                <a:latin typeface="Calibri" panose="020F0502020204030204" pitchFamily="34" charset="0"/>
                <a:ea typeface="AvantGarde" panose="00000400000000000000" pitchFamily="2" charset="0"/>
                <a:cs typeface="Calibri" panose="020F0502020204030204" pitchFamily="34" charset="0"/>
              </a:rPr>
              <a:t>trào</a:t>
            </a:r>
            <a:endParaRPr lang="en-US" sz="3600" b="1" dirty="0">
              <a:solidFill>
                <a:srgbClr val="FFFF00"/>
              </a:solidFill>
              <a:latin typeface="Calibri" panose="020F0502020204030204" pitchFamily="34" charset="0"/>
              <a:ea typeface="AvantGarde" panose="00000400000000000000" pitchFamily="2" charset="0"/>
              <a:cs typeface="Calibri" panose="020F0502020204030204" pitchFamily="34" charset="0"/>
            </a:endParaRPr>
          </a:p>
        </p:txBody>
      </p:sp>
      <p:pic>
        <p:nvPicPr>
          <p:cNvPr id="68" name="图片 1" descr="C:/Users/ADMINI~1/AppData/Local/Temp/picturecompress_20210629082829/output_1.pngoutput_1">
            <a:extLst>
              <a:ext uri="{FF2B5EF4-FFF2-40B4-BE49-F238E27FC236}">
                <a16:creationId xmlns:a16="http://schemas.microsoft.com/office/drawing/2014/main" id="{458E7642-4392-4C8D-A11E-746D77147102}"/>
              </a:ext>
            </a:extLst>
          </p:cNvPr>
          <p:cNvPicPr>
            <a:picLocks noChangeAspect="1"/>
          </p:cNvPicPr>
          <p:nvPr/>
        </p:nvPicPr>
        <p:blipFill>
          <a:blip r:embed="rId2"/>
          <a:stretch>
            <a:fillRect/>
          </a:stretch>
        </p:blipFill>
        <p:spPr>
          <a:xfrm>
            <a:off x="7093585" y="3913831"/>
            <a:ext cx="5098415" cy="254856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1000"/>
                                        <p:tgtEl>
                                          <p:spTgt spid="66">
                                            <p:txEl>
                                              <p:pRg st="0" end="0"/>
                                            </p:txEl>
                                          </p:spTgt>
                                        </p:tgtEl>
                                      </p:cBhvr>
                                    </p:animEffect>
                                    <p:anim calcmode="lin" valueType="num">
                                      <p:cBhvr>
                                        <p:cTn id="12"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6">
                                            <p:txEl>
                                              <p:pRg st="1" end="1"/>
                                            </p:txEl>
                                          </p:spTgt>
                                        </p:tgtEl>
                                        <p:attrNameLst>
                                          <p:attrName>style.visibility</p:attrName>
                                        </p:attrNameLst>
                                      </p:cBhvr>
                                      <p:to>
                                        <p:strVal val="visible"/>
                                      </p:to>
                                    </p:set>
                                    <p:animEffect transition="in" filter="fade">
                                      <p:cBhvr>
                                        <p:cTn id="17" dur="1000"/>
                                        <p:tgtEl>
                                          <p:spTgt spid="66">
                                            <p:txEl>
                                              <p:pRg st="1" end="1"/>
                                            </p:txEl>
                                          </p:spTgt>
                                        </p:tgtEl>
                                      </p:cBhvr>
                                    </p:animEffect>
                                    <p:anim calcmode="lin" valueType="num">
                                      <p:cBhvr>
                                        <p:cTn id="18"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6">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66">
                                            <p:txEl>
                                              <p:pRg st="2" end="2"/>
                                            </p:txEl>
                                          </p:spTgt>
                                        </p:tgtEl>
                                        <p:attrNameLst>
                                          <p:attrName>style.visibility</p:attrName>
                                        </p:attrNameLst>
                                      </p:cBhvr>
                                      <p:to>
                                        <p:strVal val="visible"/>
                                      </p:to>
                                    </p:set>
                                    <p:animEffect transition="in" filter="fade">
                                      <p:cBhvr>
                                        <p:cTn id="23" dur="1000"/>
                                        <p:tgtEl>
                                          <p:spTgt spid="66">
                                            <p:txEl>
                                              <p:pRg st="2" end="2"/>
                                            </p:txEl>
                                          </p:spTgt>
                                        </p:tgtEl>
                                      </p:cBhvr>
                                    </p:animEffect>
                                    <p:anim calcmode="lin" valueType="num">
                                      <p:cBhvr>
                                        <p:cTn id="24"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1/AppData/Local/Temp/picturecompress_20210629082829/output_1.pngoutput_1"/>
          <p:cNvPicPr>
            <a:picLocks noChangeAspect="1"/>
          </p:cNvPicPr>
          <p:nvPr/>
        </p:nvPicPr>
        <p:blipFill>
          <a:blip r:embed="rId2"/>
          <a:stretch>
            <a:fillRect/>
          </a:stretch>
        </p:blipFill>
        <p:spPr>
          <a:xfrm>
            <a:off x="2764790" y="824865"/>
            <a:ext cx="10058400" cy="5027930"/>
          </a:xfrm>
          <a:prstGeom prst="rect">
            <a:avLst/>
          </a:prstGeom>
        </p:spPr>
      </p:pic>
      <p:sp>
        <p:nvSpPr>
          <p:cNvPr id="5" name="TextBox 4">
            <a:extLst>
              <a:ext uri="{FF2B5EF4-FFF2-40B4-BE49-F238E27FC236}">
                <a16:creationId xmlns:a16="http://schemas.microsoft.com/office/drawing/2014/main" id="{CC308356-A81F-466A-A179-EBA313799362}"/>
              </a:ext>
            </a:extLst>
          </p:cNvPr>
          <p:cNvSpPr txBox="1"/>
          <p:nvPr/>
        </p:nvSpPr>
        <p:spPr>
          <a:xfrm>
            <a:off x="1203081" y="2015117"/>
            <a:ext cx="7302744" cy="1107996"/>
          </a:xfrm>
          <a:prstGeom prst="rect">
            <a:avLst/>
          </a:prstGeom>
          <a:noFill/>
        </p:spPr>
        <p:txBody>
          <a:bodyPr wrap="square" rtlCol="0">
            <a:spAutoFit/>
          </a:bodyPr>
          <a:lstStyle/>
          <a:p>
            <a:pPr lvl="0" algn="ctr">
              <a:defRPr/>
            </a:pPr>
            <a:r>
              <a:rPr lang="en-US" sz="6600" b="1" dirty="0">
                <a:solidFill>
                  <a:srgbClr val="FFFF00"/>
                </a:solidFill>
                <a:latin typeface="Calibri" panose="020F0502020204030204" pitchFamily="34" charset="0"/>
                <a:cs typeface="Calibri" panose="020F0502020204030204" pitchFamily="34" charset="0"/>
              </a:rPr>
              <a:t>2. </a:t>
            </a:r>
            <a:r>
              <a:rPr lang="en-US" sz="6600" b="1" dirty="0" err="1">
                <a:solidFill>
                  <a:srgbClr val="FFFF00"/>
                </a:solidFill>
                <a:latin typeface="Calibri" panose="020F0502020204030204" pitchFamily="34" charset="0"/>
                <a:cs typeface="Calibri" panose="020F0502020204030204" pitchFamily="34" charset="0"/>
              </a:rPr>
              <a:t>Kế</a:t>
            </a:r>
            <a:r>
              <a:rPr lang="en-US" sz="6600" b="1" dirty="0">
                <a:solidFill>
                  <a:srgbClr val="FFFF00"/>
                </a:solidFill>
                <a:latin typeface="Calibri" panose="020F0502020204030204" pitchFamily="34" charset="0"/>
                <a:cs typeface="Calibri" panose="020F0502020204030204" pitchFamily="34" charset="0"/>
              </a:rPr>
              <a:t> </a:t>
            </a:r>
            <a:r>
              <a:rPr lang="en-US" sz="6600" b="1" dirty="0" err="1">
                <a:solidFill>
                  <a:srgbClr val="FFFF00"/>
                </a:solidFill>
                <a:latin typeface="Calibri" panose="020F0502020204030204" pitchFamily="34" charset="0"/>
                <a:cs typeface="Calibri" panose="020F0502020204030204" pitchFamily="34" charset="0"/>
              </a:rPr>
              <a:t>hoạch</a:t>
            </a:r>
            <a:r>
              <a:rPr lang="en-US" sz="6600" b="1" dirty="0">
                <a:solidFill>
                  <a:srgbClr val="FFFF00"/>
                </a:solidFill>
                <a:latin typeface="Calibri" panose="020F0502020204030204" pitchFamily="34" charset="0"/>
                <a:cs typeface="Calibri" panose="020F0502020204030204" pitchFamily="34" charset="0"/>
              </a:rPr>
              <a:t> </a:t>
            </a:r>
            <a:r>
              <a:rPr lang="en-US" sz="6600" b="1" dirty="0" err="1">
                <a:solidFill>
                  <a:srgbClr val="FFFF00"/>
                </a:solidFill>
                <a:latin typeface="Calibri" panose="020F0502020204030204" pitchFamily="34" charset="0"/>
                <a:cs typeface="Calibri" panose="020F0502020204030204" pitchFamily="34" charset="0"/>
              </a:rPr>
              <a:t>tuần</a:t>
            </a:r>
            <a:r>
              <a:rPr lang="en-US" sz="6600" b="1" dirty="0">
                <a:solidFill>
                  <a:srgbClr val="FFFF00"/>
                </a:solidFill>
                <a:latin typeface="Calibri" panose="020F0502020204030204" pitchFamily="34" charset="0"/>
                <a:cs typeface="Calibri" panose="020F0502020204030204" pitchFamily="34" charset="0"/>
              </a:rPr>
              <a:t> </a:t>
            </a:r>
            <a:r>
              <a:rPr lang="en-US" sz="6600" b="1" dirty="0" err="1">
                <a:solidFill>
                  <a:srgbClr val="FFFF00"/>
                </a:solidFill>
                <a:latin typeface="Calibri" panose="020F0502020204030204" pitchFamily="34" charset="0"/>
                <a:cs typeface="Calibri" panose="020F0502020204030204" pitchFamily="34" charset="0"/>
              </a:rPr>
              <a:t>tới</a:t>
            </a:r>
            <a:endParaRPr lang="en-US" sz="6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1996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6">
            <a:extLst>
              <a:ext uri="{FF2B5EF4-FFF2-40B4-BE49-F238E27FC236}">
                <a16:creationId xmlns:a16="http://schemas.microsoft.com/office/drawing/2014/main" id="{C2D2C671-FBC8-4FAA-A4D8-CE03D1E87A14}"/>
              </a:ext>
            </a:extLst>
          </p:cNvPr>
          <p:cNvSpPr/>
          <p:nvPr/>
        </p:nvSpPr>
        <p:spPr>
          <a:xfrm>
            <a:off x="790575" y="1898015"/>
            <a:ext cx="10772775" cy="3742576"/>
          </a:xfrm>
          <a:prstGeom prst="roundRect">
            <a:avLst/>
          </a:prstGeom>
          <a:solidFill>
            <a:srgbClr val="FFFFFF"/>
          </a:solidFill>
          <a:ln w="57150" cap="flat" cmpd="sng" algn="ctr">
            <a:solidFill>
              <a:srgbClr val="D0BA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sp>
        <p:nvSpPr>
          <p:cNvPr id="32" name="TextBox 2">
            <a:extLst>
              <a:ext uri="{FF2B5EF4-FFF2-40B4-BE49-F238E27FC236}">
                <a16:creationId xmlns:a16="http://schemas.microsoft.com/office/drawing/2014/main" id="{44ABFC65-C4FA-4AF8-A2C7-F0076796BDA0}"/>
              </a:ext>
            </a:extLst>
          </p:cNvPr>
          <p:cNvSpPr txBox="1"/>
          <p:nvPr/>
        </p:nvSpPr>
        <p:spPr>
          <a:xfrm>
            <a:off x="828675" y="2109665"/>
            <a:ext cx="10544175" cy="2867260"/>
          </a:xfrm>
          <a:prstGeom prst="rect">
            <a:avLst/>
          </a:prstGeom>
          <a:noFill/>
        </p:spPr>
        <p:txBody>
          <a:bodyPr wrap="square" rtlCol="0">
            <a:spAutoFit/>
          </a:bodyPr>
          <a:lstStyle/>
          <a:p>
            <a:pPr marL="457200" marR="0" lvl="0" indent="-45720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ổn định, duy trì nền nếp quy định.</a:t>
            </a:r>
          </a:p>
          <a:p>
            <a:pPr marL="457200" marR="0" lvl="0" indent="-45720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thực hiện tốt các nội quy của nhà trường đề ra.</a:t>
            </a:r>
          </a:p>
          <a:p>
            <a:pPr marL="457200" marR="0" lvl="0" indent="-45720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Tích cực học tập để nâng cao chất lượng. </a:t>
            </a:r>
          </a:p>
          <a:p>
            <a:pPr marL="457200" marR="0" lvl="0" indent="-45720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duy trì các hoạt động: thể dục, vệ sinh trường, lớp xanh, sạch, đẹp và cả ý thức nói lời hay, làm việc tốt ...</a:t>
            </a:r>
          </a:p>
        </p:txBody>
      </p:sp>
      <p:sp>
        <p:nvSpPr>
          <p:cNvPr id="33" name="TextBox 1">
            <a:extLst>
              <a:ext uri="{FF2B5EF4-FFF2-40B4-BE49-F238E27FC236}">
                <a16:creationId xmlns:a16="http://schemas.microsoft.com/office/drawing/2014/main" id="{41FB0EBF-DC64-4489-BED7-AE56DB309F76}"/>
              </a:ext>
            </a:extLst>
          </p:cNvPr>
          <p:cNvSpPr txBox="1"/>
          <p:nvPr/>
        </p:nvSpPr>
        <p:spPr>
          <a:xfrm>
            <a:off x="2474460" y="865747"/>
            <a:ext cx="6970178" cy="923330"/>
          </a:xfrm>
          <a:prstGeom prst="rect">
            <a:avLst/>
          </a:prstGeom>
          <a:noFill/>
        </p:spPr>
        <p:txBody>
          <a:bodyPr wrap="none" rtlCol="0">
            <a:spAutoFit/>
          </a:bodyPr>
          <a:lstStyle/>
          <a:p>
            <a:pPr algn="ctr">
              <a:defRPr/>
            </a:pPr>
            <a:r>
              <a:rPr lang="en-US" altLang="zh-CN" sz="5400" b="1" dirty="0" err="1">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Phương</a:t>
            </a:r>
            <a:r>
              <a:rPr lang="en-US" altLang="zh-CN" sz="5400" b="1" dirty="0">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 </a:t>
            </a:r>
            <a:r>
              <a:rPr lang="en-US" altLang="zh-CN" sz="5400" b="1" dirty="0" err="1">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hướng</a:t>
            </a:r>
            <a:r>
              <a:rPr lang="en-US" altLang="zh-CN" sz="5400" b="1" dirty="0">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 </a:t>
            </a:r>
            <a:r>
              <a:rPr lang="en-US" altLang="zh-CN" sz="5400" b="1" dirty="0" err="1">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tuần</a:t>
            </a:r>
            <a:r>
              <a:rPr lang="en-US" altLang="zh-CN" sz="5400" b="1" dirty="0">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 13</a:t>
            </a:r>
            <a:endParaRPr lang="zh-CN" altLang="en-US" sz="5400" b="1" dirty="0">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250" fill="hold"/>
                                        <p:tgtEl>
                                          <p:spTgt spid="33"/>
                                        </p:tgtEl>
                                        <p:attrNameLst>
                                          <p:attrName>ppt_w</p:attrName>
                                        </p:attrNameLst>
                                      </p:cBhvr>
                                      <p:tavLst>
                                        <p:tav tm="0">
                                          <p:val>
                                            <p:fltVal val="0"/>
                                          </p:val>
                                        </p:tav>
                                        <p:tav tm="100000">
                                          <p:val>
                                            <p:strVal val="#ppt_w"/>
                                          </p:val>
                                        </p:tav>
                                      </p:tavLst>
                                    </p:anim>
                                    <p:anim calcmode="lin" valueType="num">
                                      <p:cBhvr>
                                        <p:cTn id="8" dur="1250" fill="hold"/>
                                        <p:tgtEl>
                                          <p:spTgt spid="33"/>
                                        </p:tgtEl>
                                        <p:attrNameLst>
                                          <p:attrName>ppt_h</p:attrName>
                                        </p:attrNameLst>
                                      </p:cBhvr>
                                      <p:tavLst>
                                        <p:tav tm="0">
                                          <p:val>
                                            <p:fltVal val="0"/>
                                          </p:val>
                                        </p:tav>
                                        <p:tav tm="100000">
                                          <p:val>
                                            <p:strVal val="#ppt_h"/>
                                          </p:val>
                                        </p:tav>
                                      </p:tavLst>
                                    </p:anim>
                                    <p:animEffect transition="in" filter="fade">
                                      <p:cBhvr>
                                        <p:cTn id="9" dur="125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wipe(down)">
                                      <p:cBhvr>
                                        <p:cTn id="19" dur="500"/>
                                        <p:tgtEl>
                                          <p:spTgt spid="3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2">
                                            <p:txEl>
                                              <p:pRg st="1" end="1"/>
                                            </p:txEl>
                                          </p:spTgt>
                                        </p:tgtEl>
                                        <p:attrNameLst>
                                          <p:attrName>style.visibility</p:attrName>
                                        </p:attrNameLst>
                                      </p:cBhvr>
                                      <p:to>
                                        <p:strVal val="visible"/>
                                      </p:to>
                                    </p:set>
                                    <p:animEffect transition="in" filter="wipe(down)">
                                      <p:cBhvr>
                                        <p:cTn id="24" dur="500"/>
                                        <p:tgtEl>
                                          <p:spTgt spid="3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2">
                                            <p:txEl>
                                              <p:pRg st="2" end="2"/>
                                            </p:txEl>
                                          </p:spTgt>
                                        </p:tgtEl>
                                        <p:attrNameLst>
                                          <p:attrName>style.visibility</p:attrName>
                                        </p:attrNameLst>
                                      </p:cBhvr>
                                      <p:to>
                                        <p:strVal val="visible"/>
                                      </p:to>
                                    </p:set>
                                    <p:animEffect transition="in" filter="wipe(down)">
                                      <p:cBhvr>
                                        <p:cTn id="29" dur="500"/>
                                        <p:tgtEl>
                                          <p:spTgt spid="3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2">
                                            <p:txEl>
                                              <p:pRg st="3" end="3"/>
                                            </p:txEl>
                                          </p:spTgt>
                                        </p:tgtEl>
                                        <p:attrNameLst>
                                          <p:attrName>style.visibility</p:attrName>
                                        </p:attrNameLst>
                                      </p:cBhvr>
                                      <p:to>
                                        <p:strVal val="visible"/>
                                      </p:to>
                                    </p:set>
                                    <p:animEffect transition="in" filter="wipe(down)">
                                      <p:cBhvr>
                                        <p:cTn id="3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7083E-3EBB-4407-90E8-01459DC6D4E6}"/>
              </a:ext>
            </a:extLst>
          </p:cNvPr>
          <p:cNvSpPr txBox="1"/>
          <p:nvPr/>
        </p:nvSpPr>
        <p:spPr>
          <a:xfrm>
            <a:off x="783981" y="2415167"/>
            <a:ext cx="7302744" cy="1569660"/>
          </a:xfrm>
          <a:prstGeom prst="rect">
            <a:avLst/>
          </a:prstGeom>
          <a:noFill/>
        </p:spPr>
        <p:txBody>
          <a:bodyPr wrap="square" rtlCol="0">
            <a:spAutoFit/>
          </a:bodyPr>
          <a:lstStyle/>
          <a:p>
            <a:pPr lvl="0" algn="ctr">
              <a:defRPr/>
            </a:pPr>
            <a:r>
              <a:rPr lang="en-US" sz="4800" b="1" dirty="0">
                <a:solidFill>
                  <a:srgbClr val="FFFF00"/>
                </a:solidFill>
                <a:latin typeface="Calibri" panose="020F0502020204030204" pitchFamily="34" charset="0"/>
                <a:cs typeface="Calibri" panose="020F0502020204030204" pitchFamily="34" charset="0"/>
              </a:rPr>
              <a:t>3. </a:t>
            </a:r>
            <a:r>
              <a:rPr lang="vi-VN" sz="4800" b="1" dirty="0">
                <a:solidFill>
                  <a:srgbClr val="FFFF00"/>
                </a:solidFill>
                <a:latin typeface="Calibri" panose="020F0502020204030204" pitchFamily="34" charset="0"/>
                <a:cs typeface="Calibri" panose="020F0502020204030204" pitchFamily="34" charset="0"/>
              </a:rPr>
              <a:t>Chia sẻ về món quà hoặc bưu thiếp em tặng thầy cô</a:t>
            </a:r>
            <a:endParaRPr lang="en-US" sz="4800" b="1" dirty="0">
              <a:solidFill>
                <a:srgbClr val="FFFF00"/>
              </a:solidFill>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9AC0784-6A36-4FFB-87DE-B6C0ACD7FE64}"/>
              </a:ext>
            </a:extLst>
          </p:cNvPr>
          <p:cNvGrpSpPr/>
          <p:nvPr/>
        </p:nvGrpSpPr>
        <p:grpSpPr>
          <a:xfrm>
            <a:off x="550895" y="1935302"/>
            <a:ext cx="2909324" cy="2615474"/>
            <a:chOff x="2845936" y="3193232"/>
            <a:chExt cx="2501273" cy="2291179"/>
          </a:xfrm>
        </p:grpSpPr>
        <p:pic>
          <p:nvPicPr>
            <p:cNvPr id="17" name="Picture 16">
              <a:extLst>
                <a:ext uri="{FF2B5EF4-FFF2-40B4-BE49-F238E27FC236}">
                  <a16:creationId xmlns:a16="http://schemas.microsoft.com/office/drawing/2014/main" id="{DD53DA09-1776-4038-898F-010C6A784A7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5936" y="3193232"/>
              <a:ext cx="2501273" cy="1575499"/>
            </a:xfrm>
            <a:prstGeom prst="rect">
              <a:avLst/>
            </a:prstGeom>
          </p:spPr>
        </p:pic>
        <p:grpSp>
          <p:nvGrpSpPr>
            <p:cNvPr id="18" name="Group 17">
              <a:extLst>
                <a:ext uri="{FF2B5EF4-FFF2-40B4-BE49-F238E27FC236}">
                  <a16:creationId xmlns:a16="http://schemas.microsoft.com/office/drawing/2014/main" id="{293CB366-9110-411C-A9DC-6BBA34854EB0}"/>
                </a:ext>
              </a:extLst>
            </p:cNvPr>
            <p:cNvGrpSpPr/>
            <p:nvPr/>
          </p:nvGrpSpPr>
          <p:grpSpPr>
            <a:xfrm>
              <a:off x="3158457" y="4727012"/>
              <a:ext cx="1745307" cy="757399"/>
              <a:chOff x="4641476" y="7116747"/>
              <a:chExt cx="1745307" cy="757399"/>
            </a:xfrm>
          </p:grpSpPr>
          <p:sp>
            <p:nvSpPr>
              <p:cNvPr id="25" name="Oval Callout 15">
                <a:extLst>
                  <a:ext uri="{FF2B5EF4-FFF2-40B4-BE49-F238E27FC236}">
                    <a16:creationId xmlns:a16="http://schemas.microsoft.com/office/drawing/2014/main" id="{BE98AC45-2EB7-48A1-9560-F082F7915ABC}"/>
                  </a:ext>
                </a:extLst>
              </p:cNvPr>
              <p:cNvSpPr/>
              <p:nvPr/>
            </p:nvSpPr>
            <p:spPr>
              <a:xfrm>
                <a:off x="4641476" y="7116747"/>
                <a:ext cx="1745307" cy="757399"/>
              </a:xfrm>
              <a:prstGeom prst="roundRect">
                <a:avLst/>
              </a:prstGeom>
              <a:solidFill>
                <a:srgbClr val="ABD5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DB1B7F04-767F-4F4F-B7A3-959C41D8E711}"/>
                  </a:ext>
                </a:extLst>
              </p:cNvPr>
              <p:cNvSpPr/>
              <p:nvPr/>
            </p:nvSpPr>
            <p:spPr>
              <a:xfrm>
                <a:off x="4955288" y="7131468"/>
                <a:ext cx="1173100" cy="727961"/>
              </a:xfrm>
              <a:prstGeom prst="rect">
                <a:avLst/>
              </a:prstGeom>
            </p:spPr>
            <p:txBody>
              <a:bodyPr wrap="none">
                <a:spAutoFit/>
              </a:bodyPr>
              <a:lstStyle/>
              <a:p>
                <a:pPr algn="ctr"/>
                <a:r>
                  <a:rPr lang="en-US" sz="2400" b="1" dirty="0">
                    <a:solidFill>
                      <a:srgbClr val="000000"/>
                    </a:solidFill>
                    <a:latin typeface="Arial" panose="020B0604020202020204" pitchFamily="34" charset="0"/>
                    <a:cs typeface="Arial" panose="020B0604020202020204" pitchFamily="34" charset="0"/>
                    <a:sym typeface="Arial"/>
                  </a:rPr>
                  <a:t>Chia </a:t>
                </a:r>
                <a:r>
                  <a:rPr lang="en-US" sz="2400" b="1" dirty="0" err="1">
                    <a:solidFill>
                      <a:srgbClr val="000000"/>
                    </a:solidFill>
                    <a:latin typeface="Arial" panose="020B0604020202020204" pitchFamily="34" charset="0"/>
                    <a:cs typeface="Arial" panose="020B0604020202020204" pitchFamily="34" charset="0"/>
                    <a:sym typeface="Arial"/>
                  </a:rPr>
                  <a:t>sẻ</a:t>
                </a:r>
                <a:r>
                  <a:rPr lang="en-US" sz="2400" b="1" dirty="0">
                    <a:solidFill>
                      <a:srgbClr val="000000"/>
                    </a:solidFill>
                    <a:latin typeface="Arial" panose="020B0604020202020204" pitchFamily="34" charset="0"/>
                    <a:cs typeface="Arial" panose="020B0604020202020204" pitchFamily="34" charset="0"/>
                    <a:sym typeface="Arial"/>
                  </a:rPr>
                  <a:t> </a:t>
                </a:r>
              </a:p>
              <a:p>
                <a:pPr algn="ctr"/>
                <a:r>
                  <a:rPr lang="en-US" sz="2400" b="1" dirty="0" err="1">
                    <a:solidFill>
                      <a:srgbClr val="000000"/>
                    </a:solidFill>
                    <a:latin typeface="Arial" panose="020B0604020202020204" pitchFamily="34" charset="0"/>
                    <a:cs typeface="Arial" panose="020B0604020202020204" pitchFamily="34" charset="0"/>
                    <a:sym typeface="Arial"/>
                  </a:rPr>
                  <a:t>cặp</a:t>
                </a:r>
                <a:r>
                  <a:rPr lang="en-US" sz="2400" b="1" dirty="0">
                    <a:solidFill>
                      <a:srgbClr val="000000"/>
                    </a:solidFill>
                    <a:latin typeface="Arial" panose="020B0604020202020204" pitchFamily="34" charset="0"/>
                    <a:cs typeface="Arial" panose="020B0604020202020204" pitchFamily="34" charset="0"/>
                    <a:sym typeface="Arial"/>
                  </a:rPr>
                  <a:t> </a:t>
                </a:r>
                <a:r>
                  <a:rPr lang="en-US" sz="2400" b="1" dirty="0" err="1">
                    <a:solidFill>
                      <a:srgbClr val="000000"/>
                    </a:solidFill>
                    <a:latin typeface="Arial" panose="020B0604020202020204" pitchFamily="34" charset="0"/>
                    <a:cs typeface="Arial" panose="020B0604020202020204" pitchFamily="34" charset="0"/>
                    <a:sym typeface="Arial"/>
                  </a:rPr>
                  <a:t>đôi</a:t>
                </a:r>
                <a:endParaRPr lang="en-US" b="1" dirty="0">
                  <a:latin typeface="Arial" panose="020B0604020202020204" pitchFamily="34" charset="0"/>
                  <a:cs typeface="Arial" panose="020B0604020202020204" pitchFamily="34" charset="0"/>
                </a:endParaRPr>
              </a:p>
            </p:txBody>
          </p:sp>
        </p:grpSp>
      </p:grpSp>
      <p:sp>
        <p:nvSpPr>
          <p:cNvPr id="27" name="Speech Bubble: Rectangle with Corners Rounded 26">
            <a:extLst>
              <a:ext uri="{FF2B5EF4-FFF2-40B4-BE49-F238E27FC236}">
                <a16:creationId xmlns:a16="http://schemas.microsoft.com/office/drawing/2014/main" id="{731F2103-DBF6-486B-BFE3-FA1FE7B5B709}"/>
              </a:ext>
            </a:extLst>
          </p:cNvPr>
          <p:cNvSpPr/>
          <p:nvPr/>
        </p:nvSpPr>
        <p:spPr>
          <a:xfrm>
            <a:off x="2457451" y="962026"/>
            <a:ext cx="9077324" cy="1219200"/>
          </a:xfrm>
          <a:prstGeom prst="wedgeRoundRectCallout">
            <a:avLst>
              <a:gd name="adj1" fmla="val -42994"/>
              <a:gd name="adj2" fmla="val 73384"/>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libri" panose="020F0502020204030204" pitchFamily="34" charset="0"/>
                <a:cs typeface="Calibri" panose="020F0502020204030204" pitchFamily="34" charset="0"/>
              </a:rPr>
              <a:t>Chia sẻ cùng bạn về kết quả thu hoạch của mình sau khi cùng gia đình làm món quà sau bài học trước.</a:t>
            </a:r>
            <a:endParaRPr lang="en-US" sz="28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7080040-E429-4AC2-AE1F-1BD1E347E42F}"/>
              </a:ext>
            </a:extLst>
          </p:cNvPr>
          <p:cNvPicPr>
            <a:picLocks noChangeAspect="1"/>
          </p:cNvPicPr>
          <p:nvPr/>
        </p:nvPicPr>
        <p:blipFill>
          <a:blip r:embed="rId3"/>
          <a:stretch>
            <a:fillRect/>
          </a:stretch>
        </p:blipFill>
        <p:spPr>
          <a:xfrm>
            <a:off x="4386262" y="2524124"/>
            <a:ext cx="6253163" cy="3529823"/>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1/AppData/Local/Temp/picturecompress_20210629083201/output_1.pngoutput_1"/>
          <p:cNvPicPr>
            <a:picLocks noChangeAspect="1"/>
          </p:cNvPicPr>
          <p:nvPr/>
        </p:nvPicPr>
        <p:blipFill>
          <a:blip r:embed="rId2"/>
          <a:srcRect r="42582"/>
          <a:stretch>
            <a:fillRect/>
          </a:stretch>
        </p:blipFill>
        <p:spPr>
          <a:xfrm>
            <a:off x="7863840" y="2938780"/>
            <a:ext cx="4159885" cy="3621405"/>
          </a:xfrm>
          <a:prstGeom prst="rect">
            <a:avLst/>
          </a:prstGeom>
        </p:spPr>
      </p:pic>
      <p:sp>
        <p:nvSpPr>
          <p:cNvPr id="3" name="TextBox 2">
            <a:extLst>
              <a:ext uri="{FF2B5EF4-FFF2-40B4-BE49-F238E27FC236}">
                <a16:creationId xmlns:a16="http://schemas.microsoft.com/office/drawing/2014/main" id="{3866D2EE-3EB2-47C5-805E-B254D5E322E8}"/>
              </a:ext>
            </a:extLst>
          </p:cNvPr>
          <p:cNvSpPr txBox="1"/>
          <p:nvPr/>
        </p:nvSpPr>
        <p:spPr>
          <a:xfrm>
            <a:off x="895350" y="1828800"/>
            <a:ext cx="9705975" cy="1938992"/>
          </a:xfrm>
          <a:prstGeom prst="rect">
            <a:avLst/>
          </a:prstGeom>
          <a:noFill/>
        </p:spPr>
        <p:txBody>
          <a:bodyPr wrap="square" rtlCol="0">
            <a:spAutoFit/>
          </a:bodyPr>
          <a:lstStyle/>
          <a:p>
            <a:pPr algn="just"/>
            <a:r>
              <a:rPr lang="nl-NL" sz="40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Mỗi tấm bưu thiếp hay món quà đều gửi gắn tình cảm của các em, là cách để em bày tỏ lòng biết ơn, sự tri ân với thấy cô của mình.</a:t>
            </a:r>
            <a:endParaRPr lang="en-US" sz="40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7083E-3EBB-4407-90E8-01459DC6D4E6}"/>
              </a:ext>
            </a:extLst>
          </p:cNvPr>
          <p:cNvSpPr txBox="1"/>
          <p:nvPr/>
        </p:nvSpPr>
        <p:spPr>
          <a:xfrm>
            <a:off x="917331" y="2453267"/>
            <a:ext cx="7302744" cy="1569660"/>
          </a:xfrm>
          <a:prstGeom prst="rect">
            <a:avLst/>
          </a:prstGeom>
          <a:noFill/>
        </p:spPr>
        <p:txBody>
          <a:bodyPr wrap="square" rtlCol="0">
            <a:spAutoFit/>
          </a:bodyPr>
          <a:lstStyle/>
          <a:p>
            <a:pPr lvl="0" algn="ctr">
              <a:defRPr/>
            </a:pPr>
            <a:r>
              <a:rPr lang="en-US" sz="4800" b="1" dirty="0">
                <a:solidFill>
                  <a:srgbClr val="FFFF00"/>
                </a:solidFill>
                <a:latin typeface="Calibri" panose="020F0502020204030204" pitchFamily="34" charset="0"/>
                <a:cs typeface="Calibri" panose="020F0502020204030204" pitchFamily="34" charset="0"/>
              </a:rPr>
              <a:t>4. </a:t>
            </a:r>
            <a:r>
              <a:rPr lang="en-US" sz="4800" b="1" dirty="0" err="1">
                <a:solidFill>
                  <a:srgbClr val="FFFF00"/>
                </a:solidFill>
                <a:latin typeface="Calibri" panose="020F0502020204030204" pitchFamily="34" charset="0"/>
                <a:cs typeface="Calibri" panose="020F0502020204030204" pitchFamily="34" charset="0"/>
              </a:rPr>
              <a:t>Ghi</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lại</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những</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kỉ</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niệm</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của</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em</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với</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thầy</a:t>
            </a:r>
            <a:r>
              <a:rPr lang="en-US" sz="4800" b="1" dirty="0">
                <a:solidFill>
                  <a:srgbClr val="FFFF00"/>
                </a:solidFill>
                <a:latin typeface="Calibri" panose="020F0502020204030204" pitchFamily="34" charset="0"/>
                <a:cs typeface="Calibri" panose="020F0502020204030204" pitchFamily="34" charset="0"/>
              </a:rPr>
              <a:t> </a:t>
            </a:r>
            <a:r>
              <a:rPr lang="en-US" sz="4800" b="1" dirty="0" err="1">
                <a:solidFill>
                  <a:srgbClr val="FFFF00"/>
                </a:solidFill>
                <a:latin typeface="Calibri" panose="020F0502020204030204" pitchFamily="34" charset="0"/>
                <a:cs typeface="Calibri" panose="020F0502020204030204" pitchFamily="34" charset="0"/>
              </a:rPr>
              <a:t>cô</a:t>
            </a:r>
            <a:endParaRPr kumimoji="0" lang="en-US" sz="4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16964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235</Words>
  <Application>Microsoft Office PowerPoint</Application>
  <PresentationFormat>Widescreen</PresentationFormat>
  <Paragraphs>19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AvantGarde</vt:lpstr>
      <vt:lpstr>Calibri</vt:lpstr>
      <vt:lpstr>Times New Roman</vt:lpstr>
      <vt:lpstr>Wingdings</vt:lpstr>
      <vt:lpstr>字魂105号-简雅黑</vt:lpstr>
      <vt:lpstr>字魂58号-创中黑</vt:lpstr>
      <vt:lpstr>方正黑体简体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XINH</cp:lastModifiedBy>
  <cp:revision>16</cp:revision>
  <dcterms:created xsi:type="dcterms:W3CDTF">2022-09-26T11:06:49Z</dcterms:created>
  <dcterms:modified xsi:type="dcterms:W3CDTF">2022-11-12T13:52:39Z</dcterms:modified>
</cp:coreProperties>
</file>