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67" r:id="rId2"/>
    <p:sldId id="256" r:id="rId3"/>
    <p:sldId id="268" r:id="rId4"/>
    <p:sldId id="257" r:id="rId5"/>
    <p:sldId id="258" r:id="rId6"/>
    <p:sldId id="259" r:id="rId7"/>
    <p:sldId id="277" r:id="rId8"/>
    <p:sldId id="260" r:id="rId9"/>
    <p:sldId id="266" r:id="rId10"/>
    <p:sldId id="269" r:id="rId11"/>
    <p:sldId id="271" r:id="rId12"/>
    <p:sldId id="263" r:id="rId13"/>
    <p:sldId id="270" r:id="rId14"/>
    <p:sldId id="272" r:id="rId15"/>
    <p:sldId id="273" r:id="rId16"/>
    <p:sldId id="274" r:id="rId17"/>
    <p:sldId id="275" r:id="rId18"/>
    <p:sldId id="264" r:id="rId19"/>
    <p:sldId id="278" r:id="rId20"/>
    <p:sldId id="279" r:id="rId21"/>
    <p:sldId id="265"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glPZkmSMOttGpj9HmBEhGpEkdu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643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051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911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512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02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689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8"/>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3" y="1600469"/>
            <a:ext cx="5430971"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50796" y="1600469"/>
            <a:ext cx="5432125" cy="2207106"/>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50796" y="3917873"/>
            <a:ext cx="5432125" cy="220825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09255163"/>
      </p:ext>
    </p:extLst>
  </p:cSld>
  <p:clrMapOvr>
    <a:masterClrMapping/>
  </p:clrMapOvr>
  <p:transition spd="slow" advTm="1000">
    <p:split orient="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1"/>
          <p:cNvPicPr preferRelativeResize="0"/>
          <p:nvPr/>
        </p:nvPicPr>
        <p:blipFill rotWithShape="1">
          <a:blip r:embed="rId15">
            <a:alphaModFix/>
          </a:blip>
          <a:srcRect l="4028" t="5432" r="4198" b="5062"/>
          <a:stretch/>
        </p:blipFill>
        <p:spPr>
          <a:xfrm>
            <a:off x="0" y="1"/>
            <a:ext cx="12192000" cy="6891269"/>
          </a:xfrm>
          <a:prstGeom prst="rect">
            <a:avLst/>
          </a:prstGeom>
          <a:noFill/>
          <a:ln>
            <a:noFill/>
          </a:ln>
        </p:spPr>
      </p:pic>
      <p:pic>
        <p:nvPicPr>
          <p:cNvPr id="16" name="Google Shape;16;p11"/>
          <p:cNvPicPr preferRelativeResize="0"/>
          <p:nvPr/>
        </p:nvPicPr>
        <p:blipFill rotWithShape="1">
          <a:blip r:embed="rId16">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57A1EBD-3672-4DC2-9E7A-F4B48F268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822" y="76916"/>
            <a:ext cx="9636823" cy="5499100"/>
          </a:xfrm>
          <a:prstGeom prst="rect">
            <a:avLst/>
          </a:prstGeom>
        </p:spPr>
      </p:pic>
      <p:pic>
        <p:nvPicPr>
          <p:cNvPr id="5" name="图片 1">
            <a:extLst>
              <a:ext uri="{FF2B5EF4-FFF2-40B4-BE49-F238E27FC236}">
                <a16:creationId xmlns:a16="http://schemas.microsoft.com/office/drawing/2014/main" id="{DC0B279F-735E-4CBB-90E9-53C3D83CB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077" y="1085366"/>
            <a:ext cx="5740040" cy="2002619"/>
          </a:xfrm>
          <a:prstGeom prst="rect">
            <a:avLst/>
          </a:prstGeom>
        </p:spPr>
      </p:pic>
      <p:sp>
        <p:nvSpPr>
          <p:cNvPr id="7" name="TextBox 6">
            <a:extLst>
              <a:ext uri="{FF2B5EF4-FFF2-40B4-BE49-F238E27FC236}">
                <a16:creationId xmlns:a16="http://schemas.microsoft.com/office/drawing/2014/main" id="{3C158EE5-8FA7-49B8-A8D3-1F214CFCFFBA}"/>
              </a:ext>
            </a:extLst>
          </p:cNvPr>
          <p:cNvSpPr txBox="1"/>
          <p:nvPr/>
        </p:nvSpPr>
        <p:spPr>
          <a:xfrm>
            <a:off x="1812278" y="2942275"/>
            <a:ext cx="9224015" cy="2308320"/>
          </a:xfrm>
          <a:prstGeom prst="rect">
            <a:avLst/>
          </a:prstGeom>
          <a:noFill/>
        </p:spPr>
        <p:txBody>
          <a:bodyPr wrap="square" lIns="91436" tIns="45718" rIns="91436" bIns="45718" rtlCol="0">
            <a:spAutoFit/>
          </a:bodyPr>
          <a:lstStyle/>
          <a:p>
            <a:pPr algn="ctr" defTabSz="914355"/>
            <a:r>
              <a:rPr lang="en-US" sz="7200" b="1" dirty="0" err="1">
                <a:solidFill>
                  <a:srgbClr val="FF0000"/>
                </a:solidFill>
                <a:latin typeface="Times New Roman" pitchFamily="18" charset="0"/>
                <a:cs typeface="Times New Roman" pitchFamily="18" charset="0"/>
              </a:rPr>
              <a:t>Chào</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mừng</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các</a:t>
            </a:r>
            <a:r>
              <a:rPr lang="en-US" sz="7200" b="1" dirty="0">
                <a:solidFill>
                  <a:srgbClr val="FF0000"/>
                </a:solidFill>
                <a:latin typeface="Times New Roman" pitchFamily="18" charset="0"/>
                <a:cs typeface="Times New Roman" pitchFamily="18" charset="0"/>
              </a:rPr>
              <a:t> con </a:t>
            </a:r>
            <a:r>
              <a:rPr lang="en-US" sz="7200" b="1" dirty="0" err="1">
                <a:solidFill>
                  <a:srgbClr val="FF0000"/>
                </a:solidFill>
                <a:latin typeface="Times New Roman" pitchFamily="18" charset="0"/>
                <a:cs typeface="Times New Roman" pitchFamily="18" charset="0"/>
              </a:rPr>
              <a:t>đến</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với</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tiết</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Tiếng</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Việt</a:t>
            </a:r>
            <a:endParaRPr lang="en-US" sz="7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5255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8;p8"/>
          <p:cNvSpPr/>
          <p:nvPr/>
        </p:nvSpPr>
        <p:spPr>
          <a:xfrm>
            <a:off x="65508" y="203446"/>
            <a:ext cx="918203" cy="867480"/>
          </a:xfrm>
          <a:prstGeom prst="ellipse">
            <a:avLst/>
          </a:prstGeom>
          <a:solidFill>
            <a:srgbClr val="009F4F"/>
          </a:solidFill>
          <a:ln w="12700" cap="flat" cmpd="sng">
            <a:solidFill>
              <a:srgbClr val="009F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Rounded"/>
                <a:ea typeface="Arial Rounded"/>
                <a:cs typeface="Arial Rounded"/>
                <a:sym typeface="Arial Rounded"/>
              </a:rPr>
              <a:t>14</a:t>
            </a:r>
            <a:endParaRPr/>
          </a:p>
        </p:txBody>
      </p:sp>
      <p:sp>
        <p:nvSpPr>
          <p:cNvPr id="6" name="Google Shape;227;p8"/>
          <p:cNvSpPr txBox="1"/>
          <p:nvPr/>
        </p:nvSpPr>
        <p:spPr>
          <a:xfrm>
            <a:off x="1187215" y="375596"/>
            <a:ext cx="98156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smtClean="0">
                <a:solidFill>
                  <a:srgbClr val="009900"/>
                </a:solidFill>
                <a:latin typeface="Arial Rounded"/>
                <a:ea typeface="Arial Rounded"/>
                <a:cs typeface="Arial Rounded"/>
                <a:sym typeface="Arial Rounded"/>
              </a:rPr>
              <a:t>Kể tên một số đồ chơi của em</a:t>
            </a:r>
            <a:endParaRPr sz="2800" b="1">
              <a:solidFill>
                <a:srgbClr val="009900"/>
              </a:solidFill>
              <a:latin typeface="Arial Rounded"/>
              <a:ea typeface="Arial Rounded"/>
              <a:cs typeface="Arial Rounded"/>
              <a:sym typeface="Arial Rounded"/>
            </a:endParaRPr>
          </a:p>
        </p:txBody>
      </p:sp>
      <p:grpSp>
        <p:nvGrpSpPr>
          <p:cNvPr id="20" name="Group 19"/>
          <p:cNvGrpSpPr/>
          <p:nvPr/>
        </p:nvGrpSpPr>
        <p:grpSpPr>
          <a:xfrm>
            <a:off x="341417" y="615491"/>
            <a:ext cx="2648630" cy="2670325"/>
            <a:chOff x="341417" y="615491"/>
            <a:chExt cx="2648630" cy="2670325"/>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1417" y="615491"/>
              <a:ext cx="2648630" cy="2648630"/>
            </a:xfrm>
            <a:prstGeom prst="rect">
              <a:avLst/>
            </a:prstGeom>
          </p:spPr>
        </p:pic>
        <p:sp>
          <p:nvSpPr>
            <p:cNvPr id="14" name="Rounded Rectangle 13"/>
            <p:cNvSpPr/>
            <p:nvPr/>
          </p:nvSpPr>
          <p:spPr>
            <a:xfrm>
              <a:off x="852407" y="2868310"/>
              <a:ext cx="1426664" cy="41750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Máy bay</a:t>
              </a:r>
              <a:endParaRPr lang="en-US" sz="2400">
                <a:solidFill>
                  <a:schemeClr val="tx1"/>
                </a:solidFill>
              </a:endParaRPr>
            </a:p>
          </p:txBody>
        </p:sp>
      </p:grpSp>
      <p:grpSp>
        <p:nvGrpSpPr>
          <p:cNvPr id="21" name="Group 20"/>
          <p:cNvGrpSpPr/>
          <p:nvPr/>
        </p:nvGrpSpPr>
        <p:grpSpPr>
          <a:xfrm>
            <a:off x="524609" y="3767529"/>
            <a:ext cx="2143125" cy="2386422"/>
            <a:chOff x="524609" y="3767529"/>
            <a:chExt cx="2143125" cy="2386422"/>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4609" y="3767529"/>
              <a:ext cx="2143125" cy="2143125"/>
            </a:xfrm>
            <a:prstGeom prst="rect">
              <a:avLst/>
            </a:prstGeom>
          </p:spPr>
        </p:pic>
        <p:sp>
          <p:nvSpPr>
            <p:cNvPr id="15" name="Rounded Rectangle 14"/>
            <p:cNvSpPr/>
            <p:nvPr/>
          </p:nvSpPr>
          <p:spPr>
            <a:xfrm>
              <a:off x="852407" y="5667356"/>
              <a:ext cx="1704813" cy="48659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Quả bóng</a:t>
              </a:r>
              <a:endParaRPr lang="en-US" sz="2400">
                <a:solidFill>
                  <a:schemeClr val="tx1"/>
                </a:solidFill>
              </a:endParaRPr>
            </a:p>
          </p:txBody>
        </p:sp>
      </p:grpSp>
      <p:grpSp>
        <p:nvGrpSpPr>
          <p:cNvPr id="22" name="Group 21"/>
          <p:cNvGrpSpPr/>
          <p:nvPr/>
        </p:nvGrpSpPr>
        <p:grpSpPr>
          <a:xfrm>
            <a:off x="3102533" y="2100185"/>
            <a:ext cx="2520132" cy="3548211"/>
            <a:chOff x="3102533" y="2100185"/>
            <a:chExt cx="2520132" cy="3548211"/>
          </a:xfrm>
        </p:grpSpPr>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2750" r="97250"/>
                      </a14:imgEffect>
                    </a14:imgLayer>
                  </a14:imgProps>
                </a:ext>
                <a:ext uri="{28A0092B-C50C-407E-A947-70E740481C1C}">
                  <a14:useLocalDpi xmlns:a14="http://schemas.microsoft.com/office/drawing/2010/main" val="0"/>
                </a:ext>
              </a:extLst>
            </a:blip>
            <a:stretch>
              <a:fillRect/>
            </a:stretch>
          </p:blipFill>
          <p:spPr>
            <a:xfrm>
              <a:off x="3102533" y="2100185"/>
              <a:ext cx="2520132" cy="3171166"/>
            </a:xfrm>
            <a:prstGeom prst="rect">
              <a:avLst/>
            </a:prstGeom>
          </p:spPr>
        </p:pic>
        <p:sp>
          <p:nvSpPr>
            <p:cNvPr id="16" name="Rounded Rectangle 15"/>
            <p:cNvSpPr/>
            <p:nvPr/>
          </p:nvSpPr>
          <p:spPr>
            <a:xfrm>
              <a:off x="3300298" y="5203468"/>
              <a:ext cx="1754700" cy="44492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Gấu bông</a:t>
              </a:r>
              <a:endParaRPr lang="en-US" sz="2400">
                <a:solidFill>
                  <a:schemeClr val="tx1"/>
                </a:solidFill>
              </a:endParaRPr>
            </a:p>
          </p:txBody>
        </p:sp>
      </p:grpSp>
      <p:grpSp>
        <p:nvGrpSpPr>
          <p:cNvPr id="25" name="Group 24"/>
          <p:cNvGrpSpPr/>
          <p:nvPr/>
        </p:nvGrpSpPr>
        <p:grpSpPr>
          <a:xfrm>
            <a:off x="6588339" y="3469912"/>
            <a:ext cx="4414549" cy="2740595"/>
            <a:chOff x="6588339" y="3469912"/>
            <a:chExt cx="4414549" cy="2740595"/>
          </a:xfrm>
        </p:grpSpPr>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0" b="99780" l="435" r="100000">
                          <a14:foregroundMark x1="36196" y1="22247" x2="36196" y2="22247"/>
                          <a14:foregroundMark x1="36848" y1="41410" x2="36848" y2="41410"/>
                          <a14:foregroundMark x1="22500" y1="49119" x2="22500" y2="49119"/>
                          <a14:foregroundMark x1="66087" y1="15859" x2="66087" y2="15859"/>
                          <a14:foregroundMark x1="66522" y1="27313" x2="66522" y2="27313"/>
                          <a14:foregroundMark x1="61413" y1="41630" x2="61413" y2="41630"/>
                          <a14:foregroundMark x1="61413" y1="29515" x2="61413" y2="29515"/>
                          <a14:foregroundMark x1="62826" y1="21145" x2="62826" y2="21145"/>
                          <a14:foregroundMark x1="68696" y1="24890" x2="68696" y2="24890"/>
                          <a14:foregroundMark x1="72717" y1="30617" x2="72717" y2="30617"/>
                          <a14:foregroundMark x1="75435" y1="45154" x2="75435" y2="45154"/>
                          <a14:foregroundMark x1="72065" y1="54626" x2="72065" y2="54626"/>
                          <a14:foregroundMark x1="89348" y1="48899" x2="89348" y2="48899"/>
                          <a14:foregroundMark x1="90978" y1="62115" x2="90978" y2="62115"/>
                          <a14:foregroundMark x1="91196" y1="75771" x2="91196" y2="75771"/>
                          <a14:foregroundMark x1="90978" y1="87445" x2="90978" y2="87445"/>
                          <a14:foregroundMark x1="87283" y1="92511" x2="87283" y2="92511"/>
                          <a14:foregroundMark x1="81739" y1="79956" x2="81739" y2="79956"/>
                          <a14:foregroundMark x1="74891" y1="79956" x2="74891" y2="79956"/>
                          <a14:foregroundMark x1="13913" y1="87445" x2="13913" y2="87445"/>
                          <a14:foregroundMark x1="24457" y1="85463" x2="24457" y2="85463"/>
                          <a14:foregroundMark x1="38804" y1="85463" x2="38804" y2="85463"/>
                          <a14:foregroundMark x1="25000" y1="73568" x2="25000" y2="73568"/>
                          <a14:foregroundMark x1="35435" y1="70044" x2="35435" y2="70044"/>
                          <a14:foregroundMark x1="24674" y1="74009" x2="33478" y2="72467"/>
                          <a14:foregroundMark x1="39130" y1="86784" x2="30978" y2="73128"/>
                          <a14:foregroundMark x1="34783" y1="79956" x2="23261" y2="92291"/>
                          <a14:foregroundMark x1="24130" y1="85463" x2="12935" y2="83921"/>
                          <a14:foregroundMark x1="29022" y1="87885" x2="42500" y2="94053"/>
                          <a14:foregroundMark x1="35217" y1="90749" x2="35435" y2="99780"/>
                          <a14:foregroundMark x1="61957" y1="30617" x2="61739" y2="37445"/>
                          <a14:foregroundMark x1="61739" y1="35242" x2="58804" y2="34802"/>
                          <a14:foregroundMark x1="60217" y1="35903" x2="61739" y2="35903"/>
                          <a14:foregroundMark x1="72935" y1="30837" x2="73804" y2="40969"/>
                          <a14:foregroundMark x1="72935" y1="36564" x2="65543" y2="45154"/>
                          <a14:foregroundMark x1="75761" y1="44934" x2="80543" y2="42291"/>
                          <a14:backgroundMark x1="26957" y1="60352" x2="26957" y2="60352"/>
                        </a14:backgroundRemoval>
                      </a14:imgEffect>
                    </a14:imgLayer>
                  </a14:imgProps>
                </a:ext>
                <a:ext uri="{28A0092B-C50C-407E-A947-70E740481C1C}">
                  <a14:useLocalDpi xmlns:a14="http://schemas.microsoft.com/office/drawing/2010/main" val="0"/>
                </a:ext>
              </a:extLst>
            </a:blip>
            <a:stretch>
              <a:fillRect/>
            </a:stretch>
          </p:blipFill>
          <p:spPr>
            <a:xfrm>
              <a:off x="6588339" y="3469912"/>
              <a:ext cx="4414549" cy="2178484"/>
            </a:xfrm>
            <a:prstGeom prst="rect">
              <a:avLst/>
            </a:prstGeom>
          </p:spPr>
        </p:pic>
        <p:sp>
          <p:nvSpPr>
            <p:cNvPr id="17" name="Rounded Rectangle 16"/>
            <p:cNvSpPr/>
            <p:nvPr/>
          </p:nvSpPr>
          <p:spPr>
            <a:xfrm>
              <a:off x="7868049" y="5798040"/>
              <a:ext cx="1654399" cy="41246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Lego</a:t>
              </a:r>
              <a:endParaRPr lang="en-US" sz="2400">
                <a:solidFill>
                  <a:schemeClr val="tx1"/>
                </a:solidFill>
              </a:endParaRPr>
            </a:p>
          </p:txBody>
        </p:sp>
      </p:grpSp>
      <p:grpSp>
        <p:nvGrpSpPr>
          <p:cNvPr id="23" name="Group 22"/>
          <p:cNvGrpSpPr/>
          <p:nvPr/>
        </p:nvGrpSpPr>
        <p:grpSpPr>
          <a:xfrm>
            <a:off x="5549565" y="914555"/>
            <a:ext cx="2223056" cy="2611026"/>
            <a:chOff x="5549565" y="914555"/>
            <a:chExt cx="2223056" cy="2611026"/>
          </a:xfrm>
        </p:grpSpPr>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5549565" y="914555"/>
              <a:ext cx="2223056" cy="2371261"/>
            </a:xfrm>
            <a:prstGeom prst="rect">
              <a:avLst/>
            </a:prstGeom>
          </p:spPr>
        </p:pic>
        <p:sp>
          <p:nvSpPr>
            <p:cNvPr id="18" name="Rounded Rectangle 17"/>
            <p:cNvSpPr/>
            <p:nvPr/>
          </p:nvSpPr>
          <p:spPr>
            <a:xfrm>
              <a:off x="5981994" y="3130286"/>
              <a:ext cx="1750400" cy="39529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Rubik</a:t>
              </a:r>
              <a:endParaRPr lang="en-US" sz="2400">
                <a:solidFill>
                  <a:schemeClr val="tx1"/>
                </a:solidFill>
              </a:endParaRPr>
            </a:p>
          </p:txBody>
        </p:sp>
      </p:grpSp>
      <p:grpSp>
        <p:nvGrpSpPr>
          <p:cNvPr id="24" name="Group 23"/>
          <p:cNvGrpSpPr/>
          <p:nvPr/>
        </p:nvGrpSpPr>
        <p:grpSpPr>
          <a:xfrm>
            <a:off x="8590279" y="267864"/>
            <a:ext cx="3017952" cy="3017952"/>
            <a:chOff x="8590279" y="267864"/>
            <a:chExt cx="3017952" cy="3017952"/>
          </a:xfrm>
        </p:grpSpPr>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667" b="90000" l="2667" r="97000"/>
                      </a14:imgEffect>
                    </a14:imgLayer>
                  </a14:imgProps>
                </a:ext>
                <a:ext uri="{28A0092B-C50C-407E-A947-70E740481C1C}">
                  <a14:useLocalDpi xmlns:a14="http://schemas.microsoft.com/office/drawing/2010/main" val="0"/>
                </a:ext>
              </a:extLst>
            </a:blip>
            <a:stretch>
              <a:fillRect/>
            </a:stretch>
          </p:blipFill>
          <p:spPr>
            <a:xfrm>
              <a:off x="8590279" y="267864"/>
              <a:ext cx="3017952" cy="3017952"/>
            </a:xfrm>
            <a:prstGeom prst="rect">
              <a:avLst/>
            </a:prstGeom>
          </p:spPr>
        </p:pic>
        <p:sp>
          <p:nvSpPr>
            <p:cNvPr id="19" name="Rounded Rectangle 18"/>
            <p:cNvSpPr/>
            <p:nvPr/>
          </p:nvSpPr>
          <p:spPr>
            <a:xfrm>
              <a:off x="9347916" y="2526224"/>
              <a:ext cx="1713716" cy="44981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Ô tô</a:t>
              </a:r>
              <a:endParaRPr lang="en-US" sz="2400">
                <a:solidFill>
                  <a:schemeClr val="tx1"/>
                </a:solidFill>
              </a:endParaRPr>
            </a:p>
          </p:txBody>
        </p:sp>
      </p:grpSp>
    </p:spTree>
    <p:extLst>
      <p:ext uri="{BB962C8B-B14F-4D97-AF65-F5344CB8AC3E}">
        <p14:creationId xmlns:p14="http://schemas.microsoft.com/office/powerpoint/2010/main" val="108103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8;p8"/>
          <p:cNvSpPr/>
          <p:nvPr/>
        </p:nvSpPr>
        <p:spPr>
          <a:xfrm>
            <a:off x="65508" y="203446"/>
            <a:ext cx="918203" cy="867480"/>
          </a:xfrm>
          <a:prstGeom prst="ellipse">
            <a:avLst/>
          </a:prstGeom>
          <a:solidFill>
            <a:srgbClr val="009F4F"/>
          </a:solidFill>
          <a:ln w="12700" cap="flat" cmpd="sng">
            <a:solidFill>
              <a:srgbClr val="009F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Rounded"/>
                <a:ea typeface="Arial Rounded"/>
                <a:cs typeface="Arial Rounded"/>
                <a:sym typeface="Arial Rounded"/>
              </a:rPr>
              <a:t>14</a:t>
            </a:r>
            <a:endParaRPr/>
          </a:p>
        </p:txBody>
      </p:sp>
      <p:sp>
        <p:nvSpPr>
          <p:cNvPr id="5" name="Google Shape;227;p8"/>
          <p:cNvSpPr txBox="1"/>
          <p:nvPr/>
        </p:nvSpPr>
        <p:spPr>
          <a:xfrm>
            <a:off x="1187215" y="375596"/>
            <a:ext cx="98156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smtClean="0">
                <a:solidFill>
                  <a:srgbClr val="009900"/>
                </a:solidFill>
                <a:latin typeface="Arial Rounded"/>
                <a:ea typeface="Arial Rounded"/>
                <a:cs typeface="Arial Rounded"/>
                <a:sym typeface="Arial Rounded"/>
              </a:rPr>
              <a:t>Kể tên một số đồ dùng trong gia đình em</a:t>
            </a:r>
            <a:endParaRPr sz="2800" b="1">
              <a:solidFill>
                <a:srgbClr val="009900"/>
              </a:solidFill>
              <a:latin typeface="Arial Rounded"/>
              <a:ea typeface="Arial Rounded"/>
              <a:cs typeface="Arial Rounded"/>
              <a:sym typeface="Arial Rounded"/>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22" y="1070926"/>
            <a:ext cx="11360258" cy="5264436"/>
          </a:xfrm>
          <a:prstGeom prst="rect">
            <a:avLst/>
          </a:prstGeom>
        </p:spPr>
      </p:pic>
    </p:spTree>
    <p:extLst>
      <p:ext uri="{BB962C8B-B14F-4D97-AF65-F5344CB8AC3E}">
        <p14:creationId xmlns:p14="http://schemas.microsoft.com/office/powerpoint/2010/main" val="29725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8"/>
          <p:cNvSpPr txBox="1"/>
          <p:nvPr/>
        </p:nvSpPr>
        <p:spPr>
          <a:xfrm>
            <a:off x="1191331" y="421915"/>
            <a:ext cx="103124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9900"/>
                </a:solidFill>
                <a:latin typeface="Arial Rounded"/>
                <a:ea typeface="Arial Rounded"/>
                <a:cs typeface="Arial Rounded"/>
                <a:sym typeface="Arial Rounded"/>
              </a:rPr>
              <a:t>Viết 3 – 4 câu giới thiệu về một món đồ chơi hoặc một đồ dùng gia đình.</a:t>
            </a:r>
            <a:endParaRPr sz="3200" b="1">
              <a:solidFill>
                <a:srgbClr val="009900"/>
              </a:solidFill>
              <a:latin typeface="Arial Rounded"/>
              <a:ea typeface="Arial Rounded"/>
              <a:cs typeface="Arial Rounded"/>
              <a:sym typeface="Arial Rounded"/>
            </a:endParaRPr>
          </a:p>
        </p:txBody>
      </p:sp>
      <p:sp>
        <p:nvSpPr>
          <p:cNvPr id="228" name="Google Shape;228;p8"/>
          <p:cNvSpPr/>
          <p:nvPr/>
        </p:nvSpPr>
        <p:spPr>
          <a:xfrm>
            <a:off x="65508" y="203446"/>
            <a:ext cx="918203" cy="867480"/>
          </a:xfrm>
          <a:prstGeom prst="ellipse">
            <a:avLst/>
          </a:prstGeom>
          <a:solidFill>
            <a:srgbClr val="009F4F"/>
          </a:solidFill>
          <a:ln w="12700" cap="flat" cmpd="sng">
            <a:solidFill>
              <a:srgbClr val="009F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Rounded"/>
                <a:ea typeface="Arial Rounded"/>
                <a:cs typeface="Arial Rounded"/>
                <a:sym typeface="Arial Rounded"/>
              </a:rPr>
              <a:t>14</a:t>
            </a:r>
            <a:endParaRPr/>
          </a:p>
        </p:txBody>
      </p:sp>
      <p:sp>
        <p:nvSpPr>
          <p:cNvPr id="230" name="Google Shape;230;p8"/>
          <p:cNvSpPr txBox="1"/>
          <p:nvPr/>
        </p:nvSpPr>
        <p:spPr>
          <a:xfrm>
            <a:off x="1472622" y="3077827"/>
            <a:ext cx="9013481" cy="156962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2060"/>
              </a:buClr>
              <a:buSzPts val="3200"/>
              <a:buFont typeface="Arial Rounded"/>
              <a:buChar char="-"/>
            </a:pPr>
            <a:r>
              <a:rPr lang="en-US" sz="3200" b="1" i="0">
                <a:solidFill>
                  <a:srgbClr val="002060"/>
                </a:solidFill>
                <a:latin typeface="Arial Rounded"/>
                <a:ea typeface="Arial Rounded"/>
                <a:cs typeface="Arial Rounded"/>
                <a:sym typeface="Arial Rounded"/>
              </a:rPr>
              <a:t>Đồ vật em muốn giới thiệu là gì</a:t>
            </a:r>
            <a:r>
              <a:rPr lang="en-US" sz="3200" b="1">
                <a:solidFill>
                  <a:srgbClr val="002060"/>
                </a:solidFill>
                <a:latin typeface="Arial Rounded"/>
                <a:ea typeface="Arial Rounded"/>
                <a:cs typeface="Arial Rounded"/>
                <a:sym typeface="Arial Rounded"/>
              </a:rPr>
              <a:t>?</a:t>
            </a:r>
            <a:endParaRPr/>
          </a:p>
          <a:p>
            <a:pPr marL="342900" marR="0" lvl="0" indent="-342900" algn="just" rtl="0">
              <a:spcBef>
                <a:spcPts val="0"/>
              </a:spcBef>
              <a:spcAft>
                <a:spcPts val="0"/>
              </a:spcAft>
              <a:buClr>
                <a:srgbClr val="002060"/>
              </a:buClr>
              <a:buSzPts val="3200"/>
              <a:buFont typeface="Arial Rounded"/>
              <a:buChar char="-"/>
            </a:pPr>
            <a:r>
              <a:rPr lang="en-US" sz="3200" b="1">
                <a:solidFill>
                  <a:srgbClr val="002060"/>
                </a:solidFill>
                <a:latin typeface="Arial Rounded"/>
                <a:ea typeface="Arial Rounded"/>
                <a:cs typeface="Arial Rounded"/>
                <a:sym typeface="Arial Rounded"/>
              </a:rPr>
              <a:t>Đồ vật đó từ đâu mà có?</a:t>
            </a:r>
            <a:endParaRPr/>
          </a:p>
          <a:p>
            <a:pPr marL="342900" marR="0" lvl="0" indent="-342900" algn="just" rtl="0">
              <a:spcBef>
                <a:spcPts val="0"/>
              </a:spcBef>
              <a:spcAft>
                <a:spcPts val="0"/>
              </a:spcAft>
              <a:buClr>
                <a:srgbClr val="002060"/>
              </a:buClr>
              <a:buSzPts val="3200"/>
              <a:buFont typeface="Arial Rounded"/>
              <a:buChar char="-"/>
            </a:pPr>
            <a:r>
              <a:rPr lang="en-US" sz="3200" b="1" i="0">
                <a:solidFill>
                  <a:srgbClr val="002060"/>
                </a:solidFill>
                <a:latin typeface="Arial Rounded"/>
                <a:ea typeface="Arial Rounded"/>
                <a:cs typeface="Arial Rounded"/>
                <a:sym typeface="Arial Rounded"/>
              </a:rPr>
              <a:t>Em có suy nghĩ gì về ích lợi của đồ vật đó?</a:t>
            </a:r>
            <a:endParaRPr sz="3200" b="1" i="0">
              <a:solidFill>
                <a:srgbClr val="002060"/>
              </a:solidFill>
              <a:latin typeface="Arial Rounded"/>
              <a:ea typeface="Arial Rounded"/>
              <a:cs typeface="Arial Rounded"/>
              <a:sym typeface="Arial Rounded"/>
            </a:endParaRPr>
          </a:p>
        </p:txBody>
      </p:sp>
      <p:sp>
        <p:nvSpPr>
          <p:cNvPr id="231" name="Google Shape;231;p8"/>
          <p:cNvSpPr txBox="1"/>
          <p:nvPr/>
        </p:nvSpPr>
        <p:spPr>
          <a:xfrm>
            <a:off x="524609" y="1640458"/>
            <a:ext cx="298740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a:solidFill>
                  <a:srgbClr val="FF0000"/>
                </a:solidFill>
                <a:latin typeface="Arial Rounded"/>
                <a:ea typeface="Arial Rounded"/>
                <a:cs typeface="Arial Rounded"/>
                <a:sym typeface="Arial Rounded"/>
              </a:rPr>
              <a:t>Ví dụ:</a:t>
            </a:r>
            <a:endParaRPr sz="3200" b="1" i="0">
              <a:solidFill>
                <a:srgbClr val="FF0000"/>
              </a:solidFill>
              <a:latin typeface="Arial Rounded"/>
              <a:ea typeface="Arial Rounded"/>
              <a:cs typeface="Arial Rounded"/>
              <a:sym typeface="Arial Rounded"/>
            </a:endParaRPr>
          </a:p>
        </p:txBody>
      </p:sp>
      <p:cxnSp>
        <p:nvCxnSpPr>
          <p:cNvPr id="8" name="Google Shape;207;p8"/>
          <p:cNvCxnSpPr/>
          <p:nvPr/>
        </p:nvCxnSpPr>
        <p:spPr>
          <a:xfrm>
            <a:off x="2126354" y="957124"/>
            <a:ext cx="1634484" cy="16264"/>
          </a:xfrm>
          <a:prstGeom prst="straightConnector1">
            <a:avLst/>
          </a:prstGeom>
          <a:noFill/>
          <a:ln w="28575" cap="flat" cmpd="sng">
            <a:solidFill>
              <a:srgbClr val="FF0000"/>
            </a:solidFill>
            <a:prstDash val="solid"/>
            <a:round/>
            <a:headEnd type="none" w="sm" len="sm"/>
            <a:tailEnd type="none" w="sm" len="sm"/>
          </a:ln>
        </p:spPr>
      </p:cxnSp>
      <p:cxnSp>
        <p:nvCxnSpPr>
          <p:cNvPr id="9" name="Google Shape;209;p8"/>
          <p:cNvCxnSpPr/>
          <p:nvPr/>
        </p:nvCxnSpPr>
        <p:spPr>
          <a:xfrm>
            <a:off x="6583850" y="957124"/>
            <a:ext cx="3164834" cy="0"/>
          </a:xfrm>
          <a:prstGeom prst="straightConnector1">
            <a:avLst/>
          </a:prstGeom>
          <a:noFill/>
          <a:ln w="28575" cap="flat" cmpd="sng">
            <a:solidFill>
              <a:srgbClr val="FF0000"/>
            </a:solidFill>
            <a:prstDash val="solid"/>
            <a:round/>
            <a:headEnd type="none" w="sm" len="sm"/>
            <a:tailEnd type="none" w="sm" len="sm"/>
          </a:ln>
        </p:spPr>
      </p:cxnSp>
      <p:cxnSp>
        <p:nvCxnSpPr>
          <p:cNvPr id="13" name="Google Shape;209;p8"/>
          <p:cNvCxnSpPr/>
          <p:nvPr/>
        </p:nvCxnSpPr>
        <p:spPr>
          <a:xfrm>
            <a:off x="1769806" y="1499093"/>
            <a:ext cx="3521382" cy="0"/>
          </a:xfrm>
          <a:prstGeom prst="straightConnector1">
            <a:avLst/>
          </a:prstGeom>
          <a:noFill/>
          <a:ln w="28575"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fade">
                                      <p:cBhvr>
                                        <p:cTn id="22" dur="500"/>
                                        <p:tgtEl>
                                          <p:spTgt spid="2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Rounded Rectangle 1"/>
          <p:cNvSpPr/>
          <p:nvPr/>
        </p:nvSpPr>
        <p:spPr>
          <a:xfrm>
            <a:off x="4843884" y="3083709"/>
            <a:ext cx="2574371" cy="156188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Google Shape;179;p8" descr="20210409090849_wm_shs-tieng-viet-2-tap-1"/>
          <p:cNvPicPr preferRelativeResize="0"/>
          <p:nvPr/>
        </p:nvPicPr>
        <p:blipFill rotWithShape="1">
          <a:blip r:embed="rId3">
            <a:alphaModFix/>
          </a:blip>
          <a:srcRect l="6772" t="58429" r="84263" b="36408"/>
          <a:stretch/>
        </p:blipFill>
        <p:spPr>
          <a:xfrm>
            <a:off x="268563" y="346904"/>
            <a:ext cx="1162031" cy="755119"/>
          </a:xfrm>
          <a:prstGeom prst="rect">
            <a:avLst/>
          </a:prstGeom>
          <a:noFill/>
          <a:ln>
            <a:noFill/>
          </a:ln>
        </p:spPr>
      </p:pic>
      <p:cxnSp>
        <p:nvCxnSpPr>
          <p:cNvPr id="180" name="Google Shape;180;p8"/>
          <p:cNvCxnSpPr/>
          <p:nvPr/>
        </p:nvCxnSpPr>
        <p:spPr>
          <a:xfrm rot="10800000">
            <a:off x="6035416" y="2581072"/>
            <a:ext cx="1" cy="690701"/>
          </a:xfrm>
          <a:prstGeom prst="straightConnector1">
            <a:avLst/>
          </a:prstGeom>
          <a:noFill/>
          <a:ln w="28575" cap="flat" cmpd="sng">
            <a:solidFill>
              <a:srgbClr val="FDA739"/>
            </a:solidFill>
            <a:prstDash val="solid"/>
            <a:round/>
            <a:headEnd type="none" w="sm" len="sm"/>
            <a:tailEnd type="none" w="sm" len="sm"/>
          </a:ln>
        </p:spPr>
      </p:cxnSp>
      <p:grpSp>
        <p:nvGrpSpPr>
          <p:cNvPr id="181" name="Google Shape;181;p8"/>
          <p:cNvGrpSpPr/>
          <p:nvPr/>
        </p:nvGrpSpPr>
        <p:grpSpPr>
          <a:xfrm>
            <a:off x="4305153" y="1472029"/>
            <a:ext cx="3651831" cy="1385478"/>
            <a:chOff x="2566008" y="1124383"/>
            <a:chExt cx="1680503" cy="791005"/>
          </a:xfrm>
        </p:grpSpPr>
        <p:sp>
          <p:nvSpPr>
            <p:cNvPr id="182" name="Google Shape;182;p8"/>
            <p:cNvSpPr/>
            <p:nvPr/>
          </p:nvSpPr>
          <p:spPr>
            <a:xfrm>
              <a:off x="2566008" y="1124383"/>
              <a:ext cx="1680503" cy="791005"/>
            </a:xfrm>
            <a:prstGeom prst="ellipse">
              <a:avLst/>
            </a:prstGeom>
            <a:solidFill>
              <a:srgbClr val="FFCC8B"/>
            </a:solidFill>
            <a:ln w="25400" cap="flat" cmpd="sng">
              <a:solidFill>
                <a:srgbClr val="FFDD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endParaRPr>
            </a:p>
          </p:txBody>
        </p:sp>
        <p:sp>
          <p:nvSpPr>
            <p:cNvPr id="183" name="Google Shape;183;p8"/>
            <p:cNvSpPr txBox="1"/>
            <p:nvPr/>
          </p:nvSpPr>
          <p:spPr>
            <a:xfrm>
              <a:off x="2833591" y="1309040"/>
              <a:ext cx="1284351" cy="421691"/>
            </a:xfrm>
            <a:prstGeom prst="rect">
              <a:avLst/>
            </a:prstGeom>
            <a:noFill/>
            <a:ln>
              <a:noFill/>
            </a:ln>
          </p:spPr>
          <p:txBody>
            <a:bodyPr spcFirstLastPara="1" wrap="square" lIns="121900" tIns="60933" rIns="121900" bIns="60933" anchor="t" anchorCtr="0">
              <a:spAutoFit/>
            </a:bodyPr>
            <a:lstStyle/>
            <a:p>
              <a:pPr algn="ctr"/>
              <a:r>
                <a:rPr lang="en-US" sz="2000">
                  <a:latin typeface="Times New Roman"/>
                  <a:ea typeface="Times New Roman"/>
                  <a:cs typeface="Times New Roman"/>
                  <a:sym typeface="Times New Roman"/>
                </a:rPr>
                <a:t>(1)Em muốn giới thiệu </a:t>
              </a:r>
              <a:endParaRPr sz="2000"/>
            </a:p>
            <a:p>
              <a:pPr algn="ctr"/>
              <a:r>
                <a:rPr lang="en-US" sz="2000">
                  <a:latin typeface="Times New Roman"/>
                  <a:ea typeface="Times New Roman"/>
                  <a:cs typeface="Times New Roman"/>
                  <a:sym typeface="Times New Roman"/>
                </a:rPr>
                <a:t>đồ vật nào?</a:t>
              </a:r>
              <a:endParaRPr sz="2000">
                <a:latin typeface="Times New Roman"/>
                <a:ea typeface="Times New Roman"/>
                <a:cs typeface="Times New Roman"/>
                <a:sym typeface="Times New Roman"/>
              </a:endParaRPr>
            </a:p>
          </p:txBody>
        </p:sp>
      </p:grpSp>
      <p:cxnSp>
        <p:nvCxnSpPr>
          <p:cNvPr id="184" name="Google Shape;184;p8"/>
          <p:cNvCxnSpPr/>
          <p:nvPr/>
        </p:nvCxnSpPr>
        <p:spPr>
          <a:xfrm>
            <a:off x="7136710" y="3839327"/>
            <a:ext cx="1348252" cy="0"/>
          </a:xfrm>
          <a:prstGeom prst="straightConnector1">
            <a:avLst/>
          </a:prstGeom>
          <a:noFill/>
          <a:ln w="28575" cap="flat" cmpd="sng">
            <a:solidFill>
              <a:srgbClr val="FDA739"/>
            </a:solidFill>
            <a:prstDash val="solid"/>
            <a:round/>
            <a:headEnd type="none" w="sm" len="sm"/>
            <a:tailEnd type="none" w="sm" len="sm"/>
          </a:ln>
        </p:spPr>
      </p:cxnSp>
      <p:grpSp>
        <p:nvGrpSpPr>
          <p:cNvPr id="185" name="Google Shape;185;p8"/>
          <p:cNvGrpSpPr/>
          <p:nvPr/>
        </p:nvGrpSpPr>
        <p:grpSpPr>
          <a:xfrm>
            <a:off x="8014267" y="3233342"/>
            <a:ext cx="3358804" cy="1377929"/>
            <a:chOff x="4579697" y="2456289"/>
            <a:chExt cx="1680503" cy="791005"/>
          </a:xfrm>
        </p:grpSpPr>
        <p:sp>
          <p:nvSpPr>
            <p:cNvPr id="186" name="Google Shape;186;p8"/>
            <p:cNvSpPr/>
            <p:nvPr/>
          </p:nvSpPr>
          <p:spPr>
            <a:xfrm>
              <a:off x="4579697" y="2456289"/>
              <a:ext cx="1680503" cy="791005"/>
            </a:xfrm>
            <a:prstGeom prst="ellipse">
              <a:avLst/>
            </a:prstGeom>
            <a:solidFill>
              <a:srgbClr val="FFCC8B"/>
            </a:solidFill>
            <a:ln w="25400" cap="flat" cmpd="sng">
              <a:solidFill>
                <a:srgbClr val="FFDD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endParaRPr>
            </a:p>
          </p:txBody>
        </p:sp>
        <p:sp>
          <p:nvSpPr>
            <p:cNvPr id="187" name="Google Shape;187;p8"/>
            <p:cNvSpPr txBox="1"/>
            <p:nvPr/>
          </p:nvSpPr>
          <p:spPr>
            <a:xfrm>
              <a:off x="4909471" y="2590182"/>
              <a:ext cx="1020952" cy="523276"/>
            </a:xfrm>
            <a:prstGeom prst="rect">
              <a:avLst/>
            </a:prstGeom>
            <a:noFill/>
            <a:ln>
              <a:noFill/>
            </a:ln>
          </p:spPr>
          <p:txBody>
            <a:bodyPr spcFirstLastPara="1" wrap="square" lIns="121900" tIns="60933" rIns="121900" bIns="60933" anchor="t" anchorCtr="0">
              <a:spAutoFit/>
            </a:bodyPr>
            <a:lstStyle/>
            <a:p>
              <a:pPr algn="ctr"/>
              <a:r>
                <a:rPr lang="en-US" sz="1867">
                  <a:latin typeface="Times New Roman"/>
                  <a:ea typeface="Times New Roman"/>
                  <a:cs typeface="Times New Roman"/>
                  <a:sym typeface="Times New Roman"/>
                </a:rPr>
                <a:t>(2) Đồ vật đó có</a:t>
              </a:r>
              <a:endParaRPr sz="1867">
                <a:latin typeface="Times New Roman"/>
                <a:ea typeface="Times New Roman"/>
                <a:cs typeface="Times New Roman"/>
                <a:sym typeface="Times New Roman"/>
              </a:endParaRPr>
            </a:p>
            <a:p>
              <a:pPr algn="ctr"/>
              <a:r>
                <a:rPr lang="en-US" sz="1867">
                  <a:latin typeface="Times New Roman"/>
                  <a:ea typeface="Times New Roman"/>
                  <a:cs typeface="Times New Roman"/>
                  <a:sym typeface="Times New Roman"/>
                </a:rPr>
                <a:t> đặc điểm gì?</a:t>
              </a:r>
              <a:endParaRPr sz="1867">
                <a:latin typeface="Times New Roman"/>
                <a:ea typeface="Times New Roman"/>
                <a:cs typeface="Times New Roman"/>
                <a:sym typeface="Times New Roman"/>
              </a:endParaRPr>
            </a:p>
          </p:txBody>
        </p:sp>
      </p:grpSp>
      <p:grpSp>
        <p:nvGrpSpPr>
          <p:cNvPr id="188" name="Google Shape;188;p8"/>
          <p:cNvGrpSpPr/>
          <p:nvPr/>
        </p:nvGrpSpPr>
        <p:grpSpPr>
          <a:xfrm>
            <a:off x="4561794" y="5129574"/>
            <a:ext cx="2987561" cy="1054673"/>
            <a:chOff x="2566008" y="3847180"/>
            <a:chExt cx="1680503" cy="791005"/>
          </a:xfrm>
        </p:grpSpPr>
        <p:sp>
          <p:nvSpPr>
            <p:cNvPr id="189" name="Google Shape;189;p8"/>
            <p:cNvSpPr/>
            <p:nvPr/>
          </p:nvSpPr>
          <p:spPr>
            <a:xfrm>
              <a:off x="2566008" y="3847180"/>
              <a:ext cx="1680503" cy="791005"/>
            </a:xfrm>
            <a:prstGeom prst="ellipse">
              <a:avLst/>
            </a:prstGeom>
            <a:solidFill>
              <a:srgbClr val="FFCC8B"/>
            </a:solidFill>
            <a:ln w="25400" cap="flat" cmpd="sng">
              <a:solidFill>
                <a:srgbClr val="FFDD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endParaRPr>
            </a:p>
          </p:txBody>
        </p:sp>
        <p:sp>
          <p:nvSpPr>
            <p:cNvPr id="190" name="Google Shape;190;p8"/>
            <p:cNvSpPr txBox="1"/>
            <p:nvPr/>
          </p:nvSpPr>
          <p:spPr>
            <a:xfrm>
              <a:off x="2777979" y="3981072"/>
              <a:ext cx="1184458" cy="523276"/>
            </a:xfrm>
            <a:prstGeom prst="rect">
              <a:avLst/>
            </a:prstGeom>
            <a:noFill/>
            <a:ln>
              <a:noFill/>
            </a:ln>
          </p:spPr>
          <p:txBody>
            <a:bodyPr spcFirstLastPara="1" wrap="square" lIns="121900" tIns="60933" rIns="121900" bIns="60933" anchor="t" anchorCtr="0">
              <a:spAutoFit/>
            </a:bodyPr>
            <a:lstStyle/>
            <a:p>
              <a:pPr algn="ctr"/>
              <a:r>
                <a:rPr lang="en-US" sz="1867">
                  <a:latin typeface="Times New Roman"/>
                  <a:ea typeface="Times New Roman"/>
                  <a:cs typeface="Times New Roman"/>
                  <a:sym typeface="Times New Roman"/>
                </a:rPr>
                <a:t>(3) Em dùng đồ vật</a:t>
              </a:r>
              <a:endParaRPr sz="1867">
                <a:latin typeface="Times New Roman"/>
                <a:ea typeface="Times New Roman"/>
                <a:cs typeface="Times New Roman"/>
                <a:sym typeface="Times New Roman"/>
              </a:endParaRPr>
            </a:p>
            <a:p>
              <a:pPr algn="ctr"/>
              <a:r>
                <a:rPr lang="en-US" sz="1867">
                  <a:latin typeface="Times New Roman"/>
                  <a:ea typeface="Times New Roman"/>
                  <a:cs typeface="Times New Roman"/>
                  <a:sym typeface="Times New Roman"/>
                </a:rPr>
                <a:t> đó như thế nào?</a:t>
              </a:r>
              <a:endParaRPr sz="1867">
                <a:latin typeface="Times New Roman"/>
                <a:ea typeface="Times New Roman"/>
                <a:cs typeface="Times New Roman"/>
                <a:sym typeface="Times New Roman"/>
              </a:endParaRPr>
            </a:p>
          </p:txBody>
        </p:sp>
      </p:grpSp>
      <p:cxnSp>
        <p:nvCxnSpPr>
          <p:cNvPr id="191" name="Google Shape;191;p8"/>
          <p:cNvCxnSpPr/>
          <p:nvPr/>
        </p:nvCxnSpPr>
        <p:spPr>
          <a:xfrm>
            <a:off x="6003703" y="4483515"/>
            <a:ext cx="0" cy="646059"/>
          </a:xfrm>
          <a:prstGeom prst="straightConnector1">
            <a:avLst/>
          </a:prstGeom>
          <a:noFill/>
          <a:ln w="28575" cap="flat" cmpd="sng">
            <a:solidFill>
              <a:srgbClr val="FDA739"/>
            </a:solidFill>
            <a:prstDash val="solid"/>
            <a:round/>
            <a:headEnd type="none" w="sm" len="sm"/>
            <a:tailEnd type="none" w="sm" len="sm"/>
          </a:ln>
        </p:spPr>
      </p:cxnSp>
      <p:cxnSp>
        <p:nvCxnSpPr>
          <p:cNvPr id="192" name="Google Shape;192;p8"/>
          <p:cNvCxnSpPr/>
          <p:nvPr/>
        </p:nvCxnSpPr>
        <p:spPr>
          <a:xfrm rot="10800000">
            <a:off x="4288819" y="3839315"/>
            <a:ext cx="837328" cy="0"/>
          </a:xfrm>
          <a:prstGeom prst="straightConnector1">
            <a:avLst/>
          </a:prstGeom>
          <a:noFill/>
          <a:ln w="28575" cap="flat" cmpd="sng">
            <a:solidFill>
              <a:srgbClr val="FDA739"/>
            </a:solidFill>
            <a:prstDash val="solid"/>
            <a:round/>
            <a:headEnd type="none" w="sm" len="sm"/>
            <a:tailEnd type="none" w="sm" len="sm"/>
          </a:ln>
        </p:spPr>
      </p:cxnSp>
      <p:grpSp>
        <p:nvGrpSpPr>
          <p:cNvPr id="193" name="Google Shape;193;p8"/>
          <p:cNvGrpSpPr/>
          <p:nvPr/>
        </p:nvGrpSpPr>
        <p:grpSpPr>
          <a:xfrm>
            <a:off x="674086" y="3040452"/>
            <a:ext cx="3467156" cy="1610576"/>
            <a:chOff x="767743" y="2396976"/>
            <a:chExt cx="1680503" cy="1207932"/>
          </a:xfrm>
        </p:grpSpPr>
        <p:sp>
          <p:nvSpPr>
            <p:cNvPr id="194" name="Google Shape;194;p8"/>
            <p:cNvSpPr/>
            <p:nvPr/>
          </p:nvSpPr>
          <p:spPr>
            <a:xfrm>
              <a:off x="767743" y="2396976"/>
              <a:ext cx="1680503" cy="1207932"/>
            </a:xfrm>
            <a:prstGeom prst="ellipse">
              <a:avLst/>
            </a:prstGeom>
            <a:solidFill>
              <a:srgbClr val="FFCC8B"/>
            </a:solidFill>
            <a:ln w="25400" cap="flat" cmpd="sng">
              <a:solidFill>
                <a:srgbClr val="FFDD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endParaRPr>
            </a:p>
          </p:txBody>
        </p:sp>
        <p:sp>
          <p:nvSpPr>
            <p:cNvPr id="195" name="Google Shape;195;p8"/>
            <p:cNvSpPr txBox="1"/>
            <p:nvPr/>
          </p:nvSpPr>
          <p:spPr>
            <a:xfrm>
              <a:off x="946996" y="2521141"/>
              <a:ext cx="1388381" cy="954259"/>
            </a:xfrm>
            <a:prstGeom prst="rect">
              <a:avLst/>
            </a:prstGeom>
            <a:noFill/>
            <a:ln>
              <a:noFill/>
            </a:ln>
          </p:spPr>
          <p:txBody>
            <a:bodyPr spcFirstLastPara="1" wrap="square" lIns="121900" tIns="60933" rIns="121900" bIns="60933" anchor="t" anchorCtr="0">
              <a:spAutoFit/>
            </a:bodyPr>
            <a:lstStyle/>
            <a:p>
              <a:pPr algn="ctr"/>
              <a:r>
                <a:rPr lang="en-US" sz="1867">
                  <a:latin typeface="Times New Roman"/>
                  <a:ea typeface="Times New Roman"/>
                  <a:cs typeface="Times New Roman"/>
                  <a:sym typeface="Times New Roman"/>
                </a:rPr>
                <a:t>(4) Nó giúp ích gì cho </a:t>
              </a:r>
              <a:endParaRPr sz="1867"/>
            </a:p>
            <a:p>
              <a:pPr algn="ctr"/>
              <a:r>
                <a:rPr lang="en-US" sz="1867">
                  <a:latin typeface="Times New Roman"/>
                  <a:ea typeface="Times New Roman"/>
                  <a:cs typeface="Times New Roman"/>
                  <a:sym typeface="Times New Roman"/>
                </a:rPr>
                <a:t>em trong </a:t>
              </a:r>
              <a:r>
                <a:rPr lang="en-US" sz="1867" smtClean="0">
                  <a:latin typeface="Times New Roman"/>
                  <a:ea typeface="Times New Roman"/>
                  <a:cs typeface="Times New Roman"/>
                  <a:sym typeface="Times New Roman"/>
                </a:rPr>
                <a:t>cuộc sống</a:t>
              </a:r>
              <a:endParaRPr sz="1867"/>
            </a:p>
            <a:p>
              <a:pPr algn="ctr"/>
              <a:r>
                <a:rPr lang="en-US" sz="1867">
                  <a:latin typeface="Times New Roman"/>
                  <a:ea typeface="Times New Roman"/>
                  <a:cs typeface="Times New Roman"/>
                  <a:sym typeface="Times New Roman"/>
                </a:rPr>
                <a:t>Tình cảm của em</a:t>
              </a:r>
              <a:endParaRPr sz="1867">
                <a:latin typeface="Times New Roman"/>
                <a:ea typeface="Times New Roman"/>
                <a:cs typeface="Times New Roman"/>
                <a:sym typeface="Times New Roman"/>
              </a:endParaRPr>
            </a:p>
            <a:p>
              <a:pPr algn="ctr"/>
              <a:r>
                <a:rPr lang="en-US" sz="1867">
                  <a:latin typeface="Times New Roman"/>
                  <a:ea typeface="Times New Roman"/>
                  <a:cs typeface="Times New Roman"/>
                  <a:sym typeface="Times New Roman"/>
                </a:rPr>
                <a:t> với đồ vật đó như thế nào?</a:t>
              </a:r>
              <a:endParaRPr sz="1867">
                <a:latin typeface="Times New Roman"/>
                <a:ea typeface="Times New Roman"/>
                <a:cs typeface="Times New Roman"/>
                <a:sym typeface="Times New Roman"/>
              </a:endParaRPr>
            </a:p>
          </p:txBody>
        </p:sp>
      </p:grpSp>
      <p:sp>
        <p:nvSpPr>
          <p:cNvPr id="198" name="Google Shape;198;p8"/>
          <p:cNvSpPr txBox="1"/>
          <p:nvPr/>
        </p:nvSpPr>
        <p:spPr>
          <a:xfrm>
            <a:off x="4828628" y="3111755"/>
            <a:ext cx="2501385" cy="1969715"/>
          </a:xfrm>
          <a:prstGeom prst="rect">
            <a:avLst/>
          </a:prstGeom>
          <a:noFill/>
          <a:ln>
            <a:noFill/>
          </a:ln>
        </p:spPr>
        <p:txBody>
          <a:bodyPr spcFirstLastPara="1" wrap="square" lIns="121900" tIns="60933" rIns="121900" bIns="60933" anchor="t" anchorCtr="0">
            <a:spAutoFit/>
          </a:bodyPr>
          <a:lstStyle/>
          <a:p>
            <a:pPr algn="ctr"/>
            <a:r>
              <a:rPr lang="en-US" sz="2400" b="1">
                <a:latin typeface="Times New Roman"/>
                <a:ea typeface="Times New Roman"/>
                <a:cs typeface="Times New Roman"/>
                <a:sym typeface="Times New Roman"/>
              </a:rPr>
              <a:t>Giới thiệu</a:t>
            </a:r>
            <a:endParaRPr sz="2400" b="1">
              <a:latin typeface="Times New Roman"/>
              <a:ea typeface="Times New Roman"/>
              <a:cs typeface="Times New Roman"/>
              <a:sym typeface="Times New Roman"/>
            </a:endParaRPr>
          </a:p>
          <a:p>
            <a:pPr algn="ctr"/>
            <a:r>
              <a:rPr lang="en-US" sz="2400" b="1">
                <a:latin typeface="Times New Roman"/>
                <a:ea typeface="Times New Roman"/>
                <a:cs typeface="Times New Roman"/>
                <a:sym typeface="Times New Roman"/>
              </a:rPr>
              <a:t> một đồ </a:t>
            </a:r>
            <a:r>
              <a:rPr lang="en-US" sz="2400" b="1" smtClean="0">
                <a:latin typeface="Times New Roman"/>
                <a:ea typeface="Times New Roman"/>
                <a:cs typeface="Times New Roman"/>
                <a:sym typeface="Times New Roman"/>
              </a:rPr>
              <a:t>chơi hoặc một đồ dùng gia đình</a:t>
            </a:r>
            <a:endParaRPr sz="2400"/>
          </a:p>
          <a:p>
            <a:pPr algn="ctr"/>
            <a:r>
              <a:rPr lang="en-US" sz="2400" b="1" smtClean="0">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cxnSp>
        <p:nvCxnSpPr>
          <p:cNvPr id="199" name="Google Shape;199;p8"/>
          <p:cNvCxnSpPr/>
          <p:nvPr/>
        </p:nvCxnSpPr>
        <p:spPr>
          <a:xfrm rot="10800000" flipH="1">
            <a:off x="9260232" y="2867042"/>
            <a:ext cx="750465" cy="444209"/>
          </a:xfrm>
          <a:prstGeom prst="straightConnector1">
            <a:avLst/>
          </a:prstGeom>
          <a:noFill/>
          <a:ln w="28575" cap="flat" cmpd="sng">
            <a:solidFill>
              <a:srgbClr val="389694"/>
            </a:solidFill>
            <a:prstDash val="solid"/>
            <a:round/>
            <a:headEnd type="none" w="sm" len="sm"/>
            <a:tailEnd type="stealth" w="med" len="med"/>
          </a:ln>
        </p:spPr>
      </p:cxnSp>
      <p:sp>
        <p:nvSpPr>
          <p:cNvPr id="200" name="Google Shape;200;p8"/>
          <p:cNvSpPr txBox="1"/>
          <p:nvPr/>
        </p:nvSpPr>
        <p:spPr>
          <a:xfrm>
            <a:off x="9707250" y="1835564"/>
            <a:ext cx="1556409" cy="985023"/>
          </a:xfrm>
          <a:prstGeom prst="rect">
            <a:avLst/>
          </a:prstGeom>
          <a:noFill/>
          <a:ln>
            <a:noFill/>
          </a:ln>
        </p:spPr>
        <p:txBody>
          <a:bodyPr spcFirstLastPara="1" wrap="square" lIns="121900" tIns="60933" rIns="121900" bIns="60933" anchor="t" anchorCtr="0">
            <a:spAutoFit/>
          </a:bodyPr>
          <a:lstStyle/>
          <a:p>
            <a:pPr algn="ctr"/>
            <a:r>
              <a:rPr lang="en-US" sz="1867">
                <a:latin typeface="Times New Roman"/>
                <a:ea typeface="Times New Roman"/>
                <a:cs typeface="Times New Roman"/>
                <a:sym typeface="Times New Roman"/>
              </a:rPr>
              <a:t>Hình dáng: </a:t>
            </a:r>
            <a:endParaRPr sz="1867"/>
          </a:p>
          <a:p>
            <a:pPr algn="ctr"/>
            <a:r>
              <a:rPr lang="en-US" sz="1867" smtClean="0">
                <a:latin typeface="Times New Roman"/>
                <a:cs typeface="Times New Roman"/>
                <a:sym typeface="Times New Roman"/>
              </a:rPr>
              <a:t>Vuông, chữ nhật, tròn…</a:t>
            </a:r>
            <a:endParaRPr sz="1867"/>
          </a:p>
        </p:txBody>
      </p:sp>
      <p:sp>
        <p:nvSpPr>
          <p:cNvPr id="201" name="Google Shape;201;p8"/>
          <p:cNvSpPr txBox="1"/>
          <p:nvPr/>
        </p:nvSpPr>
        <p:spPr>
          <a:xfrm>
            <a:off x="9447849" y="4806545"/>
            <a:ext cx="2052640" cy="985023"/>
          </a:xfrm>
          <a:prstGeom prst="rect">
            <a:avLst/>
          </a:prstGeom>
          <a:noFill/>
          <a:ln>
            <a:noFill/>
          </a:ln>
        </p:spPr>
        <p:txBody>
          <a:bodyPr spcFirstLastPara="1" wrap="square" lIns="121900" tIns="60933" rIns="121900" bIns="60933" anchor="t" anchorCtr="0">
            <a:spAutoFit/>
          </a:bodyPr>
          <a:lstStyle/>
          <a:p>
            <a:pPr algn="ctr"/>
            <a:r>
              <a:rPr lang="en-US" sz="1867">
                <a:latin typeface="Times New Roman"/>
                <a:ea typeface="Times New Roman"/>
                <a:cs typeface="Times New Roman"/>
                <a:sym typeface="Times New Roman"/>
              </a:rPr>
              <a:t>Màu sắc:</a:t>
            </a:r>
            <a:endParaRPr sz="1867"/>
          </a:p>
          <a:p>
            <a:pPr algn="ctr"/>
            <a:r>
              <a:rPr lang="en-US" sz="1867">
                <a:latin typeface="Times New Roman"/>
                <a:ea typeface="Times New Roman"/>
                <a:cs typeface="Times New Roman"/>
                <a:sym typeface="Times New Roman"/>
              </a:rPr>
              <a:t> xanh, </a:t>
            </a:r>
            <a:r>
              <a:rPr lang="en-US" sz="1867" smtClean="0">
                <a:latin typeface="Times New Roman"/>
                <a:ea typeface="Times New Roman"/>
                <a:cs typeface="Times New Roman"/>
                <a:sym typeface="Times New Roman"/>
              </a:rPr>
              <a:t>đỏ, nhiều màu </a:t>
            </a:r>
            <a:r>
              <a:rPr lang="en-US" sz="1867">
                <a:latin typeface="Times New Roman"/>
                <a:ea typeface="Times New Roman"/>
                <a:cs typeface="Times New Roman"/>
                <a:sym typeface="Times New Roman"/>
              </a:rPr>
              <a:t>...</a:t>
            </a:r>
            <a:endParaRPr sz="1867">
              <a:latin typeface="Times New Roman"/>
              <a:ea typeface="Times New Roman"/>
              <a:cs typeface="Times New Roman"/>
              <a:sym typeface="Times New Roman"/>
            </a:endParaRPr>
          </a:p>
        </p:txBody>
      </p:sp>
      <p:cxnSp>
        <p:nvCxnSpPr>
          <p:cNvPr id="202" name="Google Shape;202;p8"/>
          <p:cNvCxnSpPr/>
          <p:nvPr/>
        </p:nvCxnSpPr>
        <p:spPr>
          <a:xfrm>
            <a:off x="9210745" y="4339417"/>
            <a:ext cx="906023" cy="467129"/>
          </a:xfrm>
          <a:prstGeom prst="straightConnector1">
            <a:avLst/>
          </a:prstGeom>
          <a:noFill/>
          <a:ln w="28575" cap="flat" cmpd="sng">
            <a:solidFill>
              <a:srgbClr val="389694"/>
            </a:solidFill>
            <a:prstDash val="solid"/>
            <a:round/>
            <a:headEnd type="none" w="sm" len="sm"/>
            <a:tailEnd type="stealth" w="med" len="med"/>
          </a:ln>
        </p:spPr>
      </p:cxnSp>
      <p:cxnSp>
        <p:nvCxnSpPr>
          <p:cNvPr id="203" name="Google Shape;203;p8"/>
          <p:cNvCxnSpPr/>
          <p:nvPr/>
        </p:nvCxnSpPr>
        <p:spPr>
          <a:xfrm rot="10800000">
            <a:off x="3739076" y="1592796"/>
            <a:ext cx="677104" cy="242768"/>
          </a:xfrm>
          <a:prstGeom prst="straightConnector1">
            <a:avLst/>
          </a:prstGeom>
          <a:noFill/>
          <a:ln w="28575" cap="flat" cmpd="sng">
            <a:solidFill>
              <a:srgbClr val="389694"/>
            </a:solidFill>
            <a:prstDash val="solid"/>
            <a:round/>
            <a:headEnd type="none" w="sm" len="sm"/>
            <a:tailEnd type="stealth" w="med" len="med"/>
          </a:ln>
        </p:spPr>
      </p:cxnSp>
      <p:sp>
        <p:nvSpPr>
          <p:cNvPr id="204" name="Google Shape;204;p8"/>
          <p:cNvSpPr txBox="1"/>
          <p:nvPr/>
        </p:nvSpPr>
        <p:spPr>
          <a:xfrm>
            <a:off x="1873144" y="1102023"/>
            <a:ext cx="2489292" cy="492388"/>
          </a:xfrm>
          <a:prstGeom prst="rect">
            <a:avLst/>
          </a:prstGeom>
          <a:noFill/>
          <a:ln>
            <a:noFill/>
          </a:ln>
        </p:spPr>
        <p:txBody>
          <a:bodyPr spcFirstLastPara="1" wrap="square" lIns="121900" tIns="60933" rIns="121900" bIns="60933" anchor="t" anchorCtr="0">
            <a:spAutoFit/>
          </a:bodyPr>
          <a:lstStyle/>
          <a:p>
            <a:pPr algn="ctr"/>
            <a:r>
              <a:rPr lang="en-US" sz="2400">
                <a:latin typeface="Times New Roman"/>
                <a:ea typeface="Times New Roman"/>
                <a:cs typeface="Times New Roman"/>
                <a:sym typeface="Times New Roman"/>
              </a:rPr>
              <a:t>Đó là đồ vật gì</a:t>
            </a:r>
            <a:r>
              <a:rPr lang="en-US" sz="2400" smtClean="0">
                <a:latin typeface="Times New Roman"/>
                <a:ea typeface="Times New Roman"/>
                <a:cs typeface="Times New Roman"/>
                <a:sym typeface="Times New Roman"/>
              </a:rPr>
              <a:t>?</a:t>
            </a:r>
          </a:p>
        </p:txBody>
      </p:sp>
      <p:cxnSp>
        <p:nvCxnSpPr>
          <p:cNvPr id="205" name="Google Shape;205;p8"/>
          <p:cNvCxnSpPr/>
          <p:nvPr/>
        </p:nvCxnSpPr>
        <p:spPr>
          <a:xfrm rot="10800000" flipH="1">
            <a:off x="7506080" y="1643081"/>
            <a:ext cx="576576" cy="192483"/>
          </a:xfrm>
          <a:prstGeom prst="straightConnector1">
            <a:avLst/>
          </a:prstGeom>
          <a:noFill/>
          <a:ln w="28575" cap="flat" cmpd="sng">
            <a:solidFill>
              <a:srgbClr val="389694"/>
            </a:solidFill>
            <a:prstDash val="solid"/>
            <a:round/>
            <a:headEnd type="none" w="sm" len="sm"/>
            <a:tailEnd type="stealth" w="med" len="med"/>
          </a:ln>
        </p:spPr>
      </p:cxnSp>
      <p:sp>
        <p:nvSpPr>
          <p:cNvPr id="206" name="Google Shape;206;p8"/>
          <p:cNvSpPr txBox="1"/>
          <p:nvPr/>
        </p:nvSpPr>
        <p:spPr>
          <a:xfrm>
            <a:off x="7005598" y="1032920"/>
            <a:ext cx="4166476" cy="492388"/>
          </a:xfrm>
          <a:prstGeom prst="rect">
            <a:avLst/>
          </a:prstGeom>
          <a:noFill/>
          <a:ln>
            <a:noFill/>
          </a:ln>
        </p:spPr>
        <p:txBody>
          <a:bodyPr spcFirstLastPara="1" wrap="square" lIns="121900" tIns="60933" rIns="121900" bIns="60933" anchor="t" anchorCtr="0">
            <a:spAutoFit/>
          </a:bodyPr>
          <a:lstStyle/>
          <a:p>
            <a:pPr algn="ctr"/>
            <a:r>
              <a:rPr lang="en-US" sz="2400">
                <a:latin typeface="Times New Roman"/>
                <a:ea typeface="Times New Roman"/>
                <a:cs typeface="Times New Roman"/>
                <a:sym typeface="Times New Roman"/>
              </a:rPr>
              <a:t>Em có nó trong hoàn cảnh nào?</a:t>
            </a:r>
            <a:endParaRPr sz="2400">
              <a:latin typeface="Times New Roman"/>
              <a:ea typeface="Times New Roman"/>
              <a:cs typeface="Times New Roman"/>
              <a:sym typeface="Times New Roman"/>
            </a:endParaRPr>
          </a:p>
        </p:txBody>
      </p:sp>
      <p:sp>
        <p:nvSpPr>
          <p:cNvPr id="35" name="Google Shape;227;p8"/>
          <p:cNvSpPr txBox="1"/>
          <p:nvPr/>
        </p:nvSpPr>
        <p:spPr>
          <a:xfrm>
            <a:off x="1573114" y="135038"/>
            <a:ext cx="1031243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9900"/>
                </a:solidFill>
                <a:latin typeface="Arial Rounded"/>
                <a:ea typeface="Arial Rounded"/>
                <a:cs typeface="Arial Rounded"/>
                <a:sym typeface="Arial Rounded"/>
              </a:rPr>
              <a:t>Viết 3 – 4 câu giới thiệu về một món đồ chơi hoặc một đồ dùng gia đình.</a:t>
            </a:r>
            <a:endParaRPr sz="2800" b="1">
              <a:solidFill>
                <a:srgbClr val="009900"/>
              </a:solidFill>
              <a:latin typeface="Arial Rounded"/>
              <a:ea typeface="Arial Rounded"/>
              <a:cs typeface="Arial Rounded"/>
              <a:sym typeface="Arial Rounded"/>
            </a:endParaRPr>
          </a:p>
        </p:txBody>
      </p:sp>
    </p:spTree>
    <p:extLst>
      <p:ext uri="{BB962C8B-B14F-4D97-AF65-F5344CB8AC3E}">
        <p14:creationId xmlns:p14="http://schemas.microsoft.com/office/powerpoint/2010/main" val="19238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500"/>
                                        <p:tgtEl>
                                          <p:spTgt spid="1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fade">
                                      <p:cBhvr>
                                        <p:cTn id="17" dur="2000"/>
                                        <p:tgtEl>
                                          <p:spTgt spid="1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4"/>
                                        </p:tgtEl>
                                        <p:attrNameLst>
                                          <p:attrName>style.visibility</p:attrName>
                                        </p:attrNameLst>
                                      </p:cBhvr>
                                      <p:to>
                                        <p:strVal val="visible"/>
                                      </p:to>
                                    </p:set>
                                    <p:animEffect transition="in" filter="fade">
                                      <p:cBhvr>
                                        <p:cTn id="27" dur="500"/>
                                        <p:tgtEl>
                                          <p:spTgt spid="2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fade">
                                      <p:cBhvr>
                                        <p:cTn id="32" dur="500"/>
                                        <p:tgtEl>
                                          <p:spTgt spid="2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
                                        </p:tgtEl>
                                        <p:attrNameLst>
                                          <p:attrName>style.visibility</p:attrName>
                                        </p:attrNameLst>
                                      </p:cBhvr>
                                      <p:to>
                                        <p:strVal val="visible"/>
                                      </p:to>
                                    </p:set>
                                    <p:animEffect transition="in" filter="fade">
                                      <p:cBhvr>
                                        <p:cTn id="37" dur="500"/>
                                        <p:tgtEl>
                                          <p:spTgt spid="20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4"/>
                                        </p:tgtEl>
                                        <p:attrNameLst>
                                          <p:attrName>style.visibility</p:attrName>
                                        </p:attrNameLst>
                                      </p:cBhvr>
                                      <p:to>
                                        <p:strVal val="visible"/>
                                      </p:to>
                                    </p:set>
                                    <p:animEffect transition="in" filter="fade">
                                      <p:cBhvr>
                                        <p:cTn id="42" dur="500"/>
                                        <p:tgtEl>
                                          <p:spTgt spid="1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5"/>
                                        </p:tgtEl>
                                        <p:attrNameLst>
                                          <p:attrName>style.visibility</p:attrName>
                                        </p:attrNameLst>
                                      </p:cBhvr>
                                      <p:to>
                                        <p:strVal val="visible"/>
                                      </p:to>
                                    </p:set>
                                    <p:animEffect transition="in" filter="fade">
                                      <p:cBhvr>
                                        <p:cTn id="47" dur="2000"/>
                                        <p:tgtEl>
                                          <p:spTgt spid="18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9"/>
                                        </p:tgtEl>
                                        <p:attrNameLst>
                                          <p:attrName>style.visibility</p:attrName>
                                        </p:attrNameLst>
                                      </p:cBhvr>
                                      <p:to>
                                        <p:strVal val="visible"/>
                                      </p:to>
                                    </p:set>
                                    <p:animEffect transition="in" filter="fade">
                                      <p:cBhvr>
                                        <p:cTn id="52" dur="500"/>
                                        <p:tgtEl>
                                          <p:spTgt spid="1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0"/>
                                        </p:tgtEl>
                                        <p:attrNameLst>
                                          <p:attrName>style.visibility</p:attrName>
                                        </p:attrNameLst>
                                      </p:cBhvr>
                                      <p:to>
                                        <p:strVal val="visible"/>
                                      </p:to>
                                    </p:set>
                                    <p:animEffect transition="in" filter="fade">
                                      <p:cBhvr>
                                        <p:cTn id="57" dur="500"/>
                                        <p:tgtEl>
                                          <p:spTgt spid="2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fade">
                                      <p:cBhvr>
                                        <p:cTn id="62" dur="500"/>
                                        <p:tgtEl>
                                          <p:spTgt spid="20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1"/>
                                        </p:tgtEl>
                                        <p:attrNameLst>
                                          <p:attrName>style.visibility</p:attrName>
                                        </p:attrNameLst>
                                      </p:cBhvr>
                                      <p:to>
                                        <p:strVal val="visible"/>
                                      </p:to>
                                    </p:set>
                                    <p:animEffect transition="in" filter="fade">
                                      <p:cBhvr>
                                        <p:cTn id="67" dur="500"/>
                                        <p:tgtEl>
                                          <p:spTgt spid="20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1"/>
                                        </p:tgtEl>
                                        <p:attrNameLst>
                                          <p:attrName>style.visibility</p:attrName>
                                        </p:attrNameLst>
                                      </p:cBhvr>
                                      <p:to>
                                        <p:strVal val="visible"/>
                                      </p:to>
                                    </p:set>
                                    <p:animEffect transition="in" filter="fade">
                                      <p:cBhvr>
                                        <p:cTn id="72" dur="500"/>
                                        <p:tgtEl>
                                          <p:spTgt spid="19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8"/>
                                        </p:tgtEl>
                                        <p:attrNameLst>
                                          <p:attrName>style.visibility</p:attrName>
                                        </p:attrNameLst>
                                      </p:cBhvr>
                                      <p:to>
                                        <p:strVal val="visible"/>
                                      </p:to>
                                    </p:set>
                                    <p:animEffect transition="in" filter="fade">
                                      <p:cBhvr>
                                        <p:cTn id="77" dur="2000"/>
                                        <p:tgtEl>
                                          <p:spTgt spid="18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2"/>
                                        </p:tgtEl>
                                        <p:attrNameLst>
                                          <p:attrName>style.visibility</p:attrName>
                                        </p:attrNameLst>
                                      </p:cBhvr>
                                      <p:to>
                                        <p:strVal val="visible"/>
                                      </p:to>
                                    </p:set>
                                    <p:animEffect transition="in" filter="fade">
                                      <p:cBhvr>
                                        <p:cTn id="82" dur="500"/>
                                        <p:tgtEl>
                                          <p:spTgt spid="19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93"/>
                                        </p:tgtEl>
                                        <p:attrNameLst>
                                          <p:attrName>style.visibility</p:attrName>
                                        </p:attrNameLst>
                                      </p:cBhvr>
                                      <p:to>
                                        <p:strVal val="visible"/>
                                      </p:to>
                                    </p:set>
                                    <p:animEffect transition="in" filter="fade">
                                      <p:cBhvr>
                                        <p:cTn id="87"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5" name="Google Shape;215;p9" descr="20210409090849_wm_shs-tieng-viet-2-tap-1"/>
          <p:cNvPicPr preferRelativeResize="0"/>
          <p:nvPr/>
        </p:nvPicPr>
        <p:blipFill rotWithShape="1">
          <a:blip r:embed="rId3">
            <a:alphaModFix/>
          </a:blip>
          <a:srcRect l="6772" t="58429" r="84263" b="36408"/>
          <a:stretch/>
        </p:blipFill>
        <p:spPr>
          <a:xfrm>
            <a:off x="109759" y="124074"/>
            <a:ext cx="994791" cy="603045"/>
          </a:xfrm>
          <a:prstGeom prst="rect">
            <a:avLst/>
          </a:prstGeom>
          <a:noFill/>
          <a:ln>
            <a:noFill/>
          </a:ln>
        </p:spPr>
      </p:pic>
      <p:grpSp>
        <p:nvGrpSpPr>
          <p:cNvPr id="217" name="Google Shape;217;p9"/>
          <p:cNvGrpSpPr/>
          <p:nvPr/>
        </p:nvGrpSpPr>
        <p:grpSpPr>
          <a:xfrm>
            <a:off x="5810864" y="1132590"/>
            <a:ext cx="5946985" cy="2901532"/>
            <a:chOff x="4006921" y="747621"/>
            <a:chExt cx="6788727" cy="2572204"/>
          </a:xfrm>
        </p:grpSpPr>
        <p:pic>
          <p:nvPicPr>
            <p:cNvPr id="218" name="Google Shape;218;p9"/>
            <p:cNvPicPr preferRelativeResize="0"/>
            <p:nvPr/>
          </p:nvPicPr>
          <p:blipFill rotWithShape="1">
            <a:blip r:embed="rId4">
              <a:alphaModFix/>
            </a:blip>
            <a:srcRect/>
            <a:stretch/>
          </p:blipFill>
          <p:spPr>
            <a:xfrm>
              <a:off x="4006921" y="831056"/>
              <a:ext cx="6788727" cy="2488769"/>
            </a:xfrm>
            <a:prstGeom prst="rect">
              <a:avLst/>
            </a:prstGeom>
            <a:noFill/>
            <a:ln>
              <a:noFill/>
            </a:ln>
          </p:spPr>
        </p:pic>
        <p:sp>
          <p:nvSpPr>
            <p:cNvPr id="219" name="Google Shape;219;p9"/>
            <p:cNvSpPr txBox="1"/>
            <p:nvPr/>
          </p:nvSpPr>
          <p:spPr>
            <a:xfrm>
              <a:off x="6227475" y="1059297"/>
              <a:ext cx="3990329" cy="471552"/>
            </a:xfrm>
            <a:prstGeom prst="rect">
              <a:avLst/>
            </a:prstGeom>
            <a:noFill/>
            <a:ln>
              <a:noFill/>
            </a:ln>
          </p:spPr>
          <p:txBody>
            <a:bodyPr spcFirstLastPara="1" wrap="square" lIns="121900" tIns="60933" rIns="121900" bIns="60933" anchor="t" anchorCtr="0">
              <a:spAutoFit/>
            </a:bodyPr>
            <a:lstStyle/>
            <a:p>
              <a:r>
                <a:rPr lang="en-US" sz="2800" b="1">
                  <a:solidFill>
                    <a:srgbClr val="FF0000"/>
                  </a:solidFill>
                  <a:latin typeface="HP001 4 hàng" panose="020B0603050302020204" pitchFamily="34" charset="0"/>
                </a:rPr>
                <a:t>Bài làm</a:t>
              </a:r>
              <a:endParaRPr sz="2800" b="1">
                <a:solidFill>
                  <a:srgbClr val="FF0000"/>
                </a:solidFill>
                <a:latin typeface="HP001 4 hàng" panose="020B0603050302020204" pitchFamily="34" charset="0"/>
              </a:endParaRPr>
            </a:p>
          </p:txBody>
        </p:sp>
        <p:sp>
          <p:nvSpPr>
            <p:cNvPr id="220" name="Google Shape;220;p9"/>
            <p:cNvSpPr txBox="1"/>
            <p:nvPr/>
          </p:nvSpPr>
          <p:spPr>
            <a:xfrm>
              <a:off x="4345716" y="1006896"/>
              <a:ext cx="3990329" cy="523952"/>
            </a:xfrm>
            <a:prstGeom prst="rect">
              <a:avLst/>
            </a:prstGeom>
            <a:noFill/>
            <a:ln>
              <a:noFill/>
            </a:ln>
          </p:spPr>
          <p:txBody>
            <a:bodyPr spcFirstLastPara="1" wrap="square" lIns="121900" tIns="60933" rIns="121900" bIns="60933" anchor="t" anchorCtr="0">
              <a:spAutoFit/>
            </a:bodyPr>
            <a:lstStyle/>
            <a:p>
              <a:endParaRPr sz="3200" b="1">
                <a:solidFill>
                  <a:srgbClr val="FF0000"/>
                </a:solidFill>
                <a:latin typeface="HP001 4 hàng" panose="020B0603050302020204" pitchFamily="34" charset="0"/>
              </a:endParaRPr>
            </a:p>
          </p:txBody>
        </p:sp>
        <p:cxnSp>
          <p:nvCxnSpPr>
            <p:cNvPr id="221" name="Google Shape;221;p9"/>
            <p:cNvCxnSpPr/>
            <p:nvPr/>
          </p:nvCxnSpPr>
          <p:spPr>
            <a:xfrm>
              <a:off x="4006921" y="747621"/>
              <a:ext cx="0" cy="2548216"/>
            </a:xfrm>
            <a:prstGeom prst="straightConnector1">
              <a:avLst/>
            </a:prstGeom>
            <a:noFill/>
            <a:ln w="28575" cap="flat" cmpd="sng">
              <a:solidFill>
                <a:srgbClr val="FF0000"/>
              </a:solidFill>
              <a:prstDash val="solid"/>
              <a:round/>
              <a:headEnd type="none" w="sm" len="sm"/>
              <a:tailEnd type="none" w="sm" len="sm"/>
            </a:ln>
          </p:spPr>
        </p:cxnSp>
      </p:grpSp>
      <p:sp>
        <p:nvSpPr>
          <p:cNvPr id="222" name="Google Shape;222;p9"/>
          <p:cNvSpPr/>
          <p:nvPr/>
        </p:nvSpPr>
        <p:spPr>
          <a:xfrm>
            <a:off x="5810864" y="4128239"/>
            <a:ext cx="5975115" cy="2062186"/>
          </a:xfrm>
          <a:prstGeom prst="roundRect">
            <a:avLst>
              <a:gd name="adj" fmla="val 16667"/>
            </a:avLst>
          </a:prstGeom>
          <a:solidFill>
            <a:srgbClr val="FDCAC8"/>
          </a:solidFill>
          <a:ln w="25400"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r>
              <a:rPr lang="en-US" sz="2400" b="1" i="1">
                <a:solidFill>
                  <a:srgbClr val="213054"/>
                </a:solidFill>
                <a:latin typeface="Times New Roman"/>
                <a:ea typeface="Times New Roman"/>
                <a:cs typeface="Times New Roman"/>
                <a:sym typeface="Times New Roman"/>
              </a:rPr>
              <a:t>Lưu ý:</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Viết đủ nội dung.</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Câu đủ ý, diễn đạt rõ ràng.</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Các câu nối tiếp nhau thành một đoạn văn.</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Đầu câu viết hoa, cuối câu có dấu chấm</a:t>
            </a:r>
            <a:endParaRPr sz="2400">
              <a:solidFill>
                <a:srgbClr val="213054"/>
              </a:solidFill>
              <a:latin typeface="Times New Roman"/>
              <a:ea typeface="Times New Roman"/>
              <a:cs typeface="Times New Roman"/>
              <a:sym typeface="Times New Roman"/>
            </a:endParaRPr>
          </a:p>
        </p:txBody>
      </p:sp>
      <p:sp>
        <p:nvSpPr>
          <p:cNvPr id="12" name="Google Shape;227;p8"/>
          <p:cNvSpPr txBox="1"/>
          <p:nvPr/>
        </p:nvSpPr>
        <p:spPr>
          <a:xfrm>
            <a:off x="1104550" y="397520"/>
            <a:ext cx="106533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9900"/>
                </a:solidFill>
                <a:latin typeface="Arial Rounded"/>
                <a:ea typeface="Arial Rounded"/>
                <a:cs typeface="Arial Rounded"/>
                <a:sym typeface="Arial Rounded"/>
              </a:rPr>
              <a:t>Viết 3 – 4 câu giới thiệu về một món đồ chơi hoặc một đồ dùng gia đình.</a:t>
            </a:r>
            <a:endParaRPr sz="2400" b="1">
              <a:solidFill>
                <a:srgbClr val="009900"/>
              </a:solidFill>
              <a:latin typeface="Arial Rounded"/>
              <a:ea typeface="Arial Rounded"/>
              <a:cs typeface="Arial Rounded"/>
              <a:sym typeface="Arial Rounded"/>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60" y="993711"/>
            <a:ext cx="5552712" cy="5196714"/>
          </a:xfrm>
          <a:prstGeom prst="rect">
            <a:avLst/>
          </a:prstGeom>
        </p:spPr>
      </p:pic>
    </p:spTree>
    <p:extLst>
      <p:ext uri="{BB962C8B-B14F-4D97-AF65-F5344CB8AC3E}">
        <p14:creationId xmlns:p14="http://schemas.microsoft.com/office/powerpoint/2010/main" val="554323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cxnSp>
        <p:nvCxnSpPr>
          <p:cNvPr id="229" name="Google Shape;229;p10"/>
          <p:cNvCxnSpPr/>
          <p:nvPr/>
        </p:nvCxnSpPr>
        <p:spPr>
          <a:xfrm>
            <a:off x="1688393" y="1002172"/>
            <a:ext cx="9379131" cy="0"/>
          </a:xfrm>
          <a:prstGeom prst="straightConnector1">
            <a:avLst/>
          </a:prstGeom>
          <a:noFill/>
          <a:ln w="28575" cap="flat" cmpd="sng">
            <a:solidFill>
              <a:schemeClr val="accent1"/>
            </a:solidFill>
            <a:prstDash val="solid"/>
            <a:miter lim="800000"/>
            <a:headEnd type="none" w="sm" len="sm"/>
            <a:tailEnd type="none" w="sm" len="sm"/>
          </a:ln>
        </p:spPr>
      </p:cxnSp>
      <p:sp>
        <p:nvSpPr>
          <p:cNvPr id="230" name="Google Shape;230;p10"/>
          <p:cNvSpPr txBox="1"/>
          <p:nvPr/>
        </p:nvSpPr>
        <p:spPr>
          <a:xfrm>
            <a:off x="1688393" y="406615"/>
            <a:ext cx="6701247" cy="707846"/>
          </a:xfrm>
          <a:prstGeom prst="rect">
            <a:avLst/>
          </a:prstGeom>
          <a:noFill/>
          <a:ln>
            <a:noFill/>
          </a:ln>
        </p:spPr>
        <p:txBody>
          <a:bodyPr spcFirstLastPara="1" wrap="square" lIns="91433" tIns="45700" rIns="91433" bIns="45700" anchor="t" anchorCtr="0">
            <a:spAutoFit/>
          </a:bodyPr>
          <a:lstStyle/>
          <a:p>
            <a:r>
              <a:rPr lang="en-US" sz="4000" b="1">
                <a:solidFill>
                  <a:srgbClr val="1E4E79"/>
                </a:solidFill>
                <a:latin typeface="Times New Roman"/>
                <a:ea typeface="Times New Roman"/>
                <a:cs typeface="Times New Roman"/>
                <a:sym typeface="Times New Roman"/>
              </a:rPr>
              <a:t>Tư thế ngồi</a:t>
            </a:r>
            <a:endParaRPr sz="4000" b="1">
              <a:solidFill>
                <a:srgbClr val="1E4E79"/>
              </a:solidFill>
            </a:endParaRPr>
          </a:p>
        </p:txBody>
      </p:sp>
      <p:sp>
        <p:nvSpPr>
          <p:cNvPr id="231" name="Google Shape;231;p10"/>
          <p:cNvSpPr/>
          <p:nvPr/>
        </p:nvSpPr>
        <p:spPr>
          <a:xfrm>
            <a:off x="9506789" y="1981500"/>
            <a:ext cx="539347" cy="539347"/>
          </a:xfrm>
          <a:custGeom>
            <a:avLst/>
            <a:gdLst/>
            <a:ahLst/>
            <a:cxnLst/>
            <a:rect l="l" t="t" r="r" b="b"/>
            <a:pathLst>
              <a:path w="539346" h="539346" extrusionOk="0">
                <a:moveTo>
                  <a:pt x="0" y="296640"/>
                </a:moveTo>
                <a:lnTo>
                  <a:pt x="121353" y="296640"/>
                </a:lnTo>
                <a:lnTo>
                  <a:pt x="121353" y="0"/>
                </a:lnTo>
                <a:lnTo>
                  <a:pt x="417993" y="0"/>
                </a:lnTo>
                <a:lnTo>
                  <a:pt x="417993" y="296640"/>
                </a:lnTo>
                <a:lnTo>
                  <a:pt x="539346" y="296640"/>
                </a:lnTo>
                <a:lnTo>
                  <a:pt x="269673" y="539346"/>
                </a:lnTo>
                <a:lnTo>
                  <a:pt x="0" y="296640"/>
                </a:lnTo>
                <a:close/>
              </a:path>
            </a:pathLst>
          </a:custGeom>
          <a:solidFill>
            <a:srgbClr val="CDE1E8">
              <a:alpha val="89803"/>
            </a:srgbClr>
          </a:solidFill>
          <a:ln w="12700" cap="flat" cmpd="sng">
            <a:solidFill>
              <a:srgbClr val="CDE1E8">
                <a:alpha val="89803"/>
              </a:srgbClr>
            </a:solidFill>
            <a:prstDash val="solid"/>
            <a:miter lim="800000"/>
            <a:headEnd type="none" w="sm" len="sm"/>
            <a:tailEnd type="none" w="sm" len="sm"/>
          </a:ln>
        </p:spPr>
        <p:txBody>
          <a:bodyPr spcFirstLastPara="1" wrap="square" lIns="161967" tIns="40633" rIns="161967" bIns="174100" anchor="ctr" anchorCtr="0">
            <a:noAutofit/>
          </a:bodyPr>
          <a:lstStyle/>
          <a:p>
            <a:pPr algn="ctr">
              <a:lnSpc>
                <a:spcPct val="90000"/>
              </a:lnSpc>
            </a:pPr>
            <a:endParaRPr sz="3200">
              <a:latin typeface="Times New Roman"/>
              <a:ea typeface="Times New Roman"/>
              <a:cs typeface="Times New Roman"/>
              <a:sym typeface="Times New Roman"/>
            </a:endParaRPr>
          </a:p>
        </p:txBody>
      </p:sp>
      <p:sp>
        <p:nvSpPr>
          <p:cNvPr id="232" name="Google Shape;232;p10"/>
          <p:cNvSpPr/>
          <p:nvPr/>
        </p:nvSpPr>
        <p:spPr>
          <a:xfrm>
            <a:off x="9728428" y="3364677"/>
            <a:ext cx="539347" cy="539347"/>
          </a:xfrm>
          <a:custGeom>
            <a:avLst/>
            <a:gdLst/>
            <a:ahLst/>
            <a:cxnLst/>
            <a:rect l="l" t="t" r="r" b="b"/>
            <a:pathLst>
              <a:path w="539346" h="539346" extrusionOk="0">
                <a:moveTo>
                  <a:pt x="0" y="296640"/>
                </a:moveTo>
                <a:lnTo>
                  <a:pt x="121353" y="296640"/>
                </a:lnTo>
                <a:lnTo>
                  <a:pt x="121353" y="0"/>
                </a:lnTo>
                <a:lnTo>
                  <a:pt x="417993" y="0"/>
                </a:lnTo>
                <a:lnTo>
                  <a:pt x="417993" y="296640"/>
                </a:lnTo>
                <a:lnTo>
                  <a:pt x="539346" y="296640"/>
                </a:lnTo>
                <a:lnTo>
                  <a:pt x="269673" y="539346"/>
                </a:lnTo>
                <a:lnTo>
                  <a:pt x="0" y="296640"/>
                </a:lnTo>
                <a:close/>
              </a:path>
            </a:pathLst>
          </a:custGeom>
          <a:solidFill>
            <a:srgbClr val="D2F2CB">
              <a:alpha val="89803"/>
            </a:srgbClr>
          </a:solidFill>
          <a:ln w="12700" cap="flat" cmpd="sng">
            <a:solidFill>
              <a:srgbClr val="CDE1E8">
                <a:alpha val="89803"/>
              </a:srgbClr>
            </a:solidFill>
            <a:prstDash val="solid"/>
            <a:miter lim="800000"/>
            <a:headEnd type="none" w="sm" len="sm"/>
            <a:tailEnd type="none" w="sm" len="sm"/>
          </a:ln>
        </p:spPr>
        <p:txBody>
          <a:bodyPr spcFirstLastPara="1" wrap="square" lIns="161967" tIns="40633" rIns="161967" bIns="174100" anchor="ctr" anchorCtr="0">
            <a:noAutofit/>
          </a:bodyPr>
          <a:lstStyle/>
          <a:p>
            <a:pPr algn="ctr">
              <a:lnSpc>
                <a:spcPct val="90000"/>
              </a:lnSpc>
            </a:pPr>
            <a:endParaRPr sz="3200">
              <a:latin typeface="Times New Roman"/>
              <a:ea typeface="Times New Roman"/>
              <a:cs typeface="Times New Roman"/>
              <a:sym typeface="Times New Roman"/>
            </a:endParaRPr>
          </a:p>
        </p:txBody>
      </p:sp>
      <p:pic>
        <p:nvPicPr>
          <p:cNvPr id="233" name="Google Shape;233;p10" descr="Một cô gái đang ngồi trên bàn học với một cậu bé đứng bên cạnh, tay chỉ vào  cuốn sổ. | Tải hình ảnh shutterstock , istockphoto, 123rf ... trong 5 giây"/>
          <p:cNvPicPr preferRelativeResize="0"/>
          <p:nvPr/>
        </p:nvPicPr>
        <p:blipFill rotWithShape="1">
          <a:blip r:embed="rId3">
            <a:alphaModFix/>
          </a:blip>
          <a:srcRect/>
          <a:stretch/>
        </p:blipFill>
        <p:spPr>
          <a:xfrm>
            <a:off x="-38100" y="2621612"/>
            <a:ext cx="5446791" cy="4236393"/>
          </a:xfrm>
          <a:prstGeom prst="rect">
            <a:avLst/>
          </a:prstGeom>
          <a:noFill/>
          <a:ln>
            <a:noFill/>
          </a:ln>
        </p:spPr>
      </p:pic>
      <p:sp>
        <p:nvSpPr>
          <p:cNvPr id="234" name="Google Shape;234;p10"/>
          <p:cNvSpPr/>
          <p:nvPr/>
        </p:nvSpPr>
        <p:spPr>
          <a:xfrm>
            <a:off x="4082064" y="1114501"/>
            <a:ext cx="5964073" cy="888075"/>
          </a:xfrm>
          <a:prstGeom prst="roundRect">
            <a:avLst>
              <a:gd name="adj" fmla="val 16667"/>
            </a:avLst>
          </a:prstGeom>
          <a:solidFill>
            <a:srgbClr val="FBD4B4"/>
          </a:solidFill>
          <a:ln w="12700" cap="flat" cmpd="sng">
            <a:solidFill>
              <a:srgbClr val="FBD4B4"/>
            </a:solidFill>
            <a:prstDash val="solid"/>
            <a:miter lim="800000"/>
            <a:headEnd type="none" w="sm" len="sm"/>
            <a:tailEnd type="none" w="sm" len="sm"/>
          </a:ln>
        </p:spPr>
        <p:txBody>
          <a:bodyPr spcFirstLastPara="1" wrap="square" lIns="91433" tIns="45700" rIns="91433" bIns="45700" anchor="ctr" anchorCtr="0">
            <a:noAutofit/>
          </a:bodyPr>
          <a:lstStyle/>
          <a:p>
            <a:pPr algn="ctr"/>
            <a:r>
              <a:rPr lang="en-US" sz="2800">
                <a:latin typeface="Times New Roman"/>
                <a:ea typeface="Times New Roman"/>
                <a:cs typeface="Times New Roman"/>
                <a:sym typeface="Times New Roman"/>
              </a:rPr>
              <a:t>Lưng thẳng, không tì ngực vào bàn</a:t>
            </a:r>
            <a:endParaRPr sz="1867"/>
          </a:p>
        </p:txBody>
      </p:sp>
      <p:sp>
        <p:nvSpPr>
          <p:cNvPr id="235" name="Google Shape;235;p10"/>
          <p:cNvSpPr/>
          <p:nvPr/>
        </p:nvSpPr>
        <p:spPr>
          <a:xfrm>
            <a:off x="4723122" y="2509281"/>
            <a:ext cx="6040393" cy="888035"/>
          </a:xfrm>
          <a:prstGeom prst="roundRect">
            <a:avLst>
              <a:gd name="adj" fmla="val 16667"/>
            </a:avLst>
          </a:prstGeom>
          <a:solidFill>
            <a:srgbClr val="92CCDC"/>
          </a:solidFill>
          <a:ln w="12700" cap="flat" cmpd="sng">
            <a:solidFill>
              <a:srgbClr val="92CCDC"/>
            </a:solidFill>
            <a:prstDash val="solid"/>
            <a:miter lim="800000"/>
            <a:headEnd type="none" w="sm" len="sm"/>
            <a:tailEnd type="none" w="sm" len="sm"/>
          </a:ln>
        </p:spPr>
        <p:txBody>
          <a:bodyPr spcFirstLastPara="1" wrap="square" lIns="91433" tIns="45700" rIns="91433" bIns="45700" anchor="ctr" anchorCtr="0">
            <a:noAutofit/>
          </a:bodyPr>
          <a:lstStyle/>
          <a:p>
            <a:pPr>
              <a:lnSpc>
                <a:spcPct val="90000"/>
              </a:lnSpc>
            </a:pPr>
            <a:r>
              <a:rPr lang="en-US" sz="2800">
                <a:latin typeface="Times New Roman"/>
                <a:ea typeface="Times New Roman"/>
                <a:cs typeface="Times New Roman"/>
                <a:sym typeface="Times New Roman"/>
              </a:rPr>
              <a:t>Đầu hơi cúi, mắt cách vở khoảng 25 cm</a:t>
            </a:r>
            <a:endParaRPr sz="2800">
              <a:latin typeface="Times New Roman"/>
              <a:ea typeface="Times New Roman"/>
              <a:cs typeface="Times New Roman"/>
              <a:sym typeface="Times New Roman"/>
            </a:endParaRPr>
          </a:p>
        </p:txBody>
      </p:sp>
      <p:sp>
        <p:nvSpPr>
          <p:cNvPr id="236" name="Google Shape;236;p10"/>
          <p:cNvSpPr/>
          <p:nvPr/>
        </p:nvSpPr>
        <p:spPr>
          <a:xfrm>
            <a:off x="5471486" y="3942401"/>
            <a:ext cx="5597420" cy="888035"/>
          </a:xfrm>
          <a:prstGeom prst="roundRect">
            <a:avLst>
              <a:gd name="adj"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33" tIns="45700" rIns="91433" bIns="45700" anchor="ctr" anchorCtr="0">
            <a:noAutofit/>
          </a:bodyPr>
          <a:lstStyle/>
          <a:p>
            <a:pPr>
              <a:lnSpc>
                <a:spcPct val="90000"/>
              </a:lnSpc>
            </a:pPr>
            <a:r>
              <a:rPr lang="en-US" sz="2800">
                <a:latin typeface="Times New Roman"/>
                <a:ea typeface="Times New Roman"/>
                <a:cs typeface="Times New Roman"/>
                <a:sym typeface="Times New Roman"/>
              </a:rPr>
              <a:t>Tay trái tì nhẹ lên mép vở để giữ vở</a:t>
            </a:r>
            <a:endParaRPr sz="1867"/>
          </a:p>
        </p:txBody>
      </p:sp>
      <p:sp>
        <p:nvSpPr>
          <p:cNvPr id="237" name="Google Shape;237;p10"/>
          <p:cNvSpPr/>
          <p:nvPr/>
        </p:nvSpPr>
        <p:spPr>
          <a:xfrm>
            <a:off x="5948151" y="5377804"/>
            <a:ext cx="5694775" cy="888035"/>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33" tIns="45700" rIns="91433" bIns="45700" anchor="ctr" anchorCtr="0">
            <a:noAutofit/>
          </a:bodyPr>
          <a:lstStyle/>
          <a:p>
            <a:pPr>
              <a:lnSpc>
                <a:spcPct val="90000"/>
              </a:lnSpc>
            </a:pPr>
            <a:r>
              <a:rPr lang="en-US" sz="2800">
                <a:latin typeface="Times New Roman"/>
                <a:ea typeface="Times New Roman"/>
                <a:cs typeface="Times New Roman"/>
                <a:sym typeface="Times New Roman"/>
              </a:rPr>
              <a:t>Hai chân để song song, thoải mái</a:t>
            </a:r>
            <a:endParaRPr sz="2800">
              <a:latin typeface="Times New Roman"/>
              <a:ea typeface="Times New Roman"/>
              <a:cs typeface="Times New Roman"/>
              <a:sym typeface="Times New Roman"/>
            </a:endParaRPr>
          </a:p>
        </p:txBody>
      </p:sp>
      <p:sp>
        <p:nvSpPr>
          <p:cNvPr id="238" name="Google Shape;238;p10"/>
          <p:cNvSpPr/>
          <p:nvPr/>
        </p:nvSpPr>
        <p:spPr>
          <a:xfrm>
            <a:off x="10046133" y="4855001"/>
            <a:ext cx="539347" cy="539347"/>
          </a:xfrm>
          <a:custGeom>
            <a:avLst/>
            <a:gdLst/>
            <a:ahLst/>
            <a:cxnLst/>
            <a:rect l="l" t="t" r="r" b="b"/>
            <a:pathLst>
              <a:path w="539346" h="539346" extrusionOk="0">
                <a:moveTo>
                  <a:pt x="0" y="296640"/>
                </a:moveTo>
                <a:lnTo>
                  <a:pt x="121353" y="296640"/>
                </a:lnTo>
                <a:lnTo>
                  <a:pt x="121353" y="0"/>
                </a:lnTo>
                <a:lnTo>
                  <a:pt x="417993" y="0"/>
                </a:lnTo>
                <a:lnTo>
                  <a:pt x="417993" y="296640"/>
                </a:lnTo>
                <a:lnTo>
                  <a:pt x="539346" y="296640"/>
                </a:lnTo>
                <a:lnTo>
                  <a:pt x="269673" y="539346"/>
                </a:lnTo>
                <a:lnTo>
                  <a:pt x="0" y="296640"/>
                </a:lnTo>
                <a:close/>
              </a:path>
            </a:pathLst>
          </a:custGeom>
          <a:solidFill>
            <a:srgbClr val="FBDACB">
              <a:alpha val="89803"/>
            </a:srgbClr>
          </a:solidFill>
          <a:ln w="12700" cap="flat" cmpd="sng">
            <a:solidFill>
              <a:srgbClr val="CDE1E8">
                <a:alpha val="89803"/>
              </a:srgbClr>
            </a:solidFill>
            <a:prstDash val="solid"/>
            <a:miter lim="800000"/>
            <a:headEnd type="none" w="sm" len="sm"/>
            <a:tailEnd type="none" w="sm" len="sm"/>
          </a:ln>
        </p:spPr>
        <p:txBody>
          <a:bodyPr spcFirstLastPara="1" wrap="square" lIns="161967" tIns="40633" rIns="161967" bIns="174100" anchor="ctr" anchorCtr="0">
            <a:noAutofit/>
          </a:bodyPr>
          <a:lstStyle/>
          <a:p>
            <a:pPr algn="ctr">
              <a:lnSpc>
                <a:spcPct val="90000"/>
              </a:lnSpc>
            </a:pPr>
            <a:endParaRPr sz="3200">
              <a:latin typeface="Times New Roman"/>
              <a:ea typeface="Times New Roman"/>
              <a:cs typeface="Times New Roman"/>
              <a:sym typeface="Times New Roman"/>
            </a:endParaRPr>
          </a:p>
        </p:txBody>
      </p:sp>
    </p:spTree>
    <p:extLst>
      <p:ext uri="{BB962C8B-B14F-4D97-AF65-F5344CB8AC3E}">
        <p14:creationId xmlns:p14="http://schemas.microsoft.com/office/powerpoint/2010/main" val="2202925950"/>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5" name="Google Shape;215;p9" descr="20210409090849_wm_shs-tieng-viet-2-tap-1"/>
          <p:cNvPicPr preferRelativeResize="0"/>
          <p:nvPr/>
        </p:nvPicPr>
        <p:blipFill rotWithShape="1">
          <a:blip r:embed="rId3">
            <a:alphaModFix/>
          </a:blip>
          <a:srcRect l="6772" t="58429" r="84263" b="36408"/>
          <a:stretch/>
        </p:blipFill>
        <p:spPr>
          <a:xfrm>
            <a:off x="109759" y="124074"/>
            <a:ext cx="994791" cy="603045"/>
          </a:xfrm>
          <a:prstGeom prst="rect">
            <a:avLst/>
          </a:prstGeom>
          <a:noFill/>
          <a:ln>
            <a:noFill/>
          </a:ln>
        </p:spPr>
      </p:pic>
      <p:grpSp>
        <p:nvGrpSpPr>
          <p:cNvPr id="217" name="Google Shape;217;p9"/>
          <p:cNvGrpSpPr/>
          <p:nvPr/>
        </p:nvGrpSpPr>
        <p:grpSpPr>
          <a:xfrm>
            <a:off x="5810864" y="1132590"/>
            <a:ext cx="5946985" cy="2901532"/>
            <a:chOff x="4006921" y="747621"/>
            <a:chExt cx="6788727" cy="2572204"/>
          </a:xfrm>
        </p:grpSpPr>
        <p:pic>
          <p:nvPicPr>
            <p:cNvPr id="218" name="Google Shape;218;p9"/>
            <p:cNvPicPr preferRelativeResize="0"/>
            <p:nvPr/>
          </p:nvPicPr>
          <p:blipFill rotWithShape="1">
            <a:blip r:embed="rId4">
              <a:alphaModFix/>
            </a:blip>
            <a:srcRect/>
            <a:stretch/>
          </p:blipFill>
          <p:spPr>
            <a:xfrm>
              <a:off x="4006921" y="831056"/>
              <a:ext cx="6788727" cy="2488769"/>
            </a:xfrm>
            <a:prstGeom prst="rect">
              <a:avLst/>
            </a:prstGeom>
            <a:noFill/>
            <a:ln>
              <a:noFill/>
            </a:ln>
          </p:spPr>
        </p:pic>
        <p:sp>
          <p:nvSpPr>
            <p:cNvPr id="219" name="Google Shape;219;p9"/>
            <p:cNvSpPr txBox="1"/>
            <p:nvPr/>
          </p:nvSpPr>
          <p:spPr>
            <a:xfrm>
              <a:off x="6227475" y="1059297"/>
              <a:ext cx="3990329" cy="471552"/>
            </a:xfrm>
            <a:prstGeom prst="rect">
              <a:avLst/>
            </a:prstGeom>
            <a:noFill/>
            <a:ln>
              <a:noFill/>
            </a:ln>
          </p:spPr>
          <p:txBody>
            <a:bodyPr spcFirstLastPara="1" wrap="square" lIns="121900" tIns="60933" rIns="121900" bIns="60933" anchor="t" anchorCtr="0">
              <a:spAutoFit/>
            </a:bodyPr>
            <a:lstStyle/>
            <a:p>
              <a:r>
                <a:rPr lang="en-US" sz="2800" b="1">
                  <a:solidFill>
                    <a:srgbClr val="FF0000"/>
                  </a:solidFill>
                  <a:latin typeface="HP001 4 hàng" panose="020B0603050302020204" pitchFamily="34" charset="0"/>
                </a:rPr>
                <a:t>Bài làm</a:t>
              </a:r>
              <a:endParaRPr sz="2800" b="1">
                <a:solidFill>
                  <a:srgbClr val="FF0000"/>
                </a:solidFill>
                <a:latin typeface="HP001 4 hàng" panose="020B0603050302020204" pitchFamily="34" charset="0"/>
              </a:endParaRPr>
            </a:p>
          </p:txBody>
        </p:sp>
        <p:sp>
          <p:nvSpPr>
            <p:cNvPr id="220" name="Google Shape;220;p9"/>
            <p:cNvSpPr txBox="1"/>
            <p:nvPr/>
          </p:nvSpPr>
          <p:spPr>
            <a:xfrm>
              <a:off x="4345716" y="1006896"/>
              <a:ext cx="3990329" cy="523952"/>
            </a:xfrm>
            <a:prstGeom prst="rect">
              <a:avLst/>
            </a:prstGeom>
            <a:noFill/>
            <a:ln>
              <a:noFill/>
            </a:ln>
          </p:spPr>
          <p:txBody>
            <a:bodyPr spcFirstLastPara="1" wrap="square" lIns="121900" tIns="60933" rIns="121900" bIns="60933" anchor="t" anchorCtr="0">
              <a:spAutoFit/>
            </a:bodyPr>
            <a:lstStyle/>
            <a:p>
              <a:endParaRPr sz="3200" b="1">
                <a:solidFill>
                  <a:srgbClr val="FF0000"/>
                </a:solidFill>
                <a:latin typeface="HP001 4 hàng" panose="020B0603050302020204" pitchFamily="34" charset="0"/>
              </a:endParaRPr>
            </a:p>
          </p:txBody>
        </p:sp>
        <p:cxnSp>
          <p:nvCxnSpPr>
            <p:cNvPr id="221" name="Google Shape;221;p9"/>
            <p:cNvCxnSpPr/>
            <p:nvPr/>
          </p:nvCxnSpPr>
          <p:spPr>
            <a:xfrm>
              <a:off x="4006921" y="747621"/>
              <a:ext cx="0" cy="2548216"/>
            </a:xfrm>
            <a:prstGeom prst="straightConnector1">
              <a:avLst/>
            </a:prstGeom>
            <a:noFill/>
            <a:ln w="28575" cap="flat" cmpd="sng">
              <a:solidFill>
                <a:srgbClr val="FF0000"/>
              </a:solidFill>
              <a:prstDash val="solid"/>
              <a:round/>
              <a:headEnd type="none" w="sm" len="sm"/>
              <a:tailEnd type="none" w="sm" len="sm"/>
            </a:ln>
          </p:spPr>
        </p:cxnSp>
      </p:grpSp>
      <p:sp>
        <p:nvSpPr>
          <p:cNvPr id="222" name="Google Shape;222;p9"/>
          <p:cNvSpPr/>
          <p:nvPr/>
        </p:nvSpPr>
        <p:spPr>
          <a:xfrm>
            <a:off x="5810864" y="4128239"/>
            <a:ext cx="5975115" cy="2316806"/>
          </a:xfrm>
          <a:prstGeom prst="roundRect">
            <a:avLst>
              <a:gd name="adj" fmla="val 16667"/>
            </a:avLst>
          </a:prstGeom>
          <a:solidFill>
            <a:srgbClr val="FDCAC8"/>
          </a:solidFill>
          <a:ln w="25400"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r>
              <a:rPr lang="en-US" sz="2400" b="1" i="1">
                <a:solidFill>
                  <a:srgbClr val="213054"/>
                </a:solidFill>
                <a:latin typeface="Times New Roman"/>
                <a:ea typeface="Times New Roman"/>
                <a:cs typeface="Times New Roman"/>
                <a:sym typeface="Times New Roman"/>
              </a:rPr>
              <a:t>Lưu ý:</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Viết đủ nội dung.</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Câu đủ ý, diễn đạt rõ ràng.</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Các câu nối tiếp nhau thành một đoạn văn.</a:t>
            </a:r>
            <a:endParaRPr sz="1867"/>
          </a:p>
          <a:p>
            <a:pPr marL="380990" indent="-380990">
              <a:buSzPts val="1800"/>
              <a:buFont typeface="Arial"/>
              <a:buChar char="-"/>
            </a:pPr>
            <a:r>
              <a:rPr lang="en-US" sz="2400">
                <a:solidFill>
                  <a:srgbClr val="213054"/>
                </a:solidFill>
                <a:latin typeface="Times New Roman"/>
                <a:ea typeface="Times New Roman"/>
                <a:cs typeface="Times New Roman"/>
                <a:sym typeface="Times New Roman"/>
              </a:rPr>
              <a:t>Đầu câu viết hoa, cuối câu có dấu chấm</a:t>
            </a:r>
            <a:endParaRPr sz="2400">
              <a:solidFill>
                <a:srgbClr val="213054"/>
              </a:solidFill>
              <a:latin typeface="Times New Roman"/>
              <a:ea typeface="Times New Roman"/>
              <a:cs typeface="Times New Roman"/>
              <a:sym typeface="Times New Roman"/>
            </a:endParaRPr>
          </a:p>
        </p:txBody>
      </p:sp>
      <p:sp>
        <p:nvSpPr>
          <p:cNvPr id="12" name="Google Shape;227;p8"/>
          <p:cNvSpPr txBox="1"/>
          <p:nvPr/>
        </p:nvSpPr>
        <p:spPr>
          <a:xfrm>
            <a:off x="1104550" y="397520"/>
            <a:ext cx="106533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9900"/>
                </a:solidFill>
                <a:latin typeface="Arial Rounded"/>
                <a:ea typeface="Arial Rounded"/>
                <a:cs typeface="Arial Rounded"/>
                <a:sym typeface="Arial Rounded"/>
              </a:rPr>
              <a:t>Viết 3 – 4 câu giới thiệu về một món đồ chơi hoặc một đồ dùng gia đình.</a:t>
            </a:r>
            <a:endParaRPr sz="2400" b="1">
              <a:solidFill>
                <a:srgbClr val="009900"/>
              </a:solidFill>
              <a:latin typeface="Arial Rounded"/>
              <a:ea typeface="Arial Rounded"/>
              <a:cs typeface="Arial Rounded"/>
              <a:sym typeface="Arial Rounded"/>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60" y="993711"/>
            <a:ext cx="5552712" cy="5196714"/>
          </a:xfrm>
          <a:prstGeom prst="rect">
            <a:avLst/>
          </a:prstGeom>
        </p:spPr>
      </p:pic>
    </p:spTree>
    <p:extLst>
      <p:ext uri="{BB962C8B-B14F-4D97-AF65-F5344CB8AC3E}">
        <p14:creationId xmlns:p14="http://schemas.microsoft.com/office/powerpoint/2010/main" val="311547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62" name="Google Shape;262;p12"/>
          <p:cNvGrpSpPr/>
          <p:nvPr/>
        </p:nvGrpSpPr>
        <p:grpSpPr>
          <a:xfrm>
            <a:off x="3430276" y="1299764"/>
            <a:ext cx="7716697" cy="4454220"/>
            <a:chOff x="2490024" y="734113"/>
            <a:chExt cx="4340642" cy="3340665"/>
          </a:xfrm>
        </p:grpSpPr>
        <p:sp>
          <p:nvSpPr>
            <p:cNvPr id="263" name="Google Shape;263;p12"/>
            <p:cNvSpPr txBox="1"/>
            <p:nvPr/>
          </p:nvSpPr>
          <p:spPr>
            <a:xfrm>
              <a:off x="2884626" y="1150604"/>
              <a:ext cx="3903761" cy="2924174"/>
            </a:xfrm>
            <a:prstGeom prst="rect">
              <a:avLst/>
            </a:prstGeom>
            <a:noFill/>
            <a:ln>
              <a:noFill/>
            </a:ln>
          </p:spPr>
          <p:txBody>
            <a:bodyPr spcFirstLastPara="1" wrap="square" lIns="121900" tIns="60933" rIns="121900" bIns="60933" anchor="t" anchorCtr="0">
              <a:spAutoFit/>
            </a:bodyPr>
            <a:lstStyle/>
            <a:p>
              <a:pPr marL="609585" indent="-609585">
                <a:buSzPts val="2000"/>
                <a:buFont typeface="Arial"/>
                <a:buChar char="-"/>
              </a:pPr>
              <a:r>
                <a:rPr lang="en-US" sz="2667"/>
                <a:t> </a:t>
              </a:r>
              <a:r>
                <a:rPr lang="en-US" sz="2667">
                  <a:latin typeface="Times New Roman"/>
                  <a:ea typeface="Times New Roman"/>
                  <a:cs typeface="Times New Roman"/>
                  <a:sym typeface="Times New Roman"/>
                </a:rPr>
                <a:t>Đoạn văn đã nêu được:</a:t>
              </a:r>
              <a:endParaRPr sz="1867"/>
            </a:p>
            <a:p>
              <a:r>
                <a:rPr lang="en-US" sz="2667">
                  <a:latin typeface="Times New Roman"/>
                  <a:ea typeface="Times New Roman"/>
                  <a:cs typeface="Times New Roman"/>
                  <a:sym typeface="Times New Roman"/>
                </a:rPr>
                <a:t>     + Đồ vật em muốn giới thiệu.</a:t>
              </a:r>
              <a:endParaRPr sz="2667">
                <a:latin typeface="Times New Roman"/>
                <a:ea typeface="Times New Roman"/>
                <a:cs typeface="Times New Roman"/>
                <a:sym typeface="Times New Roman"/>
              </a:endParaRPr>
            </a:p>
            <a:p>
              <a:r>
                <a:rPr lang="en-US" sz="2667">
                  <a:latin typeface="Times New Roman"/>
                  <a:ea typeface="Times New Roman"/>
                  <a:cs typeface="Times New Roman"/>
                  <a:sym typeface="Times New Roman"/>
                </a:rPr>
                <a:t>     + Đồ vật đó có đặc điểm gì?</a:t>
              </a:r>
              <a:endParaRPr sz="2667">
                <a:latin typeface="Times New Roman"/>
                <a:ea typeface="Times New Roman"/>
                <a:cs typeface="Times New Roman"/>
                <a:sym typeface="Times New Roman"/>
              </a:endParaRPr>
            </a:p>
            <a:p>
              <a:r>
                <a:rPr lang="en-US" sz="2667">
                  <a:latin typeface="Times New Roman"/>
                  <a:ea typeface="Times New Roman"/>
                  <a:cs typeface="Times New Roman"/>
                  <a:sym typeface="Times New Roman"/>
                </a:rPr>
                <a:t>     + Em dùng  đồ vật đó như thế nào?</a:t>
              </a:r>
              <a:endParaRPr sz="1867"/>
            </a:p>
            <a:p>
              <a:r>
                <a:rPr lang="en-US" sz="2667">
                  <a:latin typeface="Times New Roman"/>
                  <a:ea typeface="Times New Roman"/>
                  <a:cs typeface="Times New Roman"/>
                  <a:sym typeface="Times New Roman"/>
                </a:rPr>
                <a:t>     + Nó giúp ích gì cho em </a:t>
              </a:r>
              <a:r>
                <a:rPr lang="en-US" sz="2667" smtClean="0">
                  <a:latin typeface="Times New Roman"/>
                  <a:ea typeface="Times New Roman"/>
                  <a:cs typeface="Times New Roman"/>
                  <a:sym typeface="Times New Roman"/>
                </a:rPr>
                <a:t>trong cuộc sống?</a:t>
              </a:r>
              <a:endParaRPr sz="1867"/>
            </a:p>
            <a:p>
              <a:r>
                <a:rPr lang="en-US" sz="2667">
                  <a:latin typeface="Times New Roman"/>
                  <a:ea typeface="Times New Roman"/>
                  <a:cs typeface="Times New Roman"/>
                  <a:sym typeface="Times New Roman"/>
                </a:rPr>
                <a:t>          Tình cảm của em với đồ vật đó như thế nào?</a:t>
              </a:r>
              <a:endParaRPr sz="2667">
                <a:latin typeface="Times New Roman"/>
                <a:ea typeface="Times New Roman"/>
                <a:cs typeface="Times New Roman"/>
                <a:sym typeface="Times New Roman"/>
              </a:endParaRPr>
            </a:p>
            <a:p>
              <a:pPr marL="609570" indent="-609570">
                <a:buSzPts val="2000"/>
                <a:buFont typeface="Arial"/>
                <a:buChar char="-"/>
              </a:pPr>
              <a:r>
                <a:rPr lang="en-US" sz="2667">
                  <a:latin typeface="Times New Roman"/>
                  <a:ea typeface="Times New Roman"/>
                  <a:cs typeface="Times New Roman"/>
                  <a:sym typeface="Times New Roman"/>
                </a:rPr>
                <a:t>Chữ viết, trình bày.</a:t>
              </a:r>
              <a:endParaRPr sz="1867"/>
            </a:p>
            <a:p>
              <a:pPr>
                <a:lnSpc>
                  <a:spcPct val="150000"/>
                </a:lnSpc>
              </a:pPr>
              <a:endParaRPr sz="2133"/>
            </a:p>
          </p:txBody>
        </p:sp>
        <p:sp>
          <p:nvSpPr>
            <p:cNvPr id="264" name="Google Shape;264;p12"/>
            <p:cNvSpPr/>
            <p:nvPr/>
          </p:nvSpPr>
          <p:spPr>
            <a:xfrm rot="5400000">
              <a:off x="2990161" y="233976"/>
              <a:ext cx="3340368" cy="4340642"/>
            </a:xfrm>
            <a:custGeom>
              <a:avLst/>
              <a:gdLst/>
              <a:ahLst/>
              <a:cxnLst/>
              <a:rect l="l" t="t" r="r" b="b"/>
              <a:pathLst>
                <a:path w="49926" h="103791" extrusionOk="0">
                  <a:moveTo>
                    <a:pt x="25713" y="1603"/>
                  </a:moveTo>
                  <a:cubicBezTo>
                    <a:pt x="27917" y="1603"/>
                    <a:pt x="30102" y="1668"/>
                    <a:pt x="32226" y="1757"/>
                  </a:cubicBezTo>
                  <a:cubicBezTo>
                    <a:pt x="36202" y="1882"/>
                    <a:pt x="40470" y="1799"/>
                    <a:pt x="43484" y="4770"/>
                  </a:cubicBezTo>
                  <a:cubicBezTo>
                    <a:pt x="46204" y="7449"/>
                    <a:pt x="47083" y="11257"/>
                    <a:pt x="47292" y="14940"/>
                  </a:cubicBezTo>
                  <a:cubicBezTo>
                    <a:pt x="47711" y="22013"/>
                    <a:pt x="47125" y="29253"/>
                    <a:pt x="47083" y="36326"/>
                  </a:cubicBezTo>
                  <a:cubicBezTo>
                    <a:pt x="46957" y="52313"/>
                    <a:pt x="48004" y="68259"/>
                    <a:pt x="47753" y="84204"/>
                  </a:cubicBezTo>
                  <a:cubicBezTo>
                    <a:pt x="47753" y="84309"/>
                    <a:pt x="47768" y="84403"/>
                    <a:pt x="47797" y="84488"/>
                  </a:cubicBezTo>
                  <a:lnTo>
                    <a:pt x="47797" y="84488"/>
                  </a:lnTo>
                  <a:cubicBezTo>
                    <a:pt x="47846" y="87115"/>
                    <a:pt x="48500" y="90295"/>
                    <a:pt x="46037" y="92072"/>
                  </a:cubicBezTo>
                  <a:cubicBezTo>
                    <a:pt x="44809" y="92965"/>
                    <a:pt x="43284" y="93170"/>
                    <a:pt x="41758" y="93170"/>
                  </a:cubicBezTo>
                  <a:cubicBezTo>
                    <a:pt x="40996" y="93170"/>
                    <a:pt x="40233" y="93118"/>
                    <a:pt x="39508" y="93077"/>
                  </a:cubicBezTo>
                  <a:cubicBezTo>
                    <a:pt x="35825" y="92825"/>
                    <a:pt x="32184" y="92825"/>
                    <a:pt x="28501" y="92742"/>
                  </a:cubicBezTo>
                  <a:cubicBezTo>
                    <a:pt x="28124" y="92742"/>
                    <a:pt x="27831" y="92993"/>
                    <a:pt x="27748" y="93328"/>
                  </a:cubicBezTo>
                  <a:cubicBezTo>
                    <a:pt x="26702" y="95942"/>
                    <a:pt x="25627" y="98527"/>
                    <a:pt x="24500" y="101107"/>
                  </a:cubicBezTo>
                  <a:lnTo>
                    <a:pt x="24500" y="101107"/>
                  </a:lnTo>
                  <a:cubicBezTo>
                    <a:pt x="23371" y="98515"/>
                    <a:pt x="22383" y="95894"/>
                    <a:pt x="21512" y="93244"/>
                  </a:cubicBezTo>
                  <a:cubicBezTo>
                    <a:pt x="21428" y="92909"/>
                    <a:pt x="21093" y="92658"/>
                    <a:pt x="20758" y="92658"/>
                  </a:cubicBezTo>
                  <a:cubicBezTo>
                    <a:pt x="17536" y="92616"/>
                    <a:pt x="14272" y="92574"/>
                    <a:pt x="11007" y="92574"/>
                  </a:cubicBezTo>
                  <a:cubicBezTo>
                    <a:pt x="10554" y="92574"/>
                    <a:pt x="10104" y="92589"/>
                    <a:pt x="9665" y="92589"/>
                  </a:cubicBezTo>
                  <a:cubicBezTo>
                    <a:pt x="8159" y="92589"/>
                    <a:pt x="6771" y="92414"/>
                    <a:pt x="5734" y="90858"/>
                  </a:cubicBezTo>
                  <a:cubicBezTo>
                    <a:pt x="4688" y="89268"/>
                    <a:pt x="4185" y="86924"/>
                    <a:pt x="3641" y="85083"/>
                  </a:cubicBezTo>
                  <a:cubicBezTo>
                    <a:pt x="1758" y="78219"/>
                    <a:pt x="1549" y="71063"/>
                    <a:pt x="1632" y="63990"/>
                  </a:cubicBezTo>
                  <a:cubicBezTo>
                    <a:pt x="1758" y="49216"/>
                    <a:pt x="1925" y="34401"/>
                    <a:pt x="2177" y="19585"/>
                  </a:cubicBezTo>
                  <a:cubicBezTo>
                    <a:pt x="2218" y="16237"/>
                    <a:pt x="1758" y="12136"/>
                    <a:pt x="2930" y="8913"/>
                  </a:cubicBezTo>
                  <a:cubicBezTo>
                    <a:pt x="4144" y="5565"/>
                    <a:pt x="7408" y="4017"/>
                    <a:pt x="10630" y="3180"/>
                  </a:cubicBezTo>
                  <a:cubicBezTo>
                    <a:pt x="15421" y="1953"/>
                    <a:pt x="20619" y="1603"/>
                    <a:pt x="25713" y="1603"/>
                  </a:cubicBezTo>
                  <a:close/>
                  <a:moveTo>
                    <a:pt x="26758" y="1"/>
                  </a:moveTo>
                  <a:cubicBezTo>
                    <a:pt x="21795" y="1"/>
                    <a:pt x="16811" y="366"/>
                    <a:pt x="12012" y="1255"/>
                  </a:cubicBezTo>
                  <a:cubicBezTo>
                    <a:pt x="6403" y="2301"/>
                    <a:pt x="1632" y="4979"/>
                    <a:pt x="879" y="11090"/>
                  </a:cubicBezTo>
                  <a:cubicBezTo>
                    <a:pt x="335" y="15233"/>
                    <a:pt x="586" y="19544"/>
                    <a:pt x="544" y="23687"/>
                  </a:cubicBezTo>
                  <a:cubicBezTo>
                    <a:pt x="461" y="28165"/>
                    <a:pt x="419" y="32601"/>
                    <a:pt x="377" y="37079"/>
                  </a:cubicBezTo>
                  <a:cubicBezTo>
                    <a:pt x="293" y="45575"/>
                    <a:pt x="209" y="54071"/>
                    <a:pt x="84" y="62567"/>
                  </a:cubicBezTo>
                  <a:cubicBezTo>
                    <a:pt x="0" y="71063"/>
                    <a:pt x="126" y="79935"/>
                    <a:pt x="2972" y="88138"/>
                  </a:cubicBezTo>
                  <a:cubicBezTo>
                    <a:pt x="3976" y="90942"/>
                    <a:pt x="4855" y="93621"/>
                    <a:pt x="8161" y="94039"/>
                  </a:cubicBezTo>
                  <a:cubicBezTo>
                    <a:pt x="9794" y="94258"/>
                    <a:pt x="11487" y="94321"/>
                    <a:pt x="13195" y="94321"/>
                  </a:cubicBezTo>
                  <a:cubicBezTo>
                    <a:pt x="15526" y="94321"/>
                    <a:pt x="17883" y="94204"/>
                    <a:pt x="20151" y="94204"/>
                  </a:cubicBezTo>
                  <a:cubicBezTo>
                    <a:pt x="20166" y="94204"/>
                    <a:pt x="20182" y="94204"/>
                    <a:pt x="20197" y="94204"/>
                  </a:cubicBezTo>
                  <a:lnTo>
                    <a:pt x="20197" y="94204"/>
                  </a:lnTo>
                  <a:cubicBezTo>
                    <a:pt x="21245" y="97348"/>
                    <a:pt x="22476" y="100418"/>
                    <a:pt x="23855" y="103414"/>
                  </a:cubicBezTo>
                  <a:cubicBezTo>
                    <a:pt x="24002" y="103665"/>
                    <a:pt x="24264" y="103790"/>
                    <a:pt x="24525" y="103790"/>
                  </a:cubicBezTo>
                  <a:cubicBezTo>
                    <a:pt x="24787" y="103790"/>
                    <a:pt x="25048" y="103665"/>
                    <a:pt x="25195" y="103414"/>
                  </a:cubicBezTo>
                  <a:cubicBezTo>
                    <a:pt x="26531" y="100426"/>
                    <a:pt x="27794" y="97364"/>
                    <a:pt x="29018" y="94298"/>
                  </a:cubicBezTo>
                  <a:lnTo>
                    <a:pt x="29018" y="94298"/>
                  </a:lnTo>
                  <a:cubicBezTo>
                    <a:pt x="31822" y="94337"/>
                    <a:pt x="34658" y="94381"/>
                    <a:pt x="37457" y="94499"/>
                  </a:cubicBezTo>
                  <a:cubicBezTo>
                    <a:pt x="38796" y="94556"/>
                    <a:pt x="40155" y="94710"/>
                    <a:pt x="41507" y="94710"/>
                  </a:cubicBezTo>
                  <a:cubicBezTo>
                    <a:pt x="42140" y="94710"/>
                    <a:pt x="42772" y="94677"/>
                    <a:pt x="43400" y="94583"/>
                  </a:cubicBezTo>
                  <a:cubicBezTo>
                    <a:pt x="45451" y="94290"/>
                    <a:pt x="47543" y="93411"/>
                    <a:pt x="48631" y="91570"/>
                  </a:cubicBezTo>
                  <a:cubicBezTo>
                    <a:pt x="49926" y="89399"/>
                    <a:pt x="49387" y="86645"/>
                    <a:pt x="49343" y="84222"/>
                  </a:cubicBezTo>
                  <a:lnTo>
                    <a:pt x="49343" y="84222"/>
                  </a:lnTo>
                  <a:cubicBezTo>
                    <a:pt x="49551" y="67949"/>
                    <a:pt x="48464" y="51677"/>
                    <a:pt x="48631" y="35405"/>
                  </a:cubicBezTo>
                  <a:cubicBezTo>
                    <a:pt x="48715" y="31136"/>
                    <a:pt x="48799" y="26909"/>
                    <a:pt x="48841" y="22641"/>
                  </a:cubicBezTo>
                  <a:cubicBezTo>
                    <a:pt x="48924" y="18916"/>
                    <a:pt x="49175" y="15149"/>
                    <a:pt x="48464" y="11466"/>
                  </a:cubicBezTo>
                  <a:cubicBezTo>
                    <a:pt x="47250" y="4854"/>
                    <a:pt x="42898" y="962"/>
                    <a:pt x="36327" y="418"/>
                  </a:cubicBezTo>
                  <a:cubicBezTo>
                    <a:pt x="33184" y="154"/>
                    <a:pt x="29975" y="1"/>
                    <a:pt x="2675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1867"/>
            </a:p>
          </p:txBody>
        </p:sp>
      </p:grpSp>
      <p:sp>
        <p:nvSpPr>
          <p:cNvPr id="265" name="Google Shape;265;p12"/>
          <p:cNvSpPr txBox="1"/>
          <p:nvPr/>
        </p:nvSpPr>
        <p:spPr>
          <a:xfrm>
            <a:off x="1044764" y="463039"/>
            <a:ext cx="10102209" cy="615499"/>
          </a:xfrm>
          <a:prstGeom prst="rect">
            <a:avLst/>
          </a:prstGeom>
          <a:noFill/>
          <a:ln>
            <a:noFill/>
          </a:ln>
        </p:spPr>
        <p:txBody>
          <a:bodyPr spcFirstLastPara="1" wrap="square" lIns="121900" tIns="60933" rIns="121900" bIns="60933" anchor="t" anchorCtr="0">
            <a:spAutoFit/>
          </a:bodyPr>
          <a:lstStyle/>
          <a:p>
            <a:pPr algn="ctr"/>
            <a:r>
              <a:rPr lang="en-US" sz="3200" b="1">
                <a:latin typeface="Times New Roman"/>
                <a:ea typeface="Times New Roman"/>
                <a:cs typeface="Times New Roman"/>
                <a:sym typeface="Times New Roman"/>
              </a:rPr>
              <a:t> Hãy kiểm tra lại bài viết của mình</a:t>
            </a:r>
            <a:endParaRPr sz="3200" b="1">
              <a:latin typeface="Times New Roman"/>
              <a:ea typeface="Times New Roman"/>
              <a:cs typeface="Times New Roman"/>
              <a:sym typeface="Times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9575" y="1604362"/>
            <a:ext cx="2910701" cy="4684068"/>
          </a:xfrm>
          <a:prstGeom prst="rect">
            <a:avLst/>
          </a:prstGeom>
        </p:spPr>
      </p:pic>
    </p:spTree>
    <p:extLst>
      <p:ext uri="{BB962C8B-B14F-4D97-AF65-F5344CB8AC3E}">
        <p14:creationId xmlns:p14="http://schemas.microsoft.com/office/powerpoint/2010/main" val="151547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65"/>
                                        </p:tgtEl>
                                        <p:attrNameLst>
                                          <p:attrName>style.visibility</p:attrName>
                                        </p:attrNameLst>
                                      </p:cBhvr>
                                      <p:to>
                                        <p:strVal val="visible"/>
                                      </p:to>
                                    </p:set>
                                    <p:anim calcmode="lin" valueType="num">
                                      <p:cBhvr additive="base">
                                        <p:cTn id="12" dur="500"/>
                                        <p:tgtEl>
                                          <p:spTgt spid="265"/>
                                        </p:tgtEl>
                                        <p:attrNameLst>
                                          <p:attrName>ppt_w</p:attrName>
                                        </p:attrNameLst>
                                      </p:cBhvr>
                                      <p:tavLst>
                                        <p:tav tm="0">
                                          <p:val>
                                            <p:strVal val="0"/>
                                          </p:val>
                                        </p:tav>
                                        <p:tav tm="100000">
                                          <p:val>
                                            <p:strVal val="#ppt_w"/>
                                          </p:val>
                                        </p:tav>
                                      </p:tavLst>
                                    </p:anim>
                                    <p:anim calcmode="lin" valueType="num">
                                      <p:cBhvr additive="base">
                                        <p:cTn id="13" dur="500"/>
                                        <p:tgtEl>
                                          <p:spTgt spid="2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7"/>
        <p:cNvGrpSpPr/>
        <p:nvPr/>
      </p:nvGrpSpPr>
      <p:grpSpPr>
        <a:xfrm>
          <a:off x="0" y="0"/>
          <a:ext cx="0" cy="0"/>
          <a:chOff x="0" y="0"/>
          <a:chExt cx="0" cy="0"/>
        </a:xfrm>
      </p:grpSpPr>
      <p:pic>
        <p:nvPicPr>
          <p:cNvPr id="238" name="Google Shape;238;p9"/>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239" name="Google Shape;239;p9"/>
          <p:cNvSpPr txBox="1"/>
          <p:nvPr/>
        </p:nvSpPr>
        <p:spPr>
          <a:xfrm>
            <a:off x="3178320" y="442151"/>
            <a:ext cx="713611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smtClean="0">
                <a:solidFill>
                  <a:srgbClr val="002060"/>
                </a:solidFill>
              </a:rPr>
              <a:t>Định hướng học tập tiếp theo</a:t>
            </a:r>
            <a:endParaRPr sz="4000">
              <a:solidFill>
                <a:srgbClr val="002060"/>
              </a:solidFill>
              <a:latin typeface="Arial"/>
              <a:ea typeface="Arial"/>
              <a:cs typeface="Arial"/>
              <a:sym typeface="Arial"/>
            </a:endParaRPr>
          </a:p>
        </p:txBody>
      </p:sp>
      <p:sp>
        <p:nvSpPr>
          <p:cNvPr id="240" name="Google Shape;240;p9"/>
          <p:cNvSpPr txBox="1"/>
          <p:nvPr/>
        </p:nvSpPr>
        <p:spPr>
          <a:xfrm>
            <a:off x="1993001" y="2584686"/>
            <a:ext cx="9445416" cy="730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rgbClr val="002060"/>
                </a:solidFill>
                <a:latin typeface="Arial Rounded"/>
                <a:ea typeface="Arial Rounded"/>
                <a:cs typeface="Arial Rounded"/>
                <a:sym typeface="Arial Rounded"/>
              </a:rPr>
              <a:t>- Kể Câu chuyện bó đũa cho người thân nghe.  </a:t>
            </a:r>
            <a:endParaRPr/>
          </a:p>
        </p:txBody>
      </p:sp>
      <p:sp>
        <p:nvSpPr>
          <p:cNvPr id="241" name="Google Shape;241;p9"/>
          <p:cNvSpPr txBox="1"/>
          <p:nvPr/>
        </p:nvSpPr>
        <p:spPr>
          <a:xfrm>
            <a:off x="1893991" y="4689274"/>
            <a:ext cx="6525803" cy="730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rgbClr val="002060"/>
                </a:solidFill>
                <a:latin typeface="Arial Rounded"/>
                <a:ea typeface="Arial Rounded"/>
                <a:cs typeface="Arial Rounded"/>
                <a:sym typeface="Arial Rounded"/>
              </a:rPr>
              <a:t>- Xem trước bài sau: Gọi bạn</a:t>
            </a:r>
            <a:endParaRPr sz="3200" b="1">
              <a:solidFill>
                <a:srgbClr val="002060"/>
              </a:solidFill>
              <a:latin typeface="Arial Rounded"/>
              <a:ea typeface="Arial Rounded"/>
              <a:cs typeface="Arial Rounded"/>
              <a:sym typeface="Arial Rounded"/>
            </a:endParaRPr>
          </a:p>
        </p:txBody>
      </p:sp>
      <p:sp>
        <p:nvSpPr>
          <p:cNvPr id="242" name="Google Shape;242;p9"/>
          <p:cNvSpPr txBox="1"/>
          <p:nvPr/>
        </p:nvSpPr>
        <p:spPr>
          <a:xfrm>
            <a:off x="1993001" y="3734723"/>
            <a:ext cx="9445416" cy="730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rgbClr val="002060"/>
                </a:solidFill>
                <a:latin typeface="Arial Rounded"/>
                <a:ea typeface="Arial Rounded"/>
                <a:cs typeface="Arial Rounded"/>
                <a:sym typeface="Arial Rounded"/>
              </a:rPr>
              <a:t>- Ôn tập về các từ chỉ sự vật, từ chỉ hoạt động.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5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fade">
                                      <p:cBhvr>
                                        <p:cTn id="17"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9654" y="665167"/>
            <a:ext cx="10792691" cy="2387600"/>
          </a:xfrm>
        </p:spPr>
        <p:txBody>
          <a:bodyPr>
            <a:noAutofit/>
          </a:bodyPr>
          <a:lstStyle/>
          <a:p>
            <a:pPr algn="just"/>
            <a:r>
              <a:rPr lang="en-US" sz="3200" smtClean="0">
                <a:latin typeface="Times New Roman" panose="02020603050405020304" pitchFamily="18" charset="0"/>
                <a:ea typeface="Arial-Rounded" panose="020B0500000000000000" pitchFamily="34" charset="0"/>
                <a:cs typeface="Times New Roman" panose="02020603050405020304" pitchFamily="18" charset="0"/>
              </a:rPr>
              <a:t>      Mùa </a:t>
            </a:r>
            <a:r>
              <a:rPr lang="en-US" sz="3200">
                <a:latin typeface="Times New Roman" panose="02020603050405020304" pitchFamily="18" charset="0"/>
                <a:ea typeface="Arial-Rounded" panose="020B0500000000000000" pitchFamily="34" charset="0"/>
                <a:cs typeface="Times New Roman" panose="02020603050405020304" pitchFamily="18" charset="0"/>
              </a:rPr>
              <a:t>hè oi bức đã đến. Hôm nay, bố em đi làm về mang theo một chiếc quạt máy. Quạt máy có cái đế tròn, bên trên có 3 cánh quạt bằng nhựa và một lồng bảo vệ. Mỗi khi cánh quạt quay vù vù là bao nhiêu nóng nực bay đi hết. Có cái quạt máy, em ngồi học thấy rất mát mẻ, dễ chịu</a:t>
            </a:r>
            <a:endParaRPr lang="en-US" sz="32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77980" y="3220460"/>
            <a:ext cx="10792691" cy="1655762"/>
          </a:xfrm>
        </p:spPr>
        <p:txBody>
          <a:bodyPr>
            <a:noAutofit/>
          </a:bodyPr>
          <a:lstStyle/>
          <a:p>
            <a:pPr algn="just"/>
            <a:r>
              <a:rPr lang="en-US" sz="3200" smtClean="0">
                <a:latin typeface="+mj-lt"/>
              </a:rPr>
              <a:t>        </a:t>
            </a:r>
            <a:r>
              <a:rPr lang="vi-VN" sz="3200" smtClean="0">
                <a:latin typeface="+mj-lt"/>
              </a:rPr>
              <a:t>Trong </a:t>
            </a:r>
            <a:r>
              <a:rPr lang="vi-VN" sz="3200">
                <a:latin typeface="+mj-lt"/>
              </a:rPr>
              <a:t>nhà em có một chiếc tủ đựng quần áo. Tủ được làm bằng nhôm. Bên ngoài, nó được sơn màu hồng. Trên cánh tủ có in hình những bông hoa đào. Chiếc tủ rất to lớn. Tủ có hai ngăn. Mỗi ngăn đều có ổ khóa ở bên ngoài. Chiếc tủ dùng giúp cho quần áo luôn sạch sẽ, gọn gàng.</a:t>
            </a:r>
            <a:endParaRPr lang="en-US" sz="3200">
              <a:latin typeface="+mj-lt"/>
            </a:endParaRPr>
          </a:p>
        </p:txBody>
      </p:sp>
      <p:sp>
        <p:nvSpPr>
          <p:cNvPr id="5" name="TextBox 4"/>
          <p:cNvSpPr txBox="1"/>
          <p:nvPr/>
        </p:nvSpPr>
        <p:spPr>
          <a:xfrm>
            <a:off x="4502728" y="248084"/>
            <a:ext cx="3976254"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BÀI THAM KHẢO</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4802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1" y="0"/>
            <a:ext cx="12191999" cy="6858000"/>
          </a:xfrm>
          <a:prstGeom prst="rect">
            <a:avLst/>
          </a:prstGeom>
          <a:noFill/>
          <a:ln>
            <a:noFill/>
          </a:ln>
        </p:spPr>
      </p:pic>
      <p:sp>
        <p:nvSpPr>
          <p:cNvPr id="93" name="Google Shape;93;p1"/>
          <p:cNvSpPr txBox="1"/>
          <p:nvPr/>
        </p:nvSpPr>
        <p:spPr>
          <a:xfrm>
            <a:off x="1339967" y="830858"/>
            <a:ext cx="184340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chemeClr val="lt1"/>
                </a:solidFill>
                <a:latin typeface="Arial Rounded"/>
                <a:ea typeface="Arial Rounded"/>
                <a:cs typeface="Arial Rounded"/>
                <a:sym typeface="Arial Rounded"/>
              </a:rPr>
              <a:t>Tuần </a:t>
            </a:r>
            <a:endParaRPr/>
          </a:p>
          <a:p>
            <a:pPr marL="0" marR="0" lvl="0" indent="0" algn="ctr" rtl="0">
              <a:spcBef>
                <a:spcPts val="0"/>
              </a:spcBef>
              <a:spcAft>
                <a:spcPts val="0"/>
              </a:spcAft>
              <a:buNone/>
            </a:pPr>
            <a:r>
              <a:rPr lang="en-US" sz="4800" b="1" i="0" u="none" strike="noStrike" cap="none">
                <a:solidFill>
                  <a:schemeClr val="lt1"/>
                </a:solidFill>
                <a:latin typeface="Arial Rounded"/>
                <a:ea typeface="Arial Rounded"/>
                <a:cs typeface="Arial Rounded"/>
                <a:sym typeface="Arial Rounded"/>
              </a:rPr>
              <a:t>9</a:t>
            </a:r>
            <a:endParaRPr/>
          </a:p>
        </p:txBody>
      </p:sp>
      <p:sp>
        <p:nvSpPr>
          <p:cNvPr id="94" name="Google Shape;94;p1"/>
          <p:cNvSpPr txBox="1"/>
          <p:nvPr/>
        </p:nvSpPr>
        <p:spPr>
          <a:xfrm>
            <a:off x="3183372" y="0"/>
            <a:ext cx="5783647"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i="0" u="none" strike="noStrike" cap="none">
                <a:solidFill>
                  <a:srgbClr val="002060"/>
                </a:solidFill>
                <a:sym typeface="Arial"/>
              </a:rPr>
              <a:t>ÔN TẬP</a:t>
            </a:r>
            <a:endParaRPr>
              <a:solidFill>
                <a:srgbClr val="002060"/>
              </a:solidFill>
            </a:endParaRPr>
          </a:p>
          <a:p>
            <a:pPr marL="0" marR="0" lvl="0" indent="0" algn="ctr" rtl="0">
              <a:spcBef>
                <a:spcPts val="0"/>
              </a:spcBef>
              <a:spcAft>
                <a:spcPts val="0"/>
              </a:spcAft>
              <a:buNone/>
            </a:pPr>
            <a:r>
              <a:rPr lang="en-US" sz="6000" b="0" i="0" u="none" strike="noStrike" cap="none">
                <a:solidFill>
                  <a:srgbClr val="002060"/>
                </a:solidFill>
                <a:latin typeface="Arial"/>
                <a:ea typeface="Arial"/>
                <a:cs typeface="Arial"/>
                <a:sym typeface="Arial"/>
              </a:rPr>
              <a:t>GIỮA HỌC KÌ I</a:t>
            </a:r>
            <a:endParaRPr sz="6000" b="0" i="0" u="none" strike="noStrike" cap="none">
              <a:solidFill>
                <a:srgbClr val="002060"/>
              </a:solidFill>
              <a:latin typeface="Arial"/>
              <a:ea typeface="Arial"/>
              <a:cs typeface="Arial"/>
              <a:sym typeface="Arial"/>
            </a:endParaRPr>
          </a:p>
        </p:txBody>
      </p:sp>
      <p:grpSp>
        <p:nvGrpSpPr>
          <p:cNvPr id="6" name="Group 5">
            <a:extLst>
              <a:ext uri="{FF2B5EF4-FFF2-40B4-BE49-F238E27FC236}">
                <a16:creationId xmlns:a16="http://schemas.microsoft.com/office/drawing/2014/main" id="{CD95E369-22E3-47BF-A4B6-6F6C7AEDEE5A}"/>
              </a:ext>
            </a:extLst>
          </p:cNvPr>
          <p:cNvGrpSpPr/>
          <p:nvPr/>
        </p:nvGrpSpPr>
        <p:grpSpPr>
          <a:xfrm>
            <a:off x="1976283" y="1708229"/>
            <a:ext cx="7630579" cy="4919008"/>
            <a:chOff x="1417547" y="1264224"/>
            <a:chExt cx="4405927" cy="3318271"/>
          </a:xfrm>
        </p:grpSpPr>
        <p:pic>
          <p:nvPicPr>
            <p:cNvPr id="7" name="Picture 6">
              <a:extLst>
                <a:ext uri="{FF2B5EF4-FFF2-40B4-BE49-F238E27FC236}">
                  <a16:creationId xmlns:a16="http://schemas.microsoft.com/office/drawing/2014/main" id="{BDC5CE40-1276-45C8-A43B-95F4B8826CB8}"/>
                </a:ext>
              </a:extLst>
            </p:cNvPr>
            <p:cNvPicPr>
              <a:picLocks noChangeAspect="1"/>
            </p:cNvPicPr>
            <p:nvPr/>
          </p:nvPicPr>
          <p:blipFill>
            <a:blip r:embed="rId4">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8" name="TextBox 7">
              <a:extLst>
                <a:ext uri="{FF2B5EF4-FFF2-40B4-BE49-F238E27FC236}">
                  <a16:creationId xmlns:a16="http://schemas.microsoft.com/office/drawing/2014/main" id="{D0BBE2AD-294A-48DF-B8A0-D8D32093CB5F}"/>
                </a:ext>
              </a:extLst>
            </p:cNvPr>
            <p:cNvSpPr txBox="1"/>
            <p:nvPr/>
          </p:nvSpPr>
          <p:spPr>
            <a:xfrm>
              <a:off x="2481072" y="2929939"/>
              <a:ext cx="3041009" cy="799295"/>
            </a:xfrm>
            <a:prstGeom prst="rect">
              <a:avLst/>
            </a:prstGeom>
            <a:noFill/>
          </p:spPr>
          <p:txBody>
            <a:bodyPr wrap="square" rtlCol="0">
              <a:spAutoFit/>
            </a:bodyPr>
            <a:lstStyle/>
            <a:p>
              <a:pPr algn="ctr">
                <a:lnSpc>
                  <a:spcPct val="150000"/>
                </a:lnSpc>
              </a:pPr>
              <a:r>
                <a:rPr lang="vi-VN" sz="5400" b="1" dirty="0">
                  <a:solidFill>
                    <a:schemeClr val="accent1">
                      <a:lumMod val="50000"/>
                    </a:schemeClr>
                  </a:solidFill>
                  <a:latin typeface="+mn-lt"/>
                </a:rPr>
                <a:t>TIẾT </a:t>
              </a:r>
              <a:r>
                <a:rPr lang="en-US" sz="5400" b="1" dirty="0" smtClean="0">
                  <a:solidFill>
                    <a:schemeClr val="accent1">
                      <a:lumMod val="50000"/>
                    </a:schemeClr>
                  </a:solidFill>
                  <a:latin typeface="+mn-lt"/>
                </a:rPr>
                <a:t>9 - 10</a:t>
              </a:r>
              <a:endParaRPr lang="en-US" sz="5400" b="1" dirty="0">
                <a:solidFill>
                  <a:schemeClr val="accent1">
                    <a:lumMod val="50000"/>
                  </a:schemeClr>
                </a:solidFill>
                <a:latin typeface="+mn-lt"/>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9654" y="665167"/>
            <a:ext cx="10792691" cy="2387600"/>
          </a:xfrm>
        </p:spPr>
        <p:txBody>
          <a:bodyPr>
            <a:noAutofit/>
          </a:bodyPr>
          <a:lstStyle/>
          <a:p>
            <a:pPr algn="just"/>
            <a:r>
              <a:rPr lang="en-US" sz="3200" smtClean="0">
                <a:latin typeface="Times New Roman" panose="02020603050405020304" pitchFamily="18" charset="0"/>
                <a:ea typeface="Arial-Rounded" panose="020B0500000000000000" pitchFamily="34" charset="0"/>
                <a:cs typeface="Times New Roman" panose="02020603050405020304" pitchFamily="18" charset="0"/>
              </a:rPr>
              <a:t>      Mùa </a:t>
            </a:r>
            <a:r>
              <a:rPr lang="en-US" sz="3200">
                <a:latin typeface="Times New Roman" panose="02020603050405020304" pitchFamily="18" charset="0"/>
                <a:ea typeface="Arial-Rounded" panose="020B0500000000000000" pitchFamily="34" charset="0"/>
                <a:cs typeface="Times New Roman" panose="02020603050405020304" pitchFamily="18" charset="0"/>
              </a:rPr>
              <a:t>hè oi bức đã đến. Hôm nay, bố em đi làm về mang theo một chiếc quạt máy. Quạt máy có cái đế tròn, bên trên có 3 cánh quạt bằng nhựa và một lồng bảo vệ. Mỗi khi cánh quạt quay vù vù là bao nhiêu nóng nực bay đi hết. Có cái quạt máy, em ngồi học thấy rất mát mẻ, dễ chịu</a:t>
            </a:r>
            <a:endParaRPr lang="en-US" sz="32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77980" y="3220460"/>
            <a:ext cx="10792691" cy="1655762"/>
          </a:xfrm>
        </p:spPr>
        <p:txBody>
          <a:bodyPr>
            <a:noAutofit/>
          </a:bodyPr>
          <a:lstStyle/>
          <a:p>
            <a:pPr algn="just"/>
            <a:r>
              <a:rPr lang="en-US" sz="3200" smtClean="0">
                <a:latin typeface="+mj-lt"/>
              </a:rPr>
              <a:t>        </a:t>
            </a:r>
            <a:r>
              <a:rPr lang="vi-VN" sz="3200" smtClean="0">
                <a:latin typeface="+mj-lt"/>
              </a:rPr>
              <a:t>Trong </a:t>
            </a:r>
            <a:r>
              <a:rPr lang="vi-VN" sz="3200">
                <a:latin typeface="+mj-lt"/>
              </a:rPr>
              <a:t>nhà em có một chiếc tủ đựng quần áo. Tủ được làm bằng nhôm. Bên ngoài, nó được sơn màu hồng. Trên cánh tủ có in hình những bông hoa đào. Chiếc tủ rất to lớn. Tủ có hai ngăn. Mỗi ngăn đều có ổ khóa ở bên ngoài. Chiếc tủ dùng giúp cho quần áo luôn sạch sẽ, gọn gàng.</a:t>
            </a:r>
            <a:endParaRPr lang="en-US" sz="3200">
              <a:latin typeface="+mj-lt"/>
            </a:endParaRPr>
          </a:p>
        </p:txBody>
      </p:sp>
      <p:sp>
        <p:nvSpPr>
          <p:cNvPr id="5" name="TextBox 4"/>
          <p:cNvSpPr txBox="1"/>
          <p:nvPr/>
        </p:nvSpPr>
        <p:spPr>
          <a:xfrm>
            <a:off x="4502728" y="248084"/>
            <a:ext cx="3976254"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BÀI THAM KHẢO</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9530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0"/>
          <p:cNvPicPr preferRelativeResize="0"/>
          <p:nvPr/>
        </p:nvPicPr>
        <p:blipFill rotWithShape="1">
          <a:blip r:embed="rId3">
            <a:alphaModFix/>
          </a:blip>
          <a:srcRect/>
          <a:stretch/>
        </p:blipFill>
        <p:spPr>
          <a:xfrm>
            <a:off x="7850460" y="3345366"/>
            <a:ext cx="4761570" cy="3800010"/>
          </a:xfrm>
          <a:prstGeom prst="rect">
            <a:avLst/>
          </a:prstGeom>
          <a:noFill/>
          <a:ln>
            <a:noFill/>
          </a:ln>
        </p:spPr>
      </p:pic>
      <p:pic>
        <p:nvPicPr>
          <p:cNvPr id="248" name="Google Shape;248;p10"/>
          <p:cNvPicPr preferRelativeResize="0"/>
          <p:nvPr/>
        </p:nvPicPr>
        <p:blipFill rotWithShape="1">
          <a:blip r:embed="rId4">
            <a:alphaModFix/>
          </a:blip>
          <a:srcRect/>
          <a:stretch/>
        </p:blipFill>
        <p:spPr>
          <a:xfrm flipH="1">
            <a:off x="0" y="0"/>
            <a:ext cx="3611383" cy="2362200"/>
          </a:xfrm>
          <a:prstGeom prst="rect">
            <a:avLst/>
          </a:prstGeom>
          <a:noFill/>
          <a:ln>
            <a:noFill/>
          </a:ln>
        </p:spPr>
      </p:pic>
      <p:sp>
        <p:nvSpPr>
          <p:cNvPr id="249" name="Google Shape;249;p10"/>
          <p:cNvSpPr txBox="1"/>
          <p:nvPr/>
        </p:nvSpPr>
        <p:spPr>
          <a:xfrm>
            <a:off x="1640448" y="2362200"/>
            <a:ext cx="763314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a:solidFill>
                  <a:srgbClr val="FF0000"/>
                </a:solidFill>
                <a:latin typeface="Arial"/>
                <a:ea typeface="Arial"/>
                <a:cs typeface="Arial"/>
                <a:sym typeface="Arial"/>
              </a:rPr>
              <a:t>Tạm biệt và hẹn gặp lại </a:t>
            </a:r>
            <a:endParaRPr/>
          </a:p>
          <a:p>
            <a:pPr marL="0" marR="0" lvl="0" indent="0" algn="ctr" rtl="0">
              <a:lnSpc>
                <a:spcPct val="150000"/>
              </a:lnSpc>
              <a:spcBef>
                <a:spcPts val="0"/>
              </a:spcBef>
              <a:spcAft>
                <a:spcPts val="0"/>
              </a:spcAft>
              <a:buNone/>
            </a:pPr>
            <a:r>
              <a:rPr lang="en-US" sz="3200">
                <a:solidFill>
                  <a:srgbClr val="FF0000"/>
                </a:solidFill>
                <a:latin typeface="Arial"/>
                <a:ea typeface="Arial"/>
                <a:cs typeface="Arial"/>
                <a:sym typeface="Arial"/>
              </a:rPr>
              <a:t>các con vào những tiết học sau!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65120" y="1262040"/>
            <a:ext cx="8926587" cy="4565129"/>
            <a:chOff x="1719099" y="1248506"/>
            <a:chExt cx="8926587" cy="4565129"/>
          </a:xfrm>
        </p:grpSpPr>
        <p:cxnSp>
          <p:nvCxnSpPr>
            <p:cNvPr id="13" name="Straight Connector 12"/>
            <p:cNvCxnSpPr/>
            <p:nvPr/>
          </p:nvCxnSpPr>
          <p:spPr>
            <a:xfrm>
              <a:off x="1719099" y="1267097"/>
              <a:ext cx="25578" cy="45022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46878" y="1248506"/>
              <a:ext cx="8898808" cy="4565129"/>
              <a:chOff x="1746878" y="1248506"/>
              <a:chExt cx="8898808" cy="456512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878" y="2567774"/>
                <a:ext cx="8894502" cy="3245861"/>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57514"/>
              <a:stretch/>
            </p:blipFill>
            <p:spPr>
              <a:xfrm>
                <a:off x="1751184" y="1248506"/>
                <a:ext cx="8894502" cy="1379045"/>
              </a:xfrm>
              <a:prstGeom prst="rect">
                <a:avLst/>
              </a:prstGeom>
            </p:spPr>
          </p:pic>
        </p:grpSp>
      </p:grpSp>
      <p:cxnSp>
        <p:nvCxnSpPr>
          <p:cNvPr id="8" name="Straight Connector 7"/>
          <p:cNvCxnSpPr/>
          <p:nvPr/>
        </p:nvCxnSpPr>
        <p:spPr>
          <a:xfrm>
            <a:off x="1538849" y="1055261"/>
            <a:ext cx="9379131" cy="0"/>
          </a:xfrm>
          <a:prstGeom prst="line">
            <a:avLst/>
          </a:prstGeom>
          <a:ln/>
        </p:spPr>
        <p:style>
          <a:lnRef idx="2">
            <a:schemeClr val="accent3"/>
          </a:lnRef>
          <a:fillRef idx="0">
            <a:schemeClr val="accent3"/>
          </a:fillRef>
          <a:effectRef idx="1">
            <a:schemeClr val="accent3"/>
          </a:effectRef>
          <a:fontRef idx="minor">
            <a:schemeClr val="tx1"/>
          </a:fontRef>
        </p:style>
      </p:cxnSp>
      <p:sp>
        <p:nvSpPr>
          <p:cNvPr id="10" name="TextBox 9"/>
          <p:cNvSpPr txBox="1"/>
          <p:nvPr/>
        </p:nvSpPr>
        <p:spPr>
          <a:xfrm>
            <a:off x="1815738" y="537515"/>
            <a:ext cx="7772400" cy="588619"/>
          </a:xfrm>
          <a:prstGeom prst="rect">
            <a:avLst/>
          </a:prstGeom>
          <a:noFill/>
        </p:spPr>
        <p:txBody>
          <a:bodyPr wrap="square" lIns="91436" tIns="45718" rIns="91436" bIns="45718" rtlCol="0">
            <a:spAutoFit/>
          </a:bodyPr>
          <a:lstStyle/>
          <a:p>
            <a:pPr defTabSz="914355">
              <a:defRPr/>
            </a:pPr>
            <a:r>
              <a:rPr lang="en-US" sz="3225" b="1" dirty="0" err="1">
                <a:solidFill>
                  <a:srgbClr val="002060"/>
                </a:solidFill>
                <a:latin typeface="Times New Roman" pitchFamily="18" charset="0"/>
              </a:rPr>
              <a:t>Ghi</a:t>
            </a:r>
            <a:r>
              <a:rPr lang="en-US" sz="3225" b="1" dirty="0">
                <a:solidFill>
                  <a:srgbClr val="002060"/>
                </a:solidFill>
                <a:latin typeface="Times New Roman" pitchFamily="18" charset="0"/>
              </a:rPr>
              <a:t> </a:t>
            </a:r>
            <a:r>
              <a:rPr lang="en-US" sz="3225" b="1" dirty="0" err="1">
                <a:solidFill>
                  <a:srgbClr val="002060"/>
                </a:solidFill>
                <a:latin typeface="Times New Roman" pitchFamily="18" charset="0"/>
              </a:rPr>
              <a:t>vở</a:t>
            </a:r>
            <a:r>
              <a:rPr lang="en-US" sz="3225" b="1" dirty="0">
                <a:solidFill>
                  <a:srgbClr val="002060"/>
                </a:solidFill>
                <a:latin typeface="Times New Roman" pitchFamily="18" charset="0"/>
              </a:rPr>
              <a:t> </a:t>
            </a:r>
            <a:r>
              <a:rPr lang="en-US" sz="3225" b="1" dirty="0">
                <a:solidFill>
                  <a:srgbClr val="FF0000"/>
                </a:solidFill>
                <a:latin typeface="Times New Roman" pitchFamily="18" charset="0"/>
              </a:rPr>
              <a:t>TIẾNG VIỆT</a:t>
            </a:r>
            <a:endParaRPr lang="en-US" sz="3225"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278512" y="1600670"/>
            <a:ext cx="7899811" cy="588619"/>
          </a:xfrm>
          <a:prstGeom prst="rect">
            <a:avLst/>
          </a:prstGeom>
          <a:noFill/>
        </p:spPr>
        <p:txBody>
          <a:bodyPr wrap="square" lIns="91436" tIns="45718" rIns="91436" bIns="45718" rtlCol="0">
            <a:spAutoFit/>
          </a:bodyPr>
          <a:lstStyle/>
          <a:p>
            <a:pPr defTabSz="914355"/>
            <a:r>
              <a:rPr lang="en-US" sz="3225" b="1" err="1">
                <a:solidFill>
                  <a:srgbClr val="931D7D"/>
                </a:solidFill>
                <a:latin typeface="HP001 4 hàng" panose="020B0603050302020204" pitchFamily="34" charset="0"/>
              </a:rPr>
              <a:t>Thứ</a:t>
            </a:r>
            <a:r>
              <a:rPr lang="vi-VN" sz="3225" b="1">
                <a:solidFill>
                  <a:srgbClr val="931D7D"/>
                </a:solidFill>
                <a:latin typeface="HP001 4 hàng" panose="020B0603050302020204" pitchFamily="34" charset="0"/>
              </a:rPr>
              <a:t> </a:t>
            </a:r>
            <a:r>
              <a:rPr lang="en-US" sz="3225" b="1" smtClean="0">
                <a:solidFill>
                  <a:srgbClr val="931D7D"/>
                </a:solidFill>
                <a:latin typeface="HP001 4 hàng" panose="020B0603050302020204" pitchFamily="34" charset="0"/>
              </a:rPr>
              <a:t>sáu</a:t>
            </a:r>
            <a:r>
              <a:rPr lang="vi-VN" sz="3225" b="1" smtClean="0">
                <a:solidFill>
                  <a:srgbClr val="931D7D"/>
                </a:solidFill>
                <a:latin typeface="HP001 4 hàng" panose="020B0603050302020204" pitchFamily="34" charset="0"/>
              </a:rPr>
              <a:t> </a:t>
            </a:r>
            <a:r>
              <a:rPr lang="en-US" sz="3225" b="1" err="1">
                <a:solidFill>
                  <a:srgbClr val="931D7D"/>
                </a:solidFill>
                <a:latin typeface="HP001 4 hàng" panose="020B0603050302020204" pitchFamily="34" charset="0"/>
              </a:rPr>
              <a:t>ngày</a:t>
            </a:r>
            <a:r>
              <a:rPr lang="en-US" sz="3225" b="1">
                <a:solidFill>
                  <a:srgbClr val="931D7D"/>
                </a:solidFill>
                <a:latin typeface="HP001 4 hàng" panose="020B0603050302020204" pitchFamily="34" charset="0"/>
              </a:rPr>
              <a:t> </a:t>
            </a:r>
            <a:r>
              <a:rPr lang="en-US" sz="3225" b="1" smtClean="0">
                <a:solidFill>
                  <a:srgbClr val="931D7D"/>
                </a:solidFill>
                <a:latin typeface="HP001 4 hàng" panose="020B0603050302020204" pitchFamily="34" charset="0"/>
              </a:rPr>
              <a:t>5 </a:t>
            </a:r>
            <a:r>
              <a:rPr lang="en-US" sz="3225" b="1" err="1">
                <a:solidFill>
                  <a:srgbClr val="931D7D"/>
                </a:solidFill>
                <a:latin typeface="HP001 4 hàng" panose="020B0603050302020204" pitchFamily="34" charset="0"/>
              </a:rPr>
              <a:t>tháng</a:t>
            </a:r>
            <a:r>
              <a:rPr lang="en-US" sz="3225" b="1">
                <a:solidFill>
                  <a:srgbClr val="931D7D"/>
                </a:solidFill>
                <a:latin typeface="HP001 4 hàng" panose="020B0603050302020204" pitchFamily="34" charset="0"/>
              </a:rPr>
              <a:t> </a:t>
            </a:r>
            <a:r>
              <a:rPr lang="en-US" sz="3225" b="1" smtClean="0">
                <a:solidFill>
                  <a:srgbClr val="931D7D"/>
                </a:solidFill>
                <a:latin typeface="HP001 4 hàng" panose="020B0603050302020204" pitchFamily="34" charset="0"/>
              </a:rPr>
              <a:t>11 </a:t>
            </a:r>
            <a:r>
              <a:rPr lang="en-US" sz="3225" b="1" dirty="0" err="1">
                <a:solidFill>
                  <a:srgbClr val="931D7D"/>
                </a:solidFill>
                <a:latin typeface="HP001 4 hàng" panose="020B0603050302020204" pitchFamily="34" charset="0"/>
              </a:rPr>
              <a:t>năm</a:t>
            </a:r>
            <a:r>
              <a:rPr lang="en-US" sz="3225" b="1" dirty="0">
                <a:solidFill>
                  <a:srgbClr val="931D7D"/>
                </a:solidFill>
                <a:latin typeface="HP001 4 hàng" panose="020B0603050302020204" pitchFamily="34" charset="0"/>
              </a:rPr>
              <a:t> 2021</a:t>
            </a:r>
          </a:p>
        </p:txBody>
      </p:sp>
      <p:sp>
        <p:nvSpPr>
          <p:cNvPr id="4" name="TextBox 3"/>
          <p:cNvSpPr txBox="1"/>
          <p:nvPr/>
        </p:nvSpPr>
        <p:spPr>
          <a:xfrm>
            <a:off x="4797194" y="2274247"/>
            <a:ext cx="2638697" cy="588619"/>
          </a:xfrm>
          <a:prstGeom prst="rect">
            <a:avLst/>
          </a:prstGeom>
          <a:noFill/>
        </p:spPr>
        <p:txBody>
          <a:bodyPr wrap="square" lIns="91436" tIns="45718" rIns="91436" bIns="45718" rtlCol="0">
            <a:spAutoFit/>
          </a:bodyPr>
          <a:lstStyle/>
          <a:p>
            <a:pPr defTabSz="914355"/>
            <a:r>
              <a:rPr lang="en-US" sz="3225" b="1" dirty="0" err="1">
                <a:solidFill>
                  <a:srgbClr val="931D7D"/>
                </a:solidFill>
                <a:latin typeface="HP001 4 hàng" panose="020B0603050302020204" pitchFamily="34" charset="0"/>
              </a:rPr>
              <a:t>Tiếng</a:t>
            </a:r>
            <a:r>
              <a:rPr lang="en-US" sz="3225" b="1" dirty="0">
                <a:solidFill>
                  <a:srgbClr val="931D7D"/>
                </a:solidFill>
                <a:latin typeface="HP001 4 hàng" panose="020B0603050302020204" pitchFamily="34" charset="0"/>
              </a:rPr>
              <a:t> </a:t>
            </a:r>
            <a:r>
              <a:rPr lang="en-US" sz="3225" b="1" dirty="0" err="1">
                <a:solidFill>
                  <a:srgbClr val="931D7D"/>
                </a:solidFill>
                <a:latin typeface="HP001 4 hàng" panose="020B0603050302020204" pitchFamily="34" charset="0"/>
              </a:rPr>
              <a:t>Việt</a:t>
            </a:r>
            <a:endParaRPr lang="en-US" sz="3225" b="1" dirty="0">
              <a:solidFill>
                <a:srgbClr val="931D7D"/>
              </a:solidFill>
              <a:latin typeface="HP001 4 hàng" panose="020B0603050302020204" pitchFamily="34" charset="0"/>
            </a:endParaRPr>
          </a:p>
        </p:txBody>
      </p:sp>
      <p:sp>
        <p:nvSpPr>
          <p:cNvPr id="17" name="TextBox 16"/>
          <p:cNvSpPr txBox="1"/>
          <p:nvPr/>
        </p:nvSpPr>
        <p:spPr>
          <a:xfrm>
            <a:off x="2295390" y="2764566"/>
            <a:ext cx="8304544" cy="743463"/>
          </a:xfrm>
          <a:prstGeom prst="rect">
            <a:avLst/>
          </a:prstGeom>
          <a:noFill/>
        </p:spPr>
        <p:txBody>
          <a:bodyPr wrap="square" lIns="121908" tIns="60955" rIns="121908" bIns="60955">
            <a:spAutoFit/>
          </a:bodyPr>
          <a:lstStyle/>
          <a:p>
            <a:pPr fontAlgn="base">
              <a:lnSpc>
                <a:spcPct val="125000"/>
              </a:lnSpc>
              <a:spcBef>
                <a:spcPct val="0"/>
              </a:spcBef>
              <a:spcAft>
                <a:spcPct val="0"/>
              </a:spcAft>
              <a:defRPr/>
            </a:pPr>
            <a:r>
              <a:rPr lang="en-US" sz="3225" b="1" smtClean="0">
                <a:solidFill>
                  <a:srgbClr val="931D7D"/>
                </a:solidFill>
                <a:latin typeface="HP001 4 hàng" pitchFamily="34" charset="0"/>
                <a:cs typeface="Times New Roman" pitchFamily="18" charset="0"/>
              </a:rPr>
              <a:t>Ôn tập giữa học kì 1 ( tiết 9+10)</a:t>
            </a:r>
            <a:endParaRPr lang="en-US" sz="3225" b="1" dirty="0">
              <a:solidFill>
                <a:srgbClr val="931D7D"/>
              </a:solidFill>
              <a:latin typeface="HP001 4 hàng" pitchFamily="34" charset="0"/>
              <a:cs typeface="Times New Roman" pitchFamily="18" charset="0"/>
            </a:endParaRPr>
          </a:p>
        </p:txBody>
      </p:sp>
    </p:spTree>
    <p:extLst>
      <p:ext uri="{BB962C8B-B14F-4D97-AF65-F5344CB8AC3E}">
        <p14:creationId xmlns:p14="http://schemas.microsoft.com/office/powerpoint/2010/main" val="1723216042"/>
      </p:ext>
    </p:extLst>
  </p:cSld>
  <p:clrMapOvr>
    <a:masterClrMapping/>
  </p:clrMapOvr>
  <p:transition spd="slow" advTm="7582">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p:nvPr/>
        </p:nvSpPr>
        <p:spPr>
          <a:xfrm>
            <a:off x="534179" y="1079282"/>
            <a:ext cx="8899186" cy="50167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1. Ngày xưa, ở một gia đình kia, có hai anh em. Lúc nhỏ, anh em rất hòa thuận. Khi lớn lên, anh có vợ, em có chồng, tuy mỗi người một nhà, nhưng vẫn hay va chạm.</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2. Thấy các con không yêu thương nhau, người cha rất buồn phiền. Một hôm, ông đặt một bó đũa và một túi tiền trên bàn, rồi gọi các con, cả trai, gái, dâu, rể lại và bảo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 Ai bẻ gãy được bó đũa này thì cha thưởng cho túi tiền.</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Bốn người con lần lượt bẻ bó đũa. Ai cũng cố hết sức mà không sao bẻ gãy được. Người cha bèn cởi bó đũa ra, rồi thong thả bẻ gãy từng chiếc một cách dễ dàng.</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3. Thấy vây, bốn người con cùng nói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 Thưa cha, lấy từng chiếc mà bẻ thì có khó gì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Người cha liền bảo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 Đúng. Như thế các con đều thấy rằng chia lẻ ra thì yếu, hợp lại thì mạnh. Vậy các con phải biết thương yêu, đùm bọc lẫn nhau. Có đoàn kết thì mới có sức mạnh.</a:t>
            </a:r>
            <a:endParaRPr sz="1200"/>
          </a:p>
        </p:txBody>
      </p:sp>
      <p:pic>
        <p:nvPicPr>
          <p:cNvPr id="101" name="Google Shape;101;p2"/>
          <p:cNvPicPr preferRelativeResize="0"/>
          <p:nvPr/>
        </p:nvPicPr>
        <p:blipFill rotWithShape="1">
          <a:blip r:embed="rId5">
            <a:alphaModFix/>
          </a:blip>
          <a:srcRect l="8547" r="4942" b="8061"/>
          <a:stretch/>
        </p:blipFill>
        <p:spPr>
          <a:xfrm>
            <a:off x="9571702" y="-12700"/>
            <a:ext cx="2618937" cy="1664082"/>
          </a:xfrm>
          <a:prstGeom prst="rect">
            <a:avLst/>
          </a:prstGeom>
          <a:noFill/>
          <a:ln>
            <a:noFill/>
          </a:ln>
        </p:spPr>
      </p:pic>
      <p:pic>
        <p:nvPicPr>
          <p:cNvPr id="102" name="Google Shape;102;p2"/>
          <p:cNvPicPr preferRelativeResize="0"/>
          <p:nvPr/>
        </p:nvPicPr>
        <p:blipFill rotWithShape="1">
          <a:blip r:embed="rId6">
            <a:alphaModFix/>
          </a:blip>
          <a:srcRect r="14099" b="6825"/>
          <a:stretch/>
        </p:blipFill>
        <p:spPr>
          <a:xfrm>
            <a:off x="9571702" y="3395348"/>
            <a:ext cx="2618937" cy="1731937"/>
          </a:xfrm>
          <a:prstGeom prst="rect">
            <a:avLst/>
          </a:prstGeom>
          <a:noFill/>
          <a:ln>
            <a:noFill/>
          </a:ln>
        </p:spPr>
      </p:pic>
      <p:pic>
        <p:nvPicPr>
          <p:cNvPr id="103" name="Google Shape;103;p2"/>
          <p:cNvPicPr preferRelativeResize="0"/>
          <p:nvPr/>
        </p:nvPicPr>
        <p:blipFill rotWithShape="1">
          <a:blip r:embed="rId7">
            <a:alphaModFix/>
          </a:blip>
          <a:srcRect l="13169" t="9768" r="16540" b="12487"/>
          <a:stretch/>
        </p:blipFill>
        <p:spPr>
          <a:xfrm>
            <a:off x="9571702" y="5145999"/>
            <a:ext cx="2606235" cy="1706539"/>
          </a:xfrm>
          <a:prstGeom prst="rect">
            <a:avLst/>
          </a:prstGeom>
          <a:noFill/>
          <a:ln>
            <a:noFill/>
          </a:ln>
        </p:spPr>
      </p:pic>
      <p:pic>
        <p:nvPicPr>
          <p:cNvPr id="104" name="Google Shape;104;p2"/>
          <p:cNvPicPr preferRelativeResize="0"/>
          <p:nvPr/>
        </p:nvPicPr>
        <p:blipFill rotWithShape="1">
          <a:blip r:embed="rId8">
            <a:alphaModFix/>
          </a:blip>
          <a:srcRect l="3546" t="1860" r="26570" b="16589"/>
          <a:stretch/>
        </p:blipFill>
        <p:spPr>
          <a:xfrm>
            <a:off x="9571702" y="1672212"/>
            <a:ext cx="2620298" cy="1704422"/>
          </a:xfrm>
          <a:prstGeom prst="rect">
            <a:avLst/>
          </a:prstGeom>
          <a:noFill/>
          <a:ln>
            <a:noFill/>
          </a:ln>
        </p:spPr>
      </p:pic>
      <p:sp>
        <p:nvSpPr>
          <p:cNvPr id="105" name="Google Shape;105;p2"/>
          <p:cNvSpPr txBox="1"/>
          <p:nvPr/>
        </p:nvSpPr>
        <p:spPr>
          <a:xfrm>
            <a:off x="2724157" y="576748"/>
            <a:ext cx="451923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0000"/>
                </a:solidFill>
                <a:latin typeface="Arial"/>
                <a:ea typeface="Arial"/>
                <a:cs typeface="Arial"/>
                <a:sym typeface="Arial"/>
              </a:rPr>
              <a:t>Câu chuyện bó đũa</a:t>
            </a:r>
            <a:endParaRPr sz="2800" b="0" i="0" u="none" strike="noStrike" cap="none">
              <a:solidFill>
                <a:srgbClr val="FF0000"/>
              </a:solidFill>
              <a:latin typeface="Arial"/>
              <a:ea typeface="Arial"/>
              <a:cs typeface="Arial"/>
              <a:sym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1170" y="-119269"/>
            <a:ext cx="609600" cy="609600"/>
          </a:xfrm>
          <a:prstGeom prst="rect">
            <a:avLst/>
          </a:prstGeom>
        </p:spPr>
      </p:pic>
      <p:sp>
        <p:nvSpPr>
          <p:cNvPr id="9" name="Google Shape;227;p8"/>
          <p:cNvSpPr txBox="1"/>
          <p:nvPr/>
        </p:nvSpPr>
        <p:spPr>
          <a:xfrm>
            <a:off x="892247" y="50278"/>
            <a:ext cx="98156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smtClean="0">
                <a:solidFill>
                  <a:srgbClr val="009900"/>
                </a:solidFill>
                <a:latin typeface="Arial Rounded"/>
                <a:ea typeface="Arial Rounded"/>
                <a:cs typeface="Arial Rounded"/>
                <a:sym typeface="Arial Rounded"/>
              </a:rPr>
              <a:t>Đọc câu chuyện sau:</a:t>
            </a:r>
            <a:endParaRPr sz="2800" b="1">
              <a:solidFill>
                <a:srgbClr val="009900"/>
              </a:solidFill>
              <a:latin typeface="Arial Rounded"/>
              <a:ea typeface="Arial Rounded"/>
              <a:cs typeface="Arial Rounded"/>
              <a:sym typeface="Arial Rounded"/>
            </a:endParaRPr>
          </a:p>
        </p:txBody>
      </p:sp>
      <p:sp>
        <p:nvSpPr>
          <p:cNvPr id="10" name="Google Shape;228;p8"/>
          <p:cNvSpPr/>
          <p:nvPr/>
        </p:nvSpPr>
        <p:spPr>
          <a:xfrm>
            <a:off x="0" y="36525"/>
            <a:ext cx="753910" cy="622464"/>
          </a:xfrm>
          <a:prstGeom prst="ellipse">
            <a:avLst/>
          </a:prstGeom>
          <a:solidFill>
            <a:srgbClr val="009F4F"/>
          </a:solidFill>
          <a:ln w="12700" cap="flat" cmpd="sng">
            <a:solidFill>
              <a:srgbClr val="009F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smtClean="0">
                <a:solidFill>
                  <a:schemeClr val="lt1"/>
                </a:solidFill>
                <a:latin typeface="Arial Rounded"/>
                <a:ea typeface="Arial Rounded"/>
                <a:cs typeface="Arial Rounded"/>
                <a:sym typeface="Arial Rounded"/>
              </a:rPr>
              <a:t>13</a:t>
            </a:r>
            <a:endParaRPr sz="1100"/>
          </a:p>
        </p:txBody>
      </p:sp>
    </p:spTree>
  </p:cSld>
  <p:clrMapOvr>
    <a:masterClrMapping/>
  </p:clrMapOvr>
  <mc:AlternateContent xmlns:mc="http://schemas.openxmlformats.org/markup-compatibility/2006" xmlns:p14="http://schemas.microsoft.com/office/powerpoint/2010/main">
    <mc:Choice Requires="p14">
      <p:transition spd="slow" p14:dur="2000" advTm="82730"/>
    </mc:Choice>
    <mc:Fallback xmlns="">
      <p:transition spd="slow" advTm="8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l="3052" r="10262" b="25581"/>
          <a:stretch/>
        </p:blipFill>
        <p:spPr>
          <a:xfrm>
            <a:off x="7953374" y="2123378"/>
            <a:ext cx="2799543" cy="1741608"/>
          </a:xfrm>
          <a:prstGeom prst="rect">
            <a:avLst/>
          </a:prstGeom>
          <a:noFill/>
          <a:ln>
            <a:noFill/>
          </a:ln>
        </p:spPr>
      </p:pic>
      <p:sp>
        <p:nvSpPr>
          <p:cNvPr id="111" name="Google Shape;111;p3"/>
          <p:cNvSpPr txBox="1"/>
          <p:nvPr/>
        </p:nvSpPr>
        <p:spPr>
          <a:xfrm>
            <a:off x="1609343" y="608110"/>
            <a:ext cx="696049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2060"/>
                </a:solidFill>
                <a:latin typeface="Arial Rounded"/>
                <a:ea typeface="Arial Rounded"/>
                <a:cs typeface="Arial Rounded"/>
                <a:sym typeface="Arial Rounded"/>
              </a:rPr>
              <a:t>a. Khi lớn lên tình cảm giữa anh và em như thế nào?</a:t>
            </a:r>
            <a:endParaRPr sz="2400" b="1" i="0" u="none" strike="noStrike" cap="none">
              <a:solidFill>
                <a:srgbClr val="002060"/>
              </a:solidFill>
              <a:latin typeface="Arial Rounded"/>
              <a:ea typeface="Arial Rounded"/>
              <a:cs typeface="Arial Rounded"/>
              <a:sym typeface="Arial Rounded"/>
            </a:endParaRPr>
          </a:p>
        </p:txBody>
      </p:sp>
      <p:pic>
        <p:nvPicPr>
          <p:cNvPr id="112" name="Google Shape;112;p3"/>
          <p:cNvPicPr preferRelativeResize="0"/>
          <p:nvPr/>
        </p:nvPicPr>
        <p:blipFill rotWithShape="1">
          <a:blip r:embed="rId4">
            <a:alphaModFix/>
          </a:blip>
          <a:srcRect l="13169" t="9768" r="16540" b="12487"/>
          <a:stretch/>
        </p:blipFill>
        <p:spPr>
          <a:xfrm>
            <a:off x="524579" y="2128633"/>
            <a:ext cx="2799543" cy="1741757"/>
          </a:xfrm>
          <a:prstGeom prst="rect">
            <a:avLst/>
          </a:prstGeom>
          <a:noFill/>
          <a:ln>
            <a:noFill/>
          </a:ln>
        </p:spPr>
      </p:pic>
      <p:sp>
        <p:nvSpPr>
          <p:cNvPr id="113" name="Google Shape;113;p3"/>
          <p:cNvSpPr txBox="1"/>
          <p:nvPr/>
        </p:nvSpPr>
        <p:spPr>
          <a:xfrm>
            <a:off x="971146" y="1281449"/>
            <a:ext cx="238849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9F4F"/>
                </a:solidFill>
                <a:latin typeface="Arial Rounded"/>
                <a:ea typeface="Arial Rounded"/>
                <a:cs typeface="Arial Rounded"/>
                <a:sym typeface="Arial Rounded"/>
              </a:rPr>
              <a:t>A.    Hoà thuận</a:t>
            </a:r>
            <a:endParaRPr sz="2400" b="1" i="0" u="none" strike="noStrike" cap="none">
              <a:solidFill>
                <a:srgbClr val="009F4F"/>
              </a:solidFill>
              <a:latin typeface="Arial Rounded"/>
              <a:ea typeface="Arial Rounded"/>
              <a:cs typeface="Arial Rounded"/>
              <a:sym typeface="Arial Rounded"/>
            </a:endParaRPr>
          </a:p>
        </p:txBody>
      </p:sp>
      <p:sp>
        <p:nvSpPr>
          <p:cNvPr id="114" name="Google Shape;114;p3"/>
          <p:cNvSpPr txBox="1"/>
          <p:nvPr/>
        </p:nvSpPr>
        <p:spPr>
          <a:xfrm>
            <a:off x="4405462" y="1281449"/>
            <a:ext cx="332537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9F4F"/>
                </a:solidFill>
                <a:latin typeface="Arial Rounded"/>
                <a:ea typeface="Arial Rounded"/>
                <a:cs typeface="Arial Rounded"/>
                <a:sym typeface="Arial Rounded"/>
              </a:rPr>
              <a:t>B.    Không thay đổi</a:t>
            </a:r>
            <a:endParaRPr sz="2400" b="1" i="0" u="none" strike="noStrike" cap="none">
              <a:solidFill>
                <a:srgbClr val="009F4F"/>
              </a:solidFill>
              <a:latin typeface="Arial Rounded"/>
              <a:ea typeface="Arial Rounded"/>
              <a:cs typeface="Arial Rounded"/>
              <a:sym typeface="Arial Rounded"/>
            </a:endParaRPr>
          </a:p>
        </p:txBody>
      </p:sp>
      <p:sp>
        <p:nvSpPr>
          <p:cNvPr id="115" name="Google Shape;115;p3"/>
          <p:cNvSpPr txBox="1"/>
          <p:nvPr/>
        </p:nvSpPr>
        <p:spPr>
          <a:xfrm>
            <a:off x="8034709" y="1281449"/>
            <a:ext cx="3478418"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9F4F"/>
                </a:solidFill>
                <a:latin typeface="Arial Rounded"/>
                <a:ea typeface="Arial Rounded"/>
                <a:cs typeface="Arial Rounded"/>
                <a:sym typeface="Arial Rounded"/>
              </a:rPr>
              <a:t>C.    Không hoà thuận</a:t>
            </a:r>
            <a:endParaRPr sz="2400" b="1" i="0" u="none" strike="noStrike" cap="none">
              <a:solidFill>
                <a:srgbClr val="009F4F"/>
              </a:solidFill>
              <a:latin typeface="Arial Rounded"/>
              <a:ea typeface="Arial Rounded"/>
              <a:cs typeface="Arial Rounded"/>
              <a:sym typeface="Arial Rounded"/>
            </a:endParaRPr>
          </a:p>
        </p:txBody>
      </p:sp>
      <p:pic>
        <p:nvPicPr>
          <p:cNvPr id="116" name="Google Shape;116;p3"/>
          <p:cNvPicPr preferRelativeResize="0"/>
          <p:nvPr/>
        </p:nvPicPr>
        <p:blipFill rotWithShape="1">
          <a:blip r:embed="rId5">
            <a:alphaModFix/>
          </a:blip>
          <a:srcRect l="18837" t="21011" r="17935" b="18140"/>
          <a:stretch/>
        </p:blipFill>
        <p:spPr>
          <a:xfrm>
            <a:off x="4093452" y="2128633"/>
            <a:ext cx="3207450" cy="1736353"/>
          </a:xfrm>
          <a:prstGeom prst="rect">
            <a:avLst/>
          </a:prstGeom>
          <a:noFill/>
          <a:ln>
            <a:noFill/>
          </a:ln>
        </p:spPr>
      </p:pic>
      <p:sp>
        <p:nvSpPr>
          <p:cNvPr id="117" name="Google Shape;117;p3"/>
          <p:cNvSpPr/>
          <p:nvPr/>
        </p:nvSpPr>
        <p:spPr>
          <a:xfrm>
            <a:off x="7949653" y="1249549"/>
            <a:ext cx="535133" cy="557983"/>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1683771" y="4029983"/>
            <a:ext cx="696049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2060"/>
                </a:solidFill>
                <a:latin typeface="Arial Rounded"/>
                <a:ea typeface="Arial Rounded"/>
                <a:cs typeface="Arial Rounded"/>
                <a:sym typeface="Arial Rounded"/>
              </a:rPr>
              <a:t>b. Người cha nghĩ ra cách gì để khuyên bảo các con?</a:t>
            </a:r>
            <a:endParaRPr sz="2400" b="1" i="0" u="none" strike="noStrike" cap="none">
              <a:solidFill>
                <a:srgbClr val="002060"/>
              </a:solidFill>
              <a:latin typeface="Arial Rounded"/>
              <a:ea typeface="Arial Rounded"/>
              <a:cs typeface="Arial Rounded"/>
              <a:sym typeface="Arial Rounded"/>
            </a:endParaRPr>
          </a:p>
        </p:txBody>
      </p:sp>
      <p:sp>
        <p:nvSpPr>
          <p:cNvPr id="119" name="Google Shape;119;p3"/>
          <p:cNvSpPr txBox="1"/>
          <p:nvPr/>
        </p:nvSpPr>
        <p:spPr>
          <a:xfrm>
            <a:off x="1660388" y="4942152"/>
            <a:ext cx="4866128"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9F4F"/>
                </a:solidFill>
                <a:latin typeface="Arial Rounded"/>
                <a:ea typeface="Arial Rounded"/>
                <a:cs typeface="Arial Rounded"/>
                <a:sym typeface="Arial Rounded"/>
              </a:rPr>
              <a:t>Người cha thử thách các con bẻ gãy một bó đũa để khuyên bảo các con.</a:t>
            </a:r>
            <a:endParaRPr sz="2400" b="1" i="0" u="none" strike="noStrike" cap="none">
              <a:solidFill>
                <a:srgbClr val="009F4F"/>
              </a:solidFill>
              <a:latin typeface="Arial Rounded"/>
              <a:ea typeface="Arial Rounded"/>
              <a:cs typeface="Arial Rounded"/>
              <a:sym typeface="Arial Rounded"/>
            </a:endParaRPr>
          </a:p>
        </p:txBody>
      </p:sp>
      <p:pic>
        <p:nvPicPr>
          <p:cNvPr id="120" name="Google Shape;120;p3"/>
          <p:cNvPicPr preferRelativeResize="0"/>
          <p:nvPr/>
        </p:nvPicPr>
        <p:blipFill rotWithShape="1">
          <a:blip r:embed="rId6">
            <a:alphaModFix/>
          </a:blip>
          <a:srcRect l="8547" r="4942" b="8061"/>
          <a:stretch/>
        </p:blipFill>
        <p:spPr>
          <a:xfrm>
            <a:off x="6808789" y="4651241"/>
            <a:ext cx="3095742" cy="1850580"/>
          </a:xfrm>
          <a:prstGeom prst="rect">
            <a:avLst/>
          </a:prstGeom>
          <a:noFill/>
          <a:ln>
            <a:noFill/>
          </a:ln>
        </p:spPr>
      </p:pic>
      <p:grpSp>
        <p:nvGrpSpPr>
          <p:cNvPr id="3" name="Group 2"/>
          <p:cNvGrpSpPr/>
          <p:nvPr/>
        </p:nvGrpSpPr>
        <p:grpSpPr>
          <a:xfrm>
            <a:off x="153277" y="71652"/>
            <a:ext cx="9872629" cy="523180"/>
            <a:chOff x="971146" y="100728"/>
            <a:chExt cx="9872629" cy="523180"/>
          </a:xfrm>
        </p:grpSpPr>
        <p:sp>
          <p:nvSpPr>
            <p:cNvPr id="2" name="Rounded Rectangle 1"/>
            <p:cNvSpPr/>
            <p:nvPr/>
          </p:nvSpPr>
          <p:spPr>
            <a:xfrm>
              <a:off x="971146" y="121547"/>
              <a:ext cx="7346944" cy="48656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27;p8"/>
            <p:cNvSpPr txBox="1"/>
            <p:nvPr/>
          </p:nvSpPr>
          <p:spPr>
            <a:xfrm>
              <a:off x="1028102" y="100728"/>
              <a:ext cx="98156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smtClean="0">
                  <a:solidFill>
                    <a:schemeClr val="tx1"/>
                  </a:solidFill>
                  <a:latin typeface="Arial Rounded"/>
                  <a:ea typeface="Arial Rounded"/>
                  <a:cs typeface="Arial Rounded"/>
                  <a:sym typeface="Arial Rounded"/>
                </a:rPr>
                <a:t>Trả lời các câu hỏi và thực hiện yêu cầu:</a:t>
              </a:r>
              <a:endParaRPr sz="2800" b="1">
                <a:solidFill>
                  <a:schemeClr val="tx1"/>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7"/>
                                        </p:tgtEl>
                                        <p:attrNameLst>
                                          <p:attrName>style.visibility</p:attrName>
                                        </p:attrNameLst>
                                      </p:cBhvr>
                                      <p:to>
                                        <p:strVal val="visible"/>
                                      </p:to>
                                    </p:set>
                                    <p:animEffect transition="in" filter="fade">
                                      <p:cBhvr>
                                        <p:cTn id="28" dur="500"/>
                                        <p:tgtEl>
                                          <p:spTgt spid="1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fade">
                                      <p:cBhvr>
                                        <p:cTn id="33" dur="500"/>
                                        <p:tgtEl>
                                          <p:spTgt spid="1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9"/>
                                        </p:tgtEl>
                                        <p:attrNameLst>
                                          <p:attrName>style.visibility</p:attrName>
                                        </p:attrNameLst>
                                      </p:cBhvr>
                                      <p:to>
                                        <p:strVal val="visible"/>
                                      </p:to>
                                    </p:set>
                                    <p:animEffect transition="in" filter="fade">
                                      <p:cBhvr>
                                        <p:cTn id="38" dur="500"/>
                                        <p:tgtEl>
                                          <p:spTgt spid="119"/>
                                        </p:tgtEl>
                                      </p:cBhvr>
                                    </p:animEffect>
                                  </p:childTnLst>
                                </p:cTn>
                              </p:par>
                              <p:par>
                                <p:cTn id="39" presetID="10"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animEffect transition="in" filter="fade">
                                      <p:cBhvr>
                                        <p:cTn id="4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3" grpId="0"/>
      <p:bldP spid="114" grpId="0"/>
      <p:bldP spid="1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p:nvPr/>
        </p:nvSpPr>
        <p:spPr>
          <a:xfrm>
            <a:off x="1609343" y="589802"/>
            <a:ext cx="8581792"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2060"/>
                </a:solidFill>
                <a:latin typeface="Arial Rounded"/>
                <a:ea typeface="Arial Rounded"/>
                <a:cs typeface="Arial Rounded"/>
                <a:sym typeface="Arial Rounded"/>
              </a:rPr>
              <a:t>c. Vì sao cả 4 người con đều không bẻ được bó đũa?</a:t>
            </a:r>
            <a:endParaRPr sz="2400" b="1" i="0" u="none" strike="noStrike" cap="none">
              <a:solidFill>
                <a:srgbClr val="002060"/>
              </a:solidFill>
              <a:latin typeface="Arial Rounded"/>
              <a:ea typeface="Arial Rounded"/>
              <a:cs typeface="Arial Rounded"/>
              <a:sym typeface="Arial Rounded"/>
            </a:endParaRPr>
          </a:p>
        </p:txBody>
      </p:sp>
      <p:pic>
        <p:nvPicPr>
          <p:cNvPr id="126" name="Google Shape;126;p4"/>
          <p:cNvPicPr preferRelativeResize="0"/>
          <p:nvPr/>
        </p:nvPicPr>
        <p:blipFill rotWithShape="1">
          <a:blip r:embed="rId3">
            <a:alphaModFix/>
          </a:blip>
          <a:srcRect l="16986" t="1606" r="17501" b="14537"/>
          <a:stretch/>
        </p:blipFill>
        <p:spPr>
          <a:xfrm>
            <a:off x="913528" y="1266941"/>
            <a:ext cx="2402550" cy="1338425"/>
          </a:xfrm>
          <a:prstGeom prst="rect">
            <a:avLst/>
          </a:prstGeom>
          <a:noFill/>
          <a:ln>
            <a:noFill/>
          </a:ln>
        </p:spPr>
      </p:pic>
      <p:pic>
        <p:nvPicPr>
          <p:cNvPr id="127" name="Google Shape;127;p4"/>
          <p:cNvPicPr preferRelativeResize="0"/>
          <p:nvPr/>
        </p:nvPicPr>
        <p:blipFill rotWithShape="1">
          <a:blip r:embed="rId4">
            <a:alphaModFix/>
          </a:blip>
          <a:srcRect r="15151" b="14858"/>
          <a:stretch/>
        </p:blipFill>
        <p:spPr>
          <a:xfrm>
            <a:off x="3612660" y="1266941"/>
            <a:ext cx="2402550" cy="1356072"/>
          </a:xfrm>
          <a:prstGeom prst="rect">
            <a:avLst/>
          </a:prstGeom>
          <a:noFill/>
          <a:ln>
            <a:noFill/>
          </a:ln>
        </p:spPr>
      </p:pic>
      <p:pic>
        <p:nvPicPr>
          <p:cNvPr id="128" name="Google Shape;128;p4"/>
          <p:cNvPicPr preferRelativeResize="0"/>
          <p:nvPr/>
        </p:nvPicPr>
        <p:blipFill rotWithShape="1">
          <a:blip r:embed="rId5">
            <a:alphaModFix/>
          </a:blip>
          <a:srcRect l="3546" t="1860" r="26570" b="16589"/>
          <a:stretch/>
        </p:blipFill>
        <p:spPr>
          <a:xfrm>
            <a:off x="6311792" y="1266941"/>
            <a:ext cx="2490133" cy="1356072"/>
          </a:xfrm>
          <a:prstGeom prst="rect">
            <a:avLst/>
          </a:prstGeom>
          <a:noFill/>
          <a:ln>
            <a:noFill/>
          </a:ln>
        </p:spPr>
      </p:pic>
      <p:pic>
        <p:nvPicPr>
          <p:cNvPr id="129" name="Google Shape;129;p4"/>
          <p:cNvPicPr preferRelativeResize="0"/>
          <p:nvPr/>
        </p:nvPicPr>
        <p:blipFill rotWithShape="1">
          <a:blip r:embed="rId6">
            <a:alphaModFix/>
          </a:blip>
          <a:srcRect/>
          <a:stretch/>
        </p:blipFill>
        <p:spPr>
          <a:xfrm>
            <a:off x="9097806" y="1256304"/>
            <a:ext cx="2391884" cy="1345435"/>
          </a:xfrm>
          <a:prstGeom prst="rect">
            <a:avLst/>
          </a:prstGeom>
          <a:noFill/>
          <a:ln>
            <a:noFill/>
          </a:ln>
        </p:spPr>
      </p:pic>
      <p:sp>
        <p:nvSpPr>
          <p:cNvPr id="130" name="Google Shape;130;p4"/>
          <p:cNvSpPr txBox="1"/>
          <p:nvPr/>
        </p:nvSpPr>
        <p:spPr>
          <a:xfrm>
            <a:off x="913527" y="2735656"/>
            <a:ext cx="1101773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9F4F"/>
                </a:solidFill>
                <a:latin typeface="Arial Rounded"/>
                <a:ea typeface="Arial Rounded"/>
                <a:cs typeface="Arial Rounded"/>
                <a:sym typeface="Arial Rounded"/>
              </a:rPr>
              <a:t>Cả 4 người con đều không bẻ được bó đũa vì họ cầm cả bó đũa để bẻ.</a:t>
            </a:r>
            <a:endParaRPr sz="2400" b="1" i="0" u="none" strike="noStrike" cap="none">
              <a:solidFill>
                <a:srgbClr val="009F4F"/>
              </a:solidFill>
              <a:latin typeface="Arial Rounded"/>
              <a:ea typeface="Arial Rounded"/>
              <a:cs typeface="Arial Rounded"/>
              <a:sym typeface="Arial Rounded"/>
            </a:endParaRPr>
          </a:p>
        </p:txBody>
      </p:sp>
      <p:sp>
        <p:nvSpPr>
          <p:cNvPr id="131" name="Google Shape;131;p4"/>
          <p:cNvSpPr txBox="1"/>
          <p:nvPr/>
        </p:nvSpPr>
        <p:spPr>
          <a:xfrm>
            <a:off x="375455" y="3416422"/>
            <a:ext cx="4874972" cy="8309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2060"/>
                </a:solidFill>
                <a:latin typeface="Arial Rounded"/>
                <a:ea typeface="Arial Rounded"/>
                <a:cs typeface="Arial Rounded"/>
                <a:sym typeface="Arial Rounded"/>
              </a:rPr>
              <a:t>d. Người cha bẻ gãy bó đũa bằng cách nào?</a:t>
            </a:r>
            <a:endParaRPr sz="2400" b="1" i="0" u="none" strike="noStrike" cap="none">
              <a:solidFill>
                <a:srgbClr val="002060"/>
              </a:solidFill>
              <a:latin typeface="Arial Rounded"/>
              <a:ea typeface="Arial Rounded"/>
              <a:cs typeface="Arial Rounded"/>
              <a:sym typeface="Arial Rounded"/>
            </a:endParaRPr>
          </a:p>
        </p:txBody>
      </p:sp>
      <p:pic>
        <p:nvPicPr>
          <p:cNvPr id="132" name="Google Shape;132;p4"/>
          <p:cNvPicPr preferRelativeResize="0"/>
          <p:nvPr/>
        </p:nvPicPr>
        <p:blipFill rotWithShape="1">
          <a:blip r:embed="rId7">
            <a:alphaModFix/>
          </a:blip>
          <a:srcRect r="28790" b="6825"/>
          <a:stretch/>
        </p:blipFill>
        <p:spPr>
          <a:xfrm>
            <a:off x="3316078" y="4093561"/>
            <a:ext cx="2555913" cy="1938992"/>
          </a:xfrm>
          <a:prstGeom prst="rect">
            <a:avLst/>
          </a:prstGeom>
          <a:noFill/>
          <a:ln>
            <a:noFill/>
          </a:ln>
        </p:spPr>
      </p:pic>
      <p:sp>
        <p:nvSpPr>
          <p:cNvPr id="133" name="Google Shape;133;p4"/>
          <p:cNvSpPr txBox="1"/>
          <p:nvPr/>
        </p:nvSpPr>
        <p:spPr>
          <a:xfrm>
            <a:off x="590596" y="4289555"/>
            <a:ext cx="2725482"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9F4F"/>
                </a:solidFill>
                <a:latin typeface="Arial Rounded"/>
                <a:ea typeface="Arial Rounded"/>
                <a:cs typeface="Arial Rounded"/>
                <a:sym typeface="Arial Rounded"/>
              </a:rPr>
              <a:t>Ông tháo bó đũa ra và bẻ từng chiếc một cho đến khi hết bó đũa.</a:t>
            </a:r>
            <a:endParaRPr sz="2400" b="1" i="0" u="none" strike="noStrike" cap="none">
              <a:solidFill>
                <a:srgbClr val="009F4F"/>
              </a:solidFill>
              <a:latin typeface="Arial Rounded"/>
              <a:ea typeface="Arial Rounded"/>
              <a:cs typeface="Arial Rounded"/>
              <a:sym typeface="Arial Rounded"/>
            </a:endParaRPr>
          </a:p>
        </p:txBody>
      </p:sp>
      <p:sp>
        <p:nvSpPr>
          <p:cNvPr id="134" name="Google Shape;134;p4"/>
          <p:cNvSpPr txBox="1"/>
          <p:nvPr/>
        </p:nvSpPr>
        <p:spPr>
          <a:xfrm>
            <a:off x="6095999" y="3831900"/>
            <a:ext cx="5835267"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2060"/>
                </a:solidFill>
                <a:latin typeface="Arial Rounded"/>
                <a:ea typeface="Arial Rounded"/>
                <a:cs typeface="Arial Rounded"/>
                <a:sym typeface="Arial Rounded"/>
              </a:rPr>
              <a:t>e. Người cha muốn khuyên các con điều gì?</a:t>
            </a:r>
            <a:endParaRPr sz="2400" b="1" i="0" u="none" strike="noStrike" cap="none">
              <a:solidFill>
                <a:srgbClr val="002060"/>
              </a:solidFill>
              <a:latin typeface="Arial Rounded"/>
              <a:ea typeface="Arial Rounded"/>
              <a:cs typeface="Arial Rounded"/>
              <a:sym typeface="Arial Rounded"/>
            </a:endParaRPr>
          </a:p>
        </p:txBody>
      </p:sp>
      <p:sp>
        <p:nvSpPr>
          <p:cNvPr id="135" name="Google Shape;135;p4"/>
          <p:cNvSpPr txBox="1"/>
          <p:nvPr/>
        </p:nvSpPr>
        <p:spPr>
          <a:xfrm>
            <a:off x="6422396" y="4836329"/>
            <a:ext cx="4661008"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9F4F"/>
                </a:solidFill>
                <a:latin typeface="Arial Rounded"/>
                <a:ea typeface="Arial Rounded"/>
                <a:cs typeface="Arial Rounded"/>
                <a:sym typeface="Arial Rounded"/>
              </a:rPr>
              <a:t>Người cha muốn khuyên các con đoàn kết, yêu thương, quan tâm, giúp đỡ nhau.</a:t>
            </a:r>
            <a:endParaRPr sz="2400" b="1" i="0" u="none" strike="noStrike" cap="none">
              <a:solidFill>
                <a:srgbClr val="009F4F"/>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par>
                                <p:cTn id="18" presetID="10" presetClass="entr" presetSubtype="0" fill="hold" nodeType="with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fade">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4"/>
                                        </p:tgtEl>
                                        <p:attrNameLst>
                                          <p:attrName>style.visibility</p:attrName>
                                        </p:attrNameLst>
                                      </p:cBhvr>
                                      <p:to>
                                        <p:strVal val="visible"/>
                                      </p:to>
                                    </p:set>
                                    <p:animEffect transition="in" filter="fade">
                                      <p:cBhvr>
                                        <p:cTn id="25" dur="500"/>
                                        <p:tgtEl>
                                          <p:spTgt spid="1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5"/>
                                        </p:tgtEl>
                                        <p:attrNameLst>
                                          <p:attrName>style.visibility</p:attrName>
                                        </p:attrNameLst>
                                      </p:cBhvr>
                                      <p:to>
                                        <p:strVal val="visible"/>
                                      </p:to>
                                    </p:set>
                                    <p:animEffect transition="in" filter="fade">
                                      <p:cBhvr>
                                        <p:cTn id="30"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p:nvPr/>
        </p:nvSpPr>
        <p:spPr>
          <a:xfrm>
            <a:off x="534179" y="1079282"/>
            <a:ext cx="11020512" cy="378561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1. Ngày xưa, ở một gia đình kia, có hai anh em. Lúc nhỏ, anh em rất hòa thuận. Khi lớn lên, anh có vợ, em có chồng, tuy mỗi người một nhà, nhưng vẫn hay va chạm.</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2. Thấy các con không yêu thương nhau, người cha rất buồn phiền. Một hôm, ông đặt một bó đũa và một túi tiền trên bàn, rồi gọi các con, cả trai, gái, dâu, rể lại và bảo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 Ai bẻ gãy được bó đũa này thì cha thưởng cho túi tiền.</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Bốn người con lần lượt bẻ bó đũa. Ai cũng cố hết sức mà không sao bẻ gãy được. Người cha bèn cởi bó đũa ra, rồi thong thả bẻ gãy từng chiếc một cách dễ dàng.</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3. Thấy vây, bốn người con cùng nói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 Thưa cha, lấy từng chiếc mà bẻ thì có khó gì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Người cha liền bảo :</a:t>
            </a:r>
            <a:endParaRPr sz="1200"/>
          </a:p>
          <a:p>
            <a:pPr marL="0" marR="0" lvl="0" indent="0" algn="just" rtl="0">
              <a:spcBef>
                <a:spcPts val="0"/>
              </a:spcBef>
              <a:spcAft>
                <a:spcPts val="0"/>
              </a:spcAft>
              <a:buNone/>
            </a:pPr>
            <a:r>
              <a:rPr lang="en-US" sz="2000" b="1" i="0" u="none" strike="noStrike" cap="none">
                <a:solidFill>
                  <a:srgbClr val="002060"/>
                </a:solidFill>
                <a:latin typeface="Arial Rounded"/>
                <a:ea typeface="Arial Rounded"/>
                <a:cs typeface="Arial Rounded"/>
                <a:sym typeface="Arial Rounded"/>
              </a:rPr>
              <a:t>- Đúng. Như thế các con đều thấy rằng chia lẻ ra thì yếu, hợp lại thì mạnh. Vậy các con phải biết thương yêu, đùm bọc lẫn nhau. Có đoàn kết thì mới có sức mạnh.</a:t>
            </a:r>
            <a:endParaRPr sz="1200"/>
          </a:p>
        </p:txBody>
      </p:sp>
      <p:sp>
        <p:nvSpPr>
          <p:cNvPr id="105" name="Google Shape;105;p2"/>
          <p:cNvSpPr txBox="1"/>
          <p:nvPr/>
        </p:nvSpPr>
        <p:spPr>
          <a:xfrm>
            <a:off x="2724157" y="576748"/>
            <a:ext cx="451923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0000"/>
                </a:solidFill>
                <a:latin typeface="Arial"/>
                <a:ea typeface="Arial"/>
                <a:cs typeface="Arial"/>
                <a:sym typeface="Arial"/>
              </a:rPr>
              <a:t>Câu chuyện bó đũa</a:t>
            </a:r>
            <a:endParaRPr sz="2800" b="0" i="0" u="none" strike="noStrike" cap="none">
              <a:solidFill>
                <a:srgbClr val="FF0000"/>
              </a:solidFill>
              <a:latin typeface="Arial"/>
              <a:ea typeface="Arial"/>
              <a:cs typeface="Arial"/>
              <a:sym typeface="Arial"/>
            </a:endParaRPr>
          </a:p>
        </p:txBody>
      </p:sp>
      <p:sp>
        <p:nvSpPr>
          <p:cNvPr id="9" name="Google Shape;227;p8"/>
          <p:cNvSpPr txBox="1"/>
          <p:nvPr/>
        </p:nvSpPr>
        <p:spPr>
          <a:xfrm>
            <a:off x="892247" y="50278"/>
            <a:ext cx="98156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smtClean="0">
                <a:solidFill>
                  <a:srgbClr val="009900"/>
                </a:solidFill>
                <a:latin typeface="Arial Rounded"/>
                <a:ea typeface="Arial Rounded"/>
                <a:cs typeface="Arial Rounded"/>
                <a:sym typeface="Arial Rounded"/>
              </a:rPr>
              <a:t>Đọc câu chuyện sau:</a:t>
            </a:r>
            <a:endParaRPr sz="2800" b="1">
              <a:solidFill>
                <a:srgbClr val="009900"/>
              </a:solidFill>
              <a:latin typeface="Arial Rounded"/>
              <a:ea typeface="Arial Rounded"/>
              <a:cs typeface="Arial Rounded"/>
              <a:sym typeface="Arial Rounded"/>
            </a:endParaRPr>
          </a:p>
        </p:txBody>
      </p:sp>
      <p:sp>
        <p:nvSpPr>
          <p:cNvPr id="10" name="Google Shape;228;p8"/>
          <p:cNvSpPr/>
          <p:nvPr/>
        </p:nvSpPr>
        <p:spPr>
          <a:xfrm>
            <a:off x="0" y="36525"/>
            <a:ext cx="753910" cy="622464"/>
          </a:xfrm>
          <a:prstGeom prst="ellipse">
            <a:avLst/>
          </a:prstGeom>
          <a:solidFill>
            <a:srgbClr val="009F4F"/>
          </a:solidFill>
          <a:ln w="12700" cap="flat" cmpd="sng">
            <a:solidFill>
              <a:srgbClr val="009F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smtClean="0">
                <a:solidFill>
                  <a:schemeClr val="lt1"/>
                </a:solidFill>
                <a:latin typeface="Arial Rounded"/>
                <a:ea typeface="Arial Rounded"/>
                <a:cs typeface="Arial Rounded"/>
                <a:sym typeface="Arial Rounded"/>
              </a:rPr>
              <a:t>13</a:t>
            </a:r>
            <a:endParaRPr sz="1100"/>
          </a:p>
        </p:txBody>
      </p:sp>
      <p:sp>
        <p:nvSpPr>
          <p:cNvPr id="11" name="Google Shape;131;p4"/>
          <p:cNvSpPr txBox="1"/>
          <p:nvPr/>
        </p:nvSpPr>
        <p:spPr>
          <a:xfrm>
            <a:off x="1320035" y="5049658"/>
            <a:ext cx="9448800" cy="10771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smtClean="0">
                <a:solidFill>
                  <a:srgbClr val="FF0000"/>
                </a:solidFill>
                <a:latin typeface="Arial Rounded"/>
                <a:ea typeface="Arial Rounded"/>
                <a:cs typeface="Arial Rounded"/>
                <a:sym typeface="Arial Rounded"/>
              </a:rPr>
              <a:t>Qua câu chuyện này, em rút ra được bài học gì?</a:t>
            </a:r>
            <a:endParaRPr sz="3200" b="1" i="0" u="none" strike="noStrike" cap="none">
              <a:solidFill>
                <a:srgbClr val="FF0000"/>
              </a:solidFill>
              <a:latin typeface="Arial Rounded"/>
              <a:ea typeface="Arial Rounded"/>
              <a:cs typeface="Arial Rounded"/>
              <a:sym typeface="Arial Rounded"/>
            </a:endParaRPr>
          </a:p>
        </p:txBody>
      </p:sp>
    </p:spTree>
    <p:extLst>
      <p:ext uri="{BB962C8B-B14F-4D97-AF65-F5344CB8AC3E}">
        <p14:creationId xmlns:p14="http://schemas.microsoft.com/office/powerpoint/2010/main" val="1770998824"/>
      </p:ext>
    </p:extLst>
  </p:cSld>
  <p:clrMapOvr>
    <a:masterClrMapping/>
  </p:clrMapOvr>
  <mc:AlternateContent xmlns:mc="http://schemas.openxmlformats.org/markup-compatibility/2006" xmlns:p14="http://schemas.microsoft.com/office/powerpoint/2010/main">
    <mc:Choice Requires="p14">
      <p:transition spd="slow" p14:dur="2000" advTm="82730"/>
    </mc:Choice>
    <mc:Fallback xmlns="">
      <p:transition spd="slow" advTm="82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p:nvPr/>
        </p:nvSpPr>
        <p:spPr>
          <a:xfrm>
            <a:off x="6898521" y="1219088"/>
            <a:ext cx="21914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0000"/>
                </a:solidFill>
                <a:latin typeface="Arial Rounded"/>
                <a:ea typeface="Arial Rounded"/>
                <a:cs typeface="Arial Rounded"/>
                <a:sym typeface="Arial Rounded"/>
              </a:rPr>
              <a:t>B</a:t>
            </a:r>
            <a:endParaRPr sz="3200" b="1" i="0" u="none" strike="noStrike" cap="none">
              <a:solidFill>
                <a:srgbClr val="FF0000"/>
              </a:solidFill>
              <a:latin typeface="Arial Rounded"/>
              <a:ea typeface="Arial Rounded"/>
              <a:cs typeface="Arial Rounded"/>
              <a:sym typeface="Arial Rounded"/>
            </a:endParaRPr>
          </a:p>
        </p:txBody>
      </p:sp>
      <p:sp>
        <p:nvSpPr>
          <p:cNvPr id="141" name="Google Shape;141;p5"/>
          <p:cNvSpPr txBox="1"/>
          <p:nvPr/>
        </p:nvSpPr>
        <p:spPr>
          <a:xfrm>
            <a:off x="759058" y="1205419"/>
            <a:ext cx="21914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0000"/>
                </a:solidFill>
                <a:latin typeface="Arial Rounded"/>
                <a:ea typeface="Arial Rounded"/>
                <a:cs typeface="Arial Rounded"/>
                <a:sym typeface="Arial Rounded"/>
              </a:rPr>
              <a:t>A</a:t>
            </a:r>
            <a:endParaRPr sz="3200" b="1" i="0" u="none" strike="noStrike" cap="none">
              <a:solidFill>
                <a:srgbClr val="FF0000"/>
              </a:solidFill>
              <a:latin typeface="Arial Rounded"/>
              <a:ea typeface="Arial Rounded"/>
              <a:cs typeface="Arial Rounded"/>
              <a:sym typeface="Arial Rounded"/>
            </a:endParaRPr>
          </a:p>
        </p:txBody>
      </p:sp>
      <p:sp>
        <p:nvSpPr>
          <p:cNvPr id="142" name="Google Shape;142;p5"/>
          <p:cNvSpPr/>
          <p:nvPr/>
        </p:nvSpPr>
        <p:spPr>
          <a:xfrm>
            <a:off x="4889770" y="1944146"/>
            <a:ext cx="6473376" cy="945358"/>
          </a:xfrm>
          <a:prstGeom prst="roundRect">
            <a:avLst>
              <a:gd name="adj" fmla="val 28581"/>
            </a:avLst>
          </a:prstGeom>
          <a:solidFill>
            <a:srgbClr val="FF0D6F">
              <a:alpha val="24705"/>
            </a:srgbClr>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i="0" u="none" strike="noStrike" cap="none">
                <a:solidFill>
                  <a:srgbClr val="002060"/>
                </a:solidFill>
                <a:latin typeface="Arial Rounded"/>
                <a:ea typeface="Arial Rounded"/>
                <a:cs typeface="Arial Rounded"/>
                <a:sym typeface="Arial Rounded"/>
              </a:rPr>
              <a:t>buồn và lo nghĩ, không yên lòng.</a:t>
            </a:r>
            <a:endParaRPr/>
          </a:p>
        </p:txBody>
      </p:sp>
      <p:sp>
        <p:nvSpPr>
          <p:cNvPr id="143" name="Google Shape;143;p5"/>
          <p:cNvSpPr/>
          <p:nvPr/>
        </p:nvSpPr>
        <p:spPr>
          <a:xfrm>
            <a:off x="4889770" y="3349513"/>
            <a:ext cx="7107158" cy="945358"/>
          </a:xfrm>
          <a:prstGeom prst="roundRect">
            <a:avLst>
              <a:gd name="adj" fmla="val 28581"/>
            </a:avLst>
          </a:prstGeom>
          <a:solidFill>
            <a:srgbClr val="FF0D6F">
              <a:alpha val="24705"/>
            </a:srgbClr>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i="0" u="none" strike="noStrike" cap="none">
                <a:solidFill>
                  <a:srgbClr val="002060"/>
                </a:solidFill>
                <a:latin typeface="Arial Rounded"/>
                <a:ea typeface="Arial Rounded"/>
                <a:cs typeface="Arial Rounded"/>
                <a:sym typeface="Arial Rounded"/>
              </a:rPr>
              <a:t>êm ấm, không có xích mích, mâu thuẫn.</a:t>
            </a:r>
            <a:endParaRPr/>
          </a:p>
        </p:txBody>
      </p:sp>
      <p:sp>
        <p:nvSpPr>
          <p:cNvPr id="144" name="Google Shape;144;p5"/>
          <p:cNvSpPr/>
          <p:nvPr/>
        </p:nvSpPr>
        <p:spPr>
          <a:xfrm>
            <a:off x="4889770" y="4754880"/>
            <a:ext cx="6473376" cy="1115568"/>
          </a:xfrm>
          <a:prstGeom prst="roundRect">
            <a:avLst>
              <a:gd name="adj" fmla="val 28581"/>
            </a:avLst>
          </a:prstGeom>
          <a:solidFill>
            <a:srgbClr val="FF0D6F">
              <a:alpha val="24705"/>
            </a:srgbClr>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i="0" u="none" strike="noStrike" cap="none">
                <a:solidFill>
                  <a:srgbClr val="002060"/>
                </a:solidFill>
                <a:latin typeface="Arial Rounded"/>
                <a:ea typeface="Arial Rounded"/>
                <a:cs typeface="Arial Rounded"/>
                <a:sym typeface="Arial Rounded"/>
              </a:rPr>
              <a:t>có tình cảm gắn bó tha thiết, quan tâm, chăm sóc hết lòng. </a:t>
            </a:r>
            <a:endParaRPr/>
          </a:p>
        </p:txBody>
      </p:sp>
      <p:sp>
        <p:nvSpPr>
          <p:cNvPr id="145" name="Google Shape;145;p5"/>
          <p:cNvSpPr/>
          <p:nvPr/>
        </p:nvSpPr>
        <p:spPr>
          <a:xfrm>
            <a:off x="496417" y="1944146"/>
            <a:ext cx="2716683" cy="945358"/>
          </a:xfrm>
          <a:prstGeom prst="roundRect">
            <a:avLst>
              <a:gd name="adj" fmla="val 28581"/>
            </a:avLst>
          </a:prstGeom>
          <a:solidFill>
            <a:srgbClr val="A9DA74">
              <a:alpha val="24705"/>
            </a:srgbClr>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i="0" u="none" strike="noStrike" cap="none">
                <a:solidFill>
                  <a:srgbClr val="002060"/>
                </a:solidFill>
                <a:latin typeface="Arial Rounded"/>
                <a:ea typeface="Arial Rounded"/>
                <a:cs typeface="Arial Rounded"/>
                <a:sym typeface="Arial Rounded"/>
              </a:rPr>
              <a:t>hoà thuận</a:t>
            </a:r>
            <a:endParaRPr sz="3000" b="1" i="0" u="none" strike="noStrike" cap="none">
              <a:solidFill>
                <a:srgbClr val="002060"/>
              </a:solidFill>
              <a:latin typeface="Arial Rounded"/>
              <a:ea typeface="Arial Rounded"/>
              <a:cs typeface="Arial Rounded"/>
              <a:sym typeface="Arial Rounded"/>
            </a:endParaRPr>
          </a:p>
        </p:txBody>
      </p:sp>
      <p:sp>
        <p:nvSpPr>
          <p:cNvPr id="146" name="Google Shape;146;p5"/>
          <p:cNvSpPr/>
          <p:nvPr/>
        </p:nvSpPr>
        <p:spPr>
          <a:xfrm>
            <a:off x="496417" y="3349513"/>
            <a:ext cx="2716683" cy="945358"/>
          </a:xfrm>
          <a:prstGeom prst="roundRect">
            <a:avLst>
              <a:gd name="adj" fmla="val 28581"/>
            </a:avLst>
          </a:prstGeom>
          <a:solidFill>
            <a:srgbClr val="A9DA74">
              <a:alpha val="24705"/>
            </a:srgbClr>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i="0" u="none" strike="noStrike" cap="none">
                <a:solidFill>
                  <a:srgbClr val="002060"/>
                </a:solidFill>
                <a:latin typeface="Arial Rounded"/>
                <a:ea typeface="Arial Rounded"/>
                <a:cs typeface="Arial Rounded"/>
                <a:sym typeface="Arial Rounded"/>
              </a:rPr>
              <a:t>yêu thương</a:t>
            </a:r>
            <a:endParaRPr sz="3000" b="1" i="0" u="none" strike="noStrike" cap="none">
              <a:solidFill>
                <a:srgbClr val="002060"/>
              </a:solidFill>
              <a:latin typeface="Arial Rounded"/>
              <a:ea typeface="Arial Rounded"/>
              <a:cs typeface="Arial Rounded"/>
              <a:sym typeface="Arial Rounded"/>
            </a:endParaRPr>
          </a:p>
        </p:txBody>
      </p:sp>
      <p:sp>
        <p:nvSpPr>
          <p:cNvPr id="147" name="Google Shape;147;p5"/>
          <p:cNvSpPr/>
          <p:nvPr/>
        </p:nvSpPr>
        <p:spPr>
          <a:xfrm>
            <a:off x="496417" y="4754880"/>
            <a:ext cx="2716683" cy="945358"/>
          </a:xfrm>
          <a:prstGeom prst="roundRect">
            <a:avLst>
              <a:gd name="adj" fmla="val 28581"/>
            </a:avLst>
          </a:prstGeom>
          <a:solidFill>
            <a:srgbClr val="A9DA74">
              <a:alpha val="24705"/>
            </a:srgbClr>
          </a:solidFill>
          <a:ln w="381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i="0" u="none" strike="noStrike" cap="none">
                <a:solidFill>
                  <a:srgbClr val="002060"/>
                </a:solidFill>
                <a:latin typeface="Arial Rounded"/>
                <a:ea typeface="Arial Rounded"/>
                <a:cs typeface="Arial Rounded"/>
                <a:sym typeface="Arial Rounded"/>
              </a:rPr>
              <a:t>buồn phiền</a:t>
            </a:r>
            <a:endParaRPr sz="3000" b="1" i="0" u="none" strike="noStrike" cap="none">
              <a:solidFill>
                <a:srgbClr val="002060"/>
              </a:solidFill>
              <a:latin typeface="Arial Rounded"/>
              <a:ea typeface="Arial Rounded"/>
              <a:cs typeface="Arial Rounded"/>
              <a:sym typeface="Arial Rounded"/>
            </a:endParaRPr>
          </a:p>
        </p:txBody>
      </p:sp>
      <p:cxnSp>
        <p:nvCxnSpPr>
          <p:cNvPr id="148" name="Google Shape;148;p5"/>
          <p:cNvCxnSpPr/>
          <p:nvPr/>
        </p:nvCxnSpPr>
        <p:spPr>
          <a:xfrm>
            <a:off x="3213100" y="2416825"/>
            <a:ext cx="1676670" cy="1439915"/>
          </a:xfrm>
          <a:prstGeom prst="straightConnector1">
            <a:avLst/>
          </a:prstGeom>
          <a:noFill/>
          <a:ln w="57150" cap="flat" cmpd="sng">
            <a:solidFill>
              <a:srgbClr val="FF0000"/>
            </a:solidFill>
            <a:prstDash val="solid"/>
            <a:miter lim="800000"/>
            <a:headEnd type="none" w="sm" len="sm"/>
            <a:tailEnd type="none" w="sm" len="sm"/>
          </a:ln>
        </p:spPr>
      </p:cxnSp>
      <p:cxnSp>
        <p:nvCxnSpPr>
          <p:cNvPr id="149" name="Google Shape;149;p5"/>
          <p:cNvCxnSpPr>
            <a:endCxn id="144" idx="1"/>
          </p:cNvCxnSpPr>
          <p:nvPr/>
        </p:nvCxnSpPr>
        <p:spPr>
          <a:xfrm>
            <a:off x="3213070" y="3856764"/>
            <a:ext cx="1676700" cy="1455900"/>
          </a:xfrm>
          <a:prstGeom prst="straightConnector1">
            <a:avLst/>
          </a:prstGeom>
          <a:noFill/>
          <a:ln w="57150" cap="flat" cmpd="sng">
            <a:solidFill>
              <a:srgbClr val="FF0000"/>
            </a:solidFill>
            <a:prstDash val="solid"/>
            <a:miter lim="800000"/>
            <a:headEnd type="none" w="sm" len="sm"/>
            <a:tailEnd type="none" w="sm" len="sm"/>
          </a:ln>
        </p:spPr>
      </p:cxnSp>
      <p:cxnSp>
        <p:nvCxnSpPr>
          <p:cNvPr id="150" name="Google Shape;150;p5"/>
          <p:cNvCxnSpPr>
            <a:endCxn id="142" idx="1"/>
          </p:cNvCxnSpPr>
          <p:nvPr/>
        </p:nvCxnSpPr>
        <p:spPr>
          <a:xfrm rot="10800000" flipH="1">
            <a:off x="3213070" y="2416825"/>
            <a:ext cx="1676700" cy="2826900"/>
          </a:xfrm>
          <a:prstGeom prst="straightConnector1">
            <a:avLst/>
          </a:prstGeom>
          <a:noFill/>
          <a:ln w="57150" cap="flat" cmpd="sng">
            <a:solidFill>
              <a:srgbClr val="FF0000"/>
            </a:solidFill>
            <a:prstDash val="solid"/>
            <a:miter lim="800000"/>
            <a:headEnd type="none" w="sm" len="sm"/>
            <a:tailEnd type="none" w="sm" len="sm"/>
          </a:ln>
        </p:spPr>
      </p:cxnSp>
      <p:sp>
        <p:nvSpPr>
          <p:cNvPr id="151" name="Google Shape;151;p5"/>
          <p:cNvSpPr txBox="1"/>
          <p:nvPr/>
        </p:nvSpPr>
        <p:spPr>
          <a:xfrm>
            <a:off x="1609343" y="589802"/>
            <a:ext cx="821308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0" u="none" strike="noStrike" cap="none">
                <a:solidFill>
                  <a:srgbClr val="002060"/>
                </a:solidFill>
                <a:latin typeface="Arial Rounded"/>
                <a:ea typeface="Arial Rounded"/>
                <a:cs typeface="Arial Rounded"/>
                <a:sym typeface="Arial Rounded"/>
              </a:rPr>
              <a:t>g. Tìm từ ngữ ở cột A phù hợp với nghĩa ở cột B</a:t>
            </a:r>
            <a:endParaRPr sz="2400" b="1" i="0" u="none" strike="noStrike" cap="none">
              <a:solidFill>
                <a:srgbClr val="00206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5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7BF6BCDF-9F5D-43EF-8D2F-74DA0EBB0C5C}"/>
              </a:ext>
            </a:extLst>
          </p:cNvPr>
          <p:cNvSpPr txBox="1"/>
          <p:nvPr/>
        </p:nvSpPr>
        <p:spPr>
          <a:xfrm>
            <a:off x="2315286" y="508138"/>
            <a:ext cx="7654624" cy="645836"/>
          </a:xfrm>
          <a:prstGeom prst="rect">
            <a:avLst/>
          </a:prstGeom>
          <a:noFill/>
        </p:spPr>
        <p:txBody>
          <a:bodyPr wrap="square" rtlCol="0">
            <a:spAutoFit/>
          </a:bodyPr>
          <a:lstStyle/>
          <a:p>
            <a:pPr algn="just">
              <a:lnSpc>
                <a:spcPct val="150000"/>
              </a:lnSpc>
            </a:pPr>
            <a:r>
              <a:rPr lang="en-US" sz="2400" b="1" dirty="0">
                <a:solidFill>
                  <a:srgbClr val="002060"/>
                </a:solidFill>
                <a:latin typeface="Arial Rounded"/>
              </a:rPr>
              <a:t>h. </a:t>
            </a:r>
            <a:r>
              <a:rPr lang="en-US" sz="2400" b="1" dirty="0" err="1">
                <a:solidFill>
                  <a:srgbClr val="002060"/>
                </a:solidFill>
                <a:latin typeface="Arial Rounded"/>
              </a:rPr>
              <a:t>Xếp</a:t>
            </a:r>
            <a:r>
              <a:rPr lang="en-US" sz="2400" b="1" dirty="0">
                <a:solidFill>
                  <a:srgbClr val="002060"/>
                </a:solidFill>
                <a:latin typeface="Arial Rounded"/>
              </a:rPr>
              <a:t> </a:t>
            </a:r>
            <a:r>
              <a:rPr lang="en-US" sz="2400" b="1" dirty="0" err="1">
                <a:solidFill>
                  <a:srgbClr val="002060"/>
                </a:solidFill>
                <a:latin typeface="Arial Rounded"/>
              </a:rPr>
              <a:t>các</a:t>
            </a:r>
            <a:r>
              <a:rPr lang="en-US" sz="2400" b="1" dirty="0">
                <a:solidFill>
                  <a:srgbClr val="002060"/>
                </a:solidFill>
                <a:latin typeface="Arial Rounded"/>
              </a:rPr>
              <a:t> </a:t>
            </a:r>
            <a:r>
              <a:rPr lang="en-US" sz="2400" b="1" dirty="0" err="1">
                <a:solidFill>
                  <a:srgbClr val="002060"/>
                </a:solidFill>
                <a:latin typeface="Arial Rounded"/>
              </a:rPr>
              <a:t>từ</a:t>
            </a:r>
            <a:r>
              <a:rPr lang="en-US" sz="2400" b="1" dirty="0">
                <a:solidFill>
                  <a:srgbClr val="002060"/>
                </a:solidFill>
                <a:latin typeface="Arial Rounded"/>
              </a:rPr>
              <a:t> </a:t>
            </a:r>
            <a:r>
              <a:rPr lang="en-US" sz="2400" b="1" dirty="0" err="1">
                <a:solidFill>
                  <a:srgbClr val="002060"/>
                </a:solidFill>
                <a:latin typeface="Arial Rounded"/>
              </a:rPr>
              <a:t>ngữ</a:t>
            </a:r>
            <a:r>
              <a:rPr lang="en-US" sz="2400" b="1" dirty="0">
                <a:solidFill>
                  <a:srgbClr val="002060"/>
                </a:solidFill>
                <a:latin typeface="Arial Rounded"/>
              </a:rPr>
              <a:t> </a:t>
            </a:r>
            <a:r>
              <a:rPr lang="en-US" sz="2400" b="1" dirty="0" err="1">
                <a:solidFill>
                  <a:srgbClr val="002060"/>
                </a:solidFill>
                <a:latin typeface="Arial Rounded"/>
              </a:rPr>
              <a:t>dưới</a:t>
            </a:r>
            <a:r>
              <a:rPr lang="en-US" sz="2400" b="1" dirty="0">
                <a:solidFill>
                  <a:srgbClr val="002060"/>
                </a:solidFill>
                <a:latin typeface="Arial Rounded"/>
              </a:rPr>
              <a:t> </a:t>
            </a:r>
            <a:r>
              <a:rPr lang="en-US" sz="2400" b="1" dirty="0" err="1">
                <a:solidFill>
                  <a:srgbClr val="002060"/>
                </a:solidFill>
                <a:latin typeface="Arial Rounded"/>
              </a:rPr>
              <a:t>đây</a:t>
            </a:r>
            <a:r>
              <a:rPr lang="en-US" sz="2400" b="1" dirty="0">
                <a:solidFill>
                  <a:srgbClr val="002060"/>
                </a:solidFill>
                <a:latin typeface="Arial Rounded"/>
              </a:rPr>
              <a:t> </a:t>
            </a:r>
            <a:r>
              <a:rPr lang="en-US" sz="2400" b="1" dirty="0" err="1">
                <a:solidFill>
                  <a:srgbClr val="002060"/>
                </a:solidFill>
                <a:latin typeface="Arial Rounded"/>
              </a:rPr>
              <a:t>vào</a:t>
            </a:r>
            <a:r>
              <a:rPr lang="en-US" sz="2400" b="1" dirty="0">
                <a:solidFill>
                  <a:srgbClr val="002060"/>
                </a:solidFill>
                <a:latin typeface="Arial Rounded"/>
              </a:rPr>
              <a:t> </a:t>
            </a:r>
            <a:r>
              <a:rPr lang="en-US" sz="2400" b="1" dirty="0" err="1">
                <a:solidFill>
                  <a:srgbClr val="002060"/>
                </a:solidFill>
                <a:latin typeface="Arial Rounded"/>
              </a:rPr>
              <a:t>nhóm</a:t>
            </a:r>
            <a:r>
              <a:rPr lang="en-US" sz="2400" b="1" dirty="0">
                <a:solidFill>
                  <a:srgbClr val="002060"/>
                </a:solidFill>
                <a:latin typeface="Arial Rounded"/>
              </a:rPr>
              <a:t> </a:t>
            </a:r>
            <a:r>
              <a:rPr lang="en-US" sz="2400" b="1" dirty="0" err="1">
                <a:solidFill>
                  <a:srgbClr val="002060"/>
                </a:solidFill>
                <a:latin typeface="Arial Rounded"/>
              </a:rPr>
              <a:t>thích</a:t>
            </a:r>
            <a:r>
              <a:rPr lang="en-US" sz="2400" b="1" dirty="0">
                <a:solidFill>
                  <a:srgbClr val="002060"/>
                </a:solidFill>
                <a:latin typeface="Arial Rounded"/>
              </a:rPr>
              <a:t> </a:t>
            </a:r>
            <a:r>
              <a:rPr lang="en-US" sz="2400" b="1" dirty="0" err="1">
                <a:solidFill>
                  <a:srgbClr val="002060"/>
                </a:solidFill>
                <a:latin typeface="Arial Rounded"/>
              </a:rPr>
              <a:t>hợp</a:t>
            </a:r>
            <a:endParaRPr lang="en-US" sz="2400" b="1" dirty="0">
              <a:solidFill>
                <a:srgbClr val="002060"/>
              </a:solidFill>
              <a:latin typeface="Arial Rounded"/>
            </a:endParaRPr>
          </a:p>
        </p:txBody>
      </p:sp>
      <p:pic>
        <p:nvPicPr>
          <p:cNvPr id="29" name="Picture 2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76060" t="49219" r="7103" b="23437"/>
          <a:stretch/>
        </p:blipFill>
        <p:spPr>
          <a:xfrm>
            <a:off x="7660130" y="3766874"/>
            <a:ext cx="2914871" cy="2661404"/>
          </a:xfrm>
          <a:prstGeom prst="rect">
            <a:avLst/>
          </a:prstGeom>
        </p:spPr>
      </p:pic>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9546" t="47656" r="63617" b="25000"/>
          <a:stretch/>
        </p:blipFill>
        <p:spPr>
          <a:xfrm>
            <a:off x="1410021" y="3695703"/>
            <a:ext cx="2948258" cy="2691888"/>
          </a:xfrm>
          <a:prstGeom prst="rect">
            <a:avLst/>
          </a:prstGeom>
        </p:spPr>
      </p:pic>
      <p:grpSp>
        <p:nvGrpSpPr>
          <p:cNvPr id="4" name="Group 3"/>
          <p:cNvGrpSpPr/>
          <p:nvPr/>
        </p:nvGrpSpPr>
        <p:grpSpPr>
          <a:xfrm>
            <a:off x="2784733" y="1841566"/>
            <a:ext cx="1972001" cy="876445"/>
            <a:chOff x="4123981" y="1588040"/>
            <a:chExt cx="1479001" cy="657334"/>
          </a:xfrm>
        </p:grpSpPr>
        <p:pic>
          <p:nvPicPr>
            <p:cNvPr id="1030" name="Picture 6" descr="Wrapped hard candy cartoon - Transparent PNG &amp;amp; SVG vector file"/>
            <p:cNvPicPr>
              <a:picLocks noChangeAspect="1" noChangeArrowheads="1"/>
            </p:cNvPicPr>
            <p:nvPr/>
          </p:nvPicPr>
          <p:blipFill rotWithShape="1">
            <a:blip r:embed="rId4">
              <a:extLst>
                <a:ext uri="{28A0092B-C50C-407E-A947-70E740481C1C}">
                  <a14:useLocalDpi xmlns:a14="http://schemas.microsoft.com/office/drawing/2010/main" val="0"/>
                </a:ext>
              </a:extLst>
            </a:blip>
            <a:srcRect t="27294" b="28262"/>
            <a:stretch/>
          </p:blipFill>
          <p:spPr bwMode="auto">
            <a:xfrm>
              <a:off x="4123981" y="1588040"/>
              <a:ext cx="1479001" cy="6573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F6BCDF-9F5D-43EF-8D2F-74DA0EBB0C5C}"/>
                </a:ext>
              </a:extLst>
            </p:cNvPr>
            <p:cNvSpPr txBox="1"/>
            <p:nvPr/>
          </p:nvSpPr>
          <p:spPr>
            <a:xfrm>
              <a:off x="4572968" y="1674332"/>
              <a:ext cx="581025" cy="484748"/>
            </a:xfrm>
            <a:prstGeom prst="rect">
              <a:avLst/>
            </a:prstGeom>
            <a:solidFill>
              <a:schemeClr val="accent2"/>
            </a:solidFill>
            <a:effectLst>
              <a:softEdge rad="63500"/>
            </a:effectLst>
          </p:spPr>
          <p:txBody>
            <a:bodyPr wrap="square" rtlCol="0" anchor="ctr">
              <a:spAutoFit/>
            </a:bodyPr>
            <a:lstStyle/>
            <a:p>
              <a:pPr algn="ctr">
                <a:lnSpc>
                  <a:spcPct val="150000"/>
                </a:lnSpc>
              </a:pPr>
              <a:r>
                <a:rPr lang="en-US" sz="2400" dirty="0" err="1">
                  <a:latin typeface="UTM Avo" panose="02040603050506020204" pitchFamily="18" charset="0"/>
                </a:rPr>
                <a:t>gọi</a:t>
              </a:r>
              <a:endParaRPr lang="en-US" sz="2400" dirty="0">
                <a:latin typeface="UTM Avo" panose="02040603050506020204" pitchFamily="18" charset="0"/>
              </a:endParaRPr>
            </a:p>
          </p:txBody>
        </p:sp>
      </p:grpSp>
      <p:grpSp>
        <p:nvGrpSpPr>
          <p:cNvPr id="5" name="Group 4"/>
          <p:cNvGrpSpPr/>
          <p:nvPr/>
        </p:nvGrpSpPr>
        <p:grpSpPr>
          <a:xfrm rot="722096">
            <a:off x="4222911" y="1311407"/>
            <a:ext cx="1836709" cy="767233"/>
            <a:chOff x="2744788" y="2514600"/>
            <a:chExt cx="1377532" cy="575425"/>
          </a:xfrm>
        </p:grpSpPr>
        <p:pic>
          <p:nvPicPr>
            <p:cNvPr id="1034" name="Picture 10" descr="candy cartoon doodle hand drawn concept vector kawaii illustration 2036772  Vector Art at Vecteez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3878" b="65510" l="11837" r="88980"/>
                      </a14:imgEffect>
                    </a14:imgLayer>
                  </a14:imgProps>
                </a:ext>
                <a:ext uri="{28A0092B-C50C-407E-A947-70E740481C1C}">
                  <a14:useLocalDpi xmlns:a14="http://schemas.microsoft.com/office/drawing/2010/main" val="0"/>
                </a:ext>
              </a:extLst>
            </a:blip>
            <a:srcRect l="10782" t="33300" r="8606" b="33027"/>
            <a:stretch/>
          </p:blipFill>
          <p:spPr bwMode="auto">
            <a:xfrm>
              <a:off x="2744788" y="2514600"/>
              <a:ext cx="1377532" cy="5754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BF6BCDF-9F5D-43EF-8D2F-74DA0EBB0C5C}"/>
                </a:ext>
              </a:extLst>
            </p:cNvPr>
            <p:cNvSpPr txBox="1"/>
            <p:nvPr/>
          </p:nvSpPr>
          <p:spPr>
            <a:xfrm>
              <a:off x="3106159" y="2555636"/>
              <a:ext cx="618157" cy="484748"/>
            </a:xfrm>
            <a:prstGeom prst="rect">
              <a:avLst/>
            </a:prstGeom>
            <a:solidFill>
              <a:schemeClr val="accent2"/>
            </a:solidFill>
            <a:effectLst>
              <a:softEdge rad="63500"/>
            </a:effectLst>
          </p:spPr>
          <p:txBody>
            <a:bodyPr wrap="square" rtlCol="0" anchor="ctr">
              <a:spAutoFit/>
            </a:bodyPr>
            <a:lstStyle/>
            <a:p>
              <a:pPr algn="ctr">
                <a:lnSpc>
                  <a:spcPct val="150000"/>
                </a:lnSpc>
              </a:pPr>
              <a:r>
                <a:rPr lang="en-US" sz="2400" dirty="0" err="1">
                  <a:latin typeface="UTM Avo" panose="02040603050506020204" pitchFamily="18" charset="0"/>
                </a:rPr>
                <a:t>nhà</a:t>
              </a:r>
              <a:endParaRPr lang="en-US" sz="2400" dirty="0">
                <a:latin typeface="UTM Avo" panose="02040603050506020204" pitchFamily="18" charset="0"/>
              </a:endParaRPr>
            </a:p>
          </p:txBody>
        </p:sp>
      </p:grpSp>
      <p:grpSp>
        <p:nvGrpSpPr>
          <p:cNvPr id="6" name="Group 5"/>
          <p:cNvGrpSpPr/>
          <p:nvPr/>
        </p:nvGrpSpPr>
        <p:grpSpPr>
          <a:xfrm rot="20777389">
            <a:off x="3237667" y="2738313"/>
            <a:ext cx="1976967" cy="733559"/>
            <a:chOff x="2413000" y="1201089"/>
            <a:chExt cx="1482725" cy="550169"/>
          </a:xfrm>
        </p:grpSpPr>
        <p:pic>
          <p:nvPicPr>
            <p:cNvPr id="1036" name="Picture 12" descr="candy cartoon doodle hand drawn concept vector kawaii illustration 2036657  Vector Art at Vecteezy"/>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1395" t="35750" r="11054" b="35476"/>
            <a:stretch/>
          </p:blipFill>
          <p:spPr bwMode="auto">
            <a:xfrm>
              <a:off x="2413000" y="1201089"/>
              <a:ext cx="1482725" cy="5501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BF6BCDF-9F5D-43EF-8D2F-74DA0EBB0C5C}"/>
                </a:ext>
              </a:extLst>
            </p:cNvPr>
            <p:cNvSpPr txBox="1"/>
            <p:nvPr/>
          </p:nvSpPr>
          <p:spPr>
            <a:xfrm>
              <a:off x="2845283" y="1233799"/>
              <a:ext cx="618157" cy="484748"/>
            </a:xfrm>
            <a:prstGeom prst="rect">
              <a:avLst/>
            </a:prstGeom>
            <a:solidFill>
              <a:schemeClr val="accent2"/>
            </a:solidFill>
            <a:effectLst>
              <a:softEdge rad="63500"/>
            </a:effectLst>
          </p:spPr>
          <p:txBody>
            <a:bodyPr wrap="square" rtlCol="0" anchor="ctr">
              <a:spAutoFit/>
            </a:bodyPr>
            <a:lstStyle/>
            <a:p>
              <a:pPr algn="ctr">
                <a:lnSpc>
                  <a:spcPct val="150000"/>
                </a:lnSpc>
              </a:pPr>
              <a:r>
                <a:rPr lang="en-US" sz="2400" dirty="0" err="1">
                  <a:latin typeface="UTM Avo" panose="02040603050506020204" pitchFamily="18" charset="0"/>
                </a:rPr>
                <a:t>bẻ</a:t>
              </a:r>
              <a:endParaRPr lang="en-US" sz="2400" dirty="0">
                <a:latin typeface="UTM Avo" panose="02040603050506020204" pitchFamily="18" charset="0"/>
              </a:endParaRPr>
            </a:p>
          </p:txBody>
        </p:sp>
      </p:grpSp>
      <p:grpSp>
        <p:nvGrpSpPr>
          <p:cNvPr id="7" name="Group 6"/>
          <p:cNvGrpSpPr/>
          <p:nvPr/>
        </p:nvGrpSpPr>
        <p:grpSpPr>
          <a:xfrm rot="21261111">
            <a:off x="5586707" y="497101"/>
            <a:ext cx="1931275" cy="1890643"/>
            <a:chOff x="1360430" y="1552009"/>
            <a:chExt cx="1448456" cy="1417982"/>
          </a:xfrm>
        </p:grpSpPr>
        <p:pic>
          <p:nvPicPr>
            <p:cNvPr id="1028" name="Picture 4" descr="Candy Free To Use Cliparts - Cartoon Candy Transparent Background, HD Png  Download , Transparent Png Image - PNGitem"/>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607542">
              <a:off x="1360430" y="1552009"/>
              <a:ext cx="1448456" cy="14179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F6BCDF-9F5D-43EF-8D2F-74DA0EBB0C5C}"/>
                </a:ext>
              </a:extLst>
            </p:cNvPr>
            <p:cNvSpPr txBox="1"/>
            <p:nvPr/>
          </p:nvSpPr>
          <p:spPr>
            <a:xfrm rot="21376781">
              <a:off x="1790880" y="2105991"/>
              <a:ext cx="710215" cy="415498"/>
            </a:xfrm>
            <a:prstGeom prst="rect">
              <a:avLst/>
            </a:prstGeom>
            <a:solidFill>
              <a:schemeClr val="accent2"/>
            </a:solidFill>
            <a:effectLst>
              <a:softEdge rad="63500"/>
            </a:effectLst>
          </p:spPr>
          <p:txBody>
            <a:bodyPr wrap="square" tIns="0" bIns="0" rtlCol="0" anchor="ctr">
              <a:spAutoFit/>
            </a:bodyPr>
            <a:lstStyle/>
            <a:p>
              <a:pPr algn="ctr">
                <a:lnSpc>
                  <a:spcPct val="150000"/>
                </a:lnSpc>
              </a:pPr>
              <a:r>
                <a:rPr lang="en-US" sz="2400" dirty="0" err="1">
                  <a:latin typeface="UTM Avo" panose="02040603050506020204" pitchFamily="18" charset="0"/>
                </a:rPr>
                <a:t>đặt</a:t>
              </a:r>
              <a:endParaRPr lang="en-US" sz="2400" dirty="0">
                <a:latin typeface="UTM Avo" panose="02040603050506020204" pitchFamily="18" charset="0"/>
              </a:endParaRPr>
            </a:p>
          </p:txBody>
        </p:sp>
      </p:grpSp>
      <p:grpSp>
        <p:nvGrpSpPr>
          <p:cNvPr id="8" name="Group 7"/>
          <p:cNvGrpSpPr/>
          <p:nvPr/>
        </p:nvGrpSpPr>
        <p:grpSpPr>
          <a:xfrm>
            <a:off x="4927257" y="2261693"/>
            <a:ext cx="2166651" cy="694005"/>
            <a:chOff x="964136" y="2591222"/>
            <a:chExt cx="1624988" cy="520504"/>
          </a:xfrm>
        </p:grpSpPr>
        <p:pic>
          <p:nvPicPr>
            <p:cNvPr id="17" name="Picture 8" descr="Wrapped candy cartoon - Transparent PNG &amp;amp; SVG vector file"/>
            <p:cNvPicPr>
              <a:picLocks noChangeAspect="1" noChangeArrowheads="1"/>
            </p:cNvPicPr>
            <p:nvPr/>
          </p:nvPicPr>
          <p:blipFill rotWithShape="1">
            <a:blip r:embed="rId10">
              <a:extLst>
                <a:ext uri="{28A0092B-C50C-407E-A947-70E740481C1C}">
                  <a14:useLocalDpi xmlns:a14="http://schemas.microsoft.com/office/drawing/2010/main" val="0"/>
                </a:ext>
              </a:extLst>
            </a:blip>
            <a:srcRect t="32715" b="35254"/>
            <a:stretch/>
          </p:blipFill>
          <p:spPr bwMode="auto">
            <a:xfrm>
              <a:off x="964136" y="2591222"/>
              <a:ext cx="1624988" cy="5205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BF6BCDF-9F5D-43EF-8D2F-74DA0EBB0C5C}"/>
                </a:ext>
              </a:extLst>
            </p:cNvPr>
            <p:cNvSpPr txBox="1"/>
            <p:nvPr/>
          </p:nvSpPr>
          <p:spPr>
            <a:xfrm>
              <a:off x="1271185" y="2674100"/>
              <a:ext cx="1031958" cy="415499"/>
            </a:xfrm>
            <a:prstGeom prst="rect">
              <a:avLst/>
            </a:prstGeom>
            <a:solidFill>
              <a:schemeClr val="accent2"/>
            </a:solidFill>
            <a:effectLst>
              <a:softEdge rad="63500"/>
            </a:effectLst>
          </p:spPr>
          <p:txBody>
            <a:bodyPr wrap="square" tIns="0" bIns="0" rtlCol="0" anchor="ctr">
              <a:spAutoFit/>
            </a:bodyPr>
            <a:lstStyle/>
            <a:p>
              <a:pPr algn="ctr">
                <a:lnSpc>
                  <a:spcPct val="150000"/>
                </a:lnSpc>
              </a:pPr>
              <a:r>
                <a:rPr lang="en-US" sz="2400" dirty="0" err="1">
                  <a:latin typeface="UTM Avo" panose="02040603050506020204" pitchFamily="18" charset="0"/>
                </a:rPr>
                <a:t>bó</a:t>
              </a:r>
              <a:r>
                <a:rPr lang="en-US" sz="2400" dirty="0">
                  <a:latin typeface="UTM Avo" panose="02040603050506020204" pitchFamily="18" charset="0"/>
                </a:rPr>
                <a:t> </a:t>
              </a:r>
              <a:r>
                <a:rPr lang="en-US" sz="2400" dirty="0" err="1">
                  <a:latin typeface="UTM Avo" panose="02040603050506020204" pitchFamily="18" charset="0"/>
                </a:rPr>
                <a:t>đũa</a:t>
              </a:r>
              <a:endParaRPr lang="en-US" sz="2400" dirty="0">
                <a:latin typeface="UTM Avo" panose="02040603050506020204" pitchFamily="18" charset="0"/>
              </a:endParaRPr>
            </a:p>
          </p:txBody>
        </p:sp>
      </p:grpSp>
      <p:grpSp>
        <p:nvGrpSpPr>
          <p:cNvPr id="20" name="Group 19"/>
          <p:cNvGrpSpPr/>
          <p:nvPr/>
        </p:nvGrpSpPr>
        <p:grpSpPr>
          <a:xfrm rot="868225">
            <a:off x="6763990" y="1632262"/>
            <a:ext cx="1836709" cy="767234"/>
            <a:chOff x="2744788" y="2514600"/>
            <a:chExt cx="1377532" cy="575425"/>
          </a:xfrm>
        </p:grpSpPr>
        <p:pic>
          <p:nvPicPr>
            <p:cNvPr id="21" name="Picture 10" descr="candy cartoon doodle hand drawn concept vector kawaii illustration 2036772  Vector Art at Vecteez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3878" b="65510" l="11837" r="88980"/>
                      </a14:imgEffect>
                    </a14:imgLayer>
                  </a14:imgProps>
                </a:ext>
                <a:ext uri="{28A0092B-C50C-407E-A947-70E740481C1C}">
                  <a14:useLocalDpi xmlns:a14="http://schemas.microsoft.com/office/drawing/2010/main" val="0"/>
                </a:ext>
              </a:extLst>
            </a:blip>
            <a:srcRect l="10782" t="33300" r="8606" b="33027"/>
            <a:stretch/>
          </p:blipFill>
          <p:spPr bwMode="auto">
            <a:xfrm>
              <a:off x="2744788" y="2514600"/>
              <a:ext cx="1377532" cy="5754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BF6BCDF-9F5D-43EF-8D2F-74DA0EBB0C5C}"/>
                </a:ext>
              </a:extLst>
            </p:cNvPr>
            <p:cNvSpPr txBox="1"/>
            <p:nvPr/>
          </p:nvSpPr>
          <p:spPr>
            <a:xfrm>
              <a:off x="3106159" y="2555635"/>
              <a:ext cx="618157" cy="484748"/>
            </a:xfrm>
            <a:prstGeom prst="rect">
              <a:avLst/>
            </a:prstGeom>
            <a:solidFill>
              <a:schemeClr val="accent2"/>
            </a:solidFill>
            <a:effectLst>
              <a:softEdge rad="63500"/>
            </a:effectLst>
          </p:spPr>
          <p:txBody>
            <a:bodyPr wrap="square" rtlCol="0" anchor="ctr">
              <a:spAutoFit/>
            </a:bodyPr>
            <a:lstStyle/>
            <a:p>
              <a:pPr algn="ctr">
                <a:lnSpc>
                  <a:spcPct val="150000"/>
                </a:lnSpc>
              </a:pPr>
              <a:r>
                <a:rPr lang="en-US" sz="2400" dirty="0" err="1">
                  <a:latin typeface="UTM Avo" panose="02040603050506020204" pitchFamily="18" charset="0"/>
                </a:rPr>
                <a:t>nói</a:t>
              </a:r>
              <a:endParaRPr lang="en-US" sz="2400" dirty="0">
                <a:latin typeface="UTM Avo" panose="02040603050506020204" pitchFamily="18" charset="0"/>
              </a:endParaRPr>
            </a:p>
          </p:txBody>
        </p:sp>
      </p:grpSp>
      <p:grpSp>
        <p:nvGrpSpPr>
          <p:cNvPr id="23" name="Group 22"/>
          <p:cNvGrpSpPr/>
          <p:nvPr/>
        </p:nvGrpSpPr>
        <p:grpSpPr>
          <a:xfrm>
            <a:off x="7053646" y="2500737"/>
            <a:ext cx="1976967" cy="733559"/>
            <a:chOff x="2413000" y="1201089"/>
            <a:chExt cx="1482725" cy="550169"/>
          </a:xfrm>
        </p:grpSpPr>
        <p:pic>
          <p:nvPicPr>
            <p:cNvPr id="24" name="Picture 12" descr="candy cartoon doodle hand drawn concept vector kawaii illustration 2036657  Vector Art at Vecteezy"/>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1395" t="35750" r="11054" b="35476"/>
            <a:stretch/>
          </p:blipFill>
          <p:spPr bwMode="auto">
            <a:xfrm>
              <a:off x="2413000" y="1201089"/>
              <a:ext cx="1482725" cy="55016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BF6BCDF-9F5D-43EF-8D2F-74DA0EBB0C5C}"/>
                </a:ext>
              </a:extLst>
            </p:cNvPr>
            <p:cNvSpPr txBox="1"/>
            <p:nvPr/>
          </p:nvSpPr>
          <p:spPr>
            <a:xfrm>
              <a:off x="2845283" y="1233799"/>
              <a:ext cx="618157" cy="484748"/>
            </a:xfrm>
            <a:prstGeom prst="rect">
              <a:avLst/>
            </a:prstGeom>
            <a:solidFill>
              <a:schemeClr val="accent2"/>
            </a:solidFill>
            <a:effectLst>
              <a:softEdge rad="63500"/>
            </a:effectLst>
          </p:spPr>
          <p:txBody>
            <a:bodyPr wrap="square" rtlCol="0" anchor="ctr">
              <a:spAutoFit/>
            </a:bodyPr>
            <a:lstStyle/>
            <a:p>
              <a:pPr algn="ctr">
                <a:lnSpc>
                  <a:spcPct val="150000"/>
                </a:lnSpc>
              </a:pPr>
              <a:r>
                <a:rPr lang="en-US" sz="2400" dirty="0" err="1">
                  <a:latin typeface="UTM Avo" panose="02040603050506020204" pitchFamily="18" charset="0"/>
                </a:rPr>
                <a:t>túi</a:t>
              </a:r>
              <a:endParaRPr lang="en-US" sz="2400" dirty="0">
                <a:latin typeface="UTM Avo" panose="02040603050506020204" pitchFamily="18" charset="0"/>
              </a:endParaRPr>
            </a:p>
          </p:txBody>
        </p:sp>
      </p:grpSp>
    </p:spTree>
    <p:extLst>
      <p:ext uri="{BB962C8B-B14F-4D97-AF65-F5344CB8AC3E}">
        <p14:creationId xmlns:p14="http://schemas.microsoft.com/office/powerpoint/2010/main" val="14010010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40000">
                                      <p:stCondLst>
                                        <p:cond delay="300"/>
                                      </p:stCondLst>
                                      <p:childTnLst>
                                        <p:set>
                                          <p:cBhvr>
                                            <p:cTn id="15" dur="1" fill="hold">
                                              <p:stCondLst>
                                                <p:cond delay="0"/>
                                              </p:stCondLst>
                                            </p:cTn>
                                            <p:tgtEl>
                                              <p:spTgt spid="5"/>
                                            </p:tgtEl>
                                            <p:attrNameLst>
                                              <p:attrName>style.visibility</p:attrName>
                                            </p:attrNameLst>
                                          </p:cBhvr>
                                          <p:to>
                                            <p:strVal val="visible"/>
                                          </p:to>
                                        </p:set>
                                        <p:anim calcmode="lin" valueType="num" p14:bounceEnd="40000">
                                          <p:cBhvr additive="base">
                                            <p:cTn id="16"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40000">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14:bounceEnd="40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40000">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14:bounceEnd="40000">
                                          <p:cBhvr additive="base">
                                            <p:cTn id="24"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8"/>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40000">
                                      <p:stCondLst>
                                        <p:cond delay="250"/>
                                      </p:stCondLst>
                                      <p:childTnLst>
                                        <p:set>
                                          <p:cBhvr>
                                            <p:cTn id="27" dur="1" fill="hold">
                                              <p:stCondLst>
                                                <p:cond delay="0"/>
                                              </p:stCondLst>
                                            </p:cTn>
                                            <p:tgtEl>
                                              <p:spTgt spid="20"/>
                                            </p:tgtEl>
                                            <p:attrNameLst>
                                              <p:attrName>style.visibility</p:attrName>
                                            </p:attrNameLst>
                                          </p:cBhvr>
                                          <p:to>
                                            <p:strVal val="visible"/>
                                          </p:to>
                                        </p:set>
                                        <p:anim calcmode="lin" valueType="num" p14:bounceEnd="40000">
                                          <p:cBhvr additive="base">
                                            <p:cTn id="28" dur="5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9" dur="500" fill="hold"/>
                                            <p:tgtEl>
                                              <p:spTgt spid="20"/>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40000">
                                      <p:stCondLst>
                                        <p:cond delay="150"/>
                                      </p:stCondLst>
                                      <p:childTnLst>
                                        <p:set>
                                          <p:cBhvr>
                                            <p:cTn id="31" dur="1" fill="hold">
                                              <p:stCondLst>
                                                <p:cond delay="0"/>
                                              </p:stCondLst>
                                            </p:cTn>
                                            <p:tgtEl>
                                              <p:spTgt spid="23"/>
                                            </p:tgtEl>
                                            <p:attrNameLst>
                                              <p:attrName>style.visibility</p:attrName>
                                            </p:attrNameLst>
                                          </p:cBhvr>
                                          <p:to>
                                            <p:strVal val="visible"/>
                                          </p:to>
                                        </p:set>
                                        <p:anim calcmode="lin" valueType="num" p14:bounceEnd="4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23"/>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40000">
                                      <p:stCondLst>
                                        <p:cond delay="400"/>
                                      </p:stCondLst>
                                      <p:childTnLst>
                                        <p:set>
                                          <p:cBhvr>
                                            <p:cTn id="35" dur="1" fill="hold">
                                              <p:stCondLst>
                                                <p:cond delay="0"/>
                                              </p:stCondLst>
                                            </p:cTn>
                                            <p:tgtEl>
                                              <p:spTgt spid="7"/>
                                            </p:tgtEl>
                                            <p:attrNameLst>
                                              <p:attrName>style.visibility</p:attrName>
                                            </p:attrNameLst>
                                          </p:cBhvr>
                                          <p:to>
                                            <p:strVal val="visible"/>
                                          </p:to>
                                        </p:set>
                                        <p:anim calcmode="lin" valueType="num" p14:bounceEnd="40000">
                                          <p:cBhvr additive="base">
                                            <p:cTn id="36"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58333E-6 2.22222E-6 L 0.48568 0.05532 " pathEditMode="relative" rAng="0" ptsTypes="AA">
                                          <p:cBhvr>
                                            <p:cTn id="41" dur="1000" fill="hold"/>
                                            <p:tgtEl>
                                              <p:spTgt spid="6"/>
                                            </p:tgtEl>
                                            <p:attrNameLst>
                                              <p:attrName>ppt_x</p:attrName>
                                              <p:attrName>ppt_y</p:attrName>
                                            </p:attrNameLst>
                                          </p:cBhvr>
                                          <p:rCtr x="24284" y="2755"/>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04102 -0.06643 L -0.26458 0.09121 " pathEditMode="relative" rAng="0" ptsTypes="AA">
                                          <p:cBhvr>
                                            <p:cTn id="45" dur="1000" fill="hold"/>
                                            <p:tgtEl>
                                              <p:spTgt spid="8"/>
                                            </p:tgtEl>
                                            <p:attrNameLst>
                                              <p:attrName>ppt_x</p:attrName>
                                              <p:attrName>ppt_y</p:attrName>
                                            </p:attrNameLst>
                                          </p:cBhvr>
                                          <p:rCtr x="-11185" y="787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4.58333E-6 -0.0132 L -0.4612 -0.04746 " pathEditMode="relative" rAng="0" ptsTypes="AA">
                                          <p:cBhvr>
                                            <p:cTn id="49" dur="1000" fill="hold"/>
                                            <p:tgtEl>
                                              <p:spTgt spid="23"/>
                                            </p:tgtEl>
                                            <p:attrNameLst>
                                              <p:attrName>ppt_x</p:attrName>
                                              <p:attrName>ppt_y</p:attrName>
                                            </p:attrNameLst>
                                          </p:cBhvr>
                                          <p:rCtr x="-23060" y="-1713"/>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4.79167E-6 2.59259E-6 L 0.52058 0.08935 " pathEditMode="relative" rAng="0" ptsTypes="AA">
                                          <p:cBhvr>
                                            <p:cTn id="53" dur="1000" fill="hold"/>
                                            <p:tgtEl>
                                              <p:spTgt spid="4"/>
                                            </p:tgtEl>
                                            <p:attrNameLst>
                                              <p:attrName>ppt_x</p:attrName>
                                              <p:attrName>ppt_y</p:attrName>
                                            </p:attrNameLst>
                                          </p:cBhvr>
                                          <p:rCtr x="26029" y="4468"/>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1797 -0.05648 L -0.19322 0.01227 " pathEditMode="relative" rAng="0" ptsTypes="AA">
                                          <p:cBhvr>
                                            <p:cTn id="57" dur="1000" fill="hold"/>
                                            <p:tgtEl>
                                              <p:spTgt spid="5"/>
                                            </p:tgtEl>
                                            <p:attrNameLst>
                                              <p:attrName>ppt_x</p:attrName>
                                              <p:attrName>ppt_y</p:attrName>
                                            </p:attrNameLst>
                                          </p:cBhvr>
                                          <p:rCtr x="-10560" y="3426"/>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2.08333E-7 4.81481E-6 L 0.28034 -0.02315 " pathEditMode="relative" rAng="0" ptsTypes="AA">
                                          <p:cBhvr>
                                            <p:cTn id="61" dur="1000" fill="hold"/>
                                            <p:tgtEl>
                                              <p:spTgt spid="7"/>
                                            </p:tgtEl>
                                            <p:attrNameLst>
                                              <p:attrName>ppt_x</p:attrName>
                                              <p:attrName>ppt_y</p:attrName>
                                            </p:attrNameLst>
                                          </p:cBhvr>
                                          <p:rCtr x="14010" y="-1157"/>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1.875E-6 0 L 0.16953 0.03287 " pathEditMode="relative" rAng="0" ptsTypes="AA">
                                          <p:cBhvr>
                                            <p:cTn id="65" dur="1000" fill="hold"/>
                                            <p:tgtEl>
                                              <p:spTgt spid="20"/>
                                            </p:tgtEl>
                                            <p:attrNameLst>
                                              <p:attrName>ppt_x</p:attrName>
                                              <p:attrName>ppt_y</p:attrName>
                                            </p:attrNameLst>
                                          </p:cBhvr>
                                          <p:rCtr x="8477"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3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25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15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4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58333E-6 2.22222E-6 L 0.48568 0.05532 " pathEditMode="relative" rAng="0" ptsTypes="AA">
                                          <p:cBhvr>
                                            <p:cTn id="41" dur="1000" fill="hold"/>
                                            <p:tgtEl>
                                              <p:spTgt spid="6"/>
                                            </p:tgtEl>
                                            <p:attrNameLst>
                                              <p:attrName>ppt_x</p:attrName>
                                              <p:attrName>ppt_y</p:attrName>
                                            </p:attrNameLst>
                                          </p:cBhvr>
                                          <p:rCtr x="24284" y="2755"/>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04102 -0.06643 L -0.26458 0.09121 " pathEditMode="relative" rAng="0" ptsTypes="AA">
                                          <p:cBhvr>
                                            <p:cTn id="45" dur="1000" fill="hold"/>
                                            <p:tgtEl>
                                              <p:spTgt spid="8"/>
                                            </p:tgtEl>
                                            <p:attrNameLst>
                                              <p:attrName>ppt_x</p:attrName>
                                              <p:attrName>ppt_y</p:attrName>
                                            </p:attrNameLst>
                                          </p:cBhvr>
                                          <p:rCtr x="-11185" y="787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4.58333E-6 -0.0132 L -0.4612 -0.04746 " pathEditMode="relative" rAng="0" ptsTypes="AA">
                                          <p:cBhvr>
                                            <p:cTn id="49" dur="1000" fill="hold"/>
                                            <p:tgtEl>
                                              <p:spTgt spid="23"/>
                                            </p:tgtEl>
                                            <p:attrNameLst>
                                              <p:attrName>ppt_x</p:attrName>
                                              <p:attrName>ppt_y</p:attrName>
                                            </p:attrNameLst>
                                          </p:cBhvr>
                                          <p:rCtr x="-23060" y="-1713"/>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4.79167E-6 2.59259E-6 L 0.52058 0.08935 " pathEditMode="relative" rAng="0" ptsTypes="AA">
                                          <p:cBhvr>
                                            <p:cTn id="53" dur="1000" fill="hold"/>
                                            <p:tgtEl>
                                              <p:spTgt spid="4"/>
                                            </p:tgtEl>
                                            <p:attrNameLst>
                                              <p:attrName>ppt_x</p:attrName>
                                              <p:attrName>ppt_y</p:attrName>
                                            </p:attrNameLst>
                                          </p:cBhvr>
                                          <p:rCtr x="26029" y="4468"/>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1797 -0.05648 L -0.19322 0.01227 " pathEditMode="relative" rAng="0" ptsTypes="AA">
                                          <p:cBhvr>
                                            <p:cTn id="57" dur="1000" fill="hold"/>
                                            <p:tgtEl>
                                              <p:spTgt spid="5"/>
                                            </p:tgtEl>
                                            <p:attrNameLst>
                                              <p:attrName>ppt_x</p:attrName>
                                              <p:attrName>ppt_y</p:attrName>
                                            </p:attrNameLst>
                                          </p:cBhvr>
                                          <p:rCtr x="-10560" y="3426"/>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2.08333E-7 4.81481E-6 L 0.28034 -0.02315 " pathEditMode="relative" rAng="0" ptsTypes="AA">
                                          <p:cBhvr>
                                            <p:cTn id="61" dur="1000" fill="hold"/>
                                            <p:tgtEl>
                                              <p:spTgt spid="7"/>
                                            </p:tgtEl>
                                            <p:attrNameLst>
                                              <p:attrName>ppt_x</p:attrName>
                                              <p:attrName>ppt_y</p:attrName>
                                            </p:attrNameLst>
                                          </p:cBhvr>
                                          <p:rCtr x="14010" y="-1157"/>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1.875E-6 0 L 0.16953 0.03287 " pathEditMode="relative" rAng="0" ptsTypes="AA">
                                          <p:cBhvr>
                                            <p:cTn id="65" dur="1000" fill="hold"/>
                                            <p:tgtEl>
                                              <p:spTgt spid="20"/>
                                            </p:tgtEl>
                                            <p:attrNameLst>
                                              <p:attrName>ppt_x</p:attrName>
                                              <p:attrName>ppt_y</p:attrName>
                                            </p:attrNameLst>
                                          </p:cBhvr>
                                          <p:rCtr x="8477"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1124</Words>
  <Application>Microsoft Office PowerPoint</Application>
  <PresentationFormat>Widescreen</PresentationFormat>
  <Paragraphs>140</Paragraphs>
  <Slides>21</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Rounded</vt:lpstr>
      <vt:lpstr>Arial-Rounded</vt:lpstr>
      <vt:lpstr>Calibri</vt:lpstr>
      <vt:lpstr>HP001 4 hàng</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Mùa hè oi bức đã đến. Hôm nay, bố em đi làm về mang theo một chiếc quạt máy. Quạt máy có cái đế tròn, bên trên có 3 cánh quạt bằng nhựa và một lồng bảo vệ. Mỗi khi cánh quạt quay vù vù là bao nhiêu nóng nực bay đi hết. Có cái quạt máy, em ngồi học thấy rất mát mẻ, dễ chịu</vt:lpstr>
      <vt:lpstr>      Mùa hè oi bức đã đến. Hôm nay, bố em đi làm về mang theo một chiếc quạt máy. Quạt máy có cái đế tròn, bên trên có 3 cánh quạt bằng nhựa và một lồng bảo vệ. Mỗi khi cánh quạt quay vù vù là bao nhiêu nóng nực bay đi hết. Có cái quạt máy, em ngồi học thấy rất mát mẻ, dễ chịu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HuyenTT</dc:creator>
  <cp:lastModifiedBy>WINDOWS 10 PRO</cp:lastModifiedBy>
  <cp:revision>22</cp:revision>
  <dcterms:created xsi:type="dcterms:W3CDTF">2019-11-27T07:37:57Z</dcterms:created>
  <dcterms:modified xsi:type="dcterms:W3CDTF">2021-11-05T02:42:26Z</dcterms:modified>
</cp:coreProperties>
</file>