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3"/>
  </p:notesMasterIdLst>
  <p:sldIdLst>
    <p:sldId id="348" r:id="rId3"/>
    <p:sldId id="263" r:id="rId4"/>
    <p:sldId id="264" r:id="rId5"/>
    <p:sldId id="349" r:id="rId6"/>
    <p:sldId id="355" r:id="rId7"/>
    <p:sldId id="319" r:id="rId8"/>
    <p:sldId id="354" r:id="rId9"/>
    <p:sldId id="350" r:id="rId10"/>
    <p:sldId id="2661" r:id="rId11"/>
    <p:sldId id="3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6" autoAdjust="0"/>
    <p:restoredTop sz="91768" autoAdjust="0"/>
  </p:normalViewPr>
  <p:slideViewPr>
    <p:cSldViewPr snapToGrid="0">
      <p:cViewPr varScale="1">
        <p:scale>
          <a:sx n="72" d="100"/>
          <a:sy n="72" d="100"/>
        </p:scale>
        <p:origin x="7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2</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9</a:t>
            </a:fld>
            <a:endParaRPr lang="en-US"/>
          </a:p>
        </p:txBody>
      </p:sp>
    </p:spTree>
    <p:extLst>
      <p:ext uri="{BB962C8B-B14F-4D97-AF65-F5344CB8AC3E}">
        <p14:creationId xmlns:p14="http://schemas.microsoft.com/office/powerpoint/2010/main" val="163741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2022/11/12</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 id="2147483687"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66165" y="-146050"/>
            <a:ext cx="1799590" cy="1750695"/>
          </a:xfrm>
          <a:prstGeom prst="rect">
            <a:avLst/>
          </a:prstGeom>
        </p:spPr>
      </p:pic>
      <p:pic>
        <p:nvPicPr>
          <p:cNvPr id="13" name="图片 27">
            <a:extLst>
              <a:ext uri="{FF2B5EF4-FFF2-40B4-BE49-F238E27FC236}">
                <a16:creationId xmlns:a16="http://schemas.microsoft.com/office/drawing/2014/main" id="{54DB57D2-A8D8-4E02-8506-BCAFB8785C4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9162880" y="3085872"/>
            <a:ext cx="2705876" cy="3169422"/>
          </a:xfrm>
          <a:prstGeom prst="rect">
            <a:avLst/>
          </a:prstGeom>
        </p:spPr>
      </p:pic>
      <p:sp>
        <p:nvSpPr>
          <p:cNvPr id="14" name="任意多边形 28">
            <a:extLst>
              <a:ext uri="{FF2B5EF4-FFF2-40B4-BE49-F238E27FC236}">
                <a16:creationId xmlns:a16="http://schemas.microsoft.com/office/drawing/2014/main" id="{5E52C1E1-E3F9-43D4-986C-3BCF0DEFB274}"/>
              </a:ext>
            </a:extLst>
          </p:cNvPr>
          <p:cNvSpPr/>
          <p:nvPr/>
        </p:nvSpPr>
        <p:spPr>
          <a:xfrm>
            <a:off x="1798450" y="1921253"/>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UTM Avo" panose="02040603050506020204" pitchFamily="18" charset="0"/>
              </a:rPr>
              <a:t>Chia </a:t>
            </a:r>
            <a:r>
              <a:rPr lang="en-US" sz="4000" b="1" dirty="0" err="1">
                <a:solidFill>
                  <a:srgbClr val="002060"/>
                </a:solidFill>
                <a:latin typeface="UTM Avo" panose="02040603050506020204" pitchFamily="18" charset="0"/>
              </a:rPr>
              <a:t>sẻ</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hiểu</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biết</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của</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mình</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về</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tác</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dụng</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của</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máy</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thu</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hình</a:t>
            </a:r>
            <a:r>
              <a:rPr lang="en-US" sz="4000" b="1" dirty="0">
                <a:solidFill>
                  <a:srgbClr val="002060"/>
                </a:solidFill>
                <a:latin typeface="UTM Avo" panose="0204060305050602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4DE9EA-3F45-481F-B450-248B5D15F93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6" name="图片 2">
            <a:extLst>
              <a:ext uri="{FF2B5EF4-FFF2-40B4-BE49-F238E27FC236}">
                <a16:creationId xmlns:a16="http://schemas.microsoft.com/office/drawing/2014/main" id="{180D35D6-E676-4718-8A70-63B938AE1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159" y="3165987"/>
            <a:ext cx="1912160" cy="3692013"/>
          </a:xfrm>
          <a:prstGeom prst="rect">
            <a:avLst/>
          </a:prstGeom>
        </p:spPr>
      </p:pic>
      <p:pic>
        <p:nvPicPr>
          <p:cNvPr id="7" name="Picture 6">
            <a:extLst>
              <a:ext uri="{FF2B5EF4-FFF2-40B4-BE49-F238E27FC236}">
                <a16:creationId xmlns:a16="http://schemas.microsoft.com/office/drawing/2014/main" id="{F385842D-9681-4F35-947C-DEA88BA8C59C}"/>
              </a:ext>
            </a:extLst>
          </p:cNvPr>
          <p:cNvPicPr>
            <a:picLocks noChangeAspect="1"/>
          </p:cNvPicPr>
          <p:nvPr/>
        </p:nvPicPr>
        <p:blipFill>
          <a:blip r:embed="rId4"/>
          <a:stretch>
            <a:fillRect/>
          </a:stretch>
        </p:blipFill>
        <p:spPr>
          <a:xfrm>
            <a:off x="1084201" y="2066794"/>
            <a:ext cx="12003447" cy="1990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xit" presetSubtype="0" fill="hold" nodeType="after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23" name="Picture 22">
            <a:extLst>
              <a:ext uri="{FF2B5EF4-FFF2-40B4-BE49-F238E27FC236}">
                <a16:creationId xmlns:a16="http://schemas.microsoft.com/office/drawing/2014/main" id="{999DBB96-F0E9-411C-8407-D9F2B46DE9CC}"/>
              </a:ext>
            </a:extLst>
          </p:cNvPr>
          <p:cNvPicPr>
            <a:picLocks noChangeAspect="1"/>
          </p:cNvPicPr>
          <p:nvPr/>
        </p:nvPicPr>
        <p:blipFill>
          <a:blip r:embed="rId7"/>
          <a:stretch>
            <a:fillRect/>
          </a:stretch>
        </p:blipFill>
        <p:spPr>
          <a:xfrm>
            <a:off x="4901228" y="1558119"/>
            <a:ext cx="1908213" cy="999831"/>
          </a:xfrm>
          <a:prstGeom prst="rect">
            <a:avLst/>
          </a:prstGeom>
        </p:spPr>
      </p:pic>
      <p:pic>
        <p:nvPicPr>
          <p:cNvPr id="25" name="Picture 24">
            <a:extLst>
              <a:ext uri="{FF2B5EF4-FFF2-40B4-BE49-F238E27FC236}">
                <a16:creationId xmlns:a16="http://schemas.microsoft.com/office/drawing/2014/main" id="{C77DFA52-0A75-4540-82A9-1E33F623B3AF}"/>
              </a:ext>
            </a:extLst>
          </p:cNvPr>
          <p:cNvPicPr>
            <a:picLocks noChangeAspect="1"/>
          </p:cNvPicPr>
          <p:nvPr/>
        </p:nvPicPr>
        <p:blipFill>
          <a:blip r:embed="rId8"/>
          <a:stretch>
            <a:fillRect/>
          </a:stretch>
        </p:blipFill>
        <p:spPr>
          <a:xfrm>
            <a:off x="2009775" y="2365111"/>
            <a:ext cx="7427687" cy="3119402"/>
          </a:xfrm>
          <a:prstGeom prst="rect">
            <a:avLst/>
          </a:prstGeom>
        </p:spPr>
      </p:pic>
      <p:pic>
        <p:nvPicPr>
          <p:cNvPr id="8" name="Picture 7">
            <a:extLst>
              <a:ext uri="{FF2B5EF4-FFF2-40B4-BE49-F238E27FC236}">
                <a16:creationId xmlns:a16="http://schemas.microsoft.com/office/drawing/2014/main" id="{F6CBDB4F-3504-491F-B1B9-DB587A00E657}"/>
              </a:ext>
            </a:extLst>
          </p:cNvPr>
          <p:cNvPicPr>
            <a:picLocks noChangeAspect="1"/>
          </p:cNvPicPr>
          <p:nvPr/>
        </p:nvPicPr>
        <p:blipFill>
          <a:blip r:embed="rId9"/>
          <a:stretch>
            <a:fillRect/>
          </a:stretch>
        </p:blipFill>
        <p:spPr>
          <a:xfrm>
            <a:off x="4858011" y="4957149"/>
            <a:ext cx="276172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cs typeface="Arial" panose="020B0604020202020204" pitchFamily="34" charset="0"/>
              </a:rPr>
              <a:t>Mô tả được mối quan hệ đơn giản giữa đài truyền hình và máy thu hình.</a:t>
            </a:r>
            <a:endParaRPr lang="en-US" sz="2800" b="1" dirty="0">
              <a:solidFill>
                <a:srgbClr val="002060"/>
              </a:solidFill>
              <a:latin typeface="UTM Avo" panose="02040603050506020204" pitchFamily="18" charset="0"/>
              <a:cs typeface="Arial" panose="020B0604020202020204" pitchFamily="34" charset="0"/>
            </a:endParaRPr>
          </a:p>
        </p:txBody>
      </p:sp>
      <p:pic>
        <p:nvPicPr>
          <p:cNvPr id="11" name="Picture 10">
            <a:extLst>
              <a:ext uri="{FF2B5EF4-FFF2-40B4-BE49-F238E27FC236}">
                <a16:creationId xmlns:a16="http://schemas.microsoft.com/office/drawing/2014/main" id="{D0C6A804-6D21-42F4-8A3C-3FBB45711D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quan sát Hình 2 và cho biết:</a:t>
            </a:r>
            <a:endParaRPr sz="3000" b="1" dirty="0">
              <a:solidFill>
                <a:srgbClr val="24406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384995"/>
          </a:xfrm>
          <a:prstGeom prst="rect">
            <a:avLst/>
          </a:prstGeom>
          <a:noFill/>
        </p:spPr>
        <p:txBody>
          <a:bodyPr wrap="square" rtlCol="0">
            <a:spAutoFit/>
          </a:bodyPr>
          <a:lstStyle/>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3181349" y="2095328"/>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6118860" y="2008211"/>
            <a:ext cx="5282565" cy="1077218"/>
          </a:xfrm>
          <a:custGeom>
            <a:avLst/>
            <a:gdLst>
              <a:gd name="connsiteX0" fmla="*/ 0 w 5282565"/>
              <a:gd name="connsiteY0" fmla="*/ 0 h 1077218"/>
              <a:gd name="connsiteX1" fmla="*/ 5282565 w 5282565"/>
              <a:gd name="connsiteY1" fmla="*/ 0 h 1077218"/>
              <a:gd name="connsiteX2" fmla="*/ 5282565 w 5282565"/>
              <a:gd name="connsiteY2" fmla="*/ 1077218 h 1077218"/>
              <a:gd name="connsiteX3" fmla="*/ 0 w 5282565"/>
              <a:gd name="connsiteY3" fmla="*/ 1077218 h 1077218"/>
              <a:gd name="connsiteX4" fmla="*/ 0 w 52825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565" h="1077218" fill="none" extrusionOk="0">
                <a:moveTo>
                  <a:pt x="0" y="0"/>
                </a:moveTo>
                <a:cubicBezTo>
                  <a:pt x="1017000" y="5222"/>
                  <a:pt x="3936871" y="24918"/>
                  <a:pt x="5282565" y="0"/>
                </a:cubicBezTo>
                <a:cubicBezTo>
                  <a:pt x="5320427" y="476103"/>
                  <a:pt x="5223962" y="631043"/>
                  <a:pt x="5282565" y="1077218"/>
                </a:cubicBezTo>
                <a:cubicBezTo>
                  <a:pt x="2758969" y="912457"/>
                  <a:pt x="1952250" y="1195368"/>
                  <a:pt x="0" y="1077218"/>
                </a:cubicBezTo>
                <a:cubicBezTo>
                  <a:pt x="-64117" y="630482"/>
                  <a:pt x="88888" y="487727"/>
                  <a:pt x="0" y="0"/>
                </a:cubicBezTo>
                <a:close/>
              </a:path>
              <a:path w="5282565" h="1077218" stroke="0" extrusionOk="0">
                <a:moveTo>
                  <a:pt x="0" y="0"/>
                </a:moveTo>
                <a:cubicBezTo>
                  <a:pt x="1732936" y="11849"/>
                  <a:pt x="2906366" y="-161459"/>
                  <a:pt x="5282565" y="0"/>
                </a:cubicBezTo>
                <a:cubicBezTo>
                  <a:pt x="5334600" y="144312"/>
                  <a:pt x="5374708" y="673209"/>
                  <a:pt x="5282565" y="1077218"/>
                </a:cubicBezTo>
                <a:cubicBezTo>
                  <a:pt x="3248306" y="931358"/>
                  <a:pt x="1546246"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Các chương trình truyền hình được sản xuất ở đâu?</a:t>
            </a:r>
            <a:endParaRPr kumimoji="0" lang="vi-VN" sz="32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569660"/>
          </a:xfrm>
          <a:custGeom>
            <a:avLst/>
            <a:gdLst>
              <a:gd name="connsiteX0" fmla="*/ 0 w 5401302"/>
              <a:gd name="connsiteY0" fmla="*/ 0 h 1569660"/>
              <a:gd name="connsiteX1" fmla="*/ 5401302 w 5401302"/>
              <a:gd name="connsiteY1" fmla="*/ 0 h 1569660"/>
              <a:gd name="connsiteX2" fmla="*/ 5401302 w 5401302"/>
              <a:gd name="connsiteY2" fmla="*/ 1569660 h 1569660"/>
              <a:gd name="connsiteX3" fmla="*/ 0 w 5401302"/>
              <a:gd name="connsiteY3" fmla="*/ 1569660 h 1569660"/>
              <a:gd name="connsiteX4" fmla="*/ 0 w 5401302"/>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569660" fill="none" extrusionOk="0">
                <a:moveTo>
                  <a:pt x="0" y="0"/>
                </a:moveTo>
                <a:cubicBezTo>
                  <a:pt x="1969920" y="5222"/>
                  <a:pt x="3528816" y="24918"/>
                  <a:pt x="5401302" y="0"/>
                </a:cubicBezTo>
                <a:cubicBezTo>
                  <a:pt x="5498863" y="257633"/>
                  <a:pt x="5352911" y="890565"/>
                  <a:pt x="5401302" y="1569660"/>
                </a:cubicBezTo>
                <a:cubicBezTo>
                  <a:pt x="4471164" y="1404899"/>
                  <a:pt x="1784959" y="1687810"/>
                  <a:pt x="0" y="1569660"/>
                </a:cubicBezTo>
                <a:cubicBezTo>
                  <a:pt x="-74708" y="1232144"/>
                  <a:pt x="128259" y="683735"/>
                  <a:pt x="0" y="0"/>
                </a:cubicBezTo>
                <a:close/>
              </a:path>
              <a:path w="5401302" h="1569660" stroke="0" extrusionOk="0">
                <a:moveTo>
                  <a:pt x="0" y="0"/>
                </a:moveTo>
                <a:cubicBezTo>
                  <a:pt x="2289525" y="11849"/>
                  <a:pt x="3803926" y="-161459"/>
                  <a:pt x="5401302" y="0"/>
                </a:cubicBezTo>
                <a:cubicBezTo>
                  <a:pt x="5375414" y="662121"/>
                  <a:pt x="5470714" y="1402874"/>
                  <a:pt x="5401302" y="1569660"/>
                </a:cubicBezTo>
                <a:cubicBezTo>
                  <a:pt x="4762656" y="1423800"/>
                  <a:pt x="213985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Đài truyền hình là các nơi sản xuất các chương trình truyền hình. </a:t>
            </a:r>
            <a:endParaRPr lang="en-US" sz="3200" dirty="0">
              <a:latin typeface="Arial" panose="020B0604020202020204" pitchFamily="34"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6007518"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1114425" y="1991498"/>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2008211"/>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libri" panose="020F0502020204030204" pitchFamily="34"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638799" y="3811012"/>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libri" panose="020F0502020204030204" pitchFamily="34"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502693" y="29876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257176" y="4054396"/>
            <a:ext cx="11868150" cy="2554545"/>
          </a:xfrm>
          <a:prstGeom prst="rect">
            <a:avLst/>
          </a:prstGeom>
          <a:noFill/>
        </p:spPr>
        <p:txBody>
          <a:bodyPr wrap="square" rtlCol="0">
            <a:spAutoFit/>
          </a:bodyPr>
          <a:lstStyle/>
          <a:p>
            <a:pPr lvl="0" algn="ctr"/>
            <a:r>
              <a:rPr lang="vi-VN" sz="4000" dirty="0">
                <a:solidFill>
                  <a:prstClr val="black"/>
                </a:solidFill>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7" name="Picture 6">
            <a:extLst>
              <a:ext uri="{FF2B5EF4-FFF2-40B4-BE49-F238E27FC236}">
                <a16:creationId xmlns:a16="http://schemas.microsoft.com/office/drawing/2014/main" id="{7D9BB14E-931A-40C0-BA24-C9BA7E5FDE04}"/>
              </a:ext>
            </a:extLst>
          </p:cNvPr>
          <p:cNvPicPr>
            <a:picLocks noChangeAspect="1"/>
          </p:cNvPicPr>
          <p:nvPr/>
        </p:nvPicPr>
        <p:blipFill>
          <a:blip r:embed="rId4"/>
          <a:stretch>
            <a:fillRect/>
          </a:stretch>
        </p:blipFill>
        <p:spPr>
          <a:xfrm>
            <a:off x="2129219" y="2167065"/>
            <a:ext cx="4371211"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677795" y="1654552"/>
            <a:ext cx="8355725" cy="4031873"/>
          </a:xfrm>
          <a:prstGeom prst="rect">
            <a:avLst/>
          </a:prstGeom>
          <a:noFill/>
        </p:spPr>
        <p:txBody>
          <a:bodyPr wrap="square" rtlCol="0">
            <a:spAutoFit/>
          </a:bodyPr>
          <a:lstStyle/>
          <a:p>
            <a:r>
              <a:rPr lang="en-US" sz="3200" b="1" dirty="0" err="1">
                <a:solidFill>
                  <a:srgbClr val="0070C0"/>
                </a:solidFill>
                <a:latin typeface="UTM Avo" panose="02040603050506020204" pitchFamily="18" charset="0"/>
              </a:rPr>
              <a:t>Buổi</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phát</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sóng</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đầu</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tiên</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của</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Đài</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truyền</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hình</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Việt</a:t>
            </a:r>
            <a:r>
              <a:rPr lang="en-US" sz="3200" b="1" dirty="0">
                <a:solidFill>
                  <a:srgbClr val="0070C0"/>
                </a:solidFill>
                <a:latin typeface="UTM Avo" panose="02040603050506020204" pitchFamily="18" charset="0"/>
              </a:rPr>
              <a:t> Nam </a:t>
            </a:r>
            <a:r>
              <a:rPr lang="en-US" sz="3200" b="1" dirty="0" err="1">
                <a:solidFill>
                  <a:srgbClr val="0070C0"/>
                </a:solidFill>
                <a:latin typeface="UTM Avo" panose="02040603050506020204" pitchFamily="18" charset="0"/>
              </a:rPr>
              <a:t>được</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phát</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thử</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nghiệp</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vào</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ngày</a:t>
            </a:r>
            <a:r>
              <a:rPr lang="en-US" sz="3200" b="1" dirty="0">
                <a:solidFill>
                  <a:srgbClr val="0070C0"/>
                </a:solidFill>
                <a:latin typeface="UTM Avo" panose="02040603050506020204" pitchFamily="18" charset="0"/>
              </a:rPr>
              <a:t> 7 </a:t>
            </a:r>
            <a:r>
              <a:rPr lang="en-US" sz="3200" b="1" dirty="0" err="1">
                <a:solidFill>
                  <a:srgbClr val="0070C0"/>
                </a:solidFill>
                <a:latin typeface="UTM Avo" panose="02040603050506020204" pitchFamily="18" charset="0"/>
              </a:rPr>
              <a:t>tháng</a:t>
            </a:r>
            <a:r>
              <a:rPr lang="en-US" sz="3200" b="1" dirty="0">
                <a:solidFill>
                  <a:srgbClr val="0070C0"/>
                </a:solidFill>
                <a:latin typeface="UTM Avo" panose="02040603050506020204" pitchFamily="18" charset="0"/>
              </a:rPr>
              <a:t> 9 </a:t>
            </a:r>
            <a:r>
              <a:rPr lang="en-US" sz="3200" b="1" dirty="0" err="1">
                <a:solidFill>
                  <a:srgbClr val="0070C0"/>
                </a:solidFill>
                <a:latin typeface="UTM Avo" panose="02040603050506020204" pitchFamily="18" charset="0"/>
              </a:rPr>
              <a:t>năm</a:t>
            </a:r>
            <a:r>
              <a:rPr lang="en-US" sz="3200" b="1" dirty="0">
                <a:solidFill>
                  <a:srgbClr val="0070C0"/>
                </a:solidFill>
                <a:latin typeface="UTM Avo" panose="02040603050506020204" pitchFamily="18" charset="0"/>
              </a:rPr>
              <a:t> 1970, </a:t>
            </a:r>
            <a:r>
              <a:rPr lang="en-US" sz="3200" b="1" dirty="0" err="1">
                <a:solidFill>
                  <a:srgbClr val="0070C0"/>
                </a:solidFill>
                <a:latin typeface="UTM Avo" panose="02040603050506020204" pitchFamily="18" charset="0"/>
              </a:rPr>
              <a:t>chương</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trình</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gồm</a:t>
            </a:r>
            <a:r>
              <a:rPr lang="en-US" sz="3200" b="1" dirty="0">
                <a:solidFill>
                  <a:srgbClr val="0070C0"/>
                </a:solidFill>
                <a:latin typeface="UTM Avo" panose="02040603050506020204" pitchFamily="18" charset="0"/>
              </a:rPr>
              <a:t> 15 </a:t>
            </a:r>
            <a:r>
              <a:rPr lang="en-US" sz="3200" b="1" dirty="0" err="1">
                <a:solidFill>
                  <a:srgbClr val="0070C0"/>
                </a:solidFill>
                <a:latin typeface="UTM Avo" panose="02040603050506020204" pitchFamily="18" charset="0"/>
              </a:rPr>
              <a:t>phút</a:t>
            </a:r>
            <a:r>
              <a:rPr lang="en-US" sz="3200" b="1" dirty="0">
                <a:solidFill>
                  <a:srgbClr val="0070C0"/>
                </a:solidFill>
                <a:latin typeface="UTM Avo" panose="02040603050506020204" pitchFamily="18" charset="0"/>
              </a:rPr>
              <a:t> </a:t>
            </a:r>
            <a:r>
              <a:rPr lang="en-US" sz="3200" b="1" i="1" dirty="0" err="1">
                <a:solidFill>
                  <a:srgbClr val="0070C0"/>
                </a:solidFill>
                <a:latin typeface="UTM Avo" panose="02040603050506020204" pitchFamily="18" charset="0"/>
              </a:rPr>
              <a:t>Những</a:t>
            </a:r>
            <a:r>
              <a:rPr lang="en-US" sz="3200" b="1" i="1" dirty="0">
                <a:solidFill>
                  <a:srgbClr val="0070C0"/>
                </a:solidFill>
                <a:latin typeface="UTM Avo" panose="02040603050506020204" pitchFamily="18" charset="0"/>
              </a:rPr>
              <a:t> </a:t>
            </a:r>
            <a:r>
              <a:rPr lang="en-US" sz="3200" b="1" i="1" dirty="0" err="1">
                <a:solidFill>
                  <a:srgbClr val="0070C0"/>
                </a:solidFill>
                <a:latin typeface="UTM Avo" panose="02040603050506020204" pitchFamily="18" charset="0"/>
              </a:rPr>
              <a:t>bông</a:t>
            </a:r>
            <a:r>
              <a:rPr lang="en-US" sz="3200" b="1" i="1" dirty="0">
                <a:solidFill>
                  <a:srgbClr val="0070C0"/>
                </a:solidFill>
                <a:latin typeface="UTM Avo" panose="02040603050506020204" pitchFamily="18" charset="0"/>
              </a:rPr>
              <a:t> </a:t>
            </a:r>
            <a:r>
              <a:rPr lang="en-US" sz="3200" b="1" i="1" dirty="0" err="1">
                <a:solidFill>
                  <a:srgbClr val="0070C0"/>
                </a:solidFill>
                <a:latin typeface="UTM Avo" panose="02040603050506020204" pitchFamily="18" charset="0"/>
              </a:rPr>
              <a:t>hoa</a:t>
            </a:r>
            <a:r>
              <a:rPr lang="en-US" sz="3200" b="1" i="1" dirty="0">
                <a:solidFill>
                  <a:srgbClr val="0070C0"/>
                </a:solidFill>
                <a:latin typeface="UTM Avo" panose="02040603050506020204" pitchFamily="18" charset="0"/>
              </a:rPr>
              <a:t> </a:t>
            </a:r>
            <a:r>
              <a:rPr lang="en-US" sz="3200" b="1" i="1" dirty="0" err="1">
                <a:solidFill>
                  <a:srgbClr val="0070C0"/>
                </a:solidFill>
                <a:latin typeface="UTM Avo" panose="02040603050506020204" pitchFamily="18" charset="0"/>
              </a:rPr>
              <a:t>nhỏ</a:t>
            </a:r>
            <a:r>
              <a:rPr lang="en-US" sz="3200" b="1" dirty="0">
                <a:solidFill>
                  <a:srgbClr val="0070C0"/>
                </a:solidFill>
                <a:latin typeface="UTM Avo" panose="02040603050506020204" pitchFamily="18" charset="0"/>
              </a:rPr>
              <a:t>, 15 </a:t>
            </a:r>
            <a:r>
              <a:rPr lang="en-US" sz="3200" b="1" dirty="0" err="1">
                <a:solidFill>
                  <a:srgbClr val="0070C0"/>
                </a:solidFill>
                <a:latin typeface="UTM Avo" panose="02040603050506020204" pitchFamily="18" charset="0"/>
              </a:rPr>
              <a:t>phút</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chương</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trình</a:t>
            </a:r>
            <a:r>
              <a:rPr lang="en-US" sz="3200" b="1" dirty="0">
                <a:solidFill>
                  <a:srgbClr val="0070C0"/>
                </a:solidFill>
                <a:latin typeface="UTM Avo" panose="02040603050506020204" pitchFamily="18" charset="0"/>
              </a:rPr>
              <a:t> </a:t>
            </a:r>
            <a:r>
              <a:rPr lang="en-US" sz="3200" b="1" i="1" dirty="0" err="1">
                <a:solidFill>
                  <a:srgbClr val="0070C0"/>
                </a:solidFill>
                <a:latin typeface="UTM Avo" panose="02040603050506020204" pitchFamily="18" charset="0"/>
              </a:rPr>
              <a:t>Thời</a:t>
            </a:r>
            <a:r>
              <a:rPr lang="en-US" sz="3200" b="1" i="1" dirty="0">
                <a:solidFill>
                  <a:srgbClr val="0070C0"/>
                </a:solidFill>
                <a:latin typeface="UTM Avo" panose="02040603050506020204" pitchFamily="18" charset="0"/>
              </a:rPr>
              <a:t> </a:t>
            </a:r>
            <a:r>
              <a:rPr lang="en-US" sz="3200" b="1" i="1" dirty="0" err="1">
                <a:solidFill>
                  <a:srgbClr val="0070C0"/>
                </a:solidFill>
                <a:latin typeface="UTM Avo" panose="02040603050506020204" pitchFamily="18" charset="0"/>
              </a:rPr>
              <a:t>sự</a:t>
            </a:r>
            <a:r>
              <a:rPr lang="en-US" sz="3200" b="1" i="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và</a:t>
            </a:r>
            <a:r>
              <a:rPr lang="en-US" sz="3200" b="1" dirty="0">
                <a:solidFill>
                  <a:srgbClr val="0070C0"/>
                </a:solidFill>
                <a:latin typeface="UTM Avo" panose="02040603050506020204" pitchFamily="18" charset="0"/>
              </a:rPr>
              <a:t> 30 </a:t>
            </a:r>
            <a:r>
              <a:rPr lang="en-US" sz="3200" b="1" dirty="0" err="1">
                <a:solidFill>
                  <a:srgbClr val="0070C0"/>
                </a:solidFill>
                <a:latin typeface="UTM Avo" panose="02040603050506020204" pitchFamily="18" charset="0"/>
              </a:rPr>
              <a:t>phút</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chương</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trình</a:t>
            </a:r>
            <a:r>
              <a:rPr lang="en-US" sz="3200" b="1" dirty="0">
                <a:solidFill>
                  <a:srgbClr val="0070C0"/>
                </a:solidFill>
                <a:latin typeface="UTM Avo" panose="02040603050506020204" pitchFamily="18" charset="0"/>
              </a:rPr>
              <a:t> </a:t>
            </a:r>
            <a:r>
              <a:rPr lang="en-US" sz="3200" b="1" i="1" dirty="0">
                <a:solidFill>
                  <a:srgbClr val="0070C0"/>
                </a:solidFill>
                <a:latin typeface="UTM Avo" panose="02040603050506020204" pitchFamily="18" charset="0"/>
              </a:rPr>
              <a:t>Ca </a:t>
            </a:r>
            <a:r>
              <a:rPr lang="en-US" sz="3200" b="1" i="1" dirty="0" err="1">
                <a:solidFill>
                  <a:srgbClr val="0070C0"/>
                </a:solidFill>
                <a:latin typeface="UTM Avo" panose="02040603050506020204" pitchFamily="18" charset="0"/>
              </a:rPr>
              <a:t>nhạc</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Tên</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gọi</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lúc</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đó</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của</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Đài</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là</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Vô</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tuyến</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Truyền</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hình</a:t>
            </a:r>
            <a:r>
              <a:rPr lang="en-US" sz="3200" b="1" dirty="0">
                <a:solidFill>
                  <a:srgbClr val="0070C0"/>
                </a:solidFill>
                <a:latin typeface="UTM Avo" panose="02040603050506020204" pitchFamily="18" charset="0"/>
              </a:rPr>
              <a:t> </a:t>
            </a:r>
            <a:r>
              <a:rPr lang="en-US" sz="3200" b="1" dirty="0" err="1">
                <a:solidFill>
                  <a:srgbClr val="0070C0"/>
                </a:solidFill>
                <a:latin typeface="UTM Avo" panose="02040603050506020204" pitchFamily="18" charset="0"/>
              </a:rPr>
              <a:t>Việt</a:t>
            </a:r>
            <a:r>
              <a:rPr lang="en-US" sz="3200" b="1" dirty="0">
                <a:solidFill>
                  <a:srgbClr val="0070C0"/>
                </a:solidFill>
                <a:latin typeface="UTM Avo" panose="02040603050506020204" pitchFamily="18" charset="0"/>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311</Words>
  <Application>Microsoft Office PowerPoint</Application>
  <PresentationFormat>Widescreen</PresentationFormat>
  <Paragraphs>18</Paragraphs>
  <Slides>10</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微软雅黑</vt:lpstr>
      <vt:lpstr>Arial</vt:lpstr>
      <vt:lpstr>Calibri</vt:lpstr>
      <vt:lpstr>inpin heiti</vt:lpstr>
      <vt:lpstr>黑体</vt:lpstr>
      <vt:lpstr>UTM Avo</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XINH</cp:lastModifiedBy>
  <cp:revision>41</cp:revision>
  <dcterms:created xsi:type="dcterms:W3CDTF">2022-09-08T09:37:02Z</dcterms:created>
  <dcterms:modified xsi:type="dcterms:W3CDTF">2022-11-12T14:03:53Z</dcterms:modified>
</cp:coreProperties>
</file>