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5" r:id="rId3"/>
    <p:sldId id="309" r:id="rId4"/>
    <p:sldId id="310" r:id="rId5"/>
    <p:sldId id="311" r:id="rId6"/>
    <p:sldId id="312" r:id="rId7"/>
    <p:sldId id="313" r:id="rId8"/>
    <p:sldId id="314" r:id="rId9"/>
    <p:sldId id="315" r:id="rId10"/>
    <p:sldId id="316" r:id="rId11"/>
    <p:sldId id="317" r:id="rId12"/>
    <p:sldId id="318" r:id="rId13"/>
    <p:sldId id="319"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44D0"/>
    <a:srgbClr val="88BB73"/>
    <a:srgbClr val="2D633F"/>
    <a:srgbClr val="0070C0"/>
    <a:srgbClr val="B24B83"/>
    <a:srgbClr val="C55A11"/>
    <a:srgbClr val="FFFFFF"/>
    <a:srgbClr val="A5A5A5"/>
    <a:srgbClr val="3333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2" autoAdjust="0"/>
    <p:restoredTop sz="84020" autoAdjust="0"/>
  </p:normalViewPr>
  <p:slideViewPr>
    <p:cSldViewPr snapToGrid="0">
      <p:cViewPr varScale="1">
        <p:scale>
          <a:sx n="39" d="100"/>
          <a:sy n="39" d="100"/>
        </p:scale>
        <p:origin x="9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DF5B-E50A-47B7-A300-AC133B8EE538}" type="datetimeFigureOut">
              <a:rPr lang="vi-VN" smtClean="0"/>
              <a:t>07/11/2021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4631D-A097-47CF-800F-F4394CD3B0EB}" type="slidenum">
              <a:rPr lang="vi-VN" smtClean="0"/>
              <a:t>‹#›</a:t>
            </a:fld>
            <a:endParaRPr lang="vi-VN"/>
          </a:p>
        </p:txBody>
      </p:sp>
    </p:spTree>
    <p:extLst>
      <p:ext uri="{BB962C8B-B14F-4D97-AF65-F5344CB8AC3E}">
        <p14:creationId xmlns:p14="http://schemas.microsoft.com/office/powerpoint/2010/main" val="31398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Sau </a:t>
            </a:r>
            <a:r>
              <a:rPr lang="en-US" dirty="0" err="1"/>
              <a:t>bài</a:t>
            </a:r>
            <a:r>
              <a:rPr lang="en-US" baseline="0" dirty="0"/>
              <a:t> </a:t>
            </a:r>
            <a:r>
              <a:rPr lang="en-US" baseline="0" dirty="0" err="1"/>
              <a:t>học</a:t>
            </a:r>
            <a:r>
              <a:rPr lang="en-US" baseline="0" dirty="0"/>
              <a:t>, </a:t>
            </a:r>
            <a:r>
              <a:rPr lang="en-US" baseline="0" dirty="0" err="1"/>
              <a:t>chúng</a:t>
            </a:r>
            <a:r>
              <a:rPr lang="en-US" baseline="0" dirty="0"/>
              <a:t> </a:t>
            </a:r>
            <a:r>
              <a:rPr lang="en-US" baseline="0" dirty="0" err="1"/>
              <a:t>mình</a:t>
            </a:r>
            <a:r>
              <a:rPr lang="en-US" baseline="0" dirty="0"/>
              <a:t> </a:t>
            </a:r>
            <a:r>
              <a:rPr lang="en-US" baseline="0" dirty="0" err="1"/>
              <a:t>cần</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những</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nào</a:t>
            </a:r>
            <a:r>
              <a:rPr lang="en-US" baseline="0" dirty="0"/>
              <a:t>?</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2</a:t>
            </a:fld>
            <a:endParaRPr lang="en-US"/>
          </a:p>
        </p:txBody>
      </p:sp>
    </p:spTree>
    <p:extLst>
      <p:ext uri="{BB962C8B-B14F-4D97-AF65-F5344CB8AC3E}">
        <p14:creationId xmlns:p14="http://schemas.microsoft.com/office/powerpoint/2010/main" val="103025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C44631D-A097-47CF-800F-F4394CD3B0EB}" type="slidenum">
              <a:rPr lang="vi-VN" smtClean="0"/>
              <a:t>14</a:t>
            </a:fld>
            <a:endParaRPr lang="vi-VN"/>
          </a:p>
        </p:txBody>
      </p:sp>
    </p:spTree>
    <p:extLst>
      <p:ext uri="{BB962C8B-B14F-4D97-AF65-F5344CB8AC3E}">
        <p14:creationId xmlns:p14="http://schemas.microsoft.com/office/powerpoint/2010/main" val="217644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E2BAA-3E42-4643-BA8F-A323A3ECA37B}"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05875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579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55245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415031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2BAA-3E42-4643-BA8F-A323A3ECA37B}"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6533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E2BAA-3E42-4643-BA8F-A323A3ECA37B}"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3107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E2BAA-3E42-4643-BA8F-A323A3ECA37B}" type="datetimeFigureOut">
              <a:rPr lang="en-US" smtClean="0"/>
              <a:t>7/11/2021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8054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E2BAA-3E42-4643-BA8F-A323A3ECA37B}" type="datetimeFigureOut">
              <a:rPr lang="en-US" smtClean="0"/>
              <a:t>7/11/2021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2795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E2BAA-3E42-4643-BA8F-A323A3ECA37B}" type="datetimeFigureOut">
              <a:rPr lang="en-US" smtClean="0"/>
              <a:t>7/11/2021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4624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19894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3593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2BAA-3E42-4643-BA8F-A323A3ECA37B}" type="datetimeFigureOut">
              <a:rPr lang="en-US" smtClean="0"/>
              <a:t>7/11/2021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01D1D-676B-4011-A63E-5C77671D70E5}" type="slidenum">
              <a:rPr lang="en-US" smtClean="0"/>
              <a:t>‹#›</a:t>
            </a:fld>
            <a:endParaRPr lang="en-US"/>
          </a:p>
        </p:txBody>
      </p:sp>
    </p:spTree>
    <p:extLst>
      <p:ext uri="{BB962C8B-B14F-4D97-AF65-F5344CB8AC3E}">
        <p14:creationId xmlns:p14="http://schemas.microsoft.com/office/powerpoint/2010/main" val="19738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slide" Target="slide12.xml"/><Relationship Id="rId18" Type="http://schemas.openxmlformats.org/officeDocument/2006/relationships/image" Target="../media/image10.jpeg"/><Relationship Id="rId3" Type="http://schemas.openxmlformats.org/officeDocument/2006/relationships/slide" Target="slide4.xml"/><Relationship Id="rId7" Type="http://schemas.openxmlformats.org/officeDocument/2006/relationships/slide" Target="slide6.xml"/><Relationship Id="rId12" Type="http://schemas.openxmlformats.org/officeDocument/2006/relationships/image" Target="../media/image7.jpeg"/><Relationship Id="rId17" Type="http://schemas.openxmlformats.org/officeDocument/2006/relationships/slide" Target="slide14.xml"/><Relationship Id="rId2" Type="http://schemas.openxmlformats.org/officeDocument/2006/relationships/image" Target="../media/image2.jpeg"/><Relationship Id="rId16"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slide" Target="slide10.xml"/><Relationship Id="rId5" Type="http://schemas.openxmlformats.org/officeDocument/2006/relationships/slide" Target="slide5.xml"/><Relationship Id="rId15" Type="http://schemas.openxmlformats.org/officeDocument/2006/relationships/slide" Target="slide13.xml"/><Relationship Id="rId10" Type="http://schemas.openxmlformats.org/officeDocument/2006/relationships/image" Target="../media/image6.jpeg"/><Relationship Id="rId19" Type="http://schemas.openxmlformats.org/officeDocument/2006/relationships/image" Target="../media/image11.jpeg"/><Relationship Id="rId4" Type="http://schemas.openxmlformats.org/officeDocument/2006/relationships/image" Target="../media/image3.jpeg"/><Relationship Id="rId9" Type="http://schemas.openxmlformats.org/officeDocument/2006/relationships/slide" Target="slide7.xml"/><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276601"/>
            <a:ext cx="7772400" cy="1695451"/>
          </a:xfrm>
        </p:spPr>
        <p:txBody>
          <a:bodyPr spcFirstLastPara="1" rtlCol="0">
            <a:prstTxWarp prst="textArchUp">
              <a:avLst/>
            </a:prstTxWarp>
            <a:noAutofit/>
          </a:bodyPr>
          <a:lstStyle/>
          <a:p>
            <a:pPr eaLnBrk="1" fontAlgn="auto" hangingPunct="1">
              <a:spcAft>
                <a:spcPts val="0"/>
              </a:spcAft>
              <a:defRPr/>
            </a:pPr>
            <a:r>
              <a:rPr lang="en-US" sz="1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ÔN TẬP GIỮA KÌ I</a:t>
            </a:r>
            <a:endPar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47883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2"/>
          <p:cNvSpPr txBox="1">
            <a:spLocks noChangeArrowheads="1"/>
          </p:cNvSpPr>
          <p:nvPr/>
        </p:nvSpPr>
        <p:spPr bwMode="auto">
          <a:xfrm>
            <a:off x="3276600" y="2209800"/>
            <a:ext cx="7391400" cy="241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Cái gì quý nhất?</a:t>
            </a:r>
            <a:endParaRPr lang="en-US" altLang="en-US" sz="2800">
              <a:solidFill>
                <a:srgbClr val="0B19C8"/>
              </a:solidFill>
            </a:endParaRPr>
          </a:p>
          <a:p>
            <a:r>
              <a:rPr lang="en-US" altLang="en-US" sz="2800">
                <a:solidFill>
                  <a:srgbClr val="0B19C8"/>
                </a:solidFill>
              </a:rPr>
              <a:t> Đọc đoạn “ Cuộc tranh luận …..vô vị mà thôi.” </a:t>
            </a:r>
          </a:p>
          <a:p>
            <a:r>
              <a:rPr lang="en-US" altLang="en-US" sz="2800">
                <a:solidFill>
                  <a:srgbClr val="0B19C8"/>
                </a:solidFill>
              </a:rPr>
              <a:t> Vì sao thầy giáo lại cho rằng người lao động mới là quý nhất?</a:t>
            </a:r>
          </a:p>
        </p:txBody>
      </p:sp>
      <p:pic>
        <p:nvPicPr>
          <p:cNvPr id="14339"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908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6">
            <a:hlinkClick r:id="rId4" action="ppaction://hlinksldjump" highlightClick="1"/>
          </p:cNvPr>
          <p:cNvSpPr>
            <a:spLocks noChangeArrowheads="1"/>
          </p:cNvSpPr>
          <p:nvPr/>
        </p:nvSpPr>
        <p:spPr bwMode="auto">
          <a:xfrm>
            <a:off x="9982200" y="6172200"/>
            <a:ext cx="5334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557" name="TextBox 1"/>
          <p:cNvSpPr txBox="1">
            <a:spLocks noChangeArrowheads="1"/>
          </p:cNvSpPr>
          <p:nvPr/>
        </p:nvSpPr>
        <p:spPr bwMode="auto">
          <a:xfrm>
            <a:off x="1524000" y="762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4100681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2"/>
          <p:cNvSpPr txBox="1">
            <a:spLocks noChangeArrowheads="1"/>
          </p:cNvSpPr>
          <p:nvPr/>
        </p:nvSpPr>
        <p:spPr bwMode="auto">
          <a:xfrm>
            <a:off x="3238500" y="2362200"/>
            <a:ext cx="74295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Một chuyên gia máy xúc</a:t>
            </a:r>
            <a:endParaRPr lang="en-US" altLang="en-US" sz="2800">
              <a:solidFill>
                <a:srgbClr val="0B19C8"/>
              </a:solidFill>
            </a:endParaRPr>
          </a:p>
          <a:p>
            <a:r>
              <a:rPr lang="en-US" altLang="en-US" sz="2800">
                <a:solidFill>
                  <a:srgbClr val="0B19C8"/>
                </a:solidFill>
              </a:rPr>
              <a:t> Đọc đoạn “ Chiếc máy xúc……thân mật”.</a:t>
            </a:r>
          </a:p>
          <a:p>
            <a:r>
              <a:rPr lang="en-US" altLang="en-US" sz="2800">
                <a:solidFill>
                  <a:srgbClr val="0B19C8"/>
                </a:solidFill>
              </a:rPr>
              <a:t> Dáng vẻ của chuyên gia A-lêch-xây có gì đặc biệt?</a:t>
            </a:r>
          </a:p>
        </p:txBody>
      </p:sp>
      <p:pic>
        <p:nvPicPr>
          <p:cNvPr id="15363"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670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5">
            <a:hlinkClick r:id="rId4" action="ppaction://hlinksldjump" highlightClick="1"/>
          </p:cNvPr>
          <p:cNvSpPr>
            <a:spLocks noChangeArrowheads="1"/>
          </p:cNvSpPr>
          <p:nvPr/>
        </p:nvSpPr>
        <p:spPr bwMode="auto">
          <a:xfrm>
            <a:off x="9829800" y="62484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4581" name="TextBox 1"/>
          <p:cNvSpPr txBox="1">
            <a:spLocks noChangeArrowheads="1"/>
          </p:cNvSpPr>
          <p:nvPr/>
        </p:nvSpPr>
        <p:spPr bwMode="auto">
          <a:xfrm>
            <a:off x="1524000" y="685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33014366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 Box 2"/>
          <p:cNvSpPr txBox="1">
            <a:spLocks noChangeArrowheads="1"/>
          </p:cNvSpPr>
          <p:nvPr/>
        </p:nvSpPr>
        <p:spPr bwMode="auto">
          <a:xfrm>
            <a:off x="1524000" y="3429000"/>
            <a:ext cx="4267200"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     Đọc thuộc bài thơ “Bài ca về trái đất” và cho biết </a:t>
            </a:r>
            <a:r>
              <a:rPr lang="en-US" altLang="en-US" sz="2800" b="1">
                <a:solidFill>
                  <a:srgbClr val="0B19C8"/>
                </a:solidFill>
                <a:latin typeface="Times New Roman" panose="02020603050405020304" pitchFamily="18" charset="0"/>
                <a:cs typeface="Times New Roman" panose="02020603050405020304" pitchFamily="18" charset="0"/>
              </a:rPr>
              <a:t>hình ảnh trái đất đẹp như thế nào?</a:t>
            </a:r>
          </a:p>
        </p:txBody>
      </p:sp>
      <p:pic>
        <p:nvPicPr>
          <p:cNvPr id="16387"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IMG_1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05000"/>
            <a:ext cx="468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7">
            <a:hlinkClick r:id="rId5" action="ppaction://hlinksldjump" highlightClick="1"/>
          </p:cNvPr>
          <p:cNvSpPr>
            <a:spLocks noChangeArrowheads="1"/>
          </p:cNvSpPr>
          <p:nvPr/>
        </p:nvSpPr>
        <p:spPr bwMode="auto">
          <a:xfrm>
            <a:off x="9982200" y="62484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5606"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3805922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p:cNvSpPr txBox="1">
            <a:spLocks noChangeArrowheads="1"/>
          </p:cNvSpPr>
          <p:nvPr/>
        </p:nvSpPr>
        <p:spPr bwMode="auto">
          <a:xfrm>
            <a:off x="1524000" y="1587500"/>
            <a:ext cx="914400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2. Nêu tính cách của một số nhân vật trong vở kịch  “Lòng dân” của tác giả Nguyễn Văn Xe. Phân vai trong nhóm để tập diễn một trong hai đoạn kịch.</a:t>
            </a:r>
          </a:p>
        </p:txBody>
      </p:sp>
      <p:sp>
        <p:nvSpPr>
          <p:cNvPr id="11267" name="Rectangle 3"/>
          <p:cNvSpPr>
            <a:spLocks noChangeArrowheads="1"/>
          </p:cNvSpPr>
          <p:nvPr/>
        </p:nvSpPr>
        <p:spPr bwMode="auto">
          <a:xfrm>
            <a:off x="1981200" y="28194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Em có nhận xét  từng nhân vật trong đoạn kịch </a:t>
            </a:r>
          </a:p>
        </p:txBody>
      </p:sp>
      <p:sp>
        <p:nvSpPr>
          <p:cNvPr id="11268" name="Rectangle 4"/>
          <p:cNvSpPr>
            <a:spLocks noChangeArrowheads="1"/>
          </p:cNvSpPr>
          <p:nvPr/>
        </p:nvSpPr>
        <p:spPr bwMode="auto">
          <a:xfrm>
            <a:off x="1524000" y="3505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Bé An: vô tư, hồn nhiên như rất nhanh trí tham gia vào màn kịch do má dàn dựng.</a:t>
            </a:r>
          </a:p>
        </p:txBody>
      </p:sp>
      <p:sp>
        <p:nvSpPr>
          <p:cNvPr id="11269" name="Rectangle 5"/>
          <p:cNvSpPr>
            <a:spLocks noChangeArrowheads="1"/>
          </p:cNvSpPr>
          <p:nvPr/>
        </p:nvSpPr>
        <p:spPr bwMode="auto">
          <a:xfrm>
            <a:off x="1524000" y="4267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Dì Năm: rất mưu trí, dũng cảm lừa giặc, cứu chú cán bộ.</a:t>
            </a:r>
          </a:p>
        </p:txBody>
      </p:sp>
      <p:sp>
        <p:nvSpPr>
          <p:cNvPr id="11270" name="Rectangle 6"/>
          <p:cNvSpPr>
            <a:spLocks noChangeArrowheads="1"/>
          </p:cNvSpPr>
          <p:nvPr/>
        </p:nvSpPr>
        <p:spPr bwMode="auto">
          <a:xfrm>
            <a:off x="1524000" y="48768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Chú cán bộ: bình thản, tự nhiên tham gia vào kịch do dì Năm dựng lên để lừa địch.</a:t>
            </a:r>
          </a:p>
        </p:txBody>
      </p:sp>
      <p:sp>
        <p:nvSpPr>
          <p:cNvPr id="11271" name="Rectangle 7"/>
          <p:cNvSpPr>
            <a:spLocks noChangeArrowheads="1"/>
          </p:cNvSpPr>
          <p:nvPr/>
        </p:nvSpPr>
        <p:spPr bwMode="auto">
          <a:xfrm>
            <a:off x="152400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Cai, lính: Khi thì hống hách, huênh hoang, khi thì ngon ngọt dụ dỗ, thấy mình sai thì đổi giọng ngọt ngào xu nịnh</a:t>
            </a:r>
          </a:p>
        </p:txBody>
      </p:sp>
      <p:sp>
        <p:nvSpPr>
          <p:cNvPr id="26632" name="TextBox 1"/>
          <p:cNvSpPr txBox="1">
            <a:spLocks noChangeArrowheads="1"/>
          </p:cNvSpPr>
          <p:nvPr/>
        </p:nvSpPr>
        <p:spPr bwMode="auto">
          <a:xfrm>
            <a:off x="1524000" y="685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1134791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wheel(4)">
                                      <p:cBhvr>
                                        <p:cTn id="14" dur="2000"/>
                                        <p:tgtEl>
                                          <p:spTgt spid="112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1268"/>
                                        </p:tgtEl>
                                        <p:attrNameLst>
                                          <p:attrName>style.visibility</p:attrName>
                                        </p:attrNameLst>
                                      </p:cBhvr>
                                      <p:to>
                                        <p:strVal val="visible"/>
                                      </p:to>
                                    </p:set>
                                    <p:animEffect transition="in" filter="slide(fromRight)">
                                      <p:cBhvr>
                                        <p:cTn id="19" dur="500"/>
                                        <p:tgtEl>
                                          <p:spTgt spid="112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slide(fromRight)">
                                      <p:cBhvr>
                                        <p:cTn id="24" dur="500"/>
                                        <p:tgtEl>
                                          <p:spTgt spid="1126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2" fill="hold" grpId="0" nodeType="click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slide(fromRight)">
                                      <p:cBhvr>
                                        <p:cTn id="29" dur="500"/>
                                        <p:tgtEl>
                                          <p:spTgt spid="112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2" fill="hold" grpId="0" nodeType="clickEffect">
                                  <p:stCondLst>
                                    <p:cond delay="0"/>
                                  </p:stCondLst>
                                  <p:childTnLst>
                                    <p:set>
                                      <p:cBhvr>
                                        <p:cTn id="33" dur="1" fill="hold">
                                          <p:stCondLst>
                                            <p:cond delay="0"/>
                                          </p:stCondLst>
                                        </p:cTn>
                                        <p:tgtEl>
                                          <p:spTgt spid="11271"/>
                                        </p:tgtEl>
                                        <p:attrNameLst>
                                          <p:attrName>style.visibility</p:attrName>
                                        </p:attrNameLst>
                                      </p:cBhvr>
                                      <p:to>
                                        <p:strVal val="visible"/>
                                      </p:to>
                                    </p:set>
                                    <p:animEffect transition="in" filter="slide(fromRight)">
                                      <p:cBhvr>
                                        <p:cTn id="34"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1267" grpId="0"/>
      <p:bldP spid="11268" grpId="0"/>
      <p:bldP spid="11269" grpId="0"/>
      <p:bldP spid="11270" grpId="0"/>
      <p:bldP spid="112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0BBB8C4-7F02-464E-9EDC-B1CD71AB2819}"/>
              </a:ext>
            </a:extLst>
          </p:cNvPr>
          <p:cNvSpPr txBox="1"/>
          <p:nvPr/>
        </p:nvSpPr>
        <p:spPr>
          <a:xfrm>
            <a:off x="4456293" y="2100515"/>
            <a:ext cx="3279413" cy="949491"/>
          </a:xfrm>
          <a:prstGeom prst="rect">
            <a:avLst/>
          </a:prstGeom>
          <a:noFill/>
        </p:spPr>
        <p:txBody>
          <a:bodyPr wrap="square" rtlCol="0">
            <a:spAutoFit/>
          </a:bodyPr>
          <a:lstStyle/>
          <a:p>
            <a:pPr algn="ctr">
              <a:lnSpc>
                <a:spcPct val="150000"/>
              </a:lnSpc>
            </a:pPr>
            <a:r>
              <a:rPr lang="en-US" sz="4267" b="1" dirty="0">
                <a:ln>
                  <a:solidFill>
                    <a:sysClr val="windowText" lastClr="000000"/>
                  </a:solidFill>
                </a:ln>
                <a:solidFill>
                  <a:srgbClr val="00B0F0"/>
                </a:solidFill>
                <a:latin typeface="UTM Avo" pitchFamily="18" charset="0"/>
                <a:ea typeface="HP001 5Ha" pitchFamily="34" charset="-127"/>
                <a:cs typeface="Arial" pitchFamily="34" charset="0"/>
              </a:rPr>
              <a:t>VẬN DỤNG</a:t>
            </a:r>
          </a:p>
        </p:txBody>
      </p:sp>
      <p:sp>
        <p:nvSpPr>
          <p:cNvPr id="5" name="Rectangle 4">
            <a:extLst>
              <a:ext uri="{FF2B5EF4-FFF2-40B4-BE49-F238E27FC236}">
                <a16:creationId xmlns="" xmlns:a16="http://schemas.microsoft.com/office/drawing/2014/main" id="{65A6549E-A66E-47D1-A7A2-742D3EF179B5}"/>
              </a:ext>
            </a:extLst>
          </p:cNvPr>
          <p:cNvSpPr/>
          <p:nvPr/>
        </p:nvSpPr>
        <p:spPr>
          <a:xfrm>
            <a:off x="2524864" y="3197316"/>
            <a:ext cx="7455716" cy="830997"/>
          </a:xfrm>
          <a:prstGeom prst="rect">
            <a:avLst/>
          </a:prstGeom>
        </p:spPr>
        <p:txBody>
          <a:bodyPr wrap="square">
            <a:spAutoFit/>
          </a:bodyPr>
          <a:lstStyle/>
          <a:p>
            <a:pPr algn="just">
              <a:lnSpc>
                <a:spcPct val="200000"/>
              </a:lnSpc>
            </a:pP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Chuẩn</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Ôn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tập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tiết</a:t>
            </a:r>
            <a:r>
              <a:rPr lang="en-US" sz="2400" dirty="0" smtClean="0">
                <a:latin typeface="Arial" panose="020B0604020202020204" pitchFamily="34" charset="0"/>
                <a:cs typeface="Arial" panose="020B0604020202020204" pitchFamily="34" charset="0"/>
              </a:rPr>
              <a:t> 6</a:t>
            </a:r>
            <a:endParaRPr lang="en-US" sz="2400" dirty="0">
              <a:latin typeface="Arial" panose="020B0604020202020204" pitchFamily="34" charset="0"/>
              <a:cs typeface="Arial" panose="020B0604020202020204" pitchFamily="34" charset="0"/>
            </a:endParaRPr>
          </a:p>
        </p:txBody>
      </p:sp>
      <p:sp>
        <p:nvSpPr>
          <p:cNvPr id="4" name="Flowchart: Decision 3">
            <a:extLst>
              <a:ext uri="{FF2B5EF4-FFF2-40B4-BE49-F238E27FC236}">
                <a16:creationId xmlns="" xmlns:a16="http://schemas.microsoft.com/office/drawing/2014/main" id="{A1C87862-4C83-41B3-B189-2BFAAFDAC24A}"/>
              </a:ext>
            </a:extLst>
          </p:cNvPr>
          <p:cNvSpPr/>
          <p:nvPr/>
        </p:nvSpPr>
        <p:spPr>
          <a:xfrm>
            <a:off x="1983356" y="3506820"/>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3552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2667000" y="76200"/>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grpSp>
        <p:nvGrpSpPr>
          <p:cNvPr id="3" name="Group 13"/>
          <p:cNvGrpSpPr>
            <a:grpSpLocks/>
          </p:cNvGrpSpPr>
          <p:nvPr/>
        </p:nvGrpSpPr>
        <p:grpSpPr bwMode="auto">
          <a:xfrm>
            <a:off x="1869352" y="1057508"/>
            <a:ext cx="8453296"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a:grpSpLocks/>
          </p:cNvGrpSpPr>
          <p:nvPr/>
        </p:nvGrpSpPr>
        <p:grpSpPr bwMode="auto">
          <a:xfrm>
            <a:off x="1861331" y="2604706"/>
            <a:ext cx="8460597"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271306" y="1737533"/>
            <a:ext cx="615682" cy="49961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12" name="Freeform 11"/>
          <p:cNvSpPr/>
          <p:nvPr/>
        </p:nvSpPr>
        <p:spPr>
          <a:xfrm>
            <a:off x="2271306" y="3250204"/>
            <a:ext cx="560556" cy="4285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194484" y="1477280"/>
            <a:ext cx="6972773" cy="523220"/>
          </a:xfrm>
          <a:prstGeom prst="rect">
            <a:avLst/>
          </a:prstGeom>
        </p:spPr>
        <p:txBody>
          <a:bodyPr wrap="square">
            <a:spAutoFit/>
          </a:bodyPr>
          <a:lstStyle/>
          <a:p>
            <a:r>
              <a:rPr lang="en-US" sz="2800" dirty="0" err="1" smtClean="0">
                <a:solidFill>
                  <a:schemeClr val="accent2">
                    <a:lumMod val="75000"/>
                  </a:schemeClr>
                </a:solidFill>
                <a:latin typeface="Arial" panose="020B0604020202020204" pitchFamily="34" charset="0"/>
                <a:cs typeface="Arial" panose="020B0604020202020204" pitchFamily="34" charset="0"/>
              </a:rPr>
              <a:t>Kiểm</a:t>
            </a:r>
            <a:r>
              <a:rPr lang="en-US" sz="2800" dirty="0" smtClean="0">
                <a:solidFill>
                  <a:schemeClr val="accent2">
                    <a:lumMod val="75000"/>
                  </a:schemeClr>
                </a:solidFill>
                <a:latin typeface="Arial" panose="020B0604020202020204" pitchFamily="34" charset="0"/>
                <a:cs typeface="Arial" panose="020B0604020202020204" pitchFamily="34" charset="0"/>
              </a:rPr>
              <a:t> </a:t>
            </a:r>
            <a:r>
              <a:rPr lang="en-US" sz="2800" dirty="0" err="1" smtClean="0">
                <a:solidFill>
                  <a:schemeClr val="accent2">
                    <a:lumMod val="75000"/>
                  </a:schemeClr>
                </a:solidFill>
                <a:latin typeface="Arial" panose="020B0604020202020204" pitchFamily="34" charset="0"/>
                <a:cs typeface="Arial" panose="020B0604020202020204" pitchFamily="34" charset="0"/>
              </a:rPr>
              <a:t>tra</a:t>
            </a:r>
            <a:r>
              <a:rPr lang="en-US" sz="2800" dirty="0" smtClean="0">
                <a:solidFill>
                  <a:schemeClr val="accent2">
                    <a:lumMod val="75000"/>
                  </a:schemeClr>
                </a:solidFill>
                <a:latin typeface="Arial" panose="020B0604020202020204" pitchFamily="34" charset="0"/>
                <a:cs typeface="Arial" panose="020B0604020202020204" pitchFamily="34" charset="0"/>
              </a:rPr>
              <a:t> </a:t>
            </a:r>
            <a:r>
              <a:rPr lang="en-US" sz="2800" dirty="0" err="1" smtClean="0">
                <a:solidFill>
                  <a:schemeClr val="accent2">
                    <a:lumMod val="75000"/>
                  </a:schemeClr>
                </a:solidFill>
                <a:latin typeface="Arial" panose="020B0604020202020204" pitchFamily="34" charset="0"/>
                <a:cs typeface="Arial" panose="020B0604020202020204" pitchFamily="34" charset="0"/>
              </a:rPr>
              <a:t>đọc</a:t>
            </a:r>
            <a:r>
              <a:rPr lang="en-US" sz="2800" dirty="0" smtClean="0">
                <a:solidFill>
                  <a:schemeClr val="accent2">
                    <a:lumMod val="75000"/>
                  </a:schemeClr>
                </a:solidFill>
                <a:latin typeface="Arial" panose="020B0604020202020204" pitchFamily="34" charset="0"/>
                <a:cs typeface="Arial" panose="020B0604020202020204" pitchFamily="34" charset="0"/>
              </a:rPr>
              <a:t> </a:t>
            </a:r>
            <a:r>
              <a:rPr lang="en-US" sz="2800" dirty="0" err="1" smtClean="0">
                <a:solidFill>
                  <a:schemeClr val="accent2">
                    <a:lumMod val="75000"/>
                  </a:schemeClr>
                </a:solidFill>
                <a:latin typeface="Arial" panose="020B0604020202020204" pitchFamily="34" charset="0"/>
                <a:cs typeface="Arial" panose="020B0604020202020204" pitchFamily="34" charset="0"/>
              </a:rPr>
              <a:t>lấy</a:t>
            </a:r>
            <a:r>
              <a:rPr lang="en-US" sz="2800" dirty="0" smtClean="0">
                <a:solidFill>
                  <a:schemeClr val="accent2">
                    <a:lumMod val="75000"/>
                  </a:schemeClr>
                </a:solidFill>
                <a:latin typeface="Arial" panose="020B0604020202020204" pitchFamily="34" charset="0"/>
                <a:cs typeface="Arial" panose="020B0604020202020204" pitchFamily="34" charset="0"/>
              </a:rPr>
              <a:t> </a:t>
            </a:r>
            <a:r>
              <a:rPr lang="en-US" sz="2800" dirty="0" err="1" smtClean="0">
                <a:solidFill>
                  <a:schemeClr val="accent2">
                    <a:lumMod val="75000"/>
                  </a:schemeClr>
                </a:solidFill>
                <a:latin typeface="Arial" panose="020B0604020202020204" pitchFamily="34" charset="0"/>
                <a:cs typeface="Arial" panose="020B0604020202020204" pitchFamily="34" charset="0"/>
              </a:rPr>
              <a:t>điểm</a:t>
            </a:r>
            <a:endParaRPr lang="en-US" sz="2800" dirty="0">
              <a:solidFill>
                <a:schemeClr val="accent2">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3194484" y="3038262"/>
            <a:ext cx="7704799" cy="954107"/>
          </a:xfrm>
          <a:prstGeom prst="rect">
            <a:avLst/>
          </a:prstGeom>
        </p:spPr>
        <p:txBody>
          <a:bodyPr wrap="square">
            <a:spAutoFit/>
          </a:bodyPr>
          <a:lstStyle/>
          <a:p>
            <a:r>
              <a:rPr lang="en-US" altLang="en-US" sz="2800" dirty="0" err="1" smtClean="0">
                <a:solidFill>
                  <a:schemeClr val="accent6"/>
                </a:solidFill>
                <a:latin typeface="Arial" panose="020B0604020202020204" pitchFamily="34" charset="0"/>
                <a:cs typeface="Arial" panose="020B0604020202020204" pitchFamily="34" charset="0"/>
              </a:rPr>
              <a:t>Xác</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định</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được</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tính</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ách</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của</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từng</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nhân</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vật</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trong</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vở</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kịch</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Lòng</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smtClean="0">
                <a:solidFill>
                  <a:schemeClr val="accent6"/>
                </a:solidFill>
                <a:latin typeface="Arial" panose="020B0604020202020204" pitchFamily="34" charset="0"/>
                <a:cs typeface="Arial" panose="020B0604020202020204" pitchFamily="34" charset="0"/>
              </a:rPr>
              <a:t>dân</a:t>
            </a:r>
            <a:r>
              <a:rPr lang="en-US" altLang="en-US" sz="2800" dirty="0" smtClean="0">
                <a:solidFill>
                  <a:schemeClr val="accent6"/>
                </a:solidFill>
                <a:latin typeface="Arial" panose="020B0604020202020204" pitchFamily="34" charset="0"/>
                <a:cs typeface="Arial" panose="020B0604020202020204" pitchFamily="34" charset="0"/>
              </a:rPr>
              <a:t>”</a:t>
            </a:r>
            <a:endParaRPr lang="en-US" sz="2800" dirty="0">
              <a:solidFill>
                <a:schemeClr val="accent6"/>
              </a:solidFill>
              <a:latin typeface="Arial" panose="020B0604020202020204" pitchFamily="34" charset="0"/>
              <a:cs typeface="Arial" panose="020B0604020202020204" pitchFamily="34" charset="0"/>
            </a:endParaRPr>
          </a:p>
        </p:txBody>
      </p:sp>
      <p:grpSp>
        <p:nvGrpSpPr>
          <p:cNvPr id="15" name="Group 13"/>
          <p:cNvGrpSpPr>
            <a:grpSpLocks/>
          </p:cNvGrpSpPr>
          <p:nvPr/>
        </p:nvGrpSpPr>
        <p:grpSpPr bwMode="auto">
          <a:xfrm>
            <a:off x="1861331" y="4141663"/>
            <a:ext cx="8460598" cy="1171783"/>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18" name="Straight Connector 17"/>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271306" y="4748260"/>
            <a:ext cx="544303" cy="4026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194484" y="4628218"/>
            <a:ext cx="7618983" cy="954107"/>
          </a:xfrm>
          <a:prstGeom prst="rect">
            <a:avLst/>
          </a:prstGeom>
        </p:spPr>
        <p:txBody>
          <a:bodyPr wrap="square">
            <a:spAutoFit/>
          </a:bodyPr>
          <a:lstStyle/>
          <a:p>
            <a:r>
              <a:rPr lang="en-US" altLang="en-US" sz="2800" dirty="0" err="1" smtClean="0">
                <a:solidFill>
                  <a:schemeClr val="accent6"/>
                </a:solidFill>
                <a:latin typeface="Arial" panose="020B0604020202020204" pitchFamily="34" charset="0"/>
                <a:cs typeface="Arial" panose="020B0604020202020204" pitchFamily="34" charset="0"/>
              </a:rPr>
              <a:t>Phân</a:t>
            </a:r>
            <a:r>
              <a:rPr lang="en-US" altLang="en-US" sz="2800" dirty="0" smtClean="0">
                <a:solidFill>
                  <a:schemeClr val="accent6"/>
                </a:solidFill>
                <a:latin typeface="Arial" panose="020B0604020202020204" pitchFamily="34" charset="0"/>
                <a:cs typeface="Arial" panose="020B0604020202020204" pitchFamily="34" charset="0"/>
              </a:rPr>
              <a:t> </a:t>
            </a:r>
            <a:r>
              <a:rPr lang="en-US" altLang="en-US" sz="2800" dirty="0" err="1">
                <a:solidFill>
                  <a:schemeClr val="accent6"/>
                </a:solidFill>
                <a:latin typeface="Arial" panose="020B0604020202020204" pitchFamily="34" charset="0"/>
                <a:cs typeface="Arial" panose="020B0604020202020204" pitchFamily="34" charset="0"/>
              </a:rPr>
              <a:t>vai</a:t>
            </a:r>
            <a:r>
              <a:rPr lang="en-US" altLang="en-US" sz="2800" dirty="0">
                <a:solidFill>
                  <a:schemeClr val="accent6"/>
                </a:solidFill>
                <a:latin typeface="Arial" panose="020B0604020202020204" pitchFamily="34" charset="0"/>
                <a:cs typeface="Arial" panose="020B0604020202020204" pitchFamily="34" charset="0"/>
              </a:rPr>
              <a:t> </a:t>
            </a:r>
            <a:r>
              <a:rPr lang="en-US" altLang="en-US" sz="2800" dirty="0" err="1">
                <a:solidFill>
                  <a:schemeClr val="accent6"/>
                </a:solidFill>
                <a:latin typeface="Arial" panose="020B0604020202020204" pitchFamily="34" charset="0"/>
                <a:cs typeface="Arial" panose="020B0604020202020204" pitchFamily="34" charset="0"/>
              </a:rPr>
              <a:t>diễn</a:t>
            </a:r>
            <a:r>
              <a:rPr lang="en-US" altLang="en-US" sz="2800" dirty="0">
                <a:solidFill>
                  <a:schemeClr val="accent6"/>
                </a:solidFill>
                <a:latin typeface="Arial" panose="020B0604020202020204" pitchFamily="34" charset="0"/>
                <a:cs typeface="Arial" panose="020B0604020202020204" pitchFamily="34" charset="0"/>
              </a:rPr>
              <a:t> </a:t>
            </a:r>
            <a:r>
              <a:rPr lang="en-US" altLang="en-US" sz="2800" dirty="0" err="1">
                <a:solidFill>
                  <a:schemeClr val="accent6"/>
                </a:solidFill>
                <a:latin typeface="Arial" panose="020B0604020202020204" pitchFamily="34" charset="0"/>
                <a:cs typeface="Arial" panose="020B0604020202020204" pitchFamily="34" charset="0"/>
              </a:rPr>
              <a:t>lại</a:t>
            </a:r>
            <a:r>
              <a:rPr lang="en-US" altLang="en-US" sz="2800" dirty="0">
                <a:solidFill>
                  <a:schemeClr val="accent6"/>
                </a:solidFill>
                <a:latin typeface="Arial" panose="020B0604020202020204" pitchFamily="34" charset="0"/>
                <a:cs typeface="Arial" panose="020B0604020202020204" pitchFamily="34" charset="0"/>
              </a:rPr>
              <a:t> </a:t>
            </a:r>
            <a:r>
              <a:rPr lang="en-US" altLang="en-US" sz="2800" dirty="0" err="1">
                <a:solidFill>
                  <a:schemeClr val="accent6"/>
                </a:solidFill>
                <a:latin typeface="Arial" panose="020B0604020202020204" pitchFamily="34" charset="0"/>
                <a:cs typeface="Arial" panose="020B0604020202020204" pitchFamily="34" charset="0"/>
              </a:rPr>
              <a:t>vở</a:t>
            </a:r>
            <a:r>
              <a:rPr lang="en-US" altLang="en-US" sz="2800" dirty="0">
                <a:solidFill>
                  <a:schemeClr val="accent6"/>
                </a:solidFill>
                <a:latin typeface="Arial" panose="020B0604020202020204" pitchFamily="34" charset="0"/>
                <a:cs typeface="Arial" panose="020B0604020202020204" pitchFamily="34" charset="0"/>
              </a:rPr>
              <a:t> </a:t>
            </a:r>
            <a:r>
              <a:rPr lang="en-US" altLang="en-US" sz="2800" dirty="0" err="1">
                <a:solidFill>
                  <a:schemeClr val="accent6"/>
                </a:solidFill>
                <a:latin typeface="Arial" panose="020B0604020202020204" pitchFamily="34" charset="0"/>
                <a:cs typeface="Arial" panose="020B0604020202020204" pitchFamily="34" charset="0"/>
              </a:rPr>
              <a:t>kịch</a:t>
            </a:r>
            <a:r>
              <a:rPr lang="en-US" altLang="en-US" sz="2800" dirty="0">
                <a:solidFill>
                  <a:schemeClr val="accent6"/>
                </a:solidFill>
                <a:latin typeface="Arial" panose="020B0604020202020204" pitchFamily="34" charset="0"/>
                <a:cs typeface="Arial" panose="020B0604020202020204" pitchFamily="34" charset="0"/>
              </a:rPr>
              <a:t>.</a:t>
            </a:r>
            <a:endParaRPr lang="en-US" sz="2800" dirty="0">
              <a:solidFill>
                <a:schemeClr val="accent6"/>
              </a:solidFill>
              <a:latin typeface="Arial" panose="020B0604020202020204" pitchFamily="34" charset="0"/>
              <a:cs typeface="Arial" panose="020B0604020202020204" pitchFamily="34" charset="0"/>
            </a:endParaRPr>
          </a:p>
          <a:p>
            <a:r>
              <a:rPr lang="en-US" sz="2800" dirty="0" smtClean="0">
                <a:solidFill>
                  <a:srgbClr val="A3CEB8"/>
                </a:solidFill>
                <a:latin typeface="Arial" panose="020B0604020202020204" pitchFamily="34" charset="0"/>
                <a:cs typeface="Arial" panose="020B0604020202020204" pitchFamily="34" charset="0"/>
              </a:rPr>
              <a:t>.</a:t>
            </a:r>
            <a:endParaRPr lang="en-US" sz="2800" dirty="0">
              <a:solidFill>
                <a:srgbClr val="A3C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16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AutoShape 13" descr="Picture1">
            <a:hlinkClick r:id="rId3"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1" name="AutoShape 49" descr="Picture2">
            <a:hlinkClick r:id="rId5"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2" name="AutoShape 50" descr="Picture3">
            <a:hlinkClick r:id="rId7"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3" name="AutoShape 51" descr="Picture4">
            <a:hlinkClick r:id="rId9"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4" name="AutoShape 52" descr="Picture5">
            <a:hlinkClick r:id="rId11"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5" name="AutoShape 53" descr="Picture6">
            <a:hlinkClick r:id="rId13"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6" name="AutoShape 54" descr="Picture7">
            <a:hlinkClick r:id="rId15"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7" name="AutoShape 55" descr="Picture8">
            <a:hlinkClick r:id="rId17" action="ppaction://hlinksldjump" highlightClick="1"/>
          </p:cNvPr>
          <p:cNvSpPr>
            <a:spLocks noChangeArrowheads="1"/>
          </p:cNvSpPr>
          <p:nvPr/>
        </p:nvSpPr>
        <p:spPr bwMode="auto">
          <a:xfrm>
            <a:off x="5029200" y="4953000"/>
            <a:ext cx="2209800" cy="1676400"/>
          </a:xfrm>
          <a:prstGeom prst="actionButtonBlank">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8" name="AutoShape 56" descr="Picture9">
            <a:hlinkClick r:id="" action="ppaction://noaction" highlightClick="1"/>
          </p:cNvPr>
          <p:cNvSpPr>
            <a:spLocks noChangeArrowheads="1"/>
          </p:cNvSpPr>
          <p:nvPr/>
        </p:nvSpPr>
        <p:spPr bwMode="auto">
          <a:xfrm>
            <a:off x="8001000" y="4953000"/>
            <a:ext cx="2209800" cy="1676400"/>
          </a:xfrm>
          <a:prstGeom prst="actionButtonBlank">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395" name="AutoShape 57">
            <a:hlinkClick r:id="" action="ppaction://noaction" highlightClick="1"/>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0" name="AutoShape 58" descr="Picture1">
            <a:hlinkClick r:id="rId3"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1" name="AutoShape 59" descr="Picture2">
            <a:hlinkClick r:id="rId5"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2" name="AutoShape 60" descr="Picture3">
            <a:hlinkClick r:id="rId7"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3" name="AutoShape 61" descr="Picture4">
            <a:hlinkClick r:id="rId9"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4" name="AutoShape 62" descr="Picture5">
            <a:hlinkClick r:id="rId11"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5" name="AutoShape 63" descr="Picture6">
            <a:hlinkClick r:id="rId13"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6" name="AutoShape 64" descr="Picture7">
            <a:hlinkClick r:id="rId15"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7" name="AutoShape 65" descr="Picture8">
            <a:hlinkClick r:id="rId17" action="ppaction://hlinksldjump" highlightClick="1"/>
          </p:cNvPr>
          <p:cNvSpPr>
            <a:spLocks noChangeArrowheads="1"/>
          </p:cNvSpPr>
          <p:nvPr/>
        </p:nvSpPr>
        <p:spPr bwMode="auto">
          <a:xfrm>
            <a:off x="5029200" y="5029200"/>
            <a:ext cx="2209800" cy="1676400"/>
          </a:xfrm>
          <a:prstGeom prst="actionButtonBlank">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8" name="AutoShape 66" descr="Picture9">
            <a:hlinkClick r:id="" action="ppaction://noaction" highlightClick="1"/>
          </p:cNvPr>
          <p:cNvSpPr>
            <a:spLocks noChangeArrowheads="1"/>
          </p:cNvSpPr>
          <p:nvPr/>
        </p:nvSpPr>
        <p:spPr bwMode="auto">
          <a:xfrm>
            <a:off x="8001000" y="4953000"/>
            <a:ext cx="2209800" cy="1676400"/>
          </a:xfrm>
          <a:prstGeom prst="actionButtonBlank">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405" name="Rectangle 23"/>
          <p:cNvSpPr>
            <a:spLocks noChangeArrowheads="1"/>
          </p:cNvSpPr>
          <p:nvPr/>
        </p:nvSpPr>
        <p:spPr bwMode="auto">
          <a:xfrm>
            <a:off x="3886200" y="4572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Vườn hoa mùa xuân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6" name="Text Box 2"/>
          <p:cNvSpPr txBox="1">
            <a:spLocks noChangeArrowheads="1"/>
          </p:cNvSpPr>
          <p:nvPr/>
        </p:nvSpPr>
        <p:spPr bwMode="auto">
          <a:xfrm>
            <a:off x="1676400" y="76200"/>
            <a:ext cx="7239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1. Ôn luyện tập đọc và học thuộc lòng</a:t>
            </a:r>
            <a:endParaRPr lang="en-US" altLang="en-US" b="1"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56133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610"/>
                                        </p:tgtEl>
                                        <p:attrNameLst>
                                          <p:attrName>style.visibility</p:attrName>
                                        </p:attrNameLst>
                                      </p:cBhvr>
                                      <p:to>
                                        <p:strVal val="visible"/>
                                      </p:to>
                                    </p:set>
                                    <p:animEffect transition="in" filter="diamond(in)">
                                      <p:cBhvr>
                                        <p:cTn id="7" dur="500"/>
                                        <p:tgtEl>
                                          <p:spTgt spid="236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3611"/>
                                        </p:tgtEl>
                                        <p:attrNameLst>
                                          <p:attrName>style.visibility</p:attrName>
                                        </p:attrNameLst>
                                      </p:cBhvr>
                                      <p:to>
                                        <p:strVal val="visible"/>
                                      </p:to>
                                    </p:set>
                                    <p:animEffect transition="in" filter="diamond(in)">
                                      <p:cBhvr>
                                        <p:cTn id="10" dur="2000"/>
                                        <p:tgtEl>
                                          <p:spTgt spid="236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3612"/>
                                        </p:tgtEl>
                                        <p:attrNameLst>
                                          <p:attrName>style.visibility</p:attrName>
                                        </p:attrNameLst>
                                      </p:cBhvr>
                                      <p:to>
                                        <p:strVal val="visible"/>
                                      </p:to>
                                    </p:set>
                                    <p:animEffect transition="in" filter="diamond(in)">
                                      <p:cBhvr>
                                        <p:cTn id="13" dur="500"/>
                                        <p:tgtEl>
                                          <p:spTgt spid="236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613"/>
                                        </p:tgtEl>
                                        <p:attrNameLst>
                                          <p:attrName>style.visibility</p:attrName>
                                        </p:attrNameLst>
                                      </p:cBhvr>
                                      <p:to>
                                        <p:strVal val="visible"/>
                                      </p:to>
                                    </p:set>
                                    <p:animEffect transition="in" filter="diamond(in)">
                                      <p:cBhvr>
                                        <p:cTn id="16" dur="500"/>
                                        <p:tgtEl>
                                          <p:spTgt spid="236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3614"/>
                                        </p:tgtEl>
                                        <p:attrNameLst>
                                          <p:attrName>style.visibility</p:attrName>
                                        </p:attrNameLst>
                                      </p:cBhvr>
                                      <p:to>
                                        <p:strVal val="visible"/>
                                      </p:to>
                                    </p:set>
                                    <p:animEffect transition="in" filter="diamond(in)">
                                      <p:cBhvr>
                                        <p:cTn id="19" dur="500"/>
                                        <p:tgtEl>
                                          <p:spTgt spid="2361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3615"/>
                                        </p:tgtEl>
                                        <p:attrNameLst>
                                          <p:attrName>style.visibility</p:attrName>
                                        </p:attrNameLst>
                                      </p:cBhvr>
                                      <p:to>
                                        <p:strVal val="visible"/>
                                      </p:to>
                                    </p:set>
                                    <p:animEffect transition="in" filter="diamond(in)">
                                      <p:cBhvr>
                                        <p:cTn id="22" dur="2000"/>
                                        <p:tgtEl>
                                          <p:spTgt spid="2361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3616"/>
                                        </p:tgtEl>
                                        <p:attrNameLst>
                                          <p:attrName>style.visibility</p:attrName>
                                        </p:attrNameLst>
                                      </p:cBhvr>
                                      <p:to>
                                        <p:strVal val="visible"/>
                                      </p:to>
                                    </p:set>
                                    <p:animEffect transition="in" filter="diamond(in)">
                                      <p:cBhvr>
                                        <p:cTn id="25" dur="500"/>
                                        <p:tgtEl>
                                          <p:spTgt spid="236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617"/>
                                        </p:tgtEl>
                                        <p:attrNameLst>
                                          <p:attrName>style.visibility</p:attrName>
                                        </p:attrNameLst>
                                      </p:cBhvr>
                                      <p:to>
                                        <p:strVal val="visible"/>
                                      </p:to>
                                    </p:set>
                                    <p:animEffect transition="in" filter="diamond(in)">
                                      <p:cBhvr>
                                        <p:cTn id="28" dur="500"/>
                                        <p:tgtEl>
                                          <p:spTgt spid="236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3618"/>
                                        </p:tgtEl>
                                        <p:attrNameLst>
                                          <p:attrName>style.visibility</p:attrName>
                                        </p:attrNameLst>
                                      </p:cBhvr>
                                      <p:to>
                                        <p:strVal val="visible"/>
                                      </p:to>
                                    </p:set>
                                    <p:animEffect transition="in" filter="diamond(in)">
                                      <p:cBhvr>
                                        <p:cTn id="31" dur="500"/>
                                        <p:tgtEl>
                                          <p:spTgt spid="236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05"/>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 calcmode="lin" valueType="num">
                                      <p:cBhvr>
                                        <p:cTn id="38" dur="1000" fill="hold"/>
                                        <p:tgtEl>
                                          <p:spTgt spid="26"/>
                                        </p:tgtEl>
                                        <p:attrNameLst>
                                          <p:attrName>ppt_x</p:attrName>
                                        </p:attrNameLst>
                                      </p:cBhvr>
                                      <p:tavLst>
                                        <p:tav tm="0">
                                          <p:val>
                                            <p:strVal val="#ppt_x-.2"/>
                                          </p:val>
                                        </p:tav>
                                        <p:tav tm="100000">
                                          <p:val>
                                            <p:strVal val="#ppt_x"/>
                                          </p:val>
                                        </p:tav>
                                      </p:tavLst>
                                    </p:anim>
                                    <p:anim calcmode="lin" valueType="num">
                                      <p:cBhvr>
                                        <p:cTn id="39" dur="1000" fill="hold"/>
                                        <p:tgtEl>
                                          <p:spTgt spid="26"/>
                                        </p:tgtEl>
                                        <p:attrNameLst>
                                          <p:attrName>ppt_y</p:attrName>
                                        </p:attrNameLst>
                                      </p:cBhvr>
                                      <p:tavLst>
                                        <p:tav tm="0">
                                          <p:val>
                                            <p:strVal val="#ppt_y"/>
                                          </p:val>
                                        </p:tav>
                                        <p:tav tm="100000">
                                          <p:val>
                                            <p:strVal val="#ppt_y"/>
                                          </p:val>
                                        </p:tav>
                                      </p:tavLst>
                                    </p:anim>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56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3565"/>
                                        </p:tgtEl>
                                      </p:cBhvr>
                                    </p:animEffect>
                                    <p:set>
                                      <p:cBhvr>
                                        <p:cTn id="46" dur="1" fill="hold">
                                          <p:stCondLst>
                                            <p:cond delay="499"/>
                                          </p:stCondLst>
                                        </p:cTn>
                                        <p:tgtEl>
                                          <p:spTgt spid="23565"/>
                                        </p:tgtEl>
                                        <p:attrNameLst>
                                          <p:attrName>style.visibility</p:attrName>
                                        </p:attrNameLst>
                                      </p:cBhvr>
                                      <p:to>
                                        <p:strVal val="hidden"/>
                                      </p:to>
                                    </p:set>
                                  </p:childTnLst>
                                </p:cTn>
                              </p:par>
                            </p:childTnLst>
                          </p:cTn>
                        </p:par>
                      </p:childTnLst>
                    </p:cTn>
                  </p:par>
                </p:childTnLst>
              </p:cTn>
              <p:nextCondLst>
                <p:cond evt="onClick" delay="0">
                  <p:tgtEl>
                    <p:spTgt spid="23565"/>
                  </p:tgtEl>
                </p:cond>
              </p:nextCondLst>
            </p:seq>
            <p:seq concurrent="1" nextAc="seek">
              <p:cTn id="47" restart="whenNotActive" fill="hold" evtFilter="cancelBubble" nodeType="interactiveSeq">
                <p:stCondLst>
                  <p:cond evt="onClick" delay="0">
                    <p:tgtEl>
                      <p:spTgt spid="2360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grpId="0" nodeType="clickEffect">
                                  <p:stCondLst>
                                    <p:cond delay="0"/>
                                  </p:stCondLst>
                                  <p:childTnLst>
                                    <p:animEffect transition="out" filter="diamond(in)">
                                      <p:cBhvr>
                                        <p:cTn id="51" dur="500"/>
                                        <p:tgtEl>
                                          <p:spTgt spid="23601"/>
                                        </p:tgtEl>
                                      </p:cBhvr>
                                    </p:animEffect>
                                    <p:set>
                                      <p:cBhvr>
                                        <p:cTn id="52" dur="1" fill="hold">
                                          <p:stCondLst>
                                            <p:cond delay="499"/>
                                          </p:stCondLst>
                                        </p:cTn>
                                        <p:tgtEl>
                                          <p:spTgt spid="23601"/>
                                        </p:tgtEl>
                                        <p:attrNameLst>
                                          <p:attrName>style.visibility</p:attrName>
                                        </p:attrNameLst>
                                      </p:cBhvr>
                                      <p:to>
                                        <p:strVal val="hidden"/>
                                      </p:to>
                                    </p:set>
                                  </p:childTnLst>
                                </p:cTn>
                              </p:par>
                            </p:childTnLst>
                          </p:cTn>
                        </p:par>
                      </p:childTnLst>
                    </p:cTn>
                  </p:par>
                </p:childTnLst>
              </p:cTn>
              <p:nextCondLst>
                <p:cond evt="onClick" delay="0">
                  <p:tgtEl>
                    <p:spTgt spid="23601"/>
                  </p:tgtEl>
                </p:cond>
              </p:nextCondLst>
            </p:seq>
            <p:seq concurrent="1" nextAc="seek">
              <p:cTn id="53" restart="whenNotActive" fill="hold" evtFilter="cancelBubble" nodeType="interactiveSeq">
                <p:stCondLst>
                  <p:cond evt="onClick" delay="0">
                    <p:tgtEl>
                      <p:spTgt spid="2360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8" presetClass="exit" presetSubtype="16" fill="hold" grpId="0" nodeType="clickEffect">
                                  <p:stCondLst>
                                    <p:cond delay="0"/>
                                  </p:stCondLst>
                                  <p:childTnLst>
                                    <p:animEffect transition="out" filter="diamond(in)">
                                      <p:cBhvr>
                                        <p:cTn id="57" dur="500"/>
                                        <p:tgtEl>
                                          <p:spTgt spid="23602"/>
                                        </p:tgtEl>
                                      </p:cBhvr>
                                    </p:animEffect>
                                    <p:set>
                                      <p:cBhvr>
                                        <p:cTn id="58" dur="1" fill="hold">
                                          <p:stCondLst>
                                            <p:cond delay="499"/>
                                          </p:stCondLst>
                                        </p:cTn>
                                        <p:tgtEl>
                                          <p:spTgt spid="23602"/>
                                        </p:tgtEl>
                                        <p:attrNameLst>
                                          <p:attrName>style.visibility</p:attrName>
                                        </p:attrNameLst>
                                      </p:cBhvr>
                                      <p:to>
                                        <p:strVal val="hidden"/>
                                      </p:to>
                                    </p:set>
                                  </p:childTnLst>
                                </p:cTn>
                              </p:par>
                            </p:childTnLst>
                          </p:cTn>
                        </p:par>
                      </p:childTnLst>
                    </p:cTn>
                  </p:par>
                </p:childTnLst>
              </p:cTn>
              <p:nextCondLst>
                <p:cond evt="onClick" delay="0">
                  <p:tgtEl>
                    <p:spTgt spid="23602"/>
                  </p:tgtEl>
                </p:cond>
              </p:nextCondLst>
            </p:seq>
            <p:seq concurrent="1" nextAc="seek">
              <p:cTn id="59" restart="whenNotActive" fill="hold" evtFilter="cancelBubble" nodeType="interactiveSeq">
                <p:stCondLst>
                  <p:cond evt="onClick" delay="0">
                    <p:tgtEl>
                      <p:spTgt spid="2360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8" presetClass="exit" presetSubtype="16" fill="hold" grpId="0" nodeType="clickEffect">
                                  <p:stCondLst>
                                    <p:cond delay="0"/>
                                  </p:stCondLst>
                                  <p:childTnLst>
                                    <p:animEffect transition="out" filter="diamond(in)">
                                      <p:cBhvr>
                                        <p:cTn id="63" dur="500"/>
                                        <p:tgtEl>
                                          <p:spTgt spid="23603"/>
                                        </p:tgtEl>
                                      </p:cBhvr>
                                    </p:animEffect>
                                    <p:set>
                                      <p:cBhvr>
                                        <p:cTn id="64" dur="1" fill="hold">
                                          <p:stCondLst>
                                            <p:cond delay="499"/>
                                          </p:stCondLst>
                                        </p:cTn>
                                        <p:tgtEl>
                                          <p:spTgt spid="23603"/>
                                        </p:tgtEl>
                                        <p:attrNameLst>
                                          <p:attrName>style.visibility</p:attrName>
                                        </p:attrNameLst>
                                      </p:cBhvr>
                                      <p:to>
                                        <p:strVal val="hidden"/>
                                      </p:to>
                                    </p:set>
                                  </p:childTnLst>
                                </p:cTn>
                              </p:par>
                            </p:childTnLst>
                          </p:cTn>
                        </p:par>
                      </p:childTnLst>
                    </p:cTn>
                  </p:par>
                </p:childTnLst>
              </p:cTn>
              <p:nextCondLst>
                <p:cond evt="onClick" delay="0">
                  <p:tgtEl>
                    <p:spTgt spid="23603"/>
                  </p:tgtEl>
                </p:cond>
              </p:nextCondLst>
            </p:seq>
            <p:seq concurrent="1" nextAc="seek">
              <p:cTn id="65" restart="whenNotActive" fill="hold" evtFilter="cancelBubble" nodeType="interactiveSeq">
                <p:stCondLst>
                  <p:cond evt="onClick" delay="0">
                    <p:tgtEl>
                      <p:spTgt spid="2360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16" fill="hold" grpId="0" nodeType="clickEffect">
                                  <p:stCondLst>
                                    <p:cond delay="0"/>
                                  </p:stCondLst>
                                  <p:childTnLst>
                                    <p:animEffect transition="out" filter="diamond(in)">
                                      <p:cBhvr>
                                        <p:cTn id="69" dur="500"/>
                                        <p:tgtEl>
                                          <p:spTgt spid="23604"/>
                                        </p:tgtEl>
                                      </p:cBhvr>
                                    </p:animEffect>
                                    <p:set>
                                      <p:cBhvr>
                                        <p:cTn id="70" dur="1" fill="hold">
                                          <p:stCondLst>
                                            <p:cond delay="499"/>
                                          </p:stCondLst>
                                        </p:cTn>
                                        <p:tgtEl>
                                          <p:spTgt spid="23604"/>
                                        </p:tgtEl>
                                        <p:attrNameLst>
                                          <p:attrName>style.visibility</p:attrName>
                                        </p:attrNameLst>
                                      </p:cBhvr>
                                      <p:to>
                                        <p:strVal val="hidden"/>
                                      </p:to>
                                    </p:set>
                                  </p:childTnLst>
                                </p:cTn>
                              </p:par>
                            </p:childTnLst>
                          </p:cTn>
                        </p:par>
                      </p:childTnLst>
                    </p:cTn>
                  </p:par>
                </p:childTnLst>
              </p:cTn>
              <p:nextCondLst>
                <p:cond evt="onClick" delay="0">
                  <p:tgtEl>
                    <p:spTgt spid="23604"/>
                  </p:tgtEl>
                </p:cond>
              </p:nextCondLst>
            </p:seq>
            <p:seq concurrent="1" nextAc="seek">
              <p:cTn id="71" restart="whenNotActive" fill="hold" evtFilter="cancelBubble" nodeType="interactiveSeq">
                <p:stCondLst>
                  <p:cond evt="onClick" delay="0">
                    <p:tgtEl>
                      <p:spTgt spid="2360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8" presetClass="exit" presetSubtype="16" fill="hold" grpId="0" nodeType="clickEffect">
                                  <p:stCondLst>
                                    <p:cond delay="0"/>
                                  </p:stCondLst>
                                  <p:childTnLst>
                                    <p:animEffect transition="out" filter="diamond(in)">
                                      <p:cBhvr>
                                        <p:cTn id="75" dur="500"/>
                                        <p:tgtEl>
                                          <p:spTgt spid="23605"/>
                                        </p:tgtEl>
                                      </p:cBhvr>
                                    </p:animEffect>
                                    <p:set>
                                      <p:cBhvr>
                                        <p:cTn id="76" dur="1" fill="hold">
                                          <p:stCondLst>
                                            <p:cond delay="499"/>
                                          </p:stCondLst>
                                        </p:cTn>
                                        <p:tgtEl>
                                          <p:spTgt spid="23605"/>
                                        </p:tgtEl>
                                        <p:attrNameLst>
                                          <p:attrName>style.visibility</p:attrName>
                                        </p:attrNameLst>
                                      </p:cBhvr>
                                      <p:to>
                                        <p:strVal val="hidden"/>
                                      </p:to>
                                    </p:set>
                                  </p:childTnLst>
                                </p:cTn>
                              </p:par>
                            </p:childTnLst>
                          </p:cTn>
                        </p:par>
                      </p:childTnLst>
                    </p:cTn>
                  </p:par>
                </p:childTnLst>
              </p:cTn>
              <p:nextCondLst>
                <p:cond evt="onClick" delay="0">
                  <p:tgtEl>
                    <p:spTgt spid="23605"/>
                  </p:tgtEl>
                </p:cond>
              </p:nextCondLst>
            </p:seq>
            <p:seq concurrent="1" nextAc="seek">
              <p:cTn id="77" restart="whenNotActive" fill="hold" evtFilter="cancelBubble" nodeType="interactiveSeq">
                <p:stCondLst>
                  <p:cond evt="onClick" delay="0">
                    <p:tgtEl>
                      <p:spTgt spid="23606"/>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8" presetClass="exit" presetSubtype="16" fill="hold" grpId="0" nodeType="clickEffect">
                                  <p:stCondLst>
                                    <p:cond delay="0"/>
                                  </p:stCondLst>
                                  <p:childTnLst>
                                    <p:animEffect transition="out" filter="diamond(in)">
                                      <p:cBhvr>
                                        <p:cTn id="81" dur="500"/>
                                        <p:tgtEl>
                                          <p:spTgt spid="23606"/>
                                        </p:tgtEl>
                                      </p:cBhvr>
                                    </p:animEffect>
                                    <p:set>
                                      <p:cBhvr>
                                        <p:cTn id="82" dur="1" fill="hold">
                                          <p:stCondLst>
                                            <p:cond delay="499"/>
                                          </p:stCondLst>
                                        </p:cTn>
                                        <p:tgtEl>
                                          <p:spTgt spid="23606"/>
                                        </p:tgtEl>
                                        <p:attrNameLst>
                                          <p:attrName>style.visibility</p:attrName>
                                        </p:attrNameLst>
                                      </p:cBhvr>
                                      <p:to>
                                        <p:strVal val="hidden"/>
                                      </p:to>
                                    </p:set>
                                  </p:childTnLst>
                                </p:cTn>
                              </p:par>
                            </p:childTnLst>
                          </p:cTn>
                        </p:par>
                      </p:childTnLst>
                    </p:cTn>
                  </p:par>
                </p:childTnLst>
              </p:cTn>
              <p:nextCondLst>
                <p:cond evt="onClick" delay="0">
                  <p:tgtEl>
                    <p:spTgt spid="23606"/>
                  </p:tgtEl>
                </p:cond>
              </p:nextCondLst>
            </p:seq>
            <p:seq concurrent="1" nextAc="seek">
              <p:cTn id="83" restart="whenNotActive" fill="hold" evtFilter="cancelBubble" nodeType="interactiveSeq">
                <p:stCondLst>
                  <p:cond evt="onClick" delay="0">
                    <p:tgtEl>
                      <p:spTgt spid="2360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8" presetClass="exit" presetSubtype="16" fill="hold" grpId="0" nodeType="clickEffect">
                                  <p:stCondLst>
                                    <p:cond delay="0"/>
                                  </p:stCondLst>
                                  <p:childTnLst>
                                    <p:animEffect transition="out" filter="diamond(in)">
                                      <p:cBhvr>
                                        <p:cTn id="87" dur="500"/>
                                        <p:tgtEl>
                                          <p:spTgt spid="23607"/>
                                        </p:tgtEl>
                                      </p:cBhvr>
                                    </p:animEffect>
                                    <p:set>
                                      <p:cBhvr>
                                        <p:cTn id="88" dur="1" fill="hold">
                                          <p:stCondLst>
                                            <p:cond delay="499"/>
                                          </p:stCondLst>
                                        </p:cTn>
                                        <p:tgtEl>
                                          <p:spTgt spid="23607"/>
                                        </p:tgtEl>
                                        <p:attrNameLst>
                                          <p:attrName>style.visibility</p:attrName>
                                        </p:attrNameLst>
                                      </p:cBhvr>
                                      <p:to>
                                        <p:strVal val="hidden"/>
                                      </p:to>
                                    </p:set>
                                  </p:childTnLst>
                                </p:cTn>
                              </p:par>
                            </p:childTnLst>
                          </p:cTn>
                        </p:par>
                      </p:childTnLst>
                    </p:cTn>
                  </p:par>
                </p:childTnLst>
              </p:cTn>
              <p:nextCondLst>
                <p:cond evt="onClick" delay="0">
                  <p:tgtEl>
                    <p:spTgt spid="23607"/>
                  </p:tgtEl>
                </p:cond>
              </p:nextCondLst>
            </p:seq>
            <p:seq concurrent="1" nextAc="seek">
              <p:cTn id="89" restart="whenNotActive" fill="hold" evtFilter="cancelBubble" nodeType="interactiveSeq">
                <p:stCondLst>
                  <p:cond evt="onClick" delay="0">
                    <p:tgtEl>
                      <p:spTgt spid="23608"/>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8" presetClass="exit" presetSubtype="16" fill="hold" grpId="0" nodeType="clickEffect">
                                  <p:stCondLst>
                                    <p:cond delay="0"/>
                                  </p:stCondLst>
                                  <p:childTnLst>
                                    <p:animEffect transition="out" filter="diamond(in)">
                                      <p:cBhvr>
                                        <p:cTn id="93" dur="500"/>
                                        <p:tgtEl>
                                          <p:spTgt spid="23608"/>
                                        </p:tgtEl>
                                      </p:cBhvr>
                                    </p:animEffect>
                                    <p:set>
                                      <p:cBhvr>
                                        <p:cTn id="94" dur="1" fill="hold">
                                          <p:stCondLst>
                                            <p:cond delay="499"/>
                                          </p:stCondLst>
                                        </p:cTn>
                                        <p:tgtEl>
                                          <p:spTgt spid="23608"/>
                                        </p:tgtEl>
                                        <p:attrNameLst>
                                          <p:attrName>style.visibility</p:attrName>
                                        </p:attrNameLst>
                                      </p:cBhvr>
                                      <p:to>
                                        <p:strVal val="hidden"/>
                                      </p:to>
                                    </p:set>
                                  </p:childTnLst>
                                </p:cTn>
                              </p:par>
                            </p:childTnLst>
                          </p:cTn>
                        </p:par>
                      </p:childTnLst>
                    </p:cTn>
                  </p:par>
                </p:childTnLst>
              </p:cTn>
              <p:nextCondLst>
                <p:cond evt="onClick" delay="0">
                  <p:tgtEl>
                    <p:spTgt spid="23608"/>
                  </p:tgtEl>
                </p:cond>
              </p:nextCondLst>
            </p:seq>
          </p:childTnLst>
        </p:cTn>
      </p:par>
    </p:tnLst>
    <p:bldLst>
      <p:bldP spid="23565" grpId="0" animBg="1"/>
      <p:bldP spid="23601" grpId="0" animBg="1"/>
      <p:bldP spid="23602" grpId="0" animBg="1"/>
      <p:bldP spid="23603" grpId="0" animBg="1"/>
      <p:bldP spid="23604" grpId="0" animBg="1"/>
      <p:bldP spid="23605" grpId="0" animBg="1"/>
      <p:bldP spid="23606" grpId="0" animBg="1"/>
      <p:bldP spid="23607" grpId="0" animBg="1"/>
      <p:bldP spid="23608" grpId="0" animBg="1"/>
      <p:bldP spid="23610" grpId="0" animBg="1"/>
      <p:bldP spid="23611" grpId="0" animBg="1"/>
      <p:bldP spid="23612" grpId="0" animBg="1"/>
      <p:bldP spid="23613" grpId="0" animBg="1"/>
      <p:bldP spid="23614" grpId="0" animBg="1"/>
      <p:bldP spid="23615" grpId="0" animBg="1"/>
      <p:bldP spid="23616" grpId="0" animBg="1"/>
      <p:bldP spid="23617" grpId="0" animBg="1"/>
      <p:bldP spid="23618"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p:cNvSpPr txBox="1">
            <a:spLocks noChangeArrowheads="1"/>
          </p:cNvSpPr>
          <p:nvPr/>
        </p:nvSpPr>
        <p:spPr bwMode="auto">
          <a:xfrm>
            <a:off x="3124200" y="2057400"/>
            <a:ext cx="75438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latin typeface="Times New Roman" panose="02020603050405020304" pitchFamily="18" charset="0"/>
                <a:cs typeface="Times New Roman" panose="02020603050405020304" pitchFamily="18" charset="0"/>
              </a:rPr>
              <a:t>Bài  : Thư gửi các học sinh</a:t>
            </a:r>
            <a:endParaRPr lang="en-US" altLang="en-US" sz="2800">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Đọc thuộc lòng đoạn “ Sau 80 năm giời nô lệ……..của các em.”</a:t>
            </a: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Nêu nội dung của bài?</a:t>
            </a:r>
          </a:p>
        </p:txBody>
      </p:sp>
      <p:pic>
        <p:nvPicPr>
          <p:cNvPr id="6147"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17838"/>
            <a:ext cx="20320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5">
            <a:hlinkClick r:id="rId4" action="ppaction://hlinksldjump" highlightClick="1"/>
          </p:cNvPr>
          <p:cNvSpPr>
            <a:spLocks noChangeArrowheads="1"/>
          </p:cNvSpPr>
          <p:nvPr/>
        </p:nvSpPr>
        <p:spPr bwMode="auto">
          <a:xfrm>
            <a:off x="9829800" y="60960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7413" name="TextBox 1"/>
          <p:cNvSpPr txBox="1">
            <a:spLocks noChangeArrowheads="1"/>
          </p:cNvSpPr>
          <p:nvPr/>
        </p:nvSpPr>
        <p:spPr bwMode="auto">
          <a:xfrm>
            <a:off x="1524000" y="1092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238791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2"/>
          <p:cNvSpPr txBox="1">
            <a:spLocks noChangeArrowheads="1"/>
          </p:cNvSpPr>
          <p:nvPr/>
        </p:nvSpPr>
        <p:spPr bwMode="auto">
          <a:xfrm>
            <a:off x="1524000" y="2520950"/>
            <a:ext cx="3810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Bài : Kì diệu rừng xanh</a:t>
            </a:r>
            <a:endParaRPr lang="en-US" altLang="en-US" sz="2800"/>
          </a:p>
          <a:p>
            <a:pPr>
              <a:buFontTx/>
              <a:buNone/>
            </a:pPr>
            <a:r>
              <a:rPr lang="en-US" altLang="en-US" sz="2800"/>
              <a:t>* Đọc đoạn “ Sau một hồi ….thế giới thần bí.” * Vì sao rừng khộp được gọi là giang sơn vàng rợi?</a:t>
            </a:r>
          </a:p>
        </p:txBody>
      </p:sp>
      <p:pic>
        <p:nvPicPr>
          <p:cNvPr id="7171"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219200"/>
            <a:ext cx="21621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6">
            <a:hlinkClick r:id="rId4"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9" name="Picture 8" descr="DSC_013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8288" y="1646238"/>
            <a:ext cx="5137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3942932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 Box 2"/>
          <p:cNvSpPr txBox="1">
            <a:spLocks noChangeArrowheads="1"/>
          </p:cNvSpPr>
          <p:nvPr/>
        </p:nvSpPr>
        <p:spPr bwMode="auto">
          <a:xfrm>
            <a:off x="3505200" y="1295400"/>
            <a:ext cx="71628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B19C8"/>
                </a:solidFill>
              </a:rPr>
              <a:t>         Bài : Sắc màu em yêu</a:t>
            </a:r>
            <a:endParaRPr lang="en-US" altLang="en-US" sz="2800">
              <a:solidFill>
                <a:srgbClr val="0B19C8"/>
              </a:solidFill>
            </a:endParaRPr>
          </a:p>
          <a:p>
            <a:r>
              <a:rPr lang="en-US" altLang="en-US" sz="2800">
                <a:solidFill>
                  <a:srgbClr val="0B19C8"/>
                </a:solidFill>
              </a:rPr>
              <a:t>Đọc thuộc lòng bài thơ.</a:t>
            </a:r>
          </a:p>
          <a:p>
            <a:r>
              <a:rPr lang="en-US" altLang="en-US" sz="2800">
                <a:solidFill>
                  <a:srgbClr val="0B19C8"/>
                </a:solidFill>
              </a:rPr>
              <a:t>Bài thơ nói lên điều gì về tình cảm của bạn nhỏ với quê hương đất nước?</a:t>
            </a:r>
          </a:p>
        </p:txBody>
      </p:sp>
      <p:pic>
        <p:nvPicPr>
          <p:cNvPr id="8195"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AutoShape 5">
            <a:hlinkClick r:id="rId4" action="ppaction://hlinksldjump" highlightClick="1"/>
          </p:cNvPr>
          <p:cNvSpPr>
            <a:spLocks noChangeArrowheads="1"/>
          </p:cNvSpPr>
          <p:nvPr/>
        </p:nvSpPr>
        <p:spPr bwMode="auto">
          <a:xfrm>
            <a:off x="9753600" y="6096000"/>
            <a:ext cx="6096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9461" name="TextBox 1"/>
          <p:cNvSpPr txBox="1">
            <a:spLocks noChangeArrowheads="1"/>
          </p:cNvSpPr>
          <p:nvPr/>
        </p:nvSpPr>
        <p:spPr bwMode="auto">
          <a:xfrm>
            <a:off x="1524000" y="254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3566676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p:cNvSpPr txBox="1">
            <a:spLocks noChangeArrowheads="1"/>
          </p:cNvSpPr>
          <p:nvPr/>
        </p:nvSpPr>
        <p:spPr bwMode="auto">
          <a:xfrm>
            <a:off x="3505200" y="2051051"/>
            <a:ext cx="7162800" cy="204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B19C8"/>
                </a:solidFill>
              </a:rPr>
              <a:t>    </a:t>
            </a:r>
            <a:r>
              <a:rPr lang="en-US" altLang="en-US" b="1">
                <a:solidFill>
                  <a:srgbClr val="0B19C8"/>
                </a:solidFill>
                <a:latin typeface="Times New Roman" panose="02020603050405020304" pitchFamily="18" charset="0"/>
                <a:cs typeface="Times New Roman" panose="02020603050405020304" pitchFamily="18" charset="0"/>
              </a:rPr>
              <a:t>Bài 3: Bài ca về trái đất</a:t>
            </a:r>
            <a:endParaRPr lang="en-US" altLang="en-US">
              <a:solidFill>
                <a:srgbClr val="0B19C8"/>
              </a:solidFill>
              <a:latin typeface="Times New Roman" panose="02020603050405020304" pitchFamily="18" charset="0"/>
              <a:cs typeface="Times New Roman" panose="02020603050405020304" pitchFamily="18" charset="0"/>
            </a:endParaRPr>
          </a:p>
          <a:p>
            <a:pPr>
              <a:buFontTx/>
              <a:buNone/>
            </a:pPr>
            <a:r>
              <a:rPr lang="en-US" altLang="en-US" sz="2800">
                <a:solidFill>
                  <a:srgbClr val="0B19C8"/>
                </a:solidFill>
                <a:latin typeface="Times New Roman" panose="02020603050405020304" pitchFamily="18" charset="0"/>
                <a:cs typeface="Times New Roman" panose="02020603050405020304" pitchFamily="18" charset="0"/>
              </a:rPr>
              <a:t> * </a:t>
            </a:r>
            <a:r>
              <a:rPr lang="en-US" altLang="en-US" sz="2800" b="1">
                <a:solidFill>
                  <a:srgbClr val="0B19C8"/>
                </a:solidFill>
                <a:latin typeface="Times New Roman" panose="02020603050405020304" pitchFamily="18" charset="0"/>
                <a:cs typeface="Times New Roman" panose="02020603050405020304" pitchFamily="18" charset="0"/>
              </a:rPr>
              <a:t>Đọc thuộc lòng bài thơ .</a:t>
            </a:r>
          </a:p>
          <a:p>
            <a:pPr>
              <a:buFontTx/>
              <a:buNone/>
            </a:pPr>
            <a:r>
              <a:rPr lang="en-US" altLang="en-US" sz="2800" b="1">
                <a:solidFill>
                  <a:srgbClr val="0B19C8"/>
                </a:solidFill>
                <a:latin typeface="Times New Roman" panose="02020603050405020304" pitchFamily="18" charset="0"/>
                <a:cs typeface="Times New Roman" panose="02020603050405020304" pitchFamily="18" charset="0"/>
              </a:rPr>
              <a:t> * Chúng ta cần làm gì để  giữ bình yên cho trái đất?</a:t>
            </a:r>
          </a:p>
        </p:txBody>
      </p:sp>
      <p:pic>
        <p:nvPicPr>
          <p:cNvPr id="9219"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7">
            <a:hlinkClick r:id="rId4" action="ppaction://hlinksldjump" highlightClick="1"/>
          </p:cNvPr>
          <p:cNvSpPr>
            <a:spLocks noChangeArrowheads="1"/>
          </p:cNvSpPr>
          <p:nvPr/>
        </p:nvSpPr>
        <p:spPr bwMode="auto">
          <a:xfrm>
            <a:off x="9753600" y="6096000"/>
            <a:ext cx="6096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0485" name="TextBox 1"/>
          <p:cNvSpPr txBox="1">
            <a:spLocks noChangeArrowheads="1"/>
          </p:cNvSpPr>
          <p:nvPr/>
        </p:nvSpPr>
        <p:spPr bwMode="auto">
          <a:xfrm>
            <a:off x="1524000" y="635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2748878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AutoShape 7">
            <a:hlinkClick r:id="rId3" action="ppaction://hlinksldjump" highlightClick="1"/>
          </p:cNvPr>
          <p:cNvSpPr>
            <a:spLocks noChangeArrowheads="1"/>
          </p:cNvSpPr>
          <p:nvPr/>
        </p:nvSpPr>
        <p:spPr bwMode="auto">
          <a:xfrm>
            <a:off x="9677400" y="6019800"/>
            <a:ext cx="6858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1507" name="Text Box 2"/>
          <p:cNvSpPr txBox="1">
            <a:spLocks noChangeArrowheads="1"/>
          </p:cNvSpPr>
          <p:nvPr/>
        </p:nvSpPr>
        <p:spPr bwMode="auto">
          <a:xfrm>
            <a:off x="3581400" y="2209801"/>
            <a:ext cx="7086600" cy="293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7030A0"/>
                </a:solidFill>
              </a:rPr>
              <a:t>Bài : Một chuyên gia máy xúc</a:t>
            </a:r>
            <a:endParaRPr lang="en-US" altLang="en-US" sz="2800">
              <a:solidFill>
                <a:srgbClr val="7030A0"/>
              </a:solidFill>
            </a:endParaRPr>
          </a:p>
          <a:p>
            <a:r>
              <a:rPr lang="en-US" altLang="en-US" sz="2800">
                <a:solidFill>
                  <a:srgbClr val="7030A0"/>
                </a:solidFill>
              </a:rPr>
              <a:t> Đọc đoạn “ Chiếc máy xúc……thân mật” và trả lời câu hỏi:</a:t>
            </a:r>
          </a:p>
          <a:p>
            <a:r>
              <a:rPr lang="en-US" altLang="en-US" sz="2800">
                <a:solidFill>
                  <a:srgbClr val="7030A0"/>
                </a:solidFill>
              </a:rPr>
              <a:t> Dáng vẻ của chuyên gia A-lếch-xây có gì đặc biệt?</a:t>
            </a:r>
          </a:p>
          <a:p>
            <a:pPr>
              <a:buFontTx/>
              <a:buNone/>
            </a:pPr>
            <a:endParaRPr lang="en-US" altLang="en-US" sz="2800"/>
          </a:p>
        </p:txBody>
      </p:sp>
      <p:pic>
        <p:nvPicPr>
          <p:cNvPr id="5" name="Picture 3" descr="zeiche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14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p:cNvSpPr txBox="1">
            <a:spLocks noChangeArrowheads="1"/>
          </p:cNvSpPr>
          <p:nvPr/>
        </p:nvSpPr>
        <p:spPr bwMode="auto">
          <a:xfrm>
            <a:off x="1524000" y="838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1180824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2"/>
          <p:cNvSpPr txBox="1">
            <a:spLocks noChangeArrowheads="1"/>
          </p:cNvSpPr>
          <p:nvPr/>
        </p:nvSpPr>
        <p:spPr bwMode="auto">
          <a:xfrm>
            <a:off x="3352800" y="1905000"/>
            <a:ext cx="7315200" cy="241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Những người bạn tốt</a:t>
            </a:r>
            <a:endParaRPr lang="en-US" altLang="en-US" sz="2800">
              <a:solidFill>
                <a:srgbClr val="0B19C8"/>
              </a:solidFill>
            </a:endParaRPr>
          </a:p>
          <a:p>
            <a:r>
              <a:rPr lang="en-US" altLang="en-US" sz="2800"/>
              <a:t> </a:t>
            </a:r>
            <a:r>
              <a:rPr lang="en-US" altLang="en-US" sz="2800">
                <a:solidFill>
                  <a:srgbClr val="0B19C8"/>
                </a:solidFill>
              </a:rPr>
              <a:t>Đọc đoạn “ Hai hôm sau…..loài cá thông minh”. </a:t>
            </a:r>
          </a:p>
          <a:p>
            <a:r>
              <a:rPr lang="en-US" altLang="en-US" sz="2800">
                <a:solidFill>
                  <a:srgbClr val="0B19C8"/>
                </a:solidFill>
              </a:rPr>
              <a:t> Qua câu chuyện em thấy cá heo đáng yêu, đáng quý ở điểm nào?</a:t>
            </a:r>
          </a:p>
        </p:txBody>
      </p:sp>
      <p:pic>
        <p:nvPicPr>
          <p:cNvPr id="13315"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432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AutoShape 5">
            <a:hlinkClick r:id="rId4"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2533" name="TextBox 1"/>
          <p:cNvSpPr txBox="1">
            <a:spLocks noChangeArrowheads="1"/>
          </p:cNvSpPr>
          <p:nvPr/>
        </p:nvSpPr>
        <p:spPr bwMode="auto">
          <a:xfrm>
            <a:off x="1524000" y="838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val="1631414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618</Words>
  <Application>Microsoft Office PowerPoint</Application>
  <PresentationFormat>Widescreen</PresentationFormat>
  <Paragraphs>54</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HP001 5Ha</vt:lpstr>
      <vt:lpstr>Times New Roman</vt:lpstr>
      <vt:lpstr>UTM Avo</vt:lpstr>
      <vt:lpstr>Office Theme</vt:lpstr>
      <vt:lpstr>ÔN TẬP GIỮA KÌ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5</dc:title>
  <dc:creator>Windows User</dc:creator>
  <cp:lastModifiedBy>Admin</cp:lastModifiedBy>
  <cp:revision>29</cp:revision>
  <dcterms:created xsi:type="dcterms:W3CDTF">2020-09-05T23:53:39Z</dcterms:created>
  <dcterms:modified xsi:type="dcterms:W3CDTF">2021-11-06T19:53:10Z</dcterms:modified>
</cp:coreProperties>
</file>