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8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57" r:id="rId10"/>
    <p:sldId id="287" r:id="rId11"/>
    <p:sldId id="258" r:id="rId12"/>
    <p:sldId id="274" r:id="rId13"/>
    <p:sldId id="273" r:id="rId14"/>
    <p:sldId id="296" r:id="rId15"/>
    <p:sldId id="297" r:id="rId16"/>
    <p:sldId id="261" r:id="rId17"/>
    <p:sldId id="264" r:id="rId18"/>
    <p:sldId id="303" r:id="rId19"/>
    <p:sldId id="300" r:id="rId20"/>
    <p:sldId id="298" r:id="rId21"/>
    <p:sldId id="299" r:id="rId22"/>
    <p:sldId id="301" r:id="rId23"/>
    <p:sldId id="304" r:id="rId24"/>
    <p:sldId id="302" r:id="rId25"/>
    <p:sldId id="305" r:id="rId26"/>
    <p:sldId id="268" r:id="rId27"/>
    <p:sldId id="306" r:id="rId28"/>
    <p:sldId id="307" r:id="rId29"/>
    <p:sldId id="286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47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15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206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giỏ</a:t>
            </a:r>
            <a:endParaRPr lang="en-US" baseline="0" dirty="0" smtClean="0"/>
          </a:p>
          <a:p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endParaRPr lang="en-US" baseline="0" dirty="0" smtClean="0"/>
          </a:p>
          <a:p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92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Ấn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49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357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gif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12" Type="http://schemas.openxmlformats.org/officeDocument/2006/relationships/image" Target="../media/image9.gif"/><Relationship Id="rId2" Type="http://schemas.openxmlformats.org/officeDocument/2006/relationships/image" Target="../media/image2.gif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gif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5.wdp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8.wdp"/><Relationship Id="rId5" Type="http://schemas.openxmlformats.org/officeDocument/2006/relationships/image" Target="../media/image54.png"/><Relationship Id="rId4" Type="http://schemas.microsoft.com/office/2007/relationships/hdphoto" Target="../media/hdphoto1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21.wdp"/><Relationship Id="rId18" Type="http://schemas.openxmlformats.org/officeDocument/2006/relationships/image" Target="../media/image71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microsoft.com/office/2007/relationships/hdphoto" Target="../media/hdphoto20.wdp"/><Relationship Id="rId5" Type="http://schemas.openxmlformats.org/officeDocument/2006/relationships/image" Target="../media/image60.png"/><Relationship Id="rId15" Type="http://schemas.openxmlformats.org/officeDocument/2006/relationships/image" Target="../media/image68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31.png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microsoft.com/office/2007/relationships/hdphoto" Target="../media/hdphoto4.wdp"/><Relationship Id="rId18" Type="http://schemas.openxmlformats.org/officeDocument/2006/relationships/image" Target="../media/image24.png"/><Relationship Id="rId3" Type="http://schemas.openxmlformats.org/officeDocument/2006/relationships/image" Target="../media/image19.png"/><Relationship Id="rId21" Type="http://schemas.microsoft.com/office/2007/relationships/hdphoto" Target="../media/hdphoto9.wdp"/><Relationship Id="rId7" Type="http://schemas.openxmlformats.org/officeDocument/2006/relationships/slide" Target="slide8.xml"/><Relationship Id="rId12" Type="http://schemas.openxmlformats.org/officeDocument/2006/relationships/image" Target="../media/image21.png"/><Relationship Id="rId17" Type="http://schemas.microsoft.com/office/2007/relationships/hdphoto" Target="../media/hdphoto7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microsoft.com/office/2007/relationships/hdphoto" Target="../media/hdphoto5.wdp"/><Relationship Id="rId24" Type="http://schemas.openxmlformats.org/officeDocument/2006/relationships/image" Target="../media/image27.gif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20.png"/><Relationship Id="rId19" Type="http://schemas.microsoft.com/office/2007/relationships/hdphoto" Target="../media/hdphoto8.wdp"/><Relationship Id="rId4" Type="http://schemas.openxmlformats.org/officeDocument/2006/relationships/image" Target="../media/image15.png"/><Relationship Id="rId9" Type="http://schemas.openxmlformats.org/officeDocument/2006/relationships/slide" Target="slide10.xml"/><Relationship Id="rId14" Type="http://schemas.openxmlformats.org/officeDocument/2006/relationships/image" Target="../media/image22.pn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12" Type="http://schemas.microsoft.com/office/2007/relationships/hdphoto" Target="../media/hdphoto1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30.png"/><Relationship Id="rId5" Type="http://schemas.microsoft.com/office/2007/relationships/hdphoto" Target="../media/hdphoto2.wdp"/><Relationship Id="rId10" Type="http://schemas.microsoft.com/office/2007/relationships/hdphoto" Target="../media/hdphoto12.wdp"/><Relationship Id="rId4" Type="http://schemas.openxmlformats.org/officeDocument/2006/relationships/image" Target="../media/image15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12.wdp"/><Relationship Id="rId5" Type="http://schemas.openxmlformats.org/officeDocument/2006/relationships/slide" Target="slide6.xml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12.wdp"/><Relationship Id="rId5" Type="http://schemas.openxmlformats.org/officeDocument/2006/relationships/slide" Target="slide6.xml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12.wdp"/><Relationship Id="rId5" Type="http://schemas.openxmlformats.org/officeDocument/2006/relationships/slide" Target="slide4.xml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12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: Tiếng Việt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xmlns="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xmlns="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4000" smtClean="0">
                <a:solidFill>
                  <a:srgbClr val="002060"/>
                </a:solidFill>
                <a:latin typeface="Open Sans Bold"/>
              </a:rPr>
              <a:t>Sự tích hoa tỉ muội</a:t>
            </a: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39569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37669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684350" y="2140782"/>
            <a:ext cx="32754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1320134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739146" y="1711530"/>
            <a:ext cx="3709987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1600" b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từ trong bài, đặc biệt các từ khó.</a:t>
            </a:r>
            <a:endParaRPr lang="zh-CN" altLang="en-US" sz="16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518" y="3426747"/>
            <a:ext cx="6438900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7968" y="4569747"/>
            <a:ext cx="6440487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1005" y="4582447"/>
            <a:ext cx="1096963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03571" y="2779195"/>
            <a:ext cx="3709987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b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lời kể chuyện và lời đối thoại của các nhân vật.</a:t>
            </a:r>
            <a:endParaRPr lang="zh-CN" altLang="en-US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901451" y="3728541"/>
            <a:ext cx="3709987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b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bài.</a:t>
            </a:r>
            <a:endParaRPr lang="zh-CN" altLang="en-US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3850651" y="4914344"/>
            <a:ext cx="3709987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b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yêu thương anh, chị, em và người thân trong gia đình.</a:t>
            </a:r>
            <a:endParaRPr lang="zh-CN" altLang="en-US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18197" y="1356127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428194" y="1197507"/>
            <a:ext cx="1391479" cy="89452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541738" y="1902476"/>
            <a:ext cx="8606711" cy="3353174"/>
            <a:chOff x="3641819" y="56683"/>
            <a:chExt cx="10039458" cy="2950718"/>
          </a:xfrm>
        </p:grpSpPr>
        <p:grpSp>
          <p:nvGrpSpPr>
            <p:cNvPr id="19" name="组合 8">
              <a:extLst>
                <a:ext uri="{FF2B5EF4-FFF2-40B4-BE49-F238E27FC236}">
                  <a16:creationId xmlns=""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21" name="矩形: 圆角 116">
                <a:extLst>
                  <a:ext uri="{FF2B5EF4-FFF2-40B4-BE49-F238E27FC236}">
                    <a16:creationId xmlns=""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670387" y="1703273"/>
                <a:ext cx="3488274" cy="12348965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2" name="图片 117">
                <a:extLst>
                  <a:ext uri="{FF2B5EF4-FFF2-40B4-BE49-F238E27FC236}">
                    <a16:creationId xmlns=""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23" name="图片 117">
                <a:extLst>
                  <a:ext uri="{FF2B5EF4-FFF2-40B4-BE49-F238E27FC236}">
                    <a16:creationId xmlns=""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4282227" y="37235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Gợi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ý:</a:t>
              </a:r>
              <a:endPara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62084" y="86181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endPara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62084" y="143258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chăm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sóc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76114" y="1952404"/>
              <a:ext cx="8305987" cy="839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trước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01055" y="5520904"/>
            <a:ext cx="4780635" cy="740481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0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544" t="41462" r="34035" b="22047"/>
          <a:stretch/>
        </p:blipFill>
        <p:spPr>
          <a:xfrm>
            <a:off x="2021305" y="420290"/>
            <a:ext cx="8390021" cy="515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1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8252" y="96125"/>
            <a:ext cx="8755494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HOA TỈ MUỘI</a:t>
            </a:r>
            <a:endParaRPr lang="en-US" sz="27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63" y="630300"/>
            <a:ext cx="11404471" cy="603235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Na,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ù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Na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9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8252" y="96125"/>
            <a:ext cx="8755494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HOA TỈ MUỘI</a:t>
            </a:r>
            <a:endParaRPr lang="en-US" sz="27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63" y="630300"/>
            <a:ext cx="11404471" cy="603235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Na,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ù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Na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53811" y="1062649"/>
            <a:ext cx="8682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31391" y="1062649"/>
            <a:ext cx="6958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45894" y="1404191"/>
            <a:ext cx="1062846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0104714" y="1404192"/>
            <a:ext cx="49048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163027" y="2532541"/>
            <a:ext cx="16642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958045" y="5053956"/>
            <a:ext cx="1204982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831481" y="5451536"/>
            <a:ext cx="10417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568411" y="5817600"/>
            <a:ext cx="1149966" cy="131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858000" y="6527507"/>
            <a:ext cx="144562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27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8252" y="96125"/>
            <a:ext cx="8755494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HOA TỈ MUỘI</a:t>
            </a:r>
            <a:endParaRPr lang="en-US" sz="27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63" y="630300"/>
            <a:ext cx="11404471" cy="603235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Na,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ù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Na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28663" y="66760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647965" y="436156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3302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48068" y="553103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4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25515" y="5633132"/>
            <a:ext cx="1194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nụ.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026" name="Picture 2" descr="Hoa hồng tỉ mu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16" y="1491916"/>
            <a:ext cx="3558084" cy="4141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ạt Giống Hoa Hồng Tỷ Muội (20 hạt) | Shopee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169" y="1491916"/>
            <a:ext cx="4188993" cy="4188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15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=""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=""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614106" y="2887579"/>
            <a:ext cx="4793711" cy="39704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2918" y="487496"/>
            <a:ext cx="2952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665" y="1133827"/>
            <a:ext cx="86074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rãi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nhàng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rãi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04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41558" y="2503964"/>
            <a:ext cx="5406189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18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8252" y="96125"/>
            <a:ext cx="8755494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HOA TỈ MUỘI</a:t>
            </a:r>
            <a:endParaRPr lang="en-US" sz="27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63" y="630300"/>
            <a:ext cx="11404471" cy="603235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Na,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ù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Na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 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28663" y="66760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647965" y="436156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2738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401083" y="-13855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759567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601" y="5612272"/>
            <a:ext cx="551097" cy="531511"/>
            <a:chOff x="2725503" y="6212581"/>
            <a:chExt cx="551097" cy="519584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9" y="5612272"/>
            <a:ext cx="551097" cy="531511"/>
            <a:chOff x="2725503" y="6212581"/>
            <a:chExt cx="551097" cy="519584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8" y="5603438"/>
            <a:ext cx="551097" cy="531511"/>
            <a:chOff x="2725503" y="6212581"/>
            <a:chExt cx="551097" cy="519584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8" y="5603438"/>
            <a:ext cx="551097" cy="531511"/>
            <a:chOff x="2725503" y="6212581"/>
            <a:chExt cx="551097" cy="519584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>
            <a:spLocks/>
          </p:cNvSpPr>
          <p:nvPr/>
        </p:nvSpPr>
        <p:spPr>
          <a:xfrm>
            <a:off x="1524000" y="0"/>
            <a:ext cx="9144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SÓC NHẶT HẠT DẺ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9" y="3529162"/>
            <a:ext cx="2875801" cy="332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Loonb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28800" y="220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0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03914" y="2624434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46"/>
            <a:ext cx="12469091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29298" y="219904"/>
            <a:ext cx="11862702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Na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81454" y="1148203"/>
            <a:ext cx="9758389" cy="4201157"/>
            <a:chOff x="3641819" y="56683"/>
            <a:chExt cx="10039458" cy="2950718"/>
          </a:xfrm>
        </p:grpSpPr>
        <p:grpSp>
          <p:nvGrpSpPr>
            <p:cNvPr id="6" name="组合 8">
              <a:extLst>
                <a:ext uri="{FF2B5EF4-FFF2-40B4-BE49-F238E27FC236}">
                  <a16:creationId xmlns=""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8" name="矩形: 圆角 116">
                <a:extLst>
                  <a:ext uri="{FF2B5EF4-FFF2-40B4-BE49-F238E27FC236}">
                    <a16:creationId xmlns=""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670387" y="2613310"/>
                <a:ext cx="3488274" cy="9986383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9" name="图片 117">
                <a:extLst>
                  <a:ext uri="{FF2B5EF4-FFF2-40B4-BE49-F238E27FC236}">
                    <a16:creationId xmlns=""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10" name="图片 117">
                <a:extLst>
                  <a:ext uri="{FF2B5EF4-FFF2-40B4-BE49-F238E27FC236}">
                    <a16:creationId xmlns=""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4123908" y="641838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nhường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23907" y="996090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rét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23907" y="1370289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Na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choàng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lấy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rúc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rich.</a:t>
              </a:r>
              <a:endPara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23906" y="1772498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chặt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23907" y="2224675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Hai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ngủ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14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67" y="0"/>
            <a:ext cx="12341067" cy="693018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7892" y="1581340"/>
            <a:ext cx="11043590" cy="4809835"/>
            <a:chOff x="3641819" y="56683"/>
            <a:chExt cx="10039458" cy="2950718"/>
          </a:xfrm>
        </p:grpSpPr>
        <p:grpSp>
          <p:nvGrpSpPr>
            <p:cNvPr id="4" name="组合 8">
              <a:extLst>
                <a:ext uri="{FF2B5EF4-FFF2-40B4-BE49-F238E27FC236}">
                  <a16:creationId xmlns=""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10" name="矩形: 圆角 116">
                <a:extLst>
                  <a:ext uri="{FF2B5EF4-FFF2-40B4-BE49-F238E27FC236}">
                    <a16:creationId xmlns=""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670387" y="2613310"/>
                <a:ext cx="3488274" cy="9986383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1" name="图片 117">
                <a:extLst>
                  <a:ext uri="{FF2B5EF4-FFF2-40B4-BE49-F238E27FC236}">
                    <a16:creationId xmlns=""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12" name="图片 117">
                <a:extLst>
                  <a:ext uri="{FF2B5EF4-FFF2-40B4-BE49-F238E27FC236}">
                    <a16:creationId xmlns=""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4123910" y="917911"/>
              <a:ext cx="5530063" cy="107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nước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lũ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dâng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dân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làng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cõng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nơi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an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213794" y="212537"/>
            <a:ext cx="11862702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 lũ dâng cao, chị Nết đưa Na đến nơi an toàn bằng cách nào? 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51491" t="36472" r="24913" b="18304"/>
          <a:stretch/>
        </p:blipFill>
        <p:spPr>
          <a:xfrm>
            <a:off x="7850209" y="2535175"/>
            <a:ext cx="2827282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9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6168732" y="2328342"/>
            <a:ext cx="1466315" cy="2395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5218661" y="2695086"/>
            <a:ext cx="1253439" cy="20475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7325219" y="2938012"/>
            <a:ext cx="1073860" cy="175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8106529" y="3166509"/>
            <a:ext cx="941230" cy="1537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8934332" y="3418826"/>
            <a:ext cx="820362" cy="1340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4508427" y="3173628"/>
            <a:ext cx="932514" cy="15233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3844584" y="3306749"/>
            <a:ext cx="816918" cy="1334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3217895" y="3501917"/>
            <a:ext cx="816918" cy="13344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2652997" y="3749222"/>
            <a:ext cx="816918" cy="13344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9575827" y="3563782"/>
            <a:ext cx="816918" cy="13344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10168918" y="3735735"/>
            <a:ext cx="816918" cy="13344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33" b="80926" l="58229" r="64063">
                        <a14:foregroundMark x1="61563" y1="63056" x2="62344" y2="63056"/>
                        <a14:foregroundMark x1="63281" y1="62778" x2="63542" y2="62870"/>
                        <a14:backgroundMark x1="60000" y1="65648" x2="60521" y2="61296"/>
                      </a14:backgroundRemoval>
                    </a14:imgEffect>
                  </a14:imgLayer>
                </a14:imgProps>
              </a:ext>
            </a:extLst>
          </a:blip>
          <a:srcRect l="58332" t="61926" r="35173" b="20896"/>
          <a:stretch/>
        </p:blipFill>
        <p:spPr>
          <a:xfrm flipH="1">
            <a:off x="9807780" y="1802077"/>
            <a:ext cx="2187007" cy="325384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96771" y="63882"/>
            <a:ext cx="11898774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lũ: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55906" y="4875935"/>
            <a:ext cx="2949940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99464" y="4855852"/>
            <a:ext cx="3039867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endParaRPr lang="en-US" sz="2800" b="1" dirty="0" smtClean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91335" y="4822022"/>
            <a:ext cx="2949940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5585" y="6146666"/>
            <a:ext cx="11068915" cy="57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90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82318 0.033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9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66"/>
            <a:ext cx="12192000" cy="6926065"/>
          </a:xfrm>
          <a:prstGeom prst="rect">
            <a:avLst/>
          </a:prstGeom>
        </p:spPr>
      </p:pic>
      <p:grpSp>
        <p:nvGrpSpPr>
          <p:cNvPr id="5" name="组合 8">
            <a:extLst>
              <a:ext uri="{FF2B5EF4-FFF2-40B4-BE49-F238E27FC236}">
                <a16:creationId xmlns="" xmlns:a16="http://schemas.microsoft.com/office/drawing/2014/main" id="{5F6D462F-AAF5-4684-8BBA-C99289825663}"/>
              </a:ext>
            </a:extLst>
          </p:cNvPr>
          <p:cNvGrpSpPr/>
          <p:nvPr/>
        </p:nvGrpSpPr>
        <p:grpSpPr>
          <a:xfrm>
            <a:off x="0" y="-83038"/>
            <a:ext cx="12079705" cy="6224564"/>
            <a:chOff x="4591306" y="613472"/>
            <a:chExt cx="3655113" cy="13438766"/>
          </a:xfrm>
        </p:grpSpPr>
        <p:sp>
          <p:nvSpPr>
            <p:cNvPr id="11" name="矩形: 圆角 116">
              <a:extLst>
                <a:ext uri="{FF2B5EF4-FFF2-40B4-BE49-F238E27FC236}">
                  <a16:creationId xmlns="" xmlns:a16="http://schemas.microsoft.com/office/drawing/2014/main" id="{4B1E2A56-47BE-4A41-B08B-92BAE09C3908}"/>
                </a:ext>
              </a:extLst>
            </p:cNvPr>
            <p:cNvSpPr/>
            <p:nvPr/>
          </p:nvSpPr>
          <p:spPr>
            <a:xfrm>
              <a:off x="4670387" y="2613310"/>
              <a:ext cx="3488274" cy="9986383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7">
              <a:extLst>
                <a:ext uri="{FF2B5EF4-FFF2-40B4-BE49-F238E27FC236}">
                  <a16:creationId xmlns=""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306" y="613472"/>
              <a:ext cx="175517" cy="2703225"/>
            </a:xfrm>
            <a:prstGeom prst="rect">
              <a:avLst/>
            </a:prstGeom>
          </p:spPr>
        </p:pic>
        <p:pic>
          <p:nvPicPr>
            <p:cNvPr id="13" name="图片 117">
              <a:extLst>
                <a:ext uri="{FF2B5EF4-FFF2-40B4-BE49-F238E27FC236}">
                  <a16:creationId xmlns=""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0902" y="11349012"/>
              <a:ext cx="175517" cy="2703226"/>
            </a:xfrm>
            <a:prstGeom prst="rect">
              <a:avLst/>
            </a:prstGeom>
          </p:spPr>
        </p:pic>
      </p:grpSp>
      <p:sp>
        <p:nvSpPr>
          <p:cNvPr id="19" name="Rounded Rectangle 18"/>
          <p:cNvSpPr/>
          <p:nvPr/>
        </p:nvSpPr>
        <p:spPr>
          <a:xfrm>
            <a:off x="687753" y="1066762"/>
            <a:ext cx="10811890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Theo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0062" y="2457832"/>
            <a:ext cx="10919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  <a:endParaRPr lang="en-US" sz="36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0062" y="3217394"/>
            <a:ext cx="10919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0062" y="4030235"/>
            <a:ext cx="10919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quây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23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03914" y="2624434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7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4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2" y="1264818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1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6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00" y="-9552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5" y="-179492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=""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373441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sp>
        <p:nvSpPr>
          <p:cNvPr id="14" name="任意多边形: 形状 13">
            <a:extLst>
              <a:ext uri="{FF2B5EF4-FFF2-40B4-BE49-F238E27FC236}">
                <a16:creationId xmlns=""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0643282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sp>
        <p:nvSpPr>
          <p:cNvPr id="16" name="任意多边形: 形状 15">
            <a:extLst>
              <a:ext uri="{FF2B5EF4-FFF2-40B4-BE49-F238E27FC236}">
                <a16:creationId xmlns=""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03197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227"/>
            <a:ext cx="12192000" cy="121451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336366" y="262942"/>
            <a:ext cx="1029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/>
        </p:blipFill>
        <p:spPr>
          <a:xfrm>
            <a:off x="302131" y="-85530"/>
            <a:ext cx="985837" cy="121443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88024" y="4225062"/>
            <a:ext cx="2577781" cy="1634730"/>
            <a:chOff x="737938" y="3293016"/>
            <a:chExt cx="3437041" cy="21796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0713" b="90312" l="2031" r="473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91" r="51666" b="7240"/>
            <a:stretch/>
          </p:blipFill>
          <p:spPr>
            <a:xfrm>
              <a:off x="737938" y="3293016"/>
              <a:ext cx="3254776" cy="217964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26054" y="4084007"/>
              <a:ext cx="254892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r>
                <a:rPr lang="en-US" sz="27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ỏ</a:t>
              </a:r>
              <a:r>
                <a:rPr lang="en-US" sz="27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thắm</a:t>
              </a:r>
              <a:endPara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9537" y="4447162"/>
            <a:ext cx="2209856" cy="1479884"/>
            <a:chOff x="5300803" y="3499476"/>
            <a:chExt cx="2946475" cy="197317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989" b="57444" l="56411" r="950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/>
          </p:blipFill>
          <p:spPr>
            <a:xfrm>
              <a:off x="5300803" y="3499476"/>
              <a:ext cx="2946475" cy="1973179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865928" y="4189269"/>
              <a:ext cx="21047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cõng</a:t>
              </a:r>
              <a:endPara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032122" y="4164373"/>
            <a:ext cx="2695784" cy="1827097"/>
            <a:chOff x="8611809" y="3557975"/>
            <a:chExt cx="2946475" cy="197317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7528" b="57350" l="53594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/>
          </p:blipFill>
          <p:spPr>
            <a:xfrm>
              <a:off x="8611809" y="3557975"/>
              <a:ext cx="2946475" cy="1973179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299275" y="4240073"/>
              <a:ext cx="1910757" cy="5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r>
                <a:rPr lang="en-US" sz="270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 </a:t>
              </a:r>
              <a:r>
                <a:rPr lang="en-US" sz="27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</a:t>
              </a:r>
              <a:endPara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641901" y="4355310"/>
            <a:ext cx="2295721" cy="1445224"/>
            <a:chOff x="12113969" y="3961665"/>
            <a:chExt cx="2606730" cy="151099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2685140" y="4393994"/>
              <a:ext cx="2035559" cy="53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 </a:t>
              </a:r>
              <a:r>
                <a:rPr lang="en-US" sz="27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endPara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455685" y="4467485"/>
            <a:ext cx="2474564" cy="1657153"/>
            <a:chOff x="9422115" y="5602057"/>
            <a:chExt cx="3299419" cy="220953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131" b="28731" l="52031" r="946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9422115" y="5602057"/>
              <a:ext cx="3299419" cy="2209537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0032556" y="6280280"/>
              <a:ext cx="255406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 </a:t>
              </a:r>
              <a:r>
                <a:rPr lang="en-US" sz="27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endPara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xanh la"/>
          <p:cNvGrpSpPr/>
          <p:nvPr/>
        </p:nvGrpSpPr>
        <p:grpSpPr>
          <a:xfrm>
            <a:off x="-878851" y="711211"/>
            <a:ext cx="7427609" cy="1157145"/>
            <a:chOff x="-919918" y="1117064"/>
            <a:chExt cx="6858000" cy="1157145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3" b="68853"/>
            <a:stretch/>
          </p:blipFill>
          <p:spPr>
            <a:xfrm>
              <a:off x="-919918" y="1117064"/>
              <a:ext cx="6858000" cy="1157145"/>
            </a:xfrm>
            <a:prstGeom prst="rect">
              <a:avLst/>
            </a:prstGeom>
          </p:spPr>
        </p:pic>
        <p:sp>
          <p:nvSpPr>
            <p:cNvPr id="50" name="Rounded Rectangle 49"/>
            <p:cNvSpPr/>
            <p:nvPr/>
          </p:nvSpPr>
          <p:spPr>
            <a:xfrm>
              <a:off x="1750869" y="1426260"/>
              <a:ext cx="3042755" cy="533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2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hoạt</a:t>
              </a:r>
              <a:r>
                <a:rPr lang="en-US" sz="2000" b="1" dirty="0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endParaRPr lang="en-US" sz="2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xanhd duong"/>
          <p:cNvGrpSpPr/>
          <p:nvPr/>
        </p:nvGrpSpPr>
        <p:grpSpPr>
          <a:xfrm>
            <a:off x="5495703" y="775932"/>
            <a:ext cx="6858000" cy="1278950"/>
            <a:chOff x="5938082" y="5455890"/>
            <a:chExt cx="6858000" cy="127895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416" b="24251"/>
            <a:stretch/>
          </p:blipFill>
          <p:spPr>
            <a:xfrm>
              <a:off x="5938082" y="5455890"/>
              <a:ext cx="6858000" cy="1278950"/>
            </a:xfrm>
            <a:prstGeom prst="rect">
              <a:avLst/>
            </a:prstGeom>
          </p:spPr>
        </p:pic>
        <p:sp>
          <p:nvSpPr>
            <p:cNvPr id="53" name="Rounded Rectangle 52"/>
            <p:cNvSpPr/>
            <p:nvPr/>
          </p:nvSpPr>
          <p:spPr>
            <a:xfrm>
              <a:off x="8500795" y="5842124"/>
              <a:ext cx="3187788" cy="4527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2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000" b="1" dirty="0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đặc</a:t>
              </a:r>
              <a:r>
                <a:rPr lang="en-US" sz="2000" b="1" dirty="0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endParaRPr lang="en-US" sz="2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558927" y="5599870"/>
            <a:ext cx="2295721" cy="1445224"/>
            <a:chOff x="12113969" y="3961665"/>
            <a:chExt cx="2606730" cy="151099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2685140" y="4393994"/>
              <a:ext cx="2035559" cy="53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r>
                <a:rPr lang="en-US" sz="270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ẹp</a:t>
              </a:r>
              <a:endPara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936697" y="5715227"/>
            <a:ext cx="2295721" cy="1329867"/>
            <a:chOff x="12113969" y="3961665"/>
            <a:chExt cx="2606730" cy="151099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2685140" y="4393995"/>
              <a:ext cx="2035559" cy="57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endPara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491708" y="5487012"/>
            <a:ext cx="2209856" cy="1479884"/>
            <a:chOff x="5300803" y="3499476"/>
            <a:chExt cx="2946475" cy="1973179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989" b="57444" l="56411" r="950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/>
          </p:blipFill>
          <p:spPr>
            <a:xfrm>
              <a:off x="5300803" y="3499476"/>
              <a:ext cx="2946475" cy="1973179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865928" y="4189269"/>
              <a:ext cx="21047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gật </a:t>
              </a:r>
              <a:r>
                <a:rPr lang="en-US" sz="27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endPara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848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022E-16 L 0.11693 -0.41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4 0.02106 L 0.40651 -0.355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2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-0.25808 -0.209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4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31289 -0.166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-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00533 -0.1439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8 7.40741E-7 L -0.09453 -0.3159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2" y="-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162 L 0.31393 -0.566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07357 -0.554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2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46"/>
            <a:ext cx="12469091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12749" y="545432"/>
            <a:ext cx="10933819" cy="5422232"/>
            <a:chOff x="3641819" y="56683"/>
            <a:chExt cx="10039458" cy="2950718"/>
          </a:xfrm>
        </p:grpSpPr>
        <p:grpSp>
          <p:nvGrpSpPr>
            <p:cNvPr id="5" name="组合 8">
              <a:extLst>
                <a:ext uri="{FF2B5EF4-FFF2-40B4-BE49-F238E27FC236}">
                  <a16:creationId xmlns=""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7" name="矩形: 圆角 116">
                <a:extLst>
                  <a:ext uri="{FF2B5EF4-FFF2-40B4-BE49-F238E27FC236}">
                    <a16:creationId xmlns=""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670386" y="2613308"/>
                <a:ext cx="3488274" cy="9986383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8" name="图片 117">
                <a:extLst>
                  <a:ext uri="{FF2B5EF4-FFF2-40B4-BE49-F238E27FC236}">
                    <a16:creationId xmlns=""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9" name="图片 117">
                <a:extLst>
                  <a:ext uri="{FF2B5EF4-FFF2-40B4-BE49-F238E27FC236}">
                    <a16:creationId xmlns=""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4019077" y="650224"/>
              <a:ext cx="9180110" cy="318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sz="32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32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2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2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2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32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</a:t>
              </a:r>
              <a:r>
                <a:rPr lang="en-US" sz="32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32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2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2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Na.</a:t>
              </a:r>
              <a:endPara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1491" t="36472" r="24913" b="18304"/>
          <a:stretch/>
        </p:blipFill>
        <p:spPr>
          <a:xfrm>
            <a:off x="4891122" y="2282452"/>
            <a:ext cx="2686846" cy="289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5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=""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=""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5" y="1"/>
            <a:ext cx="9906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697978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2" y="4822265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dẻ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7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ạ!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5537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207335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7"/>
            <a:ext cx="1862847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8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2" name="Flowchart: Connector 31">
            <a:hlinkClick r:id="rId9" action="ppaction://hlinksldjump"/>
          </p:cNvPr>
          <p:cNvSpPr/>
          <p:nvPr/>
        </p:nvSpPr>
        <p:spPr>
          <a:xfrm>
            <a:off x="8443259" y="646793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3124202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4938873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7620002" y="5948351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8818377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5714509" y="4099758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2057401" y="6388883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7698878" y="5149960"/>
            <a:ext cx="196671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5960641" y="5788860"/>
            <a:ext cx="167027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8324068" y="5544591"/>
            <a:ext cx="283275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10136138" y="6413005"/>
            <a:ext cx="308465" cy="29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6333254" y="6515857"/>
            <a:ext cx="283223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20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4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4" y="9906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1"/>
            <a:ext cx="688403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0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6627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256793" y="5033261"/>
            <a:ext cx="2074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iCiel Crocante" panose="02000000000000000000" pitchFamily="2" charset="0"/>
                <a:cs typeface="Times New Roman" pitchFamily="18" charset="0"/>
              </a:rPr>
              <a:t>B</a:t>
            </a:r>
            <a:endParaRPr lang="en-US" sz="5400" b="1" dirty="0">
              <a:solidFill>
                <a:schemeClr val="bg1"/>
              </a:solidFill>
              <a:latin typeface="iCiel Crocante" panose="02000000000000000000" pitchFamily="2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141519" y="-103743"/>
            <a:ext cx="6800851" cy="2826661"/>
            <a:chOff x="3141519" y="-103743"/>
            <a:chExt cx="6800851" cy="282666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354" b="71250" l="14688" r="91875">
                          <a14:foregroundMark x1="36667" y1="29792" x2="51458" y2="23229"/>
                          <a14:foregroundMark x1="53750" y1="22500" x2="71979" y2="30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6" t="20227" r="8409" b="25000"/>
            <a:stretch/>
          </p:blipFill>
          <p:spPr bwMode="auto">
            <a:xfrm>
              <a:off x="3141519" y="-103743"/>
              <a:ext cx="6629400" cy="2826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561196" y="673420"/>
              <a:ext cx="63811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chemeClr val="bg1"/>
                  </a:solidFill>
                </a:rPr>
                <a:t>Trò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chơi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nào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không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phải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trò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chơi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dân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gian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?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34009" y="1192709"/>
              <a:ext cx="1983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A. Ô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ăn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quan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34009" y="1664828"/>
              <a:ext cx="1983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B.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Lắp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ráp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72197" y="1239893"/>
              <a:ext cx="2653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C.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Bịt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mắt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bắt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dê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56219" y="1698169"/>
              <a:ext cx="2653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D.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Mèo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đuổi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chuột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9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57497" y="-18677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6627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8706" y="754691"/>
            <a:ext cx="5884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Cánh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diều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ví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giống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?</a:t>
            </a:r>
          </a:p>
          <a:p>
            <a:pPr marL="514350" indent="-514350">
              <a:buAutoNum type="alphaUcPeriod"/>
            </a:pPr>
            <a:r>
              <a:rPr lang="en-US" sz="2800" b="1" dirty="0" err="1" smtClean="0">
                <a:solidFill>
                  <a:srgbClr val="FFFF00"/>
                </a:solidFill>
                <a:cs typeface="Times New Roman" pitchFamily="18" charset="0"/>
              </a:rPr>
              <a:t>Quả</a:t>
            </a:r>
            <a:r>
              <a:rPr lang="en-US" sz="2800" b="1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itchFamily="18" charset="0"/>
              </a:rPr>
              <a:t>bóng</a:t>
            </a:r>
            <a:r>
              <a:rPr lang="en-US" sz="2800" b="1" dirty="0">
                <a:solidFill>
                  <a:srgbClr val="FFFF00"/>
                </a:solidFill>
                <a:cs typeface="Times New Roman" pitchFamily="18" charset="0"/>
              </a:rPr>
              <a:t>	</a:t>
            </a:r>
            <a:r>
              <a:rPr lang="en-US" sz="2800" b="1" dirty="0" smtClean="0">
                <a:solidFill>
                  <a:srgbClr val="FFFF00"/>
                </a:solidFill>
                <a:cs typeface="Times New Roman" pitchFamily="18" charset="0"/>
              </a:rPr>
              <a:t>	C.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itchFamily="18" charset="0"/>
              </a:rPr>
              <a:t>Chú</a:t>
            </a:r>
            <a:r>
              <a:rPr lang="en-US" sz="2800" b="1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itchFamily="18" charset="0"/>
              </a:rPr>
              <a:t>cuội</a:t>
            </a:r>
            <a:endParaRPr lang="en-US" sz="2800" b="1" dirty="0" smtClean="0">
              <a:solidFill>
                <a:srgbClr val="FFFF00"/>
              </a:solidFill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2800" b="1" dirty="0" err="1" smtClean="0">
                <a:solidFill>
                  <a:srgbClr val="FFFF00"/>
                </a:solidFill>
                <a:cs typeface="Times New Roman" pitchFamily="18" charset="0"/>
              </a:rPr>
              <a:t>Lưỡi</a:t>
            </a:r>
            <a:r>
              <a:rPr lang="en-US" sz="2800" b="1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itchFamily="18" charset="0"/>
              </a:rPr>
              <a:t>liềm</a:t>
            </a:r>
            <a:r>
              <a:rPr lang="en-US" sz="2800" b="1" dirty="0" smtClean="0">
                <a:solidFill>
                  <a:srgbClr val="FFFF00"/>
                </a:solidFill>
                <a:cs typeface="Times New Roman" pitchFamily="18" charset="0"/>
              </a:rPr>
              <a:t>		D.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itchFamily="18" charset="0"/>
              </a:rPr>
              <a:t>Chiếc</a:t>
            </a:r>
            <a:r>
              <a:rPr lang="en-US" sz="2800" b="1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itchFamily="18" charset="0"/>
              </a:rPr>
              <a:t>lá</a:t>
            </a:r>
            <a:endParaRPr lang="en-US" sz="2800" b="1" dirty="0" smtClean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34840" y="5316583"/>
            <a:ext cx="207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83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9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74338" y="446117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44180" y="750444"/>
            <a:ext cx="588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Rồng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rắn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mây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”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nếu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khúc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đuôi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bị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bắt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phải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34661" y="5294043"/>
            <a:ext cx="3128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thầy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thuốc</a:t>
            </a:r>
            <a:endParaRPr lang="en-US" sz="32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83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071815" y="-26841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6627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1017200"/>
            <a:ext cx="5884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thuộc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lòng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khổ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thơ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“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Gọi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”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thích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nhất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34840" y="5316583"/>
            <a:ext cx="207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96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  <a:endParaRPr lang="en-US" sz="40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ẤM GIA ĐÌNH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 smtClean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24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SỰ TÍCH HOA TỈ MUỘI</a:t>
            </a:r>
            <a:endParaRPr lang="en-US" sz="4400" b="1" dirty="0">
              <a:solidFill>
                <a:srgbClr val="0070C0"/>
              </a:solidFill>
              <a:latin typeface="r0c0i Linotte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21100&quot;&gt;&lt;object type=&quot;3&quot; unique_id=&quot;21101&quot;&gt;&lt;property id=&quot;20148&quot; value=&quot;5&quot;/&gt;&lt;property id=&quot;20300&quot; value=&quot;Slide 2&quot;/&gt;&lt;property id=&quot;20307&quot; value=&quot;289&quot;/&gt;&lt;/object&gt;&lt;object type=&quot;3&quot; unique_id=&quot;21102&quot;&gt;&lt;property id=&quot;20148&quot; value=&quot;5&quot;/&gt;&lt;property id=&quot;20300&quot; value=&quot;Slide 3&quot;/&gt;&lt;property id=&quot;20307&quot; value=&quot;290&quot;/&gt;&lt;/object&gt;&lt;object type=&quot;3&quot; unique_id=&quot;21103&quot;&gt;&lt;property id=&quot;20148&quot; value=&quot;5&quot;/&gt;&lt;property id=&quot;20300&quot; value=&quot;Slide 4&quot;/&gt;&lt;property id=&quot;20307&quot; value=&quot;291&quot;/&gt;&lt;/object&gt;&lt;object type=&quot;3&quot; unique_id=&quot;21104&quot;&gt;&lt;property id=&quot;20148&quot; value=&quot;5&quot;/&gt;&lt;property id=&quot;20300&quot; value=&quot;Slide 5&quot;/&gt;&lt;property id=&quot;20307&quot; value=&quot;292&quot;/&gt;&lt;/object&gt;&lt;object type=&quot;3&quot; unique_id=&quot;21105&quot;&gt;&lt;property id=&quot;20148&quot; value=&quot;5&quot;/&gt;&lt;property id=&quot;20300&quot; value=&quot;Slide 6&quot;/&gt;&lt;property id=&quot;20307&quot; value=&quot;293&quot;/&gt;&lt;/object&gt;&lt;object type=&quot;3&quot; unique_id=&quot;21106&quot;&gt;&lt;property id=&quot;20148&quot; value=&quot;5&quot;/&gt;&lt;property id=&quot;20300&quot; value=&quot;Slide 7&quot;/&gt;&lt;property id=&quot;20307&quot; value=&quot;294&quot;/&gt;&lt;/object&gt;&lt;object type=&quot;3&quot; unique_id=&quot;21107&quot;&gt;&lt;property id=&quot;20148&quot; value=&quot;5&quot;/&gt;&lt;property id=&quot;20300&quot; value=&quot;Slide 8&quot;/&gt;&lt;property id=&quot;20307&quot; value=&quot;295&quot;/&gt;&lt;/object&gt;&lt;object type=&quot;3&quot; unique_id=&quot;21108&quot;&gt;&lt;property id=&quot;20148&quot; value=&quot;5&quot;/&gt;&lt;property id=&quot;20300&quot; value=&quot;Slide 9&quot;/&gt;&lt;property id=&quot;20307&quot; value=&quot;257&quot;/&gt;&lt;/object&gt;&lt;object type=&quot;3&quot; unique_id=&quot;21109&quot;&gt;&lt;property id=&quot;20148&quot; value=&quot;5&quot;/&gt;&lt;property id=&quot;20300&quot; value=&quot;Slide 10&quot;/&gt;&lt;property id=&quot;20307&quot; value=&quot;287&quot;/&gt;&lt;/object&gt;&lt;object type=&quot;3&quot; unique_id=&quot;21110&quot;&gt;&lt;property id=&quot;20148&quot; value=&quot;5&quot;/&gt;&lt;property id=&quot;20300&quot; value=&quot;Slide 11&quot;/&gt;&lt;property id=&quot;20307&quot; value=&quot;258&quot;/&gt;&lt;/object&gt;&lt;object type=&quot;3&quot; unique_id=&quot;21111&quot;&gt;&lt;property id=&quot;20148&quot; value=&quot;5&quot;/&gt;&lt;property id=&quot;20300&quot; value=&quot;Slide 12&quot;/&gt;&lt;property id=&quot;20307&quot; value=&quot;274&quot;/&gt;&lt;/object&gt;&lt;object type=&quot;3&quot; unique_id=&quot;21112&quot;&gt;&lt;property id=&quot;20148&quot; value=&quot;5&quot;/&gt;&lt;property id=&quot;20300&quot; value=&quot;Slide 13&quot;/&gt;&lt;property id=&quot;20307&quot; value=&quot;273&quot;/&gt;&lt;/object&gt;&lt;object type=&quot;3&quot; unique_id=&quot;21113&quot;&gt;&lt;property id=&quot;20148&quot; value=&quot;5&quot;/&gt;&lt;property id=&quot;20300&quot; value=&quot;Slide 14&quot;/&gt;&lt;property id=&quot;20307&quot; value=&quot;296&quot;/&gt;&lt;/object&gt;&lt;object type=&quot;3&quot; unique_id=&quot;21114&quot;&gt;&lt;property id=&quot;20148&quot; value=&quot;5&quot;/&gt;&lt;property id=&quot;20300&quot; value=&quot;Slide 15&quot;/&gt;&lt;property id=&quot;20307&quot; value=&quot;297&quot;/&gt;&lt;/object&gt;&lt;object type=&quot;3&quot; unique_id=&quot;21115&quot;&gt;&lt;property id=&quot;20148&quot; value=&quot;5&quot;/&gt;&lt;property id=&quot;20300&quot; value=&quot;Slide 16&quot;/&gt;&lt;property id=&quot;20307&quot; value=&quot;261&quot;/&gt;&lt;/object&gt;&lt;object type=&quot;3&quot; unique_id=&quot;21116&quot;&gt;&lt;property id=&quot;20148&quot; value=&quot;5&quot;/&gt;&lt;property id=&quot;20300&quot; value=&quot;Slide 17&quot;/&gt;&lt;property id=&quot;20307&quot; value=&quot;264&quot;/&gt;&lt;/object&gt;&lt;object type=&quot;3&quot; unique_id=&quot;21117&quot;&gt;&lt;property id=&quot;20148&quot; value=&quot;5&quot;/&gt;&lt;property id=&quot;20300&quot; value=&quot;Slide 18&quot;/&gt;&lt;property id=&quot;20307&quot; value=&quot;303&quot;/&gt;&lt;/object&gt;&lt;object type=&quot;3&quot; unique_id=&quot;21118&quot;&gt;&lt;property id=&quot;20148&quot; value=&quot;5&quot;/&gt;&lt;property id=&quot;20300&quot; value=&quot;Slide 19&quot;/&gt;&lt;property id=&quot;20307&quot; value=&quot;300&quot;/&gt;&lt;/object&gt;&lt;object type=&quot;3&quot; unique_id=&quot;21119&quot;&gt;&lt;property id=&quot;20148&quot; value=&quot;5&quot;/&gt;&lt;property id=&quot;20300&quot; value=&quot;Slide 20&quot;/&gt;&lt;property id=&quot;20307&quot; value=&quot;298&quot;/&gt;&lt;/object&gt;&lt;object type=&quot;3&quot; unique_id=&quot;21120&quot;&gt;&lt;property id=&quot;20148&quot; value=&quot;5&quot;/&gt;&lt;property id=&quot;20300&quot; value=&quot;Slide 21&quot;/&gt;&lt;property id=&quot;20307&quot; value=&quot;299&quot;/&gt;&lt;/object&gt;&lt;object type=&quot;3&quot; unique_id=&quot;21121&quot;&gt;&lt;property id=&quot;20148&quot; value=&quot;5&quot;/&gt;&lt;property id=&quot;20300&quot; value=&quot;Slide 22&quot;/&gt;&lt;property id=&quot;20307&quot; value=&quot;301&quot;/&gt;&lt;/object&gt;&lt;object type=&quot;3&quot; unique_id=&quot;21122&quot;&gt;&lt;property id=&quot;20148&quot; value=&quot;5&quot;/&gt;&lt;property id=&quot;20300&quot; value=&quot;Slide 23&quot;/&gt;&lt;property id=&quot;20307&quot; value=&quot;304&quot;/&gt;&lt;/object&gt;&lt;object type=&quot;3&quot; unique_id=&quot;21123&quot;&gt;&lt;property id=&quot;20148&quot; value=&quot;5&quot;/&gt;&lt;property id=&quot;20300&quot; value=&quot;Slide 24&quot;/&gt;&lt;property id=&quot;20307&quot; value=&quot;302&quot;/&gt;&lt;/object&gt;&lt;object type=&quot;3&quot; unique_id=&quot;21124&quot;&gt;&lt;property id=&quot;20148&quot; value=&quot;5&quot;/&gt;&lt;property id=&quot;20300&quot; value=&quot;Slide 25&quot;/&gt;&lt;property id=&quot;20307&quot; value=&quot;305&quot;/&gt;&lt;/object&gt;&lt;object type=&quot;3&quot; unique_id=&quot;21125&quot;&gt;&lt;property id=&quot;20148&quot; value=&quot;5&quot;/&gt;&lt;property id=&quot;20300&quot; value=&quot;Slide 26&quot;/&gt;&lt;property id=&quot;20307&quot; value=&quot;268&quot;/&gt;&lt;/object&gt;&lt;object type=&quot;3&quot; unique_id=&quot;21126&quot;&gt;&lt;property id=&quot;20148&quot; value=&quot;5&quot;/&gt;&lt;property id=&quot;20300&quot; value=&quot;Slide 27&quot;/&gt;&lt;property id=&quot;20307&quot; value=&quot;306&quot;/&gt;&lt;/object&gt;&lt;object type=&quot;3&quot; unique_id=&quot;21127&quot;&gt;&lt;property id=&quot;20148&quot; value=&quot;5&quot;/&gt;&lt;property id=&quot;20300&quot; value=&quot;Slide 28&quot;/&gt;&lt;property id=&quot;20307&quot; value=&quot;307&quot;/&gt;&lt;/object&gt;&lt;object type=&quot;3&quot; unique_id=&quot;21128&quot;&gt;&lt;property id=&quot;20148&quot; value=&quot;5&quot;/&gt;&lt;property id=&quot;20300&quot; value=&quot;Slide 29&quot;/&gt;&lt;property id=&quot;20307&quot; value=&quot;286&quot;/&gt;&lt;/object&gt;&lt;object type=&quot;3&quot; unique_id=&quot;21219&quot;&gt;&lt;property id=&quot;20148&quot; value=&quot;5&quot;/&gt;&lt;property id=&quot;20300&quot; value=&quot;Slide 1&quot;/&gt;&lt;property id=&quot;20307&quot; value=&quot;308&quot;/&gt;&lt;/object&gt;&lt;/object&gt;&lt;object type=&quot;8&quot; unique_id=&quot;2115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2908</TotalTime>
  <Words>1721</Words>
  <Application>Microsoft Office PowerPoint</Application>
  <PresentationFormat>Widescreen</PresentationFormat>
  <Paragraphs>146</Paragraphs>
  <Slides>29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微软雅黑</vt:lpstr>
      <vt:lpstr>Arial</vt:lpstr>
      <vt:lpstr>Arial-Rounded</vt:lpstr>
      <vt:lpstr>Calibri</vt:lpstr>
      <vt:lpstr>Calibri Light</vt:lpstr>
      <vt:lpstr>iCiel Cadena</vt:lpstr>
      <vt:lpstr>iCiel Crocante</vt:lpstr>
      <vt:lpstr>iCiel Nabila</vt:lpstr>
      <vt:lpstr>Lobster</vt:lpstr>
      <vt:lpstr>Open Sans Bold</vt:lpstr>
      <vt:lpstr>r0c0i Linotte</vt:lpstr>
      <vt:lpstr>SVN-Gretoon</vt:lpstr>
      <vt:lpstr>Times New Roman</vt:lpstr>
      <vt:lpstr>方正粗圆_GBK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Microsoft account</cp:lastModifiedBy>
  <cp:revision>72</cp:revision>
  <dcterms:created xsi:type="dcterms:W3CDTF">2021-06-17T09:40:01Z</dcterms:created>
  <dcterms:modified xsi:type="dcterms:W3CDTF">2023-12-01T10:29:13Z</dcterms:modified>
</cp:coreProperties>
</file>