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 id="2147483710" r:id="rId6"/>
    <p:sldMasterId id="2147483722" r:id="rId7"/>
  </p:sldMasterIdLst>
  <p:notesMasterIdLst>
    <p:notesMasterId r:id="rId26"/>
  </p:notesMasterIdLst>
  <p:sldIdLst>
    <p:sldId id="308" r:id="rId8"/>
    <p:sldId id="284" r:id="rId9"/>
    <p:sldId id="285" r:id="rId10"/>
    <p:sldId id="286" r:id="rId11"/>
    <p:sldId id="287" r:id="rId12"/>
    <p:sldId id="288" r:id="rId13"/>
    <p:sldId id="259" r:id="rId14"/>
    <p:sldId id="260" r:id="rId15"/>
    <p:sldId id="295" r:id="rId16"/>
    <p:sldId id="296" r:id="rId17"/>
    <p:sldId id="297" r:id="rId18"/>
    <p:sldId id="298" r:id="rId19"/>
    <p:sldId id="299" r:id="rId20"/>
    <p:sldId id="300" r:id="rId21"/>
    <p:sldId id="266" r:id="rId22"/>
    <p:sldId id="267" r:id="rId23"/>
    <p:sldId id="291" r:id="rId24"/>
    <p:sldId id="307"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77" d="100"/>
          <a:sy n="77" d="100"/>
        </p:scale>
        <p:origin x="72" y="1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gs" Target="tags/tag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51666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Tree>
    <p:extLst>
      <p:ext uri="{BB962C8B-B14F-4D97-AF65-F5344CB8AC3E}">
        <p14:creationId xmlns:p14="http://schemas.microsoft.com/office/powerpoint/2010/main" val="1878492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171128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130770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85556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25678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35925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156227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17</a:t>
            </a:fld>
            <a:endParaRPr lang="en-US"/>
          </a:p>
        </p:txBody>
      </p:sp>
    </p:spTree>
    <p:extLst>
      <p:ext uri="{BB962C8B-B14F-4D97-AF65-F5344CB8AC3E}">
        <p14:creationId xmlns:p14="http://schemas.microsoft.com/office/powerpoint/2010/main" val="3873297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Kết</a:t>
            </a:r>
            <a:r>
              <a:rPr lang="en-US" baseline="0"/>
              <a:t> nối tri thức với cuộc sống</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6522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20/10/2023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20/10/2023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20/10/2023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20/10/2023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20/10/2023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20/10/2023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20/10/2023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20/10/2023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20/10/2023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20/10/2023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20/10/2023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20/10/2023</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20/10/2023</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20/10/2023</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20/10/2023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20/10/2023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20/10/2023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20/10/2023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814405645"/>
      </p:ext>
    </p:extLst>
  </p:cSld>
  <p:clrMapOvr>
    <a:masterClrMapping/>
  </p:clrMapOvr>
  <p:transition spd="med" advClick="0">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894174371"/>
      </p:ext>
    </p:extLst>
  </p:cSld>
  <p:clrMapOvr>
    <a:masterClrMapping/>
  </p:clrMapOvr>
  <p:transition spd="med" advClick="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3163657257"/>
      </p:ext>
    </p:extLst>
  </p:cSld>
  <p:clrMapOvr>
    <a:masterClrMapping/>
  </p:clrMapOvr>
  <p:transition spd="med" advClick="0">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4221381775"/>
      </p:ext>
    </p:extLst>
  </p:cSld>
  <p:clrMapOvr>
    <a:masterClrMapping/>
  </p:clrMapOvr>
  <p:transition spd="med" advClick="0">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4284384736"/>
      </p:ext>
    </p:extLst>
  </p:cSld>
  <p:clrMapOvr>
    <a:masterClrMapping/>
  </p:clrMapOvr>
  <p:transition spd="med" advClick="0">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615130872"/>
      </p:ext>
    </p:extLst>
  </p:cSld>
  <p:clrMapOvr>
    <a:masterClrMapping/>
  </p:clrMapOvr>
  <p:transition spd="med" advClick="0">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482867124"/>
      </p:ext>
    </p:extLst>
  </p:cSld>
  <p:clrMapOvr>
    <a:masterClrMapping/>
  </p:clrMapOvr>
  <p:transition spd="med" advClick="0">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454764006"/>
      </p:ext>
    </p:extLst>
  </p:cSld>
  <p:clrMapOvr>
    <a:masterClrMapping/>
  </p:clrMapOvr>
  <p:transition spd="med" advClick="0">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4006194424"/>
      </p:ext>
    </p:extLst>
  </p:cSld>
  <p:clrMapOvr>
    <a:masterClrMapping/>
  </p:clrMapOvr>
  <p:transition spd="med" advClick="0">
    <p:pul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2445802686"/>
      </p:ext>
    </p:extLst>
  </p:cSld>
  <p:clrMapOvr>
    <a:masterClrMapping/>
  </p:clrMapOvr>
  <p:transition spd="med" advClick="0">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4226178132"/>
      </p:ext>
    </p:extLst>
  </p:cSld>
  <p:clrMapOvr>
    <a:masterClrMapping/>
  </p:clrMapOvr>
  <p:transition spd="med" advClick="0">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2455811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69731453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9377902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433800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2625376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301555945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5866477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6870128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17195871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4493569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Tree>
    <p:extLst>
      <p:ext uri="{BB962C8B-B14F-4D97-AF65-F5344CB8AC3E}">
        <p14:creationId xmlns:p14="http://schemas.microsoft.com/office/powerpoint/2010/main" val="28650699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7.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20/10/2023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2023/10/20</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20/10/2023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20/10/2023</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srgbClr val="CFCFCF"/>
                </a:solidFill>
                <a:effectLst/>
                <a:uLnTx/>
                <a:uFillTx/>
                <a:latin typeface="等线"/>
                <a:ea typeface="微软雅黑"/>
                <a:cs typeface="+mn-cs"/>
              </a:rPr>
              <a:t>www.9slide.vn</a:t>
            </a:r>
            <a:endParaRPr kumimoji="0" lang="en-US" sz="2400" b="0" i="0" u="none" strike="noStrike" kern="1200" cap="none" spc="0" normalizeH="0" baseline="0" noProof="0">
              <a:ln>
                <a:noFill/>
              </a:ln>
              <a:solidFill>
                <a:srgbClr val="CFCFCF"/>
              </a:solidFill>
              <a:effectLst/>
              <a:uLnTx/>
              <a:uFillTx/>
              <a:latin typeface="等线"/>
              <a:ea typeface="微软雅黑"/>
              <a:cs typeface="+mn-cs"/>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CE5B826-6809-49B3-9B4B-177D412235B0}"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1AD0B5-09AD-499F-88BC-01FCE55CDA76}" type="slidenum">
              <a:rPr kumimoji="0" lang="zh-CN" altLang="en-US" sz="1200" b="0" i="0" u="none" strike="noStrike" kern="1200" cap="none" spc="0" normalizeH="0" baseline="0" noProof="0" smtClean="0">
                <a:ln>
                  <a:noFill/>
                </a:ln>
                <a:solidFill>
                  <a:prstClr val="black">
                    <a:tint val="75000"/>
                  </a:prstClr>
                </a:solidFill>
                <a:effectLst/>
                <a:uLnTx/>
                <a:uFillTx/>
                <a:latin typeface="等线"/>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ea typeface="微软雅黑"/>
              <a:cs typeface="+mn-cs"/>
            </a:endParaRPr>
          </a:p>
        </p:txBody>
      </p:sp>
    </p:spTree>
    <p:extLst>
      <p:ext uri="{BB962C8B-B14F-4D97-AF65-F5344CB8AC3E}">
        <p14:creationId xmlns:p14="http://schemas.microsoft.com/office/powerpoint/2010/main" val="108526059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med" advClick="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D54D79-588C-414F-9935-D85D2666634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2023/10/20</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EC328-9116-4993-92C0-623125586BFE}" type="slidenum">
              <a:rPr kumimoji="0" lang="zh-CN" altLang="en-US" sz="1200" b="0" i="0" u="none" strike="noStrike" kern="1200" cap="none" spc="0" normalizeH="0" baseline="0" noProof="0" smtClean="0">
                <a:ln>
                  <a:noFill/>
                </a:ln>
                <a:solidFill>
                  <a:prstClr val="black">
                    <a:tint val="75000"/>
                  </a:prstClr>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cs typeface="+mn-cs"/>
            </a:endParaRPr>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369360061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gif"/><Relationship Id="rId3" Type="http://schemas.openxmlformats.org/officeDocument/2006/relationships/image" Target="../media/image9.png"/><Relationship Id="rId7" Type="http://schemas.openxmlformats.org/officeDocument/2006/relationships/image" Target="../media/image6.svg"/><Relationship Id="rId12" Type="http://schemas.openxmlformats.org/officeDocument/2006/relationships/image" Target="../media/image15.gif"/><Relationship Id="rId2" Type="http://schemas.openxmlformats.org/officeDocument/2006/relationships/image" Target="../media/image8.gif"/><Relationship Id="rId16" Type="http://schemas.openxmlformats.org/officeDocument/2006/relationships/image" Target="../media/image18.png"/><Relationship Id="rId1" Type="http://schemas.openxmlformats.org/officeDocument/2006/relationships/slideLayout" Target="../slideLayouts/slideLayout64.xml"/><Relationship Id="rId6" Type="http://schemas.openxmlformats.org/officeDocument/2006/relationships/image" Target="../media/image11.png"/><Relationship Id="rId11" Type="http://schemas.openxmlformats.org/officeDocument/2006/relationships/image" Target="../media/image14.gif"/><Relationship Id="rId5" Type="http://schemas.openxmlformats.org/officeDocument/2006/relationships/image" Target="../media/image10.pn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13.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8.xml"/><Relationship Id="rId16" Type="http://schemas.openxmlformats.org/officeDocument/2006/relationships/image" Target="../media/image48.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23.png"/><Relationship Id="rId2" Type="http://schemas.openxmlformats.org/officeDocument/2006/relationships/audio" Target="../media/media2.mp3"/><Relationship Id="rId16" Type="http://schemas.openxmlformats.org/officeDocument/2006/relationships/image" Target="../media/image2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2.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jpe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23.png"/><Relationship Id="rId2" Type="http://schemas.openxmlformats.org/officeDocument/2006/relationships/audio" Target="../media/media2.mp3"/><Relationship Id="rId16" Type="http://schemas.openxmlformats.org/officeDocument/2006/relationships/image" Target="../media/image2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2.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jpe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23.png"/><Relationship Id="rId2" Type="http://schemas.openxmlformats.org/officeDocument/2006/relationships/audio" Target="../media/media2.mp3"/><Relationship Id="rId16" Type="http://schemas.openxmlformats.org/officeDocument/2006/relationships/image" Target="../media/image2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2.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9.jpe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5"/>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a:t>
            </a:r>
            <a:r>
              <a:rPr lang="en-US" sz="4590" dirty="0" err="1">
                <a:solidFill>
                  <a:srgbClr val="FF0000"/>
                </a:solidFill>
                <a:effectLst>
                  <a:outerShdw dist="50800" dir="5400000" algn="ctr" rotWithShape="0">
                    <a:srgbClr val="F79646">
                      <a:lumMod val="40000"/>
                      <a:lumOff val="60000"/>
                    </a:srgbClr>
                  </a:outerShdw>
                </a:effectLst>
                <a:latin typeface="Open Sans Bold"/>
              </a:rPr>
              <a:t>TUẦN</a:t>
            </a:r>
            <a:r>
              <a:rPr lang="en-US" sz="4590" dirty="0">
                <a:solidFill>
                  <a:srgbClr val="FF0000"/>
                </a:solidFill>
                <a:effectLst>
                  <a:outerShdw dist="50800" dir="5400000" algn="ctr" rotWithShape="0">
                    <a:srgbClr val="F79646">
                      <a:lumMod val="40000"/>
                      <a:lumOff val="60000"/>
                    </a:srgbClr>
                  </a:outerShdw>
                </a:effectLst>
                <a:latin typeface="Open Sans Bold"/>
              </a:rPr>
              <a:t> </a:t>
            </a:r>
            <a:r>
              <a:rPr lang="vi-VN" sz="4590" dirty="0" smtClean="0">
                <a:solidFill>
                  <a:srgbClr val="FF0000"/>
                </a:solidFill>
                <a:effectLst>
                  <a:outerShdw dist="50800" dir="5400000" algn="ctr" rotWithShape="0">
                    <a:srgbClr val="F79646">
                      <a:lumMod val="40000"/>
                      <a:lumOff val="60000"/>
                    </a:srgbClr>
                  </a:outerShdw>
                </a:effectLst>
                <a:latin typeface="Open Sans Bold"/>
              </a:rPr>
              <a:t>4</a:t>
            </a:r>
            <a:r>
              <a:rPr lang="en-US" sz="4590" dirty="0" smtClean="0">
                <a:solidFill>
                  <a:srgbClr val="FF0000"/>
                </a:solidFill>
                <a:effectLst>
                  <a:outerShdw dist="50800" dir="5400000" algn="ctr" rotWithShape="0">
                    <a:srgbClr val="F79646">
                      <a:lumMod val="40000"/>
                      <a:lumOff val="60000"/>
                    </a:srgbClr>
                  </a:outerShdw>
                </a:effectLst>
                <a:latin typeface="Open Sans Bold"/>
              </a:rPr>
              <a:t> </a:t>
            </a:r>
            <a:r>
              <a:rPr lang="en-US" sz="4590" dirty="0" err="1">
                <a:solidFill>
                  <a:srgbClr val="FF0000"/>
                </a:solidFill>
                <a:effectLst>
                  <a:outerShdw dist="50800" dir="5400000" algn="ctr" rotWithShape="0">
                    <a:srgbClr val="F79646">
                      <a:lumMod val="40000"/>
                      <a:lumOff val="60000"/>
                    </a:srgbClr>
                  </a:outerShdw>
                </a:effectLst>
                <a:latin typeface="Open Sans Bold"/>
              </a:rPr>
              <a:t>THÁNG</a:t>
            </a:r>
            <a:r>
              <a:rPr lang="en-US" sz="4590" dirty="0">
                <a:solidFill>
                  <a:srgbClr val="FF0000"/>
                </a:solidFill>
                <a:effectLst>
                  <a:outerShdw dist="50800" dir="5400000" algn="ctr" rotWithShape="0">
                    <a:srgbClr val="F79646">
                      <a:lumMod val="40000"/>
                      <a:lumOff val="60000"/>
                    </a:srgbClr>
                  </a:outerShdw>
                </a:effectLst>
                <a:latin typeface="Open Sans Bold"/>
              </a:rPr>
              <a:t> </a:t>
            </a:r>
            <a:r>
              <a:rPr lang="vi-VN" sz="4590" dirty="0" smtClean="0">
                <a:solidFill>
                  <a:srgbClr val="FF0000"/>
                </a:solidFill>
                <a:effectLst>
                  <a:outerShdw dist="50800" dir="5400000" algn="ctr" rotWithShape="0">
                    <a:srgbClr val="F79646">
                      <a:lumMod val="40000"/>
                      <a:lumOff val="60000"/>
                    </a:srgbClr>
                  </a:outerShdw>
                </a:effectLst>
                <a:latin typeface="Open Sans Bold"/>
              </a:rPr>
              <a:t>10</a:t>
            </a:r>
            <a:endParaRPr lang="en-US" sz="4590"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01909" y="2889172"/>
            <a:ext cx="10289764" cy="888256"/>
          </a:xfrm>
          <a:prstGeom prst="rect">
            <a:avLst/>
          </a:prstGeom>
        </p:spPr>
        <p:txBody>
          <a:bodyPr lIns="0" tIns="0" rIns="0" bIns="0" rtlCol="0" anchor="t">
            <a:spAutoFit/>
          </a:bodyPr>
          <a:lstStyle/>
          <a:p>
            <a:pPr algn="ctr" defTabSz="609630">
              <a:lnSpc>
                <a:spcPts val="7919"/>
              </a:lnSpc>
              <a:spcBef>
                <a:spcPct val="0"/>
              </a:spcBef>
            </a:pPr>
            <a:r>
              <a:rPr lang="en-US" sz="4400" dirty="0" err="1" smtClean="0">
                <a:solidFill>
                  <a:srgbClr val="FF0000"/>
                </a:solidFill>
                <a:latin typeface="Open Sans Bold"/>
              </a:rPr>
              <a:t>Môn</a:t>
            </a:r>
            <a:r>
              <a:rPr lang="vi-VN" sz="4400" dirty="0" smtClean="0">
                <a:solidFill>
                  <a:srgbClr val="FF0000"/>
                </a:solidFill>
                <a:latin typeface="Open Sans Bold"/>
              </a:rPr>
              <a:t>: </a:t>
            </a:r>
            <a:r>
              <a:rPr lang="vi-VN" sz="4400" dirty="0" smtClean="0">
                <a:solidFill>
                  <a:srgbClr val="FF0000"/>
                </a:solidFill>
                <a:latin typeface="Open Sans Bold"/>
              </a:rPr>
              <a:t>Tự nhiên và xã hội</a:t>
            </a:r>
            <a:endParaRPr lang="en-US" sz="4400" dirty="0">
              <a:solidFill>
                <a:srgbClr val="FF0000"/>
              </a:solidFill>
              <a:latin typeface="Open Sans Bold"/>
            </a:endParaRPr>
          </a:p>
        </p:txBody>
      </p:sp>
      <p:sp>
        <p:nvSpPr>
          <p:cNvPr id="17" name="TextBox 17"/>
          <p:cNvSpPr txBox="1"/>
          <p:nvPr/>
        </p:nvSpPr>
        <p:spPr>
          <a:xfrm>
            <a:off x="3841804" y="4707994"/>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xmlns=""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1920" y="330199"/>
            <a:ext cx="1755422" cy="1755422"/>
          </a:xfrm>
          <a:prstGeom prst="rect">
            <a:avLst/>
          </a:prstGeom>
        </p:spPr>
      </p:pic>
      <p:sp>
        <p:nvSpPr>
          <p:cNvPr id="21" name="TextBox 16">
            <a:extLst>
              <a:ext uri="{FF2B5EF4-FFF2-40B4-BE49-F238E27FC236}">
                <a16:creationId xmlns:a16="http://schemas.microsoft.com/office/drawing/2014/main" xmlns="" id="{520550C4-7170-1A09-84B4-22E7148412DD}"/>
              </a:ext>
            </a:extLst>
          </p:cNvPr>
          <p:cNvSpPr txBox="1"/>
          <p:nvPr/>
        </p:nvSpPr>
        <p:spPr>
          <a:xfrm>
            <a:off x="1161794" y="2017524"/>
            <a:ext cx="10289764" cy="905761"/>
          </a:xfrm>
          <a:prstGeom prst="rect">
            <a:avLst/>
          </a:prstGeom>
        </p:spPr>
        <p:txBody>
          <a:bodyPr lIns="0" tIns="0" rIns="0" bIns="0" rtlCol="0" anchor="t">
            <a:spAutoFit/>
          </a:bodyPr>
          <a:lstStyle/>
          <a:p>
            <a:pPr algn="ctr" defTabSz="609630">
              <a:lnSpc>
                <a:spcPts val="7919"/>
              </a:lnSpc>
              <a:spcBef>
                <a:spcPct val="0"/>
              </a:spcBef>
            </a:pPr>
            <a:r>
              <a:rPr lang="en-US" sz="5000" dirty="0" err="1">
                <a:solidFill>
                  <a:srgbClr val="002060"/>
                </a:solidFill>
                <a:latin typeface="Open Sans Bold"/>
              </a:rPr>
              <a:t>KHỐI</a:t>
            </a:r>
            <a:r>
              <a:rPr lang="en-US" sz="5000" dirty="0">
                <a:solidFill>
                  <a:srgbClr val="002060"/>
                </a:solidFill>
                <a:latin typeface="Open Sans Bold"/>
              </a:rPr>
              <a:t> </a:t>
            </a:r>
            <a:r>
              <a:rPr lang="vi-VN" sz="5000" dirty="0" smtClean="0">
                <a:solidFill>
                  <a:srgbClr val="002060"/>
                </a:solidFill>
                <a:latin typeface="Open Sans Bold"/>
              </a:rPr>
              <a:t>2</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xmlns="" id="{ED598F25-67D0-4330-F673-D44922373DD5}"/>
              </a:ext>
            </a:extLst>
          </p:cNvPr>
          <p:cNvSpPr txBox="1"/>
          <p:nvPr/>
        </p:nvSpPr>
        <p:spPr>
          <a:xfrm>
            <a:off x="2943225" y="453422"/>
            <a:ext cx="6328999" cy="474489"/>
          </a:xfrm>
          <a:prstGeom prst="rect">
            <a:avLst/>
          </a:prstGeom>
        </p:spPr>
        <p:txBody>
          <a:bodyPr wrap="square" lIns="0" tIns="0" rIns="0" bIns="0" rtlCol="0" anchor="t">
            <a:spAutoFit/>
          </a:bodyPr>
          <a:lstStyle/>
          <a:p>
            <a:pPr algn="ctr" defTabSz="609630">
              <a:lnSpc>
                <a:spcPts val="3659"/>
              </a:lnSpc>
            </a:pPr>
            <a:r>
              <a:rPr lang="en-US" sz="3000" b="1" dirty="0" err="1">
                <a:solidFill>
                  <a:srgbClr val="000000"/>
                </a:solidFill>
                <a:latin typeface="Times New Roman" panose="02020603050405020304" pitchFamily="18" charset="0"/>
                <a:cs typeface="Times New Roman" panose="02020603050405020304" pitchFamily="18" charset="0"/>
              </a:rPr>
              <a:t>Trường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Tiểu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học</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Nguyễn</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Bỉnh</a:t>
            </a:r>
            <a:r>
              <a:rPr lang="en-US" sz="3000" b="1" dirty="0">
                <a:solidFill>
                  <a:srgbClr val="000000"/>
                </a:solidFill>
                <a:latin typeface="Times New Roman" panose="02020603050405020304" pitchFamily="18" charset="0"/>
                <a:cs typeface="Times New Roman" panose="02020603050405020304" pitchFamily="18" charset="0"/>
              </a:rPr>
              <a:t> Khiêm</a:t>
            </a:r>
          </a:p>
        </p:txBody>
      </p:sp>
      <p:sp>
        <p:nvSpPr>
          <p:cNvPr id="9" name="TextBox 16">
            <a:extLst>
              <a:ext uri="{FF2B5EF4-FFF2-40B4-BE49-F238E27FC236}">
                <a16:creationId xmlns:a16="http://schemas.microsoft.com/office/drawing/2014/main" xmlns="" id="{D15085B2-8F7D-ACFE-AC48-5E55400CFD1D}"/>
              </a:ext>
            </a:extLst>
          </p:cNvPr>
          <p:cNvSpPr txBox="1"/>
          <p:nvPr/>
        </p:nvSpPr>
        <p:spPr>
          <a:xfrm>
            <a:off x="844680" y="3691165"/>
            <a:ext cx="10289764" cy="1013098"/>
          </a:xfrm>
          <a:prstGeom prst="rect">
            <a:avLst/>
          </a:prstGeom>
        </p:spPr>
        <p:txBody>
          <a:bodyPr lIns="0" tIns="0" rIns="0" bIns="0" rtlCol="0" anchor="t">
            <a:spAutoFit/>
          </a:bodyPr>
          <a:lstStyle/>
          <a:p>
            <a:pPr algn="ctr" defTabSz="609630">
              <a:lnSpc>
                <a:spcPts val="7919"/>
              </a:lnSpc>
              <a:spcBef>
                <a:spcPct val="0"/>
              </a:spcBef>
            </a:pPr>
            <a:r>
              <a:rPr lang="en-US" sz="4400" dirty="0" err="1">
                <a:solidFill>
                  <a:srgbClr val="002060"/>
                </a:solidFill>
                <a:latin typeface="Open Sans Bold"/>
              </a:rPr>
              <a:t>Tên</a:t>
            </a:r>
            <a:r>
              <a:rPr lang="en-US" sz="4400" dirty="0">
                <a:solidFill>
                  <a:srgbClr val="002060"/>
                </a:solidFill>
                <a:latin typeface="Open Sans Bold"/>
              </a:rPr>
              <a:t> </a:t>
            </a:r>
            <a:r>
              <a:rPr lang="en-US" sz="4400" dirty="0" err="1">
                <a:solidFill>
                  <a:srgbClr val="002060"/>
                </a:solidFill>
                <a:latin typeface="Open Sans Bold"/>
              </a:rPr>
              <a:t>bài</a:t>
            </a:r>
            <a:r>
              <a:rPr lang="en-US" sz="4400" dirty="0">
                <a:solidFill>
                  <a:srgbClr val="002060"/>
                </a:solidFill>
                <a:latin typeface="Open Sans Bold"/>
              </a:rPr>
              <a:t>: </a:t>
            </a:r>
            <a:r>
              <a:rPr lang="vi-VN" sz="4400" dirty="0" smtClean="0">
                <a:solidFill>
                  <a:srgbClr val="002060"/>
                </a:solidFill>
                <a:latin typeface="Open Sans Bold"/>
              </a:rPr>
              <a:t>An toàn khi ở trường</a:t>
            </a:r>
            <a:endParaRPr lang="en-US" sz="4400" dirty="0">
              <a:solidFill>
                <a:srgbClr val="002060"/>
              </a:solidFill>
              <a:latin typeface="Open Sans Bold"/>
            </a:endParaRPr>
          </a:p>
        </p:txBody>
      </p:sp>
    </p:spTree>
    <p:extLst>
      <p:ext uri="{BB962C8B-B14F-4D97-AF65-F5344CB8AC3E}">
        <p14:creationId xmlns:p14="http://schemas.microsoft.com/office/powerpoint/2010/main" val="3180279365"/>
      </p:ext>
    </p:extLst>
  </p:cSld>
  <p:clrMapOvr>
    <a:masterClrMapping/>
  </p:clrMapOvr>
  <p:transition spd="med" advClick="0">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Rounded Rectangle 7">
            <a:extLst>
              <a:ext uri="{FF2B5EF4-FFF2-40B4-BE49-F238E27FC236}">
                <a16:creationId xmlns:a16="http://schemas.microsoft.com/office/drawing/2014/main" xmlns="" id="{55E47D82-43A5-4F58-948D-57D75E71CC38}"/>
              </a:ext>
            </a:extLst>
          </p:cNvPr>
          <p:cNvSpPr/>
          <p:nvPr/>
        </p:nvSpPr>
        <p:spPr>
          <a:xfrm>
            <a:off x="858982" y="132080"/>
            <a:ext cx="10363373"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Khi</a:t>
            </a:r>
            <a:r>
              <a:rPr lang="en-US" sz="2800" dirty="0"/>
              <a:t> </a:t>
            </a:r>
            <a:r>
              <a:rPr lang="en-US" sz="2800" dirty="0" err="1"/>
              <a:t>tham</a:t>
            </a:r>
            <a:r>
              <a:rPr lang="en-US" sz="2800" dirty="0"/>
              <a:t> </a:t>
            </a:r>
            <a:r>
              <a:rPr lang="en-US" sz="2800" dirty="0" err="1"/>
              <a:t>gia</a:t>
            </a:r>
            <a:r>
              <a:rPr lang="en-US" sz="2800" dirty="0"/>
              <a:t> </a:t>
            </a:r>
            <a:r>
              <a:rPr lang="en-US" sz="2800" dirty="0" err="1"/>
              <a:t>hoạt</a:t>
            </a:r>
            <a:r>
              <a:rPr lang="en-US" sz="2800" dirty="0"/>
              <a:t> </a:t>
            </a:r>
            <a:r>
              <a:rPr lang="en-US" sz="2800" dirty="0" err="1"/>
              <a:t>động</a:t>
            </a:r>
            <a:r>
              <a:rPr lang="en-US" sz="2800" dirty="0"/>
              <a:t> ở </a:t>
            </a:r>
            <a:r>
              <a:rPr lang="en-US" sz="2800" dirty="0" err="1"/>
              <a:t>trường</a:t>
            </a:r>
            <a:r>
              <a:rPr lang="en-US" sz="2800" dirty="0"/>
              <a:t> </a:t>
            </a:r>
            <a:r>
              <a:rPr lang="en-US" sz="2800" dirty="0" err="1"/>
              <a:t>em</a:t>
            </a:r>
            <a:r>
              <a:rPr lang="en-US" sz="2800" dirty="0"/>
              <a:t> </a:t>
            </a:r>
            <a:r>
              <a:rPr lang="en-US" sz="2800" dirty="0" err="1"/>
              <a:t>thấy</a:t>
            </a:r>
            <a:r>
              <a:rPr lang="en-US" sz="2800" dirty="0"/>
              <a:t> </a:t>
            </a:r>
            <a:r>
              <a:rPr lang="en-US" sz="2800" dirty="0" err="1"/>
              <a:t>tình</a:t>
            </a:r>
            <a:r>
              <a:rPr lang="en-US" sz="2800" dirty="0"/>
              <a:t> </a:t>
            </a:r>
            <a:r>
              <a:rPr lang="en-US" sz="2800" dirty="0" err="1"/>
              <a:t>huống</a:t>
            </a:r>
            <a:r>
              <a:rPr lang="en-US" sz="2800" dirty="0"/>
              <a:t> </a:t>
            </a:r>
            <a:r>
              <a:rPr lang="en-US" sz="2800" dirty="0" err="1"/>
              <a:t>nào</a:t>
            </a:r>
            <a:r>
              <a:rPr lang="en-US" sz="2800" dirty="0"/>
              <a:t> </a:t>
            </a:r>
            <a:r>
              <a:rPr lang="en-US" sz="2800" dirty="0" err="1"/>
              <a:t>nguy</a:t>
            </a:r>
            <a:r>
              <a:rPr lang="en-US" sz="2800" dirty="0"/>
              <a:t> </a:t>
            </a:r>
            <a:r>
              <a:rPr lang="en-US" sz="2800" dirty="0" err="1"/>
              <a:t>hiểm</a:t>
            </a:r>
            <a:r>
              <a:rPr lang="en-US" sz="2800" dirty="0"/>
              <a:t>?</a:t>
            </a:r>
          </a:p>
          <a:p>
            <a:pPr algn="ctr"/>
            <a:r>
              <a:rPr lang="en-US" sz="2800" dirty="0" err="1"/>
              <a:t>Nguyên</a:t>
            </a:r>
            <a:r>
              <a:rPr lang="en-US" sz="2800" dirty="0"/>
              <a:t> </a:t>
            </a:r>
            <a:r>
              <a:rPr lang="en-US" sz="2800" dirty="0" err="1"/>
              <a:t>nhân</a:t>
            </a:r>
            <a:r>
              <a:rPr lang="en-US" sz="2800" dirty="0"/>
              <a:t> </a:t>
            </a:r>
            <a:r>
              <a:rPr lang="en-US" sz="2800" dirty="0" err="1"/>
              <a:t>xảy</a:t>
            </a:r>
            <a:r>
              <a:rPr lang="en-US" sz="2800" dirty="0"/>
              <a:t> </a:t>
            </a:r>
            <a:r>
              <a:rPr lang="en-US" sz="2800" dirty="0" err="1"/>
              <a:t>ra</a:t>
            </a:r>
            <a:r>
              <a:rPr lang="en-US" sz="2800" dirty="0"/>
              <a:t> </a:t>
            </a:r>
            <a:r>
              <a:rPr lang="en-US" sz="2800" dirty="0" err="1"/>
              <a:t>tình</a:t>
            </a:r>
            <a:r>
              <a:rPr lang="en-US" sz="2800" dirty="0"/>
              <a:t> </a:t>
            </a:r>
            <a:r>
              <a:rPr lang="en-US" sz="2800" dirty="0" err="1"/>
              <a:t>huống</a:t>
            </a:r>
            <a:r>
              <a:rPr lang="en-US" sz="2800" dirty="0"/>
              <a:t> </a:t>
            </a:r>
            <a:r>
              <a:rPr lang="en-US" sz="2800" dirty="0" err="1"/>
              <a:t>đó</a:t>
            </a:r>
            <a:r>
              <a:rPr lang="en-US" sz="2800" dirty="0"/>
              <a:t>?</a:t>
            </a:r>
          </a:p>
        </p:txBody>
      </p:sp>
      <p:sp>
        <p:nvSpPr>
          <p:cNvPr id="12" name="Cloud 11">
            <a:extLst>
              <a:ext uri="{FF2B5EF4-FFF2-40B4-BE49-F238E27FC236}">
                <a16:creationId xmlns:a16="http://schemas.microsoft.com/office/drawing/2014/main" xmlns="" id="{DBA21383-D801-488B-9E61-85C36EEEAFB8}"/>
              </a:ext>
            </a:extLst>
          </p:cNvPr>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Khi tham gia các hoạt động ở trường, em đã từng thấy các bạn chơi  đá bóng trên sân trường rất nguy hiểm, đã đá trúng đầu một bạn nữ trên sân trường.</a:t>
            </a:r>
          </a:p>
        </p:txBody>
      </p:sp>
      <p:sp>
        <p:nvSpPr>
          <p:cNvPr id="13" name="Cloud 12">
            <a:extLst>
              <a:ext uri="{FF2B5EF4-FFF2-40B4-BE49-F238E27FC236}">
                <a16:creationId xmlns:a16="http://schemas.microsoft.com/office/drawing/2014/main" xmlns="" id="{8D414AF5-5829-4214-9466-82FE4E2D7D48}"/>
              </a:ext>
            </a:extLst>
          </p:cNvPr>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Nguyên nhân xảy ra tình huống đó là các bạn nam cố tình đá bóng trên sân có rất đông các bạn cùng chơi, sẽ rất dễ đá trúng các bạn khác.</a:t>
            </a:r>
          </a:p>
        </p:txBody>
      </p:sp>
    </p:spTree>
    <p:extLst>
      <p:ext uri="{BB962C8B-B14F-4D97-AF65-F5344CB8AC3E}">
        <p14:creationId xmlns:p14="http://schemas.microsoft.com/office/powerpoint/2010/main" val="72374408"/>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grpId="2" nodeType="clickEffect">
                                  <p:stCondLst>
                                    <p:cond delay="0"/>
                                  </p:stCondLst>
                                  <p:childTnLst>
                                    <p:animEffect transition="out" filter="checkerboard(across)">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2" grpId="0" animBg="1"/>
      <p:bldP spid="12" grpId="1" animBg="1"/>
      <p:bldP spid="12" grpId="2" animBg="1"/>
      <p:bldP spid="13" grpId="0" bldLvl="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grpSp>
        <p:nvGrpSpPr>
          <p:cNvPr id="15" name="组合 3">
            <a:extLst>
              <a:ext uri="{FF2B5EF4-FFF2-40B4-BE49-F238E27FC236}">
                <a16:creationId xmlns:a16="http://schemas.microsoft.com/office/drawing/2014/main" xmlns="" id="{3463DF94-7E49-4116-80A9-17858E2CC67D}"/>
              </a:ext>
            </a:extLst>
          </p:cNvPr>
          <p:cNvGrpSpPr/>
          <p:nvPr/>
        </p:nvGrpSpPr>
        <p:grpSpPr>
          <a:xfrm>
            <a:off x="1981161" y="2022035"/>
            <a:ext cx="8736458" cy="2055304"/>
            <a:chOff x="7019" y="5598"/>
            <a:chExt cx="6358" cy="1378"/>
          </a:xfrm>
        </p:grpSpPr>
        <p:sp>
          <p:nvSpPr>
            <p:cNvPr id="16" name="任意多边形 18">
              <a:extLst>
                <a:ext uri="{FF2B5EF4-FFF2-40B4-BE49-F238E27FC236}">
                  <a16:creationId xmlns:a16="http://schemas.microsoft.com/office/drawing/2014/main" xmlns="" id="{62BEE1BD-CF5C-4365-B183-49CEDFC58E72}"/>
                </a:ext>
              </a:extLst>
            </p:cNvPr>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文本框 19">
              <a:extLst>
                <a:ext uri="{FF2B5EF4-FFF2-40B4-BE49-F238E27FC236}">
                  <a16:creationId xmlns:a16="http://schemas.microsoft.com/office/drawing/2014/main" xmlns="" id="{63CA5192-7810-4BE9-B295-AD2B18668F03}"/>
                </a:ext>
              </a:extLst>
            </p:cNvPr>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2559129187"/>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xmlns="" id="{6F8004FD-BE28-4075-917E-C53A893D383E}"/>
              </a:ext>
            </a:extLst>
          </p:cNvPr>
          <p:cNvSpPr/>
          <p:nvPr/>
        </p:nvSpPr>
        <p:spPr>
          <a:xfrm>
            <a:off x="699135" y="162560"/>
            <a:ext cx="1022223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 Quan sát và cho biết những tình huống nào là nguy hiểm trong các hình dưới đây? Vì sao?</a:t>
            </a:r>
          </a:p>
        </p:txBody>
      </p:sp>
      <p:pic>
        <p:nvPicPr>
          <p:cNvPr id="3" name="Content Placeholder 5">
            <a:extLst>
              <a:ext uri="{FF2B5EF4-FFF2-40B4-BE49-F238E27FC236}">
                <a16:creationId xmlns:a16="http://schemas.microsoft.com/office/drawing/2014/main" xmlns="" id="{71D2ACBA-E2CA-4336-BCBF-04B3DB71C52A}"/>
              </a:ext>
            </a:extLst>
          </p:cNvPr>
          <p:cNvPicPr>
            <a:picLocks noChangeAspect="1"/>
          </p:cNvPicPr>
          <p:nvPr/>
        </p:nvPicPr>
        <p:blipFill>
          <a:blip r:embed="rId2"/>
          <a:stretch>
            <a:fillRect/>
          </a:stretch>
        </p:blipFill>
        <p:spPr>
          <a:xfrm>
            <a:off x="1824990" y="1673860"/>
            <a:ext cx="8359140" cy="3985260"/>
          </a:xfrm>
          <a:prstGeom prst="rect">
            <a:avLst/>
          </a:prstGeom>
        </p:spPr>
      </p:pic>
      <p:pic>
        <p:nvPicPr>
          <p:cNvPr id="4" name="Picture 3">
            <a:extLst>
              <a:ext uri="{FF2B5EF4-FFF2-40B4-BE49-F238E27FC236}">
                <a16:creationId xmlns:a16="http://schemas.microsoft.com/office/drawing/2014/main" xmlns="" id="{3C230319-7ED5-4938-9C36-712CA8F635EC}"/>
              </a:ext>
            </a:extLst>
          </p:cNvPr>
          <p:cNvPicPr>
            <a:picLocks noChangeAspect="1"/>
          </p:cNvPicPr>
          <p:nvPr/>
        </p:nvPicPr>
        <p:blipFill>
          <a:blip r:embed="rId3"/>
          <a:stretch>
            <a:fillRect/>
          </a:stretch>
        </p:blipFill>
        <p:spPr>
          <a:xfrm>
            <a:off x="560705" y="1783715"/>
            <a:ext cx="1200785" cy="1149350"/>
          </a:xfrm>
          <a:prstGeom prst="rect">
            <a:avLst/>
          </a:prstGeom>
        </p:spPr>
      </p:pic>
      <p:pic>
        <p:nvPicPr>
          <p:cNvPr id="5" name="Picture 4">
            <a:extLst>
              <a:ext uri="{FF2B5EF4-FFF2-40B4-BE49-F238E27FC236}">
                <a16:creationId xmlns:a16="http://schemas.microsoft.com/office/drawing/2014/main" xmlns="" id="{C0F4D2A3-2385-47B7-A2CB-3E36A091F67C}"/>
              </a:ext>
            </a:extLst>
          </p:cNvPr>
          <p:cNvPicPr>
            <a:picLocks noChangeAspect="1"/>
          </p:cNvPicPr>
          <p:nvPr/>
        </p:nvPicPr>
        <p:blipFill>
          <a:blip r:embed="rId3"/>
          <a:stretch>
            <a:fillRect/>
          </a:stretch>
        </p:blipFill>
        <p:spPr>
          <a:xfrm>
            <a:off x="10338435" y="1915795"/>
            <a:ext cx="1200785" cy="1149350"/>
          </a:xfrm>
          <a:prstGeom prst="rect">
            <a:avLst/>
          </a:prstGeom>
        </p:spPr>
      </p:pic>
    </p:spTree>
    <p:extLst>
      <p:ext uri="{BB962C8B-B14F-4D97-AF65-F5344CB8AC3E}">
        <p14:creationId xmlns:p14="http://schemas.microsoft.com/office/powerpoint/2010/main" val="21167653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xmlns="" id="{4A146964-4D48-47CF-9D40-9DBEDD424741}"/>
              </a:ext>
            </a:extLst>
          </p:cNvPr>
          <p:cNvPicPr>
            <a:picLocks noChangeAspect="1"/>
          </p:cNvPicPr>
          <p:nvPr/>
        </p:nvPicPr>
        <p:blipFill>
          <a:blip r:embed="rId2"/>
          <a:stretch>
            <a:fillRect/>
          </a:stretch>
        </p:blipFill>
        <p:spPr>
          <a:xfrm>
            <a:off x="2295525" y="0"/>
            <a:ext cx="7396480" cy="3526790"/>
          </a:xfrm>
          <a:prstGeom prst="rect">
            <a:avLst/>
          </a:prstGeom>
        </p:spPr>
      </p:pic>
      <p:pic>
        <p:nvPicPr>
          <p:cNvPr id="3" name="Picture 2">
            <a:extLst>
              <a:ext uri="{FF2B5EF4-FFF2-40B4-BE49-F238E27FC236}">
                <a16:creationId xmlns:a16="http://schemas.microsoft.com/office/drawing/2014/main" xmlns="" id="{8FADA103-AD74-4A9F-A9D2-3AFFC5631046}"/>
              </a:ext>
            </a:extLst>
          </p:cNvPr>
          <p:cNvPicPr>
            <a:picLocks noChangeAspect="1"/>
          </p:cNvPicPr>
          <p:nvPr/>
        </p:nvPicPr>
        <p:blipFill>
          <a:blip r:embed="rId3"/>
          <a:stretch>
            <a:fillRect/>
          </a:stretch>
        </p:blipFill>
        <p:spPr>
          <a:xfrm>
            <a:off x="2308860" y="3295650"/>
            <a:ext cx="7370445" cy="3562350"/>
          </a:xfrm>
          <a:prstGeom prst="rect">
            <a:avLst/>
          </a:prstGeom>
        </p:spPr>
      </p:pic>
      <p:pic>
        <p:nvPicPr>
          <p:cNvPr id="4" name="Picture 3">
            <a:extLst>
              <a:ext uri="{FF2B5EF4-FFF2-40B4-BE49-F238E27FC236}">
                <a16:creationId xmlns:a16="http://schemas.microsoft.com/office/drawing/2014/main" xmlns="" id="{EE358E3D-F22A-444F-B316-1CEA80C8F674}"/>
              </a:ext>
            </a:extLst>
          </p:cNvPr>
          <p:cNvPicPr>
            <a:picLocks noChangeAspect="1"/>
          </p:cNvPicPr>
          <p:nvPr/>
        </p:nvPicPr>
        <p:blipFill>
          <a:blip r:embed="rId4"/>
          <a:stretch>
            <a:fillRect/>
          </a:stretch>
        </p:blipFill>
        <p:spPr>
          <a:xfrm>
            <a:off x="1108075" y="3670300"/>
            <a:ext cx="1200785" cy="1149350"/>
          </a:xfrm>
          <a:prstGeom prst="rect">
            <a:avLst/>
          </a:prstGeom>
        </p:spPr>
      </p:pic>
    </p:spTree>
    <p:extLst>
      <p:ext uri="{BB962C8B-B14F-4D97-AF65-F5344CB8AC3E}">
        <p14:creationId xmlns:p14="http://schemas.microsoft.com/office/powerpoint/2010/main" val="40584595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xmlns="" id="{D272DD23-20FF-4E3F-98A9-66D928FD3090}"/>
              </a:ext>
            </a:extLst>
          </p:cNvPr>
          <p:cNvSpPr/>
          <p:nvPr/>
        </p:nvSpPr>
        <p:spPr>
          <a:xfrm>
            <a:off x="2849245" y="142240"/>
            <a:ext cx="720026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2. Nêu ý nghĩa của ngày hội đọc sách</a:t>
            </a:r>
          </a:p>
        </p:txBody>
      </p:sp>
      <p:sp>
        <p:nvSpPr>
          <p:cNvPr id="3" name="Cloud Callout 5">
            <a:extLst>
              <a:ext uri="{FF2B5EF4-FFF2-40B4-BE49-F238E27FC236}">
                <a16:creationId xmlns:a16="http://schemas.microsoft.com/office/drawing/2014/main" xmlns="" id="{19401FE9-D96A-487C-96B8-D487CCEB29E6}"/>
              </a:ext>
            </a:extLst>
          </p:cNvPr>
          <p:cNvSpPr/>
          <p:nvPr/>
        </p:nvSpPr>
        <p:spPr>
          <a:xfrm>
            <a:off x="1845310" y="1496695"/>
            <a:ext cx="8753475" cy="386397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t>Ngày hội đọc sách là sự kiện quan trọng trong các hoạt động ở trường. Trong ngày hội này, các em được tham gia nhiều hoạt động, được đọc và biết nhiều điều bổ ích.</a:t>
            </a:r>
          </a:p>
        </p:txBody>
      </p:sp>
    </p:spTree>
    <p:extLst>
      <p:ext uri="{BB962C8B-B14F-4D97-AF65-F5344CB8AC3E}">
        <p14:creationId xmlns:p14="http://schemas.microsoft.com/office/powerpoint/2010/main" val="24000803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207135" y="177165"/>
            <a:ext cx="1027303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và các bạn đã thường tham gia những hoạt động nào ở trường?</a:t>
            </a:r>
          </a:p>
        </p:txBody>
      </p:sp>
      <p:sp>
        <p:nvSpPr>
          <p:cNvPr id="2" name="Content Placeholder 1"/>
          <p:cNvSpPr>
            <a:spLocks noGrp="1"/>
          </p:cNvSpPr>
          <p:nvPr>
            <p:ph sz="half" idx="2"/>
          </p:nvPr>
        </p:nvSpPr>
        <p:spPr/>
        <p:txBody>
          <a:bodyPr/>
          <a:lstStyle/>
          <a:p>
            <a:endParaRPr lang="en-US"/>
          </a:p>
        </p:txBody>
      </p:sp>
      <p:sp>
        <p:nvSpPr>
          <p:cNvPr id="3" name="Cloud 2"/>
          <p:cNvSpPr/>
          <p:nvPr/>
        </p:nvSpPr>
        <p:spPr>
          <a:xfrm>
            <a:off x="3407410" y="1252855"/>
            <a:ext cx="4990465"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Chơi cờ vua, nhảy dây, đánh truyền,..</a:t>
            </a:r>
          </a:p>
        </p:txBody>
      </p:sp>
      <p:sp>
        <p:nvSpPr>
          <p:cNvPr id="4" name="Rounded Rectangle 3"/>
          <p:cNvSpPr/>
          <p:nvPr/>
        </p:nvSpPr>
        <p:spPr>
          <a:xfrm>
            <a:off x="477520" y="3656330"/>
            <a:ext cx="1108392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Những tình huống nào có thể gây tổn thương cho bản thân và người khác</a:t>
            </a:r>
          </a:p>
        </p:txBody>
      </p:sp>
      <p:sp>
        <p:nvSpPr>
          <p:cNvPr id="7" name="Cloud 6"/>
          <p:cNvSpPr/>
          <p:nvPr/>
        </p:nvSpPr>
        <p:spPr>
          <a:xfrm>
            <a:off x="2565400" y="4345940"/>
            <a:ext cx="7698740"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chen lấn xô đẩy trong khi xếp hàng, trèo lên bàn ghế, đá bóng trong lớp...</a:t>
            </a:r>
          </a:p>
        </p:txBody>
      </p:sp>
    </p:spTree>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3" grpId="0" animBg="1"/>
      <p:bldP spid="4" grpId="0" bldLvl="0" animBg="1"/>
      <p:bldP spid="4" grpId="1" animBg="1"/>
      <p:bldP spid="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240146" y="-585365"/>
            <a:ext cx="12187767" cy="6849533"/>
          </a:xfrm>
          <a:prstGeom prst="rect">
            <a:avLst/>
          </a:prstGeom>
          <a:noFill/>
          <a:ln w="9525">
            <a:noFill/>
          </a:ln>
        </p:spPr>
      </p:pic>
      <p:sp>
        <p:nvSpPr>
          <p:cNvPr id="53252" name="Rectangle 4"/>
          <p:cNvSpPr/>
          <p:nvPr/>
        </p:nvSpPr>
        <p:spPr>
          <a:xfrm>
            <a:off x="1606550" y="2506345"/>
            <a:ext cx="8978265" cy="193802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Em cần chú ý đến các hoạt động tham gia là gì, tuyên truyền cho các bạn biết đâu là hoạt động nguy hiểm, khuyến khích các bạn tham gia những hoạt động lành mạnh.</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210954" y="1396019"/>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Em cần làm gì để phòng tránh nguy hiểm khi tham gia các hoạt động ở trường?</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sp>
        <p:nvSpPr>
          <p:cNvPr id="8" name="39"/>
          <p:cNvSpPr txBox="1"/>
          <p:nvPr/>
        </p:nvSpPr>
        <p:spPr>
          <a:xfrm flipH="1">
            <a:off x="2435225" y="2034540"/>
            <a:ext cx="7505065" cy="2529205"/>
          </a:xfrm>
          <a:prstGeom prst="rect">
            <a:avLst/>
          </a:prstGeom>
          <a:noFill/>
        </p:spPr>
        <p:txBody>
          <a:bodyPr wrap="square" lIns="68571" tIns="34285" rIns="68571" bIns="34285" rtlCol="0">
            <a:spAutoFit/>
          </a:bodyPr>
          <a:lstStyle/>
          <a:p>
            <a:pPr algn="ctr"/>
            <a:r>
              <a:rPr lang="en-US" altLang="zh-CN" sz="3200" b="1" u="sng"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b="1" dirty="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Ở trường chúng ta tham gia nhiều hoạt động khác nhau, vì thế cần chú ý để tránh những tình huống có thể gây nguy hiểm cho bản thân và người xung quanh.</a:t>
            </a:r>
          </a:p>
        </p:txBody>
      </p:sp>
      <p:pic>
        <p:nvPicPr>
          <p:cNvPr id="13" name="1"/>
          <p:cNvPicPr>
            <a:picLocks noChangeAspect="1"/>
          </p:cNvPicPr>
          <p:nvPr/>
        </p:nvPicPr>
        <p:blipFill>
          <a:blip r:embed="rId20" cstate="email"/>
          <a:stretch>
            <a:fillRect/>
          </a:stretch>
        </p:blipFill>
        <p:spPr>
          <a:xfrm flipH="1">
            <a:off x="-46808" y="-1"/>
            <a:ext cx="4355558" cy="265150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2"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302656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a:ln w="0"/>
                <a:solidFill>
                  <a:srgbClr val="FFFF00"/>
                </a:solidFill>
                <a:latin typeface="Times New Roman" panose="02020603050405020304" pitchFamily="18" charset="0"/>
                <a:cs typeface="Times New Roman" panose="02020603050405020304" pitchFamily="18" charset="0"/>
              </a:rPr>
              <a:t>Trò</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Chơi</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Kéo</a:t>
            </a:r>
            <a:r>
              <a:rPr lang="en-US" sz="8000" b="1" dirty="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solidFill>
                  <a:srgbClr val="000066"/>
                </a:solidFill>
                <a:latin typeface="Times New Roman" panose="02020603050405020304" pitchFamily="18" charset="0"/>
                <a:cs typeface="Times New Roman" panose="02020603050405020304" pitchFamily="18" charset="0"/>
              </a:rPr>
              <a:t>Cách</a:t>
            </a:r>
            <a:r>
              <a:rPr lang="en-US" sz="4400" b="1" dirty="0">
                <a:solidFill>
                  <a:srgbClr val="000066"/>
                </a:solidFill>
                <a:latin typeface="Times New Roman" panose="02020603050405020304" pitchFamily="18" charset="0"/>
                <a:cs typeface="Times New Roman" panose="02020603050405020304" pitchFamily="18" charset="0"/>
              </a:rPr>
              <a:t> </a:t>
            </a:r>
            <a:r>
              <a:rPr lang="en-US" sz="4400" b="1" dirty="0" err="1">
                <a:solidFill>
                  <a:srgbClr val="000066"/>
                </a:solidFill>
                <a:latin typeface="Times New Roman" panose="02020603050405020304" pitchFamily="18" charset="0"/>
                <a:cs typeface="Times New Roman" panose="02020603050405020304" pitchFamily="18" charset="0"/>
              </a:rPr>
              <a:t>chơi</a:t>
            </a:r>
            <a:endParaRPr lang="en-US" sz="4400" b="1" dirty="0">
              <a:solidFill>
                <a:srgbClr val="000066"/>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Các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em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học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sinh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để</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kéo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bạn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Mỗi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trong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gian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quy</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định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1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Trường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hợp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hai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coi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như</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hòa</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tính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Kết</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thúc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trò</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chơi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với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là</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chiến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A.21/4</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C.21/3</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B.21/5</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D.21/6</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1500142" y="764249"/>
            <a:ext cx="9156065" cy="7683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Ngày sách Việt Nam là ngày bao nhiêu?</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Quyển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C.Cái bút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r>
              <a:rPr lang="en-US" sz="3600" b="1" dirty="0" err="1">
                <a:solidFill>
                  <a:srgbClr val="FFFF00"/>
                </a:solidFill>
                <a:latin typeface="Times New Roman" panose="02020603050405020304" pitchFamily="18" charset="0"/>
                <a:cs typeface="Times New Roman" panose="02020603050405020304" pitchFamily="18" charset="0"/>
                <a:sym typeface="+mn-ea"/>
              </a:rPr>
              <a:t>Quyển vở</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D.Cái tẩy</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942612" y="764249"/>
            <a:ext cx="1027112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Đêm đêm làm bạn với đèn,</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Giúp người quân tử khỏi hèn chí cao - Là gì?</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noProof="0" dirty="0">
                <a:solidFill>
                  <a:srgbClr val="FFFF00"/>
                </a:solidFill>
                <a:latin typeface="Times New Roman" panose="02020603050405020304" pitchFamily="18" charset="0"/>
                <a:cs typeface="Times New Roman" panose="02020603050405020304" pitchFamily="18" charset="0"/>
              </a:rPr>
              <a:t>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bán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D</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.trưng bày sách</a:t>
            </a: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.Kể chuyện theo sách</a:t>
            </a: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.quyên góp sách</a:t>
            </a:r>
          </a:p>
        </p:txBody>
      </p:sp>
      <p:sp>
        <p:nvSpPr>
          <p:cNvPr id="71" name="Rectangle 70"/>
          <p:cNvSpPr/>
          <p:nvPr/>
        </p:nvSpPr>
        <p:spPr>
          <a:xfrm>
            <a:off x="1679847" y="764249"/>
            <a:ext cx="879665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Đâu không phải là hoạt động của ngày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hội đọc sách</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8: An toàn khi ở trường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grpSp>
        <p:nvGrpSpPr>
          <p:cNvPr id="10" name="组合 3">
            <a:extLst>
              <a:ext uri="{FF2B5EF4-FFF2-40B4-BE49-F238E27FC236}">
                <a16:creationId xmlns:a16="http://schemas.microsoft.com/office/drawing/2014/main" xmlns="" id="{3B9058AB-6E34-4B52-B1BD-4F7EC1E6FCA9}"/>
              </a:ext>
            </a:extLst>
          </p:cNvPr>
          <p:cNvGrpSpPr/>
          <p:nvPr/>
        </p:nvGrpSpPr>
        <p:grpSpPr>
          <a:xfrm>
            <a:off x="1981161" y="2022035"/>
            <a:ext cx="8736458" cy="2055304"/>
            <a:chOff x="7019" y="5598"/>
            <a:chExt cx="6358" cy="1378"/>
          </a:xfrm>
        </p:grpSpPr>
        <p:sp>
          <p:nvSpPr>
            <p:cNvPr id="12" name="任意多边形 18">
              <a:extLst>
                <a:ext uri="{FF2B5EF4-FFF2-40B4-BE49-F238E27FC236}">
                  <a16:creationId xmlns:a16="http://schemas.microsoft.com/office/drawing/2014/main" xmlns="" id="{9C876392-FE4F-4283-BD2E-7760D212AA7D}"/>
                </a:ext>
              </a:extLst>
            </p:cNvPr>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文本框 19">
              <a:extLst>
                <a:ext uri="{FF2B5EF4-FFF2-40B4-BE49-F238E27FC236}">
                  <a16:creationId xmlns:a16="http://schemas.microsoft.com/office/drawing/2014/main" xmlns="" id="{6DBA6F67-551D-402D-9505-E38CF08CF213}"/>
                </a:ext>
              </a:extLst>
            </p:cNvPr>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3505218008"/>
      </p:ext>
    </p:extLst>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20128&quot;&gt;&lt;object type=&quot;3&quot; unique_id=&quot;20130&quot;&gt;&lt;property id=&quot;20148&quot; value=&quot;5&quot;/&gt;&lt;property id=&quot;20300&quot; value=&quot;Slide 2&quot;/&gt;&lt;property id=&quot;20307&quot; value=&quot;284&quot;/&gt;&lt;/object&gt;&lt;object type=&quot;3&quot; unique_id=&quot;20131&quot;&gt;&lt;property id=&quot;20148&quot; value=&quot;5&quot;/&gt;&lt;property id=&quot;20300&quot; value=&quot;Slide 3&quot;/&gt;&lt;property id=&quot;20307&quot; value=&quot;285&quot;/&gt;&lt;/object&gt;&lt;object type=&quot;3&quot; unique_id=&quot;20132&quot;&gt;&lt;property id=&quot;20148&quot; value=&quot;5&quot;/&gt;&lt;property id=&quot;20300&quot; value=&quot;Slide 4&quot;/&gt;&lt;property id=&quot;20307&quot; value=&quot;286&quot;/&gt;&lt;/object&gt;&lt;object type=&quot;3&quot; unique_id=&quot;20133&quot;&gt;&lt;property id=&quot;20148&quot; value=&quot;5&quot;/&gt;&lt;property id=&quot;20300&quot; value=&quot;Slide 5&quot;/&gt;&lt;property id=&quot;20307&quot; value=&quot;287&quot;/&gt;&lt;/object&gt;&lt;object type=&quot;3&quot; unique_id=&quot;20134&quot;&gt;&lt;property id=&quot;20148&quot; value=&quot;5&quot;/&gt;&lt;property id=&quot;20300&quot; value=&quot;Slide 6&quot;/&gt;&lt;property id=&quot;20307&quot; value=&quot;288&quot;/&gt;&lt;/object&gt;&lt;object type=&quot;3&quot; unique_id=&quot;20135&quot;&gt;&lt;property id=&quot;20148&quot; value=&quot;5&quot;/&gt;&lt;property id=&quot;20300&quot; value=&quot;Slide 7&quot;/&gt;&lt;property id=&quot;20307&quot; value=&quot;259&quot;/&gt;&lt;/object&gt;&lt;object type=&quot;3&quot; unique_id=&quot;20136&quot;&gt;&lt;property id=&quot;20148&quot; value=&quot;5&quot;/&gt;&lt;property id=&quot;20300&quot; value=&quot;Slide 8&quot;/&gt;&lt;property id=&quot;20307&quot; value=&quot;260&quot;/&gt;&lt;/object&gt;&lt;object type=&quot;3&quot; unique_id=&quot;20137&quot;&gt;&lt;property id=&quot;20148&quot; value=&quot;5&quot;/&gt;&lt;property id=&quot;20300&quot; value=&quot;Slide 9&quot;/&gt;&lt;property id=&quot;20307&quot; value=&quot;295&quot;/&gt;&lt;/object&gt;&lt;object type=&quot;3&quot; unique_id=&quot;20138&quot;&gt;&lt;property id=&quot;20148&quot; value=&quot;5&quot;/&gt;&lt;property id=&quot;20300&quot; value=&quot;Slide 10&quot;/&gt;&lt;property id=&quot;20307&quot; value=&quot;296&quot;/&gt;&lt;/object&gt;&lt;object type=&quot;3&quot; unique_id=&quot;20139&quot;&gt;&lt;property id=&quot;20148&quot; value=&quot;5&quot;/&gt;&lt;property id=&quot;20300&quot; value=&quot;Slide 11&quot;/&gt;&lt;property id=&quot;20307&quot; value=&quot;297&quot;/&gt;&lt;/object&gt;&lt;object type=&quot;3&quot; unique_id=&quot;20140&quot;&gt;&lt;property id=&quot;20148&quot; value=&quot;5&quot;/&gt;&lt;property id=&quot;20300&quot; value=&quot;Slide 12&quot;/&gt;&lt;property id=&quot;20307&quot; value=&quot;298&quot;/&gt;&lt;/object&gt;&lt;object type=&quot;3&quot; unique_id=&quot;20141&quot;&gt;&lt;property id=&quot;20148&quot; value=&quot;5&quot;/&gt;&lt;property id=&quot;20300&quot; value=&quot;Slide 13&quot;/&gt;&lt;property id=&quot;20307&quot; value=&quot;299&quot;/&gt;&lt;/object&gt;&lt;object type=&quot;3&quot; unique_id=&quot;20142&quot;&gt;&lt;property id=&quot;20148&quot; value=&quot;5&quot;/&gt;&lt;property id=&quot;20300&quot; value=&quot;Slide 14&quot;/&gt;&lt;property id=&quot;20307&quot; value=&quot;300&quot;/&gt;&lt;/object&gt;&lt;object type=&quot;3&quot; unique_id=&quot;20143&quot;&gt;&lt;property id=&quot;20148&quot; value=&quot;5&quot;/&gt;&lt;property id=&quot;20300&quot; value=&quot;Slide 15&quot;/&gt;&lt;property id=&quot;20307&quot; value=&quot;266&quot;/&gt;&lt;/object&gt;&lt;object type=&quot;3&quot; unique_id=&quot;20144&quot;&gt;&lt;property id=&quot;20148&quot; value=&quot;5&quot;/&gt;&lt;property id=&quot;20300&quot; value=&quot;Slide 16&quot;/&gt;&lt;property id=&quot;20307&quot; value=&quot;267&quot;/&gt;&lt;/object&gt;&lt;object type=&quot;3&quot; unique_id=&quot;20145&quot;&gt;&lt;property id=&quot;20148&quot; value=&quot;5&quot;/&gt;&lt;property id=&quot;20300&quot; value=&quot;Slide 17&quot;/&gt;&lt;property id=&quot;20307&quot; value=&quot;291&quot;/&gt;&lt;/object&gt;&lt;object type=&quot;3&quot; unique_id=&quot;20146&quot;&gt;&lt;property id=&quot;20148&quot; value=&quot;5&quot;/&gt;&lt;property id=&quot;20300&quot; value=&quot;Slide 18&quot;/&gt;&lt;property id=&quot;20307&quot; value=&quot;307&quot;/&gt;&lt;/object&gt;&lt;object type=&quot;3&quot; unique_id=&quot;20219&quot;&gt;&lt;property id=&quot;20148&quot; value=&quot;5&quot;/&gt;&lt;property id=&quot;20300&quot; value=&quot;Slide 1&quot;/&gt;&lt;property id=&quot;20307&quot; value=&quot;308&quot;/&gt;&lt;/object&gt;&lt;/object&gt;&lt;object type=&quot;8&quot; unique_id=&quot;20166&quot;&gt;&lt;/object&gt;&lt;/object&gt;&lt;/database&gt;"/>
  <p:tag name="SECTOMILLISECCONVERTED" val="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640</Words>
  <Application>Microsoft Office PowerPoint</Application>
  <PresentationFormat>Widescreen</PresentationFormat>
  <Paragraphs>112</Paragraphs>
  <Slides>18</Slides>
  <Notes>9</Notes>
  <HiddenSlides>0</HiddenSlides>
  <MMClips>5</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18</vt:i4>
      </vt:variant>
    </vt:vector>
  </HeadingPairs>
  <TitlesOfParts>
    <vt:vector size="41" baseType="lpstr">
      <vt:lpstr>Microsoft YaHei</vt:lpstr>
      <vt:lpstr>Microsoft YaHei</vt:lpstr>
      <vt:lpstr>SimSun</vt:lpstr>
      <vt:lpstr>.VnAvant</vt:lpstr>
      <vt:lpstr>.VnBlack</vt:lpstr>
      <vt:lpstr>Arial</vt:lpstr>
      <vt:lpstr>Arial Rounded MT Bold</vt:lpstr>
      <vt:lpstr>Calibri</vt:lpstr>
      <vt:lpstr>Calibri Light</vt:lpstr>
      <vt:lpstr>Lobster</vt:lpstr>
      <vt:lpstr>Open Sans Bold</vt:lpstr>
      <vt:lpstr>Times New Roman</vt:lpstr>
      <vt:lpstr>Wingdings</vt:lpstr>
      <vt:lpstr>字魂59号-创粗黑</vt:lpstr>
      <vt:lpstr>等线</vt:lpstr>
      <vt:lpstr>等线 Light</vt:lpstr>
      <vt:lpstr>2_Office Theme</vt:lpstr>
      <vt:lpstr>Office 主题</vt:lpstr>
      <vt:lpstr>2_Office Theme</vt:lpstr>
      <vt:lpstr>3_Office Theme</vt:lpstr>
      <vt:lpstr>1_Tema de Office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Microsoft account</cp:lastModifiedBy>
  <cp:revision>12</cp:revision>
  <dcterms:created xsi:type="dcterms:W3CDTF">2021-06-03T04:26:25Z</dcterms:created>
  <dcterms:modified xsi:type="dcterms:W3CDTF">2023-10-20T08:18:27Z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