
<file path=[Content_Types].xml><?xml version="1.0" encoding="utf-8"?>
<Types xmlns="http://schemas.openxmlformats.org/package/2006/content-types">
  <Default Extension="png" ContentType="image/png"/>
  <Default Extension="tmp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6" r:id="rId2"/>
  </p:sldMasterIdLst>
  <p:notesMasterIdLst>
    <p:notesMasterId r:id="rId13"/>
  </p:notesMasterIdLst>
  <p:sldIdLst>
    <p:sldId id="275" r:id="rId3"/>
    <p:sldId id="258" r:id="rId4"/>
    <p:sldId id="272" r:id="rId5"/>
    <p:sldId id="271" r:id="rId6"/>
    <p:sldId id="260" r:id="rId7"/>
    <p:sldId id="261" r:id="rId8"/>
    <p:sldId id="262" r:id="rId9"/>
    <p:sldId id="263" r:id="rId10"/>
    <p:sldId id="264" r:id="rId11"/>
    <p:sldId id="273" r:id="rId12"/>
  </p:sldIdLst>
  <p:sldSz cx="12192000" cy="6858000"/>
  <p:notesSz cx="6858000" cy="9144000"/>
  <p:custDataLst>
    <p:tags r:id="rId1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43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9EA9D7-6A62-4873-B167-23CA9CDDEDEC}" type="datetimeFigureOut">
              <a:rPr lang="vi-VN" smtClean="0"/>
              <a:t>02/10/2023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CD63FE-EA85-421B-B77B-55C16162AA7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95227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41143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13922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823E994F-4FCF-4A9F-BB15-DF78F9F6B7A0}"/>
              </a:ext>
            </a:extLst>
          </p:cNvPr>
          <p:cNvSpPr txBox="1"/>
          <p:nvPr userDrawn="1"/>
        </p:nvSpPr>
        <p:spPr>
          <a:xfrm>
            <a:off x="3684663" y="6634701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D49FDBB5-A5A6-4316-8393-3F5017974D4E}"/>
              </a:ext>
            </a:extLst>
          </p:cNvPr>
          <p:cNvSpPr txBox="1"/>
          <p:nvPr userDrawn="1"/>
        </p:nvSpPr>
        <p:spPr>
          <a:xfrm>
            <a:off x="4051885" y="5025030"/>
            <a:ext cx="7976326" cy="17173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KÍNH TRỌNG</a:t>
            </a:r>
            <a:r>
              <a:rPr kumimoji="0" lang="en-US" sz="48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</a:t>
            </a:r>
            <a:r>
              <a:rPr kumimoji="0" lang="vi-VN" sz="48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THẦY GIÁO, CÔ GIÁO VÀ YÊU QUÝ BẠN BÈ</a:t>
            </a:r>
          </a:p>
        </p:txBody>
      </p:sp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" name="Google Shape;28;p3"/>
          <p:cNvSpPr/>
          <p:nvPr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678923" y="5690705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0659454" y="5555748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" name="Google Shape;31;p3"/>
          <p:cNvSpPr/>
          <p:nvPr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" name="Google Shape;32;p3"/>
          <p:cNvSpPr/>
          <p:nvPr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" name="Google Shape;33;p3"/>
          <p:cNvSpPr/>
          <p:nvPr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010573" y="3125451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" name="Google Shape;36;p3"/>
          <p:cNvSpPr/>
          <p:nvPr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" name="Google Shape;39;p3"/>
          <p:cNvSpPr/>
          <p:nvPr/>
        </p:nvSpPr>
        <p:spPr>
          <a:xfrm>
            <a:off x="2410402" y="626619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178295" y="6266196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382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CHỦ ĐỀ 2</a:t>
            </a:r>
          </a:p>
        </p:txBody>
      </p:sp>
      <p:pic>
        <p:nvPicPr>
          <p:cNvPr id="4" name="Picture 3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xmlns="" id="{1615A6E5-55AE-4AF3-8171-CF240090A2C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216288" y="471706"/>
            <a:ext cx="5501158" cy="5501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529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97277-7A13-41CB-BDD9-5E93DD44B6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02/10/2023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46248-0222-4A3A-B22E-4E2A0B918D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37837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97277-7A13-41CB-BDD9-5E93DD44B6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02/10/2023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46248-0222-4A3A-B22E-4E2A0B918D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53714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97277-7A13-41CB-BDD9-5E93DD44B6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02/10/2023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46248-0222-4A3A-B22E-4E2A0B918D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95923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97277-7A13-41CB-BDD9-5E93DD44B6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02/10/2023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46248-0222-4A3A-B22E-4E2A0B918D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06583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97277-7A13-41CB-BDD9-5E93DD44B6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02/10/2023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46248-0222-4A3A-B22E-4E2A0B918D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67791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97277-7A13-41CB-BDD9-5E93DD44B6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02/10/2023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46248-0222-4A3A-B22E-4E2A0B918D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56807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97277-7A13-41CB-BDD9-5E93DD44B6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02/10/2023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46248-0222-4A3A-B22E-4E2A0B918D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935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97277-7A13-41CB-BDD9-5E93DD44B6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02/10/2023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46248-0222-4A3A-B22E-4E2A0B918D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62177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color">
  <p:cSld name="Blank color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2"/>
          <p:cNvSpPr txBox="1">
            <a:spLocks noGrp="1"/>
          </p:cNvSpPr>
          <p:nvPr>
            <p:ph type="sldNum" idx="12"/>
          </p:nvPr>
        </p:nvSpPr>
        <p:spPr>
          <a:xfrm>
            <a:off x="145433" y="194699"/>
            <a:ext cx="2409600" cy="16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algn="l"/>
            <a:fld id="{00000000-1234-1234-1234-123412341234}" type="slidenum">
              <a:rPr lang="en" smtClean="0">
                <a:solidFill>
                  <a:prstClr val="black">
                    <a:tint val="75000"/>
                  </a:prstClr>
                </a:solidFill>
              </a:rPr>
              <a:pPr algn="l"/>
              <a:t>‹#›</a:t>
            </a:fld>
            <a:endParaRPr lang="e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5508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Title and body">
    <p:bg>
      <p:bgPr>
        <a:solidFill>
          <a:schemeClr val="accent3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58C33424-69BE-4CF3-AC72-AAE3342C808A}"/>
              </a:ext>
            </a:extLst>
          </p:cNvPr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tx1">
                <a:lumMod val="20000"/>
                <a:lumOff val="80000"/>
              </a:schemeClr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92C03D41-29FD-4C24-93B7-ACF0440DE42A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FCC409D7-DEED-4CFC-8307-14A64DE36C48}"/>
              </a:ext>
            </a:extLst>
          </p:cNvPr>
          <p:cNvGrpSpPr/>
          <p:nvPr userDrawn="1"/>
        </p:nvGrpSpPr>
        <p:grpSpPr>
          <a:xfrm>
            <a:off x="340636" y="254000"/>
            <a:ext cx="2816950" cy="1489289"/>
            <a:chOff x="569798" y="1124402"/>
            <a:chExt cx="2816950" cy="1489289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xmlns="" id="{F8BC5D2D-D039-4AB6-AA00-D3310D94C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9798" y="1124402"/>
              <a:ext cx="2816950" cy="1489289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527F1D03-CF96-43A1-94DF-E7D051B287F9}"/>
                </a:ext>
              </a:extLst>
            </p:cNvPr>
            <p:cNvSpPr txBox="1"/>
            <p:nvPr/>
          </p:nvSpPr>
          <p:spPr>
            <a:xfrm>
              <a:off x="1442468" y="1610762"/>
              <a:ext cx="178446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chemeClr val="accent2"/>
                  </a:solidFill>
                  <a:latin typeface="+mj-lt"/>
                </a:rPr>
                <a:t>KHÁM PHÁ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24995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bg>
      <p:bgPr>
        <a:solidFill>
          <a:schemeClr val="accent3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58C33424-69BE-4CF3-AC72-AAE3342C808A}"/>
              </a:ext>
            </a:extLst>
          </p:cNvPr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tx1">
                <a:lumMod val="20000"/>
                <a:lumOff val="80000"/>
              </a:schemeClr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92C03D41-29FD-4C24-93B7-ACF0440DE42A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90E6472D-54EF-4287-864C-0208D6E93C5C}"/>
              </a:ext>
            </a:extLst>
          </p:cNvPr>
          <p:cNvGrpSpPr/>
          <p:nvPr userDrawn="1"/>
        </p:nvGrpSpPr>
        <p:grpSpPr>
          <a:xfrm>
            <a:off x="433342" y="358589"/>
            <a:ext cx="2816950" cy="1288726"/>
            <a:chOff x="500062" y="2851475"/>
            <a:chExt cx="2816950" cy="1288726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xmlns="" id="{6F5792B0-5237-4921-9333-2D63473E023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2851475"/>
              <a:ext cx="2816950" cy="1288726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3EA80D1D-39F5-4C85-B473-87262938D567}"/>
                </a:ext>
              </a:extLst>
            </p:cNvPr>
            <p:cNvSpPr txBox="1"/>
            <p:nvPr/>
          </p:nvSpPr>
          <p:spPr>
            <a:xfrm>
              <a:off x="1237849" y="3294564"/>
              <a:ext cx="196252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rgbClr val="7030A0"/>
                  </a:solidFill>
                  <a:latin typeface="+mj-lt"/>
                </a:rPr>
                <a:t>LUYỆN TẬP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150775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bg>
      <p:bgPr>
        <a:solidFill>
          <a:schemeClr val="accent3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58C33424-69BE-4CF3-AC72-AAE3342C808A}"/>
              </a:ext>
            </a:extLst>
          </p:cNvPr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tx1">
                <a:lumMod val="20000"/>
                <a:lumOff val="80000"/>
              </a:schemeClr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92C03D41-29FD-4C24-93B7-ACF0440DE42A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428A1BE0-E469-4869-8417-DE9B9EC6F2B4}"/>
              </a:ext>
            </a:extLst>
          </p:cNvPr>
          <p:cNvGrpSpPr/>
          <p:nvPr userDrawn="1"/>
        </p:nvGrpSpPr>
        <p:grpSpPr>
          <a:xfrm>
            <a:off x="309388" y="254280"/>
            <a:ext cx="2677424" cy="1274454"/>
            <a:chOff x="479771" y="4186500"/>
            <a:chExt cx="2677424" cy="1274454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xmlns="" id="{8A137115-0E6C-4EB8-9AFF-E91DFB9C91F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79771" y="4186500"/>
              <a:ext cx="2677424" cy="1274454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99733AAB-E5E3-46A1-9F4E-0452DF37F2DF}"/>
                </a:ext>
              </a:extLst>
            </p:cNvPr>
            <p:cNvSpPr txBox="1"/>
            <p:nvPr/>
          </p:nvSpPr>
          <p:spPr>
            <a:xfrm>
              <a:off x="1148949" y="4550361"/>
              <a:ext cx="179728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chemeClr val="accent2"/>
                  </a:solidFill>
                  <a:latin typeface="+mj-lt"/>
                </a:rPr>
                <a:t>VẬN DỤNG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809015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66660315"/>
      </p:ext>
    </p:extLst>
  </p:cSld>
  <p:clrMapOvr>
    <a:masterClrMapping/>
  </p:clrMapOvr>
  <p:transition spd="slow">
    <p:fade thruBlk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59C6F32-809B-4A83-821D-D07C0E8E5FD3}" type="datetimeFigureOut">
              <a:rPr lang="en-US" smtClean="0"/>
              <a:t>02/10/2023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28597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97277-7A13-41CB-BDD9-5E93DD44B6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02/10/2023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46248-0222-4A3A-B22E-4E2A0B918D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16490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97277-7A13-41CB-BDD9-5E93DD44B6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02/10/2023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46248-0222-4A3A-B22E-4E2A0B918D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56654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97277-7A13-41CB-BDD9-5E93DD44B6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02/10/2023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46248-0222-4A3A-B22E-4E2A0B918D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1059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8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7FF58960-B38F-B6DE-65D2-F38A25D2DD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0123849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79" r:id="rId6"/>
  </p:sldLayoutIdLst>
  <p:transition spd="slow">
    <p:fade thruBlk="1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697277-7A13-41CB-BDD9-5E93DD44B6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02/10/2023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846248-0222-4A3A-B22E-4E2A0B918D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42110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  <p:sldLayoutId id="214748367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3.gif"/><Relationship Id="rId3" Type="http://schemas.openxmlformats.org/officeDocument/2006/relationships/image" Target="../media/image6.png"/><Relationship Id="rId7" Type="http://schemas.openxmlformats.org/officeDocument/2006/relationships/image" Target="../media/image6.svg"/><Relationship Id="rId12" Type="http://schemas.openxmlformats.org/officeDocument/2006/relationships/image" Target="../media/image12.gif"/><Relationship Id="rId2" Type="http://schemas.openxmlformats.org/officeDocument/2006/relationships/image" Target="../media/image5.gif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png"/><Relationship Id="rId11" Type="http://schemas.openxmlformats.org/officeDocument/2006/relationships/image" Target="../media/image11.gif"/><Relationship Id="rId5" Type="http://schemas.openxmlformats.org/officeDocument/2006/relationships/image" Target="../media/image7.png"/><Relationship Id="rId15" Type="http://schemas.openxmlformats.org/officeDocument/2006/relationships/image" Target="../media/image14.svg"/><Relationship Id="rId10" Type="http://schemas.openxmlformats.org/officeDocument/2006/relationships/image" Target="../media/image9.svg"/><Relationship Id="rId4" Type="http://schemas.openxmlformats.org/officeDocument/2006/relationships/image" Target="../media/image3.svg"/><Relationship Id="rId9" Type="http://schemas.openxmlformats.org/officeDocument/2006/relationships/image" Target="../media/image10.png"/><Relationship Id="rId14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microsoft.com/office/2007/relationships/hdphoto" Target="../media/hdphoto5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8.png"/><Relationship Id="rId5" Type="http://schemas.microsoft.com/office/2007/relationships/hdphoto" Target="../media/hdphoto4.wdp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microsoft.com/office/2007/relationships/hdphoto" Target="../media/hdphoto5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8.png"/><Relationship Id="rId5" Type="http://schemas.microsoft.com/office/2007/relationships/hdphoto" Target="../media/hdphoto4.wdp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microsoft.com/office/2007/relationships/hdphoto" Target="../media/hdphoto6.wdp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mp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mp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mp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10931" y="70316"/>
            <a:ext cx="11676268" cy="6536172"/>
            <a:chOff x="0" y="-38100"/>
            <a:chExt cx="4612847" cy="2582191"/>
          </a:xfrm>
        </p:grpSpPr>
        <p:sp>
          <p:nvSpPr>
            <p:cNvPr id="3" name="Freeform 3"/>
            <p:cNvSpPr/>
            <p:nvPr/>
          </p:nvSpPr>
          <p:spPr>
            <a:xfrm>
              <a:off x="40138" y="64570"/>
              <a:ext cx="4572709" cy="2479521"/>
            </a:xfrm>
            <a:custGeom>
              <a:avLst/>
              <a:gdLst/>
              <a:ahLst/>
              <a:cxnLst/>
              <a:rect l="l" t="t" r="r" b="b"/>
              <a:pathLst>
                <a:path w="4671746" h="2573212">
                  <a:moveTo>
                    <a:pt x="28370" y="0"/>
                  </a:moveTo>
                  <a:lnTo>
                    <a:pt x="4643376" y="0"/>
                  </a:lnTo>
                  <a:cubicBezTo>
                    <a:pt x="4659044" y="0"/>
                    <a:pt x="4671746" y="12702"/>
                    <a:pt x="4671746" y="28370"/>
                  </a:cubicBezTo>
                  <a:lnTo>
                    <a:pt x="4671746" y="2544843"/>
                  </a:lnTo>
                  <a:cubicBezTo>
                    <a:pt x="4671746" y="2560511"/>
                    <a:pt x="4659044" y="2573212"/>
                    <a:pt x="4643376" y="2573212"/>
                  </a:cubicBezTo>
                  <a:lnTo>
                    <a:pt x="28370" y="2573212"/>
                  </a:lnTo>
                  <a:cubicBezTo>
                    <a:pt x="12702" y="2573212"/>
                    <a:pt x="0" y="2560511"/>
                    <a:pt x="0" y="2544843"/>
                  </a:cubicBezTo>
                  <a:lnTo>
                    <a:pt x="0" y="28370"/>
                  </a:lnTo>
                  <a:cubicBezTo>
                    <a:pt x="0" y="12702"/>
                    <a:pt x="12702" y="0"/>
                    <a:pt x="2837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448862" y="5416016"/>
            <a:ext cx="521767" cy="75618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3558209" y="5758041"/>
            <a:ext cx="6211530" cy="117454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8542690" y="3833635"/>
            <a:ext cx="3649310" cy="302436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0" y="5904024"/>
            <a:ext cx="4876800" cy="102856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2193870" y="4706937"/>
            <a:ext cx="1799452" cy="1635252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418229" y="4489466"/>
            <a:ext cx="2352495" cy="2070195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8290754" y="4604120"/>
            <a:ext cx="1086293" cy="173807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7122364" y="4706937"/>
            <a:ext cx="1163730" cy="1711368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9653224" y="403913"/>
            <a:ext cx="1852976" cy="1157675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1117861" y="1603397"/>
            <a:ext cx="10312107" cy="4085268"/>
          </a:xfrm>
          <a:prstGeom prst="rect">
            <a:avLst/>
          </a:prstGeom>
        </p:spPr>
        <p:txBody>
          <a:bodyPr spcFirstLastPara="1" lIns="0" tIns="0" rIns="0" bIns="0" numCol="1" rtlCol="0" anchor="t">
            <a:prstTxWarp prst="textArchUp">
              <a:avLst>
                <a:gd name="adj" fmla="val 10137940"/>
              </a:avLst>
            </a:prstTxWarp>
            <a:spAutoFit/>
          </a:bodyPr>
          <a:lstStyle/>
          <a:p>
            <a:pPr algn="ctr" defTabSz="609630">
              <a:lnSpc>
                <a:spcPts val="6426"/>
              </a:lnSpc>
              <a:spcBef>
                <a:spcPct val="0"/>
              </a:spcBef>
            </a:pPr>
            <a:r>
              <a:rPr lang="en-US" sz="4590" dirty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BÀI GIẢNG </a:t>
            </a:r>
            <a:r>
              <a:rPr lang="en-US" sz="5000" dirty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ĐIỆN</a:t>
            </a:r>
            <a:r>
              <a:rPr lang="en-US" sz="4590" dirty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 TỬ </a:t>
            </a:r>
            <a:r>
              <a:rPr lang="en-US" sz="4590" dirty="0" err="1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TUẦN</a:t>
            </a:r>
            <a:r>
              <a:rPr lang="en-US" sz="4590" dirty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 </a:t>
            </a:r>
            <a:r>
              <a:rPr lang="vi-VN" sz="4590" dirty="0" smtClean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6</a:t>
            </a:r>
            <a:r>
              <a:rPr lang="en-US" sz="4590" dirty="0" smtClean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 </a:t>
            </a:r>
            <a:r>
              <a:rPr lang="en-US" sz="4590" dirty="0" err="1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THÁNG</a:t>
            </a:r>
            <a:r>
              <a:rPr lang="en-US" sz="4590" dirty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 </a:t>
            </a:r>
            <a:r>
              <a:rPr lang="vi-VN" sz="4590" dirty="0" smtClean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10</a:t>
            </a:r>
            <a:endParaRPr lang="en-US" sz="4590" dirty="0">
              <a:solidFill>
                <a:srgbClr val="FF0000"/>
              </a:solidFill>
              <a:effectLst>
                <a:outerShdw dist="50800" dir="5400000" algn="ctr" rotWithShape="0">
                  <a:srgbClr val="F79646">
                    <a:lumMod val="40000"/>
                    <a:lumOff val="60000"/>
                  </a:srgbClr>
                </a:outerShdw>
              </a:effectLst>
              <a:latin typeface="Open Sans Bold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1001909" y="2889172"/>
            <a:ext cx="10289764" cy="10130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7919"/>
              </a:lnSpc>
              <a:spcBef>
                <a:spcPct val="0"/>
              </a:spcBef>
            </a:pPr>
            <a:r>
              <a:rPr lang="en-US" sz="4400" dirty="0" err="1" smtClean="0">
                <a:solidFill>
                  <a:schemeClr val="accent3">
                    <a:lumMod val="75000"/>
                  </a:schemeClr>
                </a:solidFill>
                <a:latin typeface="Open Sans Bold"/>
              </a:rPr>
              <a:t>Môn</a:t>
            </a:r>
            <a:r>
              <a:rPr lang="vi-VN" sz="4400" dirty="0" smtClean="0">
                <a:solidFill>
                  <a:schemeClr val="accent3">
                    <a:lumMod val="75000"/>
                  </a:schemeClr>
                </a:solidFill>
                <a:latin typeface="Open Sans Bold"/>
              </a:rPr>
              <a:t>: </a:t>
            </a:r>
            <a:r>
              <a:rPr lang="vi-VN" sz="4400" dirty="0" smtClean="0">
                <a:solidFill>
                  <a:schemeClr val="accent3">
                    <a:lumMod val="75000"/>
                  </a:schemeClr>
                </a:solidFill>
                <a:latin typeface="Open Sans Bold"/>
              </a:rPr>
              <a:t>Đạo đức</a:t>
            </a:r>
            <a:endParaRPr lang="en-US" sz="4400" dirty="0">
              <a:solidFill>
                <a:schemeClr val="accent3">
                  <a:lumMod val="75000"/>
                </a:schemeClr>
              </a:solidFill>
              <a:latin typeface="Open Sans Bold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3841804" y="4707994"/>
            <a:ext cx="4389509" cy="4363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659"/>
              </a:lnSpc>
            </a:pPr>
            <a:r>
              <a:rPr lang="en-US" sz="2613" dirty="0" err="1">
                <a:solidFill>
                  <a:srgbClr val="000000"/>
                </a:solidFill>
                <a:latin typeface="Lobster"/>
              </a:rPr>
              <a:t>Năm</a:t>
            </a:r>
            <a:r>
              <a:rPr lang="en-US" sz="2613" dirty="0">
                <a:solidFill>
                  <a:srgbClr val="000000"/>
                </a:solidFill>
                <a:latin typeface="Lobster"/>
              </a:rPr>
              <a:t> </a:t>
            </a:r>
            <a:r>
              <a:rPr lang="en-US" sz="2613" dirty="0" err="1">
                <a:solidFill>
                  <a:srgbClr val="000000"/>
                </a:solidFill>
                <a:latin typeface="Lobster"/>
              </a:rPr>
              <a:t>học</a:t>
            </a:r>
            <a:r>
              <a:rPr lang="en-US" sz="2613" dirty="0">
                <a:solidFill>
                  <a:srgbClr val="000000"/>
                </a:solidFill>
                <a:latin typeface="Lobster"/>
              </a:rPr>
              <a:t> 2023 - 2024</a:t>
            </a:r>
          </a:p>
        </p:txBody>
      </p:sp>
      <p:pic>
        <p:nvPicPr>
          <p:cNvPr id="18" name="Picture 1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 flipH="1">
            <a:off x="3993322" y="5345818"/>
            <a:ext cx="1920126" cy="1377690"/>
          </a:xfrm>
          <a:prstGeom prst="rect">
            <a:avLst/>
          </a:prstGeom>
        </p:spPr>
      </p:pic>
      <p:pic>
        <p:nvPicPr>
          <p:cNvPr id="20" name="Picture 19" descr="A logo with a person holding a book&#10;&#10;Description automatically generated">
            <a:extLst>
              <a:ext uri="{FF2B5EF4-FFF2-40B4-BE49-F238E27FC236}">
                <a16:creationId xmlns:a16="http://schemas.microsoft.com/office/drawing/2014/main" xmlns="" id="{91CC14EC-984C-026B-99C0-1BCDE07CCF5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530" y="77657"/>
            <a:ext cx="1755422" cy="1755422"/>
          </a:xfrm>
          <a:prstGeom prst="rect">
            <a:avLst/>
          </a:prstGeom>
        </p:spPr>
      </p:pic>
      <p:sp>
        <p:nvSpPr>
          <p:cNvPr id="21" name="TextBox 16">
            <a:extLst>
              <a:ext uri="{FF2B5EF4-FFF2-40B4-BE49-F238E27FC236}">
                <a16:creationId xmlns:a16="http://schemas.microsoft.com/office/drawing/2014/main" xmlns="" id="{520550C4-7170-1A09-84B4-22E7148412DD}"/>
              </a:ext>
            </a:extLst>
          </p:cNvPr>
          <p:cNvSpPr txBox="1"/>
          <p:nvPr/>
        </p:nvSpPr>
        <p:spPr>
          <a:xfrm>
            <a:off x="1161794" y="2017524"/>
            <a:ext cx="10289764" cy="9057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7919"/>
              </a:lnSpc>
              <a:spcBef>
                <a:spcPct val="0"/>
              </a:spcBef>
            </a:pPr>
            <a:r>
              <a:rPr lang="en-US" sz="5000" dirty="0" err="1">
                <a:solidFill>
                  <a:srgbClr val="002060"/>
                </a:solidFill>
                <a:latin typeface="Open Sans Bold"/>
              </a:rPr>
              <a:t>KHỐI</a:t>
            </a:r>
            <a:r>
              <a:rPr lang="en-US" sz="5000" dirty="0">
                <a:solidFill>
                  <a:srgbClr val="002060"/>
                </a:solidFill>
                <a:latin typeface="Open Sans Bold"/>
              </a:rPr>
              <a:t> </a:t>
            </a:r>
            <a:r>
              <a:rPr lang="vi-VN" sz="5000" dirty="0" smtClean="0">
                <a:solidFill>
                  <a:srgbClr val="002060"/>
                </a:solidFill>
                <a:latin typeface="Open Sans Bold"/>
              </a:rPr>
              <a:t>2</a:t>
            </a:r>
            <a:endParaRPr lang="en-US" sz="5000" dirty="0">
              <a:solidFill>
                <a:srgbClr val="002060"/>
              </a:solidFill>
              <a:latin typeface="Open Sans Bold"/>
            </a:endParaRPr>
          </a:p>
        </p:txBody>
      </p:sp>
      <p:sp>
        <p:nvSpPr>
          <p:cNvPr id="22" name="TextBox 17">
            <a:extLst>
              <a:ext uri="{FF2B5EF4-FFF2-40B4-BE49-F238E27FC236}">
                <a16:creationId xmlns:a16="http://schemas.microsoft.com/office/drawing/2014/main" xmlns="" id="{ED598F25-67D0-4330-F673-D44922373DD5}"/>
              </a:ext>
            </a:extLst>
          </p:cNvPr>
          <p:cNvSpPr txBox="1"/>
          <p:nvPr/>
        </p:nvSpPr>
        <p:spPr>
          <a:xfrm>
            <a:off x="2943225" y="453422"/>
            <a:ext cx="6328999" cy="4744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3659"/>
              </a:lnSpc>
            </a:pPr>
            <a:r>
              <a:rPr lang="en-US" sz="3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sz="3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3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Bỉnh</a:t>
            </a:r>
            <a:r>
              <a:rPr lang="en-US" sz="3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Khiêm</a:t>
            </a:r>
          </a:p>
        </p:txBody>
      </p:sp>
      <p:sp>
        <p:nvSpPr>
          <p:cNvPr id="9" name="TextBox 16">
            <a:extLst>
              <a:ext uri="{FF2B5EF4-FFF2-40B4-BE49-F238E27FC236}">
                <a16:creationId xmlns:a16="http://schemas.microsoft.com/office/drawing/2014/main" xmlns="" id="{D15085B2-8F7D-ACFE-AC48-5E55400CFD1D}"/>
              </a:ext>
            </a:extLst>
          </p:cNvPr>
          <p:cNvSpPr txBox="1"/>
          <p:nvPr/>
        </p:nvSpPr>
        <p:spPr>
          <a:xfrm>
            <a:off x="844680" y="3691165"/>
            <a:ext cx="10289764" cy="10130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7919"/>
              </a:lnSpc>
              <a:spcBef>
                <a:spcPct val="0"/>
              </a:spcBef>
            </a:pPr>
            <a:r>
              <a:rPr lang="en-US" sz="4400" dirty="0" err="1">
                <a:solidFill>
                  <a:srgbClr val="002060"/>
                </a:solidFill>
                <a:latin typeface="Open Sans Bold"/>
              </a:rPr>
              <a:t>Tên</a:t>
            </a:r>
            <a:r>
              <a:rPr lang="en-US" sz="4400" dirty="0">
                <a:solidFill>
                  <a:srgbClr val="002060"/>
                </a:solidFill>
                <a:latin typeface="Open Sans Bold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Open Sans Bold"/>
              </a:rPr>
              <a:t>bài</a:t>
            </a:r>
            <a:r>
              <a:rPr lang="en-US" sz="4400" dirty="0">
                <a:solidFill>
                  <a:srgbClr val="002060"/>
                </a:solidFill>
                <a:latin typeface="Open Sans Bold"/>
              </a:rPr>
              <a:t>: </a:t>
            </a:r>
            <a:r>
              <a:rPr lang="vi-VN" sz="4400" smtClean="0">
                <a:solidFill>
                  <a:srgbClr val="002060"/>
                </a:solidFill>
                <a:latin typeface="Open Sans Bold"/>
              </a:rPr>
              <a:t>Kính trọng thầy giáo, cô giáo</a:t>
            </a:r>
            <a:endParaRPr lang="en-US" sz="4400" dirty="0">
              <a:solidFill>
                <a:srgbClr val="002060"/>
              </a:solidFill>
              <a:latin typeface="Open Sans Bold"/>
            </a:endParaRPr>
          </a:p>
        </p:txBody>
      </p:sp>
    </p:spTree>
    <p:extLst>
      <p:ext uri="{BB962C8B-B14F-4D97-AF65-F5344CB8AC3E}">
        <p14:creationId xmlns:p14="http://schemas.microsoft.com/office/powerpoint/2010/main" val="15245439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889" r="140"/>
          <a:stretch/>
        </p:blipFill>
        <p:spPr>
          <a:xfrm>
            <a:off x="-101600" y="4724400"/>
            <a:ext cx="12181114" cy="2133600"/>
          </a:xfrm>
          <a:prstGeom prst="rect">
            <a:avLst/>
          </a:prstGeom>
        </p:spPr>
      </p:pic>
      <p:pic>
        <p:nvPicPr>
          <p:cNvPr id="1026" name="Picture 2" descr="Premium Vector | Cute happy kid girl read under the tre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757" b="100000" l="479" r="9504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584" r="8957"/>
          <a:stretch/>
        </p:blipFill>
        <p:spPr bwMode="auto">
          <a:xfrm>
            <a:off x="-252628" y="3077609"/>
            <a:ext cx="3149600" cy="4086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0" descr="Rainbow Clipart For Free Download - Kids School Clipart , Free Transparent  Clipart - ClipartKey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12" b="99729" l="556" r="1000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56296">
            <a:off x="8771256" y="284151"/>
            <a:ext cx="3331541" cy="1842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loud 3">
            <a:extLst>
              <a:ext uri="{FF2B5EF4-FFF2-40B4-BE49-F238E27FC236}">
                <a16:creationId xmlns:a16="http://schemas.microsoft.com/office/drawing/2014/main" xmlns="" id="{9F1784A3-EDB4-4C85-BA94-4203F1D5A68B}"/>
              </a:ext>
            </a:extLst>
          </p:cNvPr>
          <p:cNvSpPr/>
          <p:nvPr/>
        </p:nvSpPr>
        <p:spPr>
          <a:xfrm>
            <a:off x="257175" y="123825"/>
            <a:ext cx="5095875" cy="3429000"/>
          </a:xfrm>
          <a:prstGeom prst="cloud">
            <a:avLst/>
          </a:prstGeom>
          <a:solidFill>
            <a:srgbClr val="FFFF0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CỦNG CỐ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D6474C38-812D-4BEE-911B-CB2477EFC35B}"/>
              </a:ext>
            </a:extLst>
          </p:cNvPr>
          <p:cNvSpPr/>
          <p:nvPr/>
        </p:nvSpPr>
        <p:spPr>
          <a:xfrm>
            <a:off x="3486150" y="3552825"/>
            <a:ext cx="7593018" cy="253365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Vận dụng bài học vào cuộc sống hằng ngày.</a:t>
            </a:r>
          </a:p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Chuẩn bị bài sau: Kính trọng thầy giáo, cô giáo (Tiết 2)</a:t>
            </a:r>
          </a:p>
        </p:txBody>
      </p:sp>
    </p:spTree>
    <p:extLst>
      <p:ext uri="{BB962C8B-B14F-4D97-AF65-F5344CB8AC3E}">
        <p14:creationId xmlns:p14="http://schemas.microsoft.com/office/powerpoint/2010/main" val="1072568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5576" y="195944"/>
            <a:ext cx="164981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solidFill>
                    <a:srgbClr val="4A88BC"/>
                  </a:solidFill>
                </a:ln>
                <a:solidFill>
                  <a:srgbClr val="FFFFFF"/>
                </a:solidFill>
                <a:effectLst>
                  <a:glow rad="101600">
                    <a:srgbClr val="A2CF9D">
                      <a:satMod val="175000"/>
                      <a:alpha val="40000"/>
                    </a:srgbClr>
                  </a:glow>
                </a:effectLst>
                <a:uLnTx/>
                <a:uFillTx/>
                <a:ea typeface="+mn-ea"/>
                <a:cs typeface="+mn-cs"/>
              </a:rPr>
              <a:t>Bài</a:t>
            </a:r>
            <a:r>
              <a:rPr kumimoji="0" lang="en-US" sz="4800" b="0" i="0" u="none" strike="noStrike" kern="1200" cap="none" spc="0" normalizeH="0" baseline="0" noProof="0" dirty="0">
                <a:ln>
                  <a:solidFill>
                    <a:srgbClr val="4A88BC"/>
                  </a:solidFill>
                </a:ln>
                <a:solidFill>
                  <a:srgbClr val="FFFFFF"/>
                </a:solidFill>
                <a:effectLst>
                  <a:glow rad="101600">
                    <a:srgbClr val="A2CF9D">
                      <a:satMod val="175000"/>
                      <a:alpha val="40000"/>
                    </a:srgbClr>
                  </a:glow>
                </a:effectLst>
                <a:uLnTx/>
                <a:uFillTx/>
                <a:ea typeface="+mn-ea"/>
                <a:cs typeface="+mn-cs"/>
              </a:rPr>
              <a:t> 3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66205" y="2595156"/>
            <a:ext cx="507274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solidFill>
                    <a:srgbClr val="3D77A8"/>
                  </a:solidFill>
                </a:ln>
                <a:solidFill>
                  <a:srgbClr val="4A88BC"/>
                </a:solidFill>
                <a:effectLst/>
                <a:uLnTx/>
                <a:uFillTx/>
                <a:ea typeface="+mn-ea"/>
                <a:cs typeface="+mn-cs"/>
              </a:rPr>
              <a:t>KÍNH TRỌNG THẦY GIÁO, CÔ GIÁO</a:t>
            </a:r>
          </a:p>
        </p:txBody>
      </p:sp>
    </p:spTree>
    <p:extLst>
      <p:ext uri="{BB962C8B-B14F-4D97-AF65-F5344CB8AC3E}">
        <p14:creationId xmlns:p14="http://schemas.microsoft.com/office/powerpoint/2010/main" val="37674822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889" r="140"/>
          <a:stretch/>
        </p:blipFill>
        <p:spPr>
          <a:xfrm>
            <a:off x="-101600" y="4724400"/>
            <a:ext cx="12181114" cy="2133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11158" y="382055"/>
            <a:ext cx="3605425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5000"/>
              </a:lnSpc>
              <a:spcBef>
                <a:spcPts val="667"/>
              </a:spcBef>
            </a:pPr>
            <a:r>
              <a:rPr lang="en-US" sz="4400" b="1" dirty="0">
                <a:solidFill>
                  <a:srgbClr val="0070C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MỤC TIÊU:</a:t>
            </a:r>
            <a:endParaRPr lang="vi-VN" sz="4400" b="1" dirty="0">
              <a:solidFill>
                <a:srgbClr val="0070C0"/>
              </a:solidFill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2067563" y="1324406"/>
            <a:ext cx="8816776" cy="2418580"/>
            <a:chOff x="2262744" y="1494923"/>
            <a:chExt cx="8016240" cy="2054678"/>
          </a:xfrm>
        </p:grpSpPr>
        <p:grpSp>
          <p:nvGrpSpPr>
            <p:cNvPr id="8" name="Group 3"/>
            <p:cNvGrpSpPr>
              <a:grpSpLocks/>
            </p:cNvGrpSpPr>
            <p:nvPr/>
          </p:nvGrpSpPr>
          <p:grpSpPr bwMode="auto">
            <a:xfrm>
              <a:off x="2262744" y="1494923"/>
              <a:ext cx="762000" cy="665162"/>
              <a:chOff x="1110" y="2656"/>
              <a:chExt cx="1549" cy="1351"/>
            </a:xfrm>
          </p:grpSpPr>
          <p:sp>
            <p:nvSpPr>
              <p:cNvPr id="15" name="AutoShape 4"/>
              <p:cNvSpPr>
                <a:spLocks noChangeArrowheads="1"/>
              </p:cNvSpPr>
              <p:nvPr/>
            </p:nvSpPr>
            <p:spPr bwMode="gray">
              <a:xfrm>
                <a:off x="1123" y="2679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solidFill>
                <a:srgbClr val="80808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C0C0C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vi-VN" sz="2400">
                  <a:solidFill>
                    <a:prstClr val="black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" name="AutoShape 5"/>
              <p:cNvSpPr>
                <a:spLocks noChangeArrowheads="1"/>
              </p:cNvSpPr>
              <p:nvPr/>
            </p:nvSpPr>
            <p:spPr bwMode="gray">
              <a:xfrm>
                <a:off x="1110" y="2656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gradFill rotWithShape="1">
                <a:gsLst>
                  <a:gs pos="0">
                    <a:srgbClr val="E6E6E6"/>
                  </a:gs>
                  <a:gs pos="7500">
                    <a:srgbClr val="7D8496"/>
                  </a:gs>
                  <a:gs pos="26500">
                    <a:srgbClr val="E6E6E6"/>
                  </a:gs>
                  <a:gs pos="34000">
                    <a:srgbClr val="7D8496"/>
                  </a:gs>
                  <a:gs pos="46500">
                    <a:srgbClr val="E6E6E6"/>
                  </a:gs>
                  <a:gs pos="50000">
                    <a:srgbClr val="FFFFFF"/>
                  </a:gs>
                  <a:gs pos="53500">
                    <a:srgbClr val="E6E6E6"/>
                  </a:gs>
                  <a:gs pos="66000">
                    <a:srgbClr val="7D8496"/>
                  </a:gs>
                  <a:gs pos="73500">
                    <a:srgbClr val="E6E6E6"/>
                  </a:gs>
                  <a:gs pos="92500">
                    <a:srgbClr val="7D8496"/>
                  </a:gs>
                  <a:gs pos="100000">
                    <a:srgbClr val="E6E6E6"/>
                  </a:gs>
                </a:gsLst>
                <a:lin ang="2700000" scaled="1"/>
              </a:gradFill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vi-VN" sz="2400">
                  <a:solidFill>
                    <a:prstClr val="black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" name="AutoShape 6"/>
              <p:cNvSpPr>
                <a:spLocks noChangeArrowheads="1"/>
              </p:cNvSpPr>
              <p:nvPr/>
            </p:nvSpPr>
            <p:spPr bwMode="gray">
              <a:xfrm>
                <a:off x="1200" y="2737"/>
                <a:ext cx="1349" cy="1167"/>
              </a:xfrm>
              <a:prstGeom prst="hexagon">
                <a:avLst>
                  <a:gd name="adj" fmla="val 28896"/>
                  <a:gd name="vf" fmla="val 115470"/>
                </a:avLst>
              </a:prstGeom>
              <a:solidFill>
                <a:srgbClr val="00B0F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>
                  <a:defRPr/>
                </a:pPr>
                <a:r>
                  <a:rPr lang="en-US" sz="2133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</a:t>
                </a:r>
              </a:p>
            </p:txBody>
          </p:sp>
        </p:grpSp>
        <p:grpSp>
          <p:nvGrpSpPr>
            <p:cNvPr id="9" name="Group 7"/>
            <p:cNvGrpSpPr>
              <a:grpSpLocks/>
            </p:cNvGrpSpPr>
            <p:nvPr/>
          </p:nvGrpSpPr>
          <p:grpSpPr bwMode="auto">
            <a:xfrm>
              <a:off x="2447709" y="2883454"/>
              <a:ext cx="797910" cy="666147"/>
              <a:chOff x="3550" y="3619"/>
              <a:chExt cx="1622" cy="1353"/>
            </a:xfrm>
          </p:grpSpPr>
          <p:sp>
            <p:nvSpPr>
              <p:cNvPr id="12" name="AutoShape 8"/>
              <p:cNvSpPr>
                <a:spLocks noChangeArrowheads="1"/>
              </p:cNvSpPr>
              <p:nvPr/>
            </p:nvSpPr>
            <p:spPr bwMode="gray">
              <a:xfrm>
                <a:off x="3636" y="3619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solidFill>
                <a:srgbClr val="80808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C0C0C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vi-VN" sz="2400">
                  <a:solidFill>
                    <a:prstClr val="black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" name="AutoShape 9"/>
              <p:cNvSpPr>
                <a:spLocks noChangeArrowheads="1"/>
              </p:cNvSpPr>
              <p:nvPr/>
            </p:nvSpPr>
            <p:spPr bwMode="gray">
              <a:xfrm>
                <a:off x="3550" y="3644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gradFill rotWithShape="1">
                <a:gsLst>
                  <a:gs pos="0">
                    <a:srgbClr val="E6E6E6"/>
                  </a:gs>
                  <a:gs pos="7500">
                    <a:srgbClr val="7D8496"/>
                  </a:gs>
                  <a:gs pos="26500">
                    <a:srgbClr val="E6E6E6"/>
                  </a:gs>
                  <a:gs pos="34000">
                    <a:srgbClr val="7D8496"/>
                  </a:gs>
                  <a:gs pos="46500">
                    <a:srgbClr val="E6E6E6"/>
                  </a:gs>
                  <a:gs pos="50000">
                    <a:srgbClr val="FFFFFF"/>
                  </a:gs>
                  <a:gs pos="53500">
                    <a:srgbClr val="E6E6E6"/>
                  </a:gs>
                  <a:gs pos="66000">
                    <a:srgbClr val="7D8496"/>
                  </a:gs>
                  <a:gs pos="73500">
                    <a:srgbClr val="E6E6E6"/>
                  </a:gs>
                  <a:gs pos="92500">
                    <a:srgbClr val="7D8496"/>
                  </a:gs>
                  <a:gs pos="100000">
                    <a:srgbClr val="E6E6E6"/>
                  </a:gs>
                </a:gsLst>
                <a:lin ang="2700000" scaled="1"/>
              </a:gradFill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vi-VN" sz="2400">
                  <a:solidFill>
                    <a:prstClr val="black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" name="AutoShape 10"/>
              <p:cNvSpPr>
                <a:spLocks noChangeArrowheads="1"/>
              </p:cNvSpPr>
              <p:nvPr/>
            </p:nvSpPr>
            <p:spPr bwMode="gray">
              <a:xfrm>
                <a:off x="3657" y="3725"/>
                <a:ext cx="1349" cy="1167"/>
              </a:xfrm>
              <a:prstGeom prst="hexagon">
                <a:avLst>
                  <a:gd name="adj" fmla="val 28896"/>
                  <a:gd name="vf" fmla="val 115470"/>
                </a:avLst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>
                  <a:defRPr/>
                </a:pPr>
                <a:r>
                  <a:rPr lang="en-US" sz="2133" b="1" dirty="0">
                    <a:solidFill>
                      <a:srgbClr val="FFFF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</a:p>
            </p:txBody>
          </p:sp>
        </p:grpSp>
        <p:sp>
          <p:nvSpPr>
            <p:cNvPr id="10" name="Line 11"/>
            <p:cNvSpPr>
              <a:spLocks noChangeShapeType="1"/>
            </p:cNvSpPr>
            <p:nvPr/>
          </p:nvSpPr>
          <p:spPr bwMode="auto">
            <a:xfrm>
              <a:off x="2872344" y="2104523"/>
              <a:ext cx="7406640" cy="0"/>
            </a:xfrm>
            <a:prstGeom prst="line">
              <a:avLst/>
            </a:prstGeom>
            <a:noFill/>
            <a:ln w="25400">
              <a:solidFill>
                <a:srgbClr val="C0C0C0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 sz="2400">
                <a:solidFill>
                  <a:prstClr val="black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1" name="Line 14"/>
            <p:cNvSpPr>
              <a:spLocks noChangeShapeType="1"/>
            </p:cNvSpPr>
            <p:nvPr/>
          </p:nvSpPr>
          <p:spPr bwMode="auto">
            <a:xfrm>
              <a:off x="2872344" y="3018923"/>
              <a:ext cx="7406640" cy="0"/>
            </a:xfrm>
            <a:prstGeom prst="line">
              <a:avLst/>
            </a:prstGeom>
            <a:noFill/>
            <a:ln w="25400">
              <a:solidFill>
                <a:srgbClr val="C0C0C0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 sz="2400">
                <a:solidFill>
                  <a:prstClr val="black"/>
                </a:solidFill>
                <a:cs typeface="Arial" panose="020B0604020202020204" pitchFamily="34" charset="0"/>
              </a:endParaRPr>
            </a:p>
          </p:txBody>
        </p:sp>
      </p:grpSp>
      <p:pic>
        <p:nvPicPr>
          <p:cNvPr id="1026" name="Picture 2" descr="Premium Vector | Cute happy kid girl read under the tre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757" b="100000" l="479" r="9504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584" r="8957"/>
          <a:stretch/>
        </p:blipFill>
        <p:spPr bwMode="auto">
          <a:xfrm>
            <a:off x="-224217" y="2973347"/>
            <a:ext cx="3149600" cy="4086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0" descr="Rainbow Clipart For Free Download - Kids School Clipart , Free Transparent  Clipart - ClipartKey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12" b="99729" l="556" r="1000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56296">
            <a:off x="8771256" y="284151"/>
            <a:ext cx="3331541" cy="1842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extBox 71"/>
          <p:cNvSpPr txBox="1"/>
          <p:nvPr/>
        </p:nvSpPr>
        <p:spPr>
          <a:xfrm>
            <a:off x="2865004" y="1252316"/>
            <a:ext cx="7923653" cy="954107"/>
          </a:xfrm>
          <a:prstGeom prst="rect">
            <a:avLst/>
          </a:prstGeom>
          <a:solidFill>
            <a:srgbClr val="00B0F0"/>
          </a:solidFill>
          <a:ln w="9525">
            <a:noFill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Nhận</a:t>
            </a:r>
            <a:r>
              <a:rPr lang="vi-VN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biết và nêu được một số biểu hiện của sự kính trọng thầy giáo, cô giáo</a:t>
            </a:r>
            <a:endParaRPr lang="zh-CN" altLang="en-US" sz="2600" b="1" dirty="0">
              <a:solidFill>
                <a:srgbClr val="00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35" name="TextBox 71"/>
          <p:cNvSpPr txBox="1"/>
          <p:nvPr/>
        </p:nvSpPr>
        <p:spPr>
          <a:xfrm>
            <a:off x="3154504" y="2934114"/>
            <a:ext cx="8288195" cy="1126462"/>
          </a:xfrm>
          <a:prstGeom prst="rect">
            <a:avLst/>
          </a:prstGeom>
          <a:solidFill>
            <a:schemeClr val="accent2"/>
          </a:solidFill>
          <a:ln w="9525">
            <a:noFill/>
          </a:ln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vi-VN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Biết hành động và lời nói thể hiện sự kính trọng thầy giáo, cô giáo. </a:t>
            </a:r>
            <a:endParaRPr lang="vi-VN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423695" y="4644654"/>
            <a:ext cx="8279472" cy="1126462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vi-VN" sz="28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- Bồi dưỡng tình cảm yêu quý, kính trọng đối với thầy cô giáo; cảm nhận được niềm vui đến trường. </a:t>
            </a:r>
            <a:endParaRPr lang="vi-VN" sz="24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AutoShape 10"/>
          <p:cNvSpPr>
            <a:spLocks noChangeArrowheads="1"/>
          </p:cNvSpPr>
          <p:nvPr/>
        </p:nvSpPr>
        <p:spPr bwMode="gray">
          <a:xfrm>
            <a:off x="2693809" y="4573985"/>
            <a:ext cx="729886" cy="676331"/>
          </a:xfrm>
          <a:prstGeom prst="hexagon">
            <a:avLst>
              <a:gd name="adj" fmla="val 28896"/>
              <a:gd name="vf" fmla="val 115470"/>
            </a:avLst>
          </a:prstGeom>
          <a:solidFill>
            <a:srgbClr val="7030A0"/>
          </a:solidFill>
          <a:ln w="9525">
            <a:solidFill>
              <a:srgbClr val="7030A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2133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668189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4" grpId="0" animBg="1"/>
      <p:bldP spid="35" grpId="0" animBg="1"/>
      <p:bldP spid="2" grpId="0" animBg="1"/>
      <p:bldP spid="2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videoplayback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326672" y="212271"/>
            <a:ext cx="8482149" cy="636161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18011" y="280765"/>
            <a:ext cx="2756263" cy="1590403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C89C4AD2-46DF-4322-9806-A3ACA214062A}"/>
              </a:ext>
            </a:extLst>
          </p:cNvPr>
          <p:cNvGrpSpPr/>
          <p:nvPr/>
        </p:nvGrpSpPr>
        <p:grpSpPr>
          <a:xfrm>
            <a:off x="287588" y="280765"/>
            <a:ext cx="3279422" cy="975278"/>
            <a:chOff x="500062" y="381715"/>
            <a:chExt cx="3279422" cy="975278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xmlns="" id="{7B184F5B-7CAC-4B80-B156-8C694C9E3AB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381715"/>
              <a:ext cx="1170334" cy="975278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E9414956-4A62-4264-A537-DD96800310E3}"/>
                </a:ext>
              </a:extLst>
            </p:cNvPr>
            <p:cNvSpPr txBox="1"/>
            <p:nvPr/>
          </p:nvSpPr>
          <p:spPr>
            <a:xfrm>
              <a:off x="1493281" y="639505"/>
              <a:ext cx="228620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78609"/>
                  </a:solidFill>
                  <a:effectLst/>
                  <a:uLnTx/>
                  <a:uFillTx/>
                  <a:ea typeface="+mn-ea"/>
                  <a:cs typeface="+mn-cs"/>
                </a:rPr>
                <a:t>KHỞI ĐỘNG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51178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432194" y="624344"/>
            <a:ext cx="6613143" cy="523220"/>
            <a:chOff x="569825" y="2199885"/>
            <a:chExt cx="6613143" cy="523220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xmlns="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ea typeface="+mn-ea"/>
                  <a:cs typeface="+mn-cs"/>
                </a:rPr>
                <a:t>1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608700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ea typeface="+mn-ea"/>
                  <a:cs typeface="+mn-cs"/>
                </a:rPr>
                <a:t>Quan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ea typeface="+mn-ea"/>
                  <a:cs typeface="+mn-cs"/>
                </a:rPr>
                <a:t>sát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ea typeface="+mn-ea"/>
                  <a:cs typeface="+mn-cs"/>
                </a:rPr>
                <a:t>tranh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ea typeface="+mn-ea"/>
                  <a:cs typeface="+mn-cs"/>
                </a:rPr>
                <a:t>và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ea typeface="+mn-ea"/>
                  <a:cs typeface="+mn-cs"/>
                </a:rPr>
                <a:t>trả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ea typeface="+mn-ea"/>
                  <a:cs typeface="+mn-cs"/>
                </a:rPr>
                <a:t>lời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ea typeface="+mn-ea"/>
                  <a:cs typeface="+mn-cs"/>
                </a:rPr>
                <a:t>câu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ea typeface="+mn-ea"/>
                  <a:cs typeface="+mn-cs"/>
                </a:rPr>
                <a:t>hỏi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ea typeface="+mn-ea"/>
                  <a:cs typeface="+mn-cs"/>
                </a:rPr>
                <a:t>: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6180" y="1610655"/>
            <a:ext cx="7874026" cy="390532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037805" y="5563574"/>
            <a:ext cx="82687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ea typeface="+mn-ea"/>
                <a:cs typeface="+mn-cs"/>
              </a:rPr>
              <a:t>Thầy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ea typeface="+mn-ea"/>
                <a:cs typeface="+mn-cs"/>
              </a:rPr>
              <a:t>cô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ea typeface="+mn-ea"/>
                <a:cs typeface="+mn-cs"/>
              </a:rPr>
              <a:t>hỏi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ea typeface="+mn-ea"/>
                <a:cs typeface="+mn-cs"/>
              </a:rPr>
              <a:t>thăm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ea typeface="+mn-ea"/>
                <a:cs typeface="+mn-cs"/>
              </a:rPr>
              <a:t>học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ea typeface="+mn-ea"/>
                <a:cs typeface="+mn-cs"/>
              </a:rPr>
              <a:t>sinh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ea typeface="+mn-ea"/>
                <a:cs typeface="+mn-cs"/>
              </a:rPr>
              <a:t>khi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ea typeface="+mn-ea"/>
                <a:cs typeface="+mn-cs"/>
              </a:rPr>
              <a:t>thấy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ea typeface="+mn-ea"/>
                <a:cs typeface="+mn-cs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ea typeface="+mn-ea"/>
                <a:cs typeface="+mn-cs"/>
              </a:rPr>
              <a:t>bạn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ea typeface="+mn-ea"/>
                <a:cs typeface="+mn-cs"/>
              </a:rPr>
              <a:t>mệt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ea typeface="+mn-ea"/>
                <a:cs typeface="+mn-cs"/>
              </a:rPr>
              <a:t>hoặc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ea typeface="+mn-ea"/>
                <a:cs typeface="+mn-cs"/>
              </a:rPr>
              <a:t>buồn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7A4934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8060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432194" y="624344"/>
            <a:ext cx="6613143" cy="523220"/>
            <a:chOff x="569825" y="2199885"/>
            <a:chExt cx="6613143" cy="523220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xmlns="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ea typeface="+mn-ea"/>
                  <a:cs typeface="+mn-cs"/>
                </a:rPr>
                <a:t>1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608700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ea typeface="+mn-ea"/>
                  <a:cs typeface="+mn-cs"/>
                </a:rPr>
                <a:t>Quan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ea typeface="+mn-ea"/>
                  <a:cs typeface="+mn-cs"/>
                </a:rPr>
                <a:t>sát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ea typeface="+mn-ea"/>
                  <a:cs typeface="+mn-cs"/>
                </a:rPr>
                <a:t>tranh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ea typeface="+mn-ea"/>
                  <a:cs typeface="+mn-cs"/>
                </a:rPr>
                <a:t>và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ea typeface="+mn-ea"/>
                  <a:cs typeface="+mn-cs"/>
                </a:rPr>
                <a:t>trả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ea typeface="+mn-ea"/>
                  <a:cs typeface="+mn-cs"/>
                </a:rPr>
                <a:t>lời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ea typeface="+mn-ea"/>
                  <a:cs typeface="+mn-cs"/>
                </a:rPr>
                <a:t>câu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ea typeface="+mn-ea"/>
                  <a:cs typeface="+mn-cs"/>
                </a:rPr>
                <a:t>hỏi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ea typeface="+mn-ea"/>
                  <a:cs typeface="+mn-cs"/>
                </a:rPr>
                <a:t>: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pic>
        <p:nvPicPr>
          <p:cNvPr id="5" name="Picture 4" descr="Screen Clipping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61" t="5075" r="2269"/>
          <a:stretch/>
        </p:blipFill>
        <p:spPr>
          <a:xfrm>
            <a:off x="888274" y="1724298"/>
            <a:ext cx="10162903" cy="396078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397701" y="5685084"/>
            <a:ext cx="45328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ea typeface="+mn-ea"/>
                <a:cs typeface="+mn-cs"/>
              </a:rPr>
              <a:t>Cô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ea typeface="+mn-ea"/>
                <a:cs typeface="+mn-cs"/>
              </a:rPr>
              <a:t>dạy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ea typeface="+mn-ea"/>
                <a:cs typeface="+mn-cs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ea typeface="+mn-ea"/>
                <a:cs typeface="+mn-cs"/>
              </a:rPr>
              <a:t>tập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ea typeface="+mn-ea"/>
                <a:cs typeface="+mn-cs"/>
              </a:rPr>
              <a:t>múa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ea typeface="+mn-ea"/>
                <a:cs typeface="+mn-cs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ea typeface="+mn-ea"/>
                <a:cs typeface="+mn-cs"/>
              </a:rPr>
              <a:t>tập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ea typeface="+mn-ea"/>
                <a:cs typeface="+mn-cs"/>
              </a:rPr>
              <a:t>hát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7A4934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518365" y="5685084"/>
            <a:ext cx="45328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ea typeface="+mn-ea"/>
                <a:cs typeface="+mn-cs"/>
              </a:rPr>
              <a:t>Thầy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ea typeface="+mn-ea"/>
                <a:cs typeface="+mn-cs"/>
              </a:rPr>
              <a:t>giảng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ea typeface="+mn-ea"/>
                <a:cs typeface="+mn-cs"/>
              </a:rPr>
              <a:t>bài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ea typeface="+mn-ea"/>
                <a:cs typeface="+mn-cs"/>
              </a:rPr>
              <a:t>cho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ea typeface="+mn-ea"/>
                <a:cs typeface="+mn-cs"/>
              </a:rPr>
              <a:t>học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ea typeface="+mn-ea"/>
                <a:cs typeface="+mn-cs"/>
              </a:rPr>
              <a:t>sinh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7A4934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6828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432194" y="624344"/>
            <a:ext cx="8285189" cy="954107"/>
            <a:chOff x="569825" y="2199885"/>
            <a:chExt cx="8285189" cy="954107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xmlns="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Cookies"/>
                  <a:ea typeface="+mn-ea"/>
                  <a:cs typeface="+mn-cs"/>
                </a:rPr>
                <a:t>2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7759054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Tìm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hiểu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những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việc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cần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làm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để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thể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hiện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sự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kính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trọng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với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thầy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giáo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,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cô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giáo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.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pic>
        <p:nvPicPr>
          <p:cNvPr id="5" name="Picture 4" descr="Screen Clipping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058"/>
          <a:stretch/>
        </p:blipFill>
        <p:spPr>
          <a:xfrm>
            <a:off x="927966" y="1776548"/>
            <a:ext cx="10336067" cy="398424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835616" y="5623556"/>
            <a:ext cx="38075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Lễ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phép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hỏi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thầy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cô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7A4934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784958" y="5623556"/>
            <a:ext cx="45144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Tập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trung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bài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7A4934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0530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432194" y="624344"/>
            <a:ext cx="8285189" cy="954107"/>
            <a:chOff x="569825" y="2199885"/>
            <a:chExt cx="8285189" cy="954107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xmlns="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Cookies"/>
                  <a:ea typeface="+mn-ea"/>
                  <a:cs typeface="+mn-cs"/>
                </a:rPr>
                <a:t>2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7759054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Tìm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hiểu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những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việc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cần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làm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để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thể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hiện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sự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kính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trọng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với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thầy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giáo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,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cô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giáo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.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1835615" y="5711112"/>
            <a:ext cx="89934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Tặng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hoa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chúc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mừng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thầy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cô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nhân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ngày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nhà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giáo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Việt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Nam</a:t>
            </a:r>
          </a:p>
        </p:txBody>
      </p:sp>
      <p:pic>
        <p:nvPicPr>
          <p:cNvPr id="8" name="Picture 7" descr="Screen Clippi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8" t="2937"/>
          <a:stretch/>
        </p:blipFill>
        <p:spPr>
          <a:xfrm>
            <a:off x="1835615" y="1666007"/>
            <a:ext cx="7833647" cy="3957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3969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432194" y="624344"/>
            <a:ext cx="8285189" cy="954107"/>
            <a:chOff x="569825" y="2199885"/>
            <a:chExt cx="8285189" cy="954107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xmlns="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Cookies"/>
                  <a:ea typeface="+mn-ea"/>
                  <a:cs typeface="+mn-cs"/>
                </a:rPr>
                <a:t>2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7759054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Tìm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hiểu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những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việc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cần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làm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để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thể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hiện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sự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kính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trọng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với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thầy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giáo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,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cô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giáo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.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1972656" y="5778186"/>
            <a:ext cx="38467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Giúp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cô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bê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chồng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vở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nặng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7A4934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226" y="1578451"/>
            <a:ext cx="10172643" cy="426680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570782" y="5778186"/>
            <a:ext cx="46240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Hỏi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thầy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cô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bài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chưa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hiểu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7A4934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5069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2&quot;/&gt;&lt;property id=&quot;20307&quot; value=&quot;258&quot;/&gt;&lt;/object&gt;&lt;object type=&quot;3&quot; unique_id=&quot;10004&quot;&gt;&lt;property id=&quot;20148&quot; value=&quot;5&quot;/&gt;&lt;property id=&quot;20300&quot; value=&quot;Slide 3&quot;/&gt;&lt;property id=&quot;20307&quot; value=&quot;272&quot;/&gt;&lt;/object&gt;&lt;object type=&quot;3&quot; unique_id=&quot;10005&quot;&gt;&lt;property id=&quot;20148&quot; value=&quot;5&quot;/&gt;&lt;property id=&quot;20300&quot; value=&quot;Slide 4&quot;/&gt;&lt;property id=&quot;20307&quot; value=&quot;271&quot;/&gt;&lt;/object&gt;&lt;object type=&quot;3&quot; unique_id=&quot;10006&quot;&gt;&lt;property id=&quot;20148&quot; value=&quot;5&quot;/&gt;&lt;property id=&quot;20300&quot; value=&quot;Slide 5&quot;/&gt;&lt;property id=&quot;20307&quot; value=&quot;260&quot;/&gt;&lt;/object&gt;&lt;object type=&quot;3&quot; unique_id=&quot;10007&quot;&gt;&lt;property id=&quot;20148&quot; value=&quot;5&quot;/&gt;&lt;property id=&quot;20300&quot; value=&quot;Slide 6&quot;/&gt;&lt;property id=&quot;20307&quot; value=&quot;261&quot;/&gt;&lt;/object&gt;&lt;object type=&quot;3&quot; unique_id=&quot;10008&quot;&gt;&lt;property id=&quot;20148&quot; value=&quot;5&quot;/&gt;&lt;property id=&quot;20300&quot; value=&quot;Slide 7&quot;/&gt;&lt;property id=&quot;20307&quot; value=&quot;262&quot;/&gt;&lt;/object&gt;&lt;object type=&quot;3&quot; unique_id=&quot;10009&quot;&gt;&lt;property id=&quot;20148&quot; value=&quot;5&quot;/&gt;&lt;property id=&quot;20300&quot; value=&quot;Slide 8&quot;/&gt;&lt;property id=&quot;20307&quot; value=&quot;263&quot;/&gt;&lt;/object&gt;&lt;object type=&quot;3&quot; unique_id=&quot;10010&quot;&gt;&lt;property id=&quot;20148&quot; value=&quot;5&quot;/&gt;&lt;property id=&quot;20300&quot; value=&quot;Slide 9&quot;/&gt;&lt;property id=&quot;20307&quot; value=&quot;264&quot;/&gt;&lt;/object&gt;&lt;object type=&quot;3&quot; unique_id=&quot;10011&quot;&gt;&lt;property id=&quot;20148&quot; value=&quot;5&quot;/&gt;&lt;property id=&quot;20300&quot; value=&quot;Slide 10&quot;/&gt;&lt;property id=&quot;20307&quot; value=&quot;273&quot;/&gt;&lt;/object&gt;&lt;object type=&quot;3&quot; unique_id=&quot;20414&quot;&gt;&lt;property id=&quot;20148&quot; value=&quot;5&quot;/&gt;&lt;property id=&quot;20300&quot; value=&quot;Slide 1&quot;/&gt;&lt;property id=&quot;20307&quot; value=&quot;275&quot;/&gt;&lt;/object&gt;&lt;/object&gt;&lt;object type=&quot;8&quot; unique_id=&quot;10022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Cute Sticker by Slidesgo">
  <a:themeElements>
    <a:clrScheme name="Simple Light">
      <a:dk1>
        <a:srgbClr val="EA4F46"/>
      </a:dk1>
      <a:lt1>
        <a:srgbClr val="F7D538"/>
      </a:lt1>
      <a:dk2>
        <a:srgbClr val="472C18"/>
      </a:dk2>
      <a:lt2>
        <a:srgbClr val="B2DEEE"/>
      </a:lt2>
      <a:accent1>
        <a:srgbClr val="A2CF9D"/>
      </a:accent1>
      <a:accent2>
        <a:srgbClr val="FFFFFF"/>
      </a:accent2>
      <a:accent3>
        <a:srgbClr val="EF786D"/>
      </a:accent3>
      <a:accent4>
        <a:srgbClr val="7A4934"/>
      </a:accent4>
      <a:accent5>
        <a:srgbClr val="D43733"/>
      </a:accent5>
      <a:accent6>
        <a:srgbClr val="D3AC09"/>
      </a:accent6>
      <a:hlink>
        <a:srgbClr val="F7D538"/>
      </a:hlink>
      <a:folHlink>
        <a:srgbClr val="0097A7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</TotalTime>
  <Words>290</Words>
  <Application>Microsoft Office PowerPoint</Application>
  <PresentationFormat>Widescreen</PresentationFormat>
  <Paragraphs>37</Paragraphs>
  <Slides>10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10</vt:i4>
      </vt:variant>
    </vt:vector>
  </HeadingPairs>
  <TitlesOfParts>
    <vt:vector size="21" baseType="lpstr">
      <vt:lpstr>Arial</vt:lpstr>
      <vt:lpstr>Arial-Rounded</vt:lpstr>
      <vt:lpstr>Calibri</vt:lpstr>
      <vt:lpstr>Calibri Light</vt:lpstr>
      <vt:lpstr>Cambria</vt:lpstr>
      <vt:lpstr>Lobster</vt:lpstr>
      <vt:lpstr>Open Sans Bold</vt:lpstr>
      <vt:lpstr>Times New Roman</vt:lpstr>
      <vt:lpstr>UTM Cookies</vt:lpstr>
      <vt:lpstr>Cute Sticker by Slidesgo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Thu Minh</dc:creator>
  <cp:lastModifiedBy>Microsoft account</cp:lastModifiedBy>
  <cp:revision>7</cp:revision>
  <dcterms:created xsi:type="dcterms:W3CDTF">2021-09-02T06:09:45Z</dcterms:created>
  <dcterms:modified xsi:type="dcterms:W3CDTF">2023-10-02T07:35:19Z</dcterms:modified>
</cp:coreProperties>
</file>