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20" r:id="rId3"/>
  </p:sldMasterIdLst>
  <p:notesMasterIdLst>
    <p:notesMasterId r:id="rId12"/>
  </p:notesMasterIdLst>
  <p:sldIdLst>
    <p:sldId id="2970" r:id="rId4"/>
    <p:sldId id="294" r:id="rId5"/>
    <p:sldId id="293" r:id="rId6"/>
    <p:sldId id="267" r:id="rId7"/>
    <p:sldId id="290" r:id="rId8"/>
    <p:sldId id="485" r:id="rId9"/>
    <p:sldId id="526" r:id="rId10"/>
    <p:sldId id="34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06017. Nguyen Thi Thuy Ha" initials="BNTTH" lastIdx="1" clrIdx="0">
    <p:extLst>
      <p:ext uri="{19B8F6BF-5375-455C-9EA6-DF929625EA0E}">
        <p15:presenceInfo xmlns:p15="http://schemas.microsoft.com/office/powerpoint/2012/main" userId="S::K13B06017@icivn.onmicrosoft.com::569b7d01-0a06-410d-a5df-92251bd11c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75" d="100"/>
          <a:sy n="75" d="100"/>
        </p:scale>
        <p:origin x="324" y="36"/>
      </p:cViewPr>
      <p:guideLst>
        <p:guide orient="horz" pos="2160"/>
        <p:guide pos="3840"/>
      </p:guideLst>
    </p:cSldViewPr>
  </p:slideViewPr>
  <p:outlineViewPr>
    <p:cViewPr>
      <p:scale>
        <a:sx n="33" d="100"/>
        <a:sy n="33" d="100"/>
      </p:scale>
      <p:origin x="0" y="-1584"/>
    </p:cViewPr>
  </p:outlineViewPr>
  <p:notesTextViewPr>
    <p:cViewPr>
      <p:scale>
        <a:sx n="1" d="1"/>
        <a:sy n="1" d="1"/>
      </p:scale>
      <p:origin x="0" y="0"/>
    </p:cViewPr>
  </p:notesTextViewPr>
  <p:sorterViewPr>
    <p:cViewPr>
      <p:scale>
        <a:sx n="100" d="100"/>
        <a:sy n="100" d="100"/>
      </p:scale>
      <p:origin x="0" y="5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43214-8CA3-480B-9620-B80E33CA8908}" type="datetimeFigureOut">
              <a:rPr lang="en-US" smtClean="0"/>
              <a:t>12/10/2022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CCC81D-0CCE-45D6-9647-B0A2D19069BB}" type="slidenum">
              <a:rPr lang="en-US" smtClean="0"/>
              <a:t>‹#›</a:t>
            </a:fld>
            <a:endParaRPr lang="en-US"/>
          </a:p>
        </p:txBody>
      </p:sp>
    </p:spTree>
    <p:extLst>
      <p:ext uri="{BB962C8B-B14F-4D97-AF65-F5344CB8AC3E}">
        <p14:creationId xmlns:p14="http://schemas.microsoft.com/office/powerpoint/2010/main" val="3334288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err="1"/>
              <a:t>Chào</a:t>
            </a:r>
            <a:r>
              <a:rPr lang="en-US" altLang="zh-CN" dirty="0"/>
              <a:t> </a:t>
            </a:r>
            <a:r>
              <a:rPr lang="en-US" altLang="zh-CN" dirty="0" err="1"/>
              <a:t>mừng</a:t>
            </a:r>
            <a:r>
              <a:rPr lang="en-US" altLang="zh-CN" dirty="0"/>
              <a:t> </a:t>
            </a:r>
            <a:r>
              <a:rPr lang="en-US" altLang="zh-CN" dirty="0" err="1"/>
              <a:t>các</a:t>
            </a:r>
            <a:r>
              <a:rPr lang="en-US" altLang="zh-CN" dirty="0"/>
              <a:t> con </a:t>
            </a:r>
            <a:r>
              <a:rPr lang="en-US" altLang="zh-CN" dirty="0" err="1"/>
              <a:t>đến</a:t>
            </a:r>
            <a:r>
              <a:rPr lang="en-US" altLang="zh-CN" dirty="0"/>
              <a:t> </a:t>
            </a:r>
            <a:r>
              <a:rPr lang="en-US" altLang="zh-CN" dirty="0" err="1"/>
              <a:t>với</a:t>
            </a:r>
            <a:r>
              <a:rPr lang="en-US" altLang="zh-CN" dirty="0"/>
              <a:t> </a:t>
            </a:r>
            <a:r>
              <a:rPr lang="en-US" altLang="zh-CN" dirty="0" err="1"/>
              <a:t>tiết</a:t>
            </a:r>
            <a:r>
              <a:rPr lang="en-US" altLang="zh-CN" dirty="0"/>
              <a:t> </a:t>
            </a:r>
            <a:r>
              <a:rPr lang="en-US" altLang="zh-CN" dirty="0" err="1"/>
              <a:t>học</a:t>
            </a:r>
            <a:r>
              <a:rPr lang="en-US" altLang="zh-CN" dirty="0"/>
              <a:t> </a:t>
            </a:r>
            <a:r>
              <a:rPr lang="en-US" altLang="zh-CN" dirty="0" err="1"/>
              <a:t>Tiếng</a:t>
            </a:r>
            <a:r>
              <a:rPr lang="en-US" altLang="zh-CN" dirty="0"/>
              <a:t> </a:t>
            </a:r>
            <a:r>
              <a:rPr lang="en-US" altLang="zh-CN" dirty="0" err="1"/>
              <a:t>Việt</a:t>
            </a:r>
            <a:endParaRPr lang="zh-CN" altLang="en-US" dirty="0"/>
          </a:p>
        </p:txBody>
      </p:sp>
      <p:sp>
        <p:nvSpPr>
          <p:cNvPr id="4" name="灯片编号占位符 3"/>
          <p:cNvSpPr>
            <a:spLocks noGrp="1"/>
          </p:cNvSpPr>
          <p:nvPr>
            <p:ph type="sldNum" sz="quarter" idx="10"/>
          </p:nvPr>
        </p:nvSpPr>
        <p:spPr/>
        <p:txBody>
          <a:bodyPr/>
          <a:lstStyle/>
          <a:p>
            <a:fld id="{55271AD9-BB67-40C7-8A36-6292A9008BE4}"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638715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vi-VN" altLang="zh-CN" dirty="0"/>
              <a:t>Cô</a:t>
            </a:r>
            <a:r>
              <a:rPr lang="vi-VN" altLang="zh-CN" baseline="0" dirty="0"/>
              <a:t> chào các con, cô rất vui được cùng các con tìm hiểu tiết học môn Tiếng Việt hôm nay, bài: Luyện đọc, viết:</a:t>
            </a:r>
            <a:r>
              <a:rPr lang="en-US" altLang="zh-CN" baseline="0" dirty="0" err="1"/>
              <a:t>oai</a:t>
            </a:r>
            <a:r>
              <a:rPr lang="en-US" altLang="zh-CN" baseline="0" dirty="0"/>
              <a:t>, </a:t>
            </a:r>
            <a:r>
              <a:rPr lang="en-US" altLang="zh-CN" baseline="0" dirty="0" err="1"/>
              <a:t>uê</a:t>
            </a:r>
            <a:r>
              <a:rPr lang="en-US" altLang="zh-CN" baseline="0" dirty="0"/>
              <a:t>, </a:t>
            </a:r>
            <a:r>
              <a:rPr lang="en-US" altLang="zh-CN" baseline="0" dirty="0" err="1"/>
              <a:t>uy</a:t>
            </a:r>
            <a:r>
              <a:rPr lang="en-US" altLang="zh-CN" baseline="0" dirty="0"/>
              <a:t>, </a:t>
            </a:r>
            <a:r>
              <a:rPr lang="en-US" altLang="zh-CN" baseline="0" dirty="0" err="1"/>
              <a:t>uân</a:t>
            </a:r>
            <a:r>
              <a:rPr lang="en-US" altLang="zh-CN" baseline="0" dirty="0"/>
              <a:t>, </a:t>
            </a:r>
            <a:r>
              <a:rPr lang="en-US" altLang="zh-CN" baseline="0" dirty="0" err="1"/>
              <a:t>uyên</a:t>
            </a:r>
            <a:r>
              <a:rPr lang="en-US" altLang="zh-CN" baseline="0" dirty="0"/>
              <a:t>, </a:t>
            </a:r>
            <a:r>
              <a:rPr lang="en-US" altLang="zh-CN" baseline="0" dirty="0" err="1"/>
              <a:t>uyêt</a:t>
            </a:r>
            <a:r>
              <a:rPr lang="vi-VN" altLang="zh-CN" baseline="0" dirty="0"/>
              <a:t>. </a:t>
            </a:r>
            <a:endParaRPr lang="zh-CN" altLang="en-US" dirty="0"/>
          </a:p>
        </p:txBody>
      </p:sp>
      <p:sp>
        <p:nvSpPr>
          <p:cNvPr id="4" name="灯片编号占位符 3"/>
          <p:cNvSpPr>
            <a:spLocks noGrp="1"/>
          </p:cNvSpPr>
          <p:nvPr>
            <p:ph type="sldNum" sz="quarter" idx="10"/>
          </p:nvPr>
        </p:nvSpPr>
        <p:spPr/>
        <p:txBody>
          <a:bodyPr/>
          <a:lstStyle/>
          <a:p>
            <a:pPr>
              <a:defRPr/>
            </a:pPr>
            <a:fld id="{A6837353-30EB-4A48-80EB-173D804AEFBD}" type="slidenum">
              <a:rPr lang="zh-CN" altLang="en-US" smtClean="0">
                <a:solidFill>
                  <a:prstClr val="black"/>
                </a:solidFill>
              </a:rPr>
              <a:pPr>
                <a:defRPr/>
              </a:pPr>
              <a:t>2</a:t>
            </a:fld>
            <a:endParaRPr lang="zh-CN" altLang="en-US">
              <a:solidFill>
                <a:prstClr val="black"/>
              </a:solidFill>
            </a:endParaRPr>
          </a:p>
        </p:txBody>
      </p:sp>
    </p:spTree>
    <p:extLst>
      <p:ext uri="{BB962C8B-B14F-4D97-AF65-F5344CB8AC3E}">
        <p14:creationId xmlns:p14="http://schemas.microsoft.com/office/powerpoint/2010/main" val="2566794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Chúng</a:t>
            </a:r>
            <a:r>
              <a:rPr lang="vi-VN" baseline="0" dirty="0"/>
              <a:t> mình đã cùng khởi động rất vui và cảm thấy thoải mái rồi phải không nào, vậy các con đã sẵn sàng cho bài học hôm nay chưa? Chúng mình cùng bước vào hoạt động 1: Luyện đọc</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007054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Bài</a:t>
            </a:r>
            <a:r>
              <a:rPr lang="vi-VN" baseline="0" dirty="0"/>
              <a:t> hát rất vui nhộn phải không nào các con, bây giờ chúng mình cùng bước vào hoạt động 2: Luyện viết</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4</a:t>
            </a:fld>
            <a:endParaRPr lang="en-US"/>
          </a:p>
        </p:txBody>
      </p:sp>
    </p:spTree>
    <p:extLst>
      <p:ext uri="{BB962C8B-B14F-4D97-AF65-F5344CB8AC3E}">
        <p14:creationId xmlns:p14="http://schemas.microsoft.com/office/powerpoint/2010/main" val="1015872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Các</a:t>
            </a:r>
            <a:r>
              <a:rPr lang="vi-VN" baseline="0" dirty="0"/>
              <a:t> con vừa luyện viết bảng con, bây giờ chúng mình sẽ chuẩn bị vở viết oli và bút chì để viết bài nhé! </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5</a:t>
            </a:fld>
            <a:endParaRPr lang="en-US"/>
          </a:p>
        </p:txBody>
      </p:sp>
    </p:spTree>
    <p:extLst>
      <p:ext uri="{BB962C8B-B14F-4D97-AF65-F5344CB8AC3E}">
        <p14:creationId xmlns:p14="http://schemas.microsoft.com/office/powerpoint/2010/main" val="1842908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p:sp>
      <p:sp>
        <p:nvSpPr>
          <p:cNvPr id="17411" name="文本占位符 174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algn="r"/>
            <a:fld id="{9A0DB2DC-4C9A-4742-B13C-FB6460FD3503}" type="slidenum">
              <a:rPr lang="en-US" altLang="zh-CN" sz="1200" dirty="0">
                <a:solidFill>
                  <a:srgbClr val="000000"/>
                </a:solidFill>
              </a:rPr>
              <a:pPr algn="r"/>
              <a:t>8</a:t>
            </a:fld>
            <a:endParaRPr lang="zh-CN" altLang="en-US" sz="1200" dirty="0">
              <a:solidFill>
                <a:srgbClr val="000000"/>
              </a:solidFill>
            </a:endParaRPr>
          </a:p>
        </p:txBody>
      </p:sp>
    </p:spTree>
    <p:extLst>
      <p:ext uri="{BB962C8B-B14F-4D97-AF65-F5344CB8AC3E}">
        <p14:creationId xmlns:p14="http://schemas.microsoft.com/office/powerpoint/2010/main" val="612191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EA73C3-9A64-4C14-9DA9-DFCF0E8A170C}" type="datetimeFigureOut">
              <a:rPr lang="en-US"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313785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A73C3-9A64-4C14-9DA9-DFCF0E8A170C}" type="datetimeFigureOut">
              <a:rPr lang="en-US"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1194599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A73C3-9A64-4C14-9DA9-DFCF0E8A170C}" type="datetimeFigureOut">
              <a:rPr lang="en-US"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18340114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617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221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2773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210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691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911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448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0119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A73C3-9A64-4C14-9DA9-DFCF0E8A170C}" type="datetimeFigureOut">
              <a:rPr lang="en-US"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884283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070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846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12/10/2022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886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CAB675-0451-46BA-B838-2996E7357EA3}" type="datetimeFigureOut">
              <a:rPr lang="en-US" smtClean="0">
                <a:solidFill>
                  <a:prstClr val="black">
                    <a:tint val="75000"/>
                  </a:prstClr>
                </a:solidFill>
              </a:rPr>
              <a:pPr/>
              <a:t>12/10/2022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908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CAB675-0451-46BA-B838-2996E7357EA3}" type="datetimeFigureOut">
              <a:rPr lang="en-US" smtClean="0">
                <a:solidFill>
                  <a:prstClr val="black">
                    <a:tint val="75000"/>
                  </a:prstClr>
                </a:solidFill>
              </a:rPr>
              <a:pPr/>
              <a:t>12/10/2022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993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AB675-0451-46BA-B838-2996E7357EA3}" type="datetimeFigureOut">
              <a:rPr lang="en-US" smtClean="0">
                <a:solidFill>
                  <a:prstClr val="black">
                    <a:tint val="75000"/>
                  </a:prstClr>
                </a:solidFill>
              </a:rPr>
              <a:pPr/>
              <a:t>12/10/2022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442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12/10/2022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555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12/10/2022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250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477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565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EA73C3-9A64-4C14-9DA9-DFCF0E8A170C}" type="datetimeFigureOut">
              <a:rPr lang="en-US"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897328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2022/12/10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1121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2022/12/10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23741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2022/12/10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21019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2022/12/10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148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2022/12/10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65388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2" y="2438400"/>
            <a:ext cx="12191997" cy="4005651"/>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577330"/>
            <a:ext cx="12818077" cy="2010708"/>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124036" y="4673625"/>
            <a:ext cx="12173527" cy="1620820"/>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475" y="5356592"/>
            <a:ext cx="12210475" cy="1501408"/>
          </a:xfrm>
          <a:prstGeom prst="rect">
            <a:avLst/>
          </a:prstGeom>
        </p:spPr>
      </p:pic>
      <p:grpSp>
        <p:nvGrpSpPr>
          <p:cNvPr id="10" name="组合 9"/>
          <p:cNvGrpSpPr/>
          <p:nvPr userDrawn="1"/>
        </p:nvGrpSpPr>
        <p:grpSpPr>
          <a:xfrm>
            <a:off x="234141" y="4254139"/>
            <a:ext cx="926612" cy="1772052"/>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11280797" y="4581149"/>
            <a:ext cx="824569" cy="1279433"/>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2022/12/10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4625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1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00">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2022/12/10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4523383"/>
            <a:ext cx="12818077" cy="2010708"/>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6142" y="4673625"/>
            <a:ext cx="12173527" cy="1620820"/>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206112"/>
            <a:ext cx="12192000" cy="1651889"/>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11280797" y="4581149"/>
            <a:ext cx="824569" cy="1279433"/>
          </a:xfrm>
          <a:prstGeom prst="rect">
            <a:avLst/>
          </a:prstGeom>
        </p:spPr>
      </p:pic>
    </p:spTree>
    <p:extLst>
      <p:ext uri="{BB962C8B-B14F-4D97-AF65-F5344CB8AC3E}">
        <p14:creationId xmlns:p14="http://schemas.microsoft.com/office/powerpoint/2010/main" val="2298268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00">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8475" y="5570767"/>
            <a:ext cx="12818077" cy="1141533"/>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9941" y="5316711"/>
            <a:ext cx="12173527" cy="1489373"/>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474" y="6189784"/>
            <a:ext cx="12206689" cy="668216"/>
          </a:xfrm>
          <a:prstGeom prst="rect">
            <a:avLst/>
          </a:prstGeom>
        </p:spPr>
      </p:pic>
    </p:spTree>
    <p:extLst>
      <p:ext uri="{BB962C8B-B14F-4D97-AF65-F5344CB8AC3E}">
        <p14:creationId xmlns:p14="http://schemas.microsoft.com/office/powerpoint/2010/main" val="4106175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2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00">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spTree>
    <p:extLst>
      <p:ext uri="{BB962C8B-B14F-4D97-AF65-F5344CB8AC3E}">
        <p14:creationId xmlns:p14="http://schemas.microsoft.com/office/powerpoint/2010/main" val="4487119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2022/12/10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9737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EA73C3-9A64-4C14-9DA9-DFCF0E8A170C}" type="datetimeFigureOut">
              <a:rPr lang="en-US" smtClean="0"/>
              <a:t>12/10/2022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35542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2022/12/10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85542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2022/12/10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43639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2022/12/10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49463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452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EA73C3-9A64-4C14-9DA9-DFCF0E8A170C}" type="datetimeFigureOut">
              <a:rPr lang="en-US" smtClean="0"/>
              <a:t>12/10/2022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553395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EA73C3-9A64-4C14-9DA9-DFCF0E8A170C}" type="datetimeFigureOut">
              <a:rPr lang="en-US" smtClean="0"/>
              <a:t>12/10/2022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832926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EA73C3-9A64-4C14-9DA9-DFCF0E8A170C}" type="datetimeFigureOut">
              <a:rPr lang="en-US" smtClean="0"/>
              <a:t>12/10/2022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1584413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EA73C3-9A64-4C14-9DA9-DFCF0E8A170C}" type="datetimeFigureOut">
              <a:rPr lang="en-US" smtClean="0"/>
              <a:t>12/10/2022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750879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EA73C3-9A64-4C14-9DA9-DFCF0E8A170C}" type="datetimeFigureOut">
              <a:rPr lang="en-US" smtClean="0"/>
              <a:t>12/10/2022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3210433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1.jp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A73C3-9A64-4C14-9DA9-DFCF0E8A170C}" type="datetimeFigureOut">
              <a:rPr lang="en-US" smtClean="0"/>
              <a:t>12/10/2022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37E9A-EF6A-4A52-BE97-E8A3CFC6B9B0}" type="slidenum">
              <a:rPr lang="en-US" smtClean="0"/>
              <a:t>‹#›</a:t>
            </a:fld>
            <a:endParaRPr lang="en-US"/>
          </a:p>
        </p:txBody>
      </p:sp>
    </p:spTree>
    <p:extLst>
      <p:ext uri="{BB962C8B-B14F-4D97-AF65-F5344CB8AC3E}">
        <p14:creationId xmlns:p14="http://schemas.microsoft.com/office/powerpoint/2010/main" val="485116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AB675-0451-46BA-B838-2996E7357EA3}" type="datetimeFigureOut">
              <a:rPr lang="en-US" smtClean="0">
                <a:solidFill>
                  <a:prstClr val="black">
                    <a:tint val="75000"/>
                  </a:prstClr>
                </a:solidFill>
              </a:rPr>
              <a:pPr/>
              <a:t>12/10/2022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227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62E82ED4-375F-4F08-A54B-E5C986F28C77}" type="datetimeFigureOut">
              <a:rPr lang="zh-CN" altLang="en-US" smtClean="0">
                <a:solidFill>
                  <a:prstClr val="black">
                    <a:tint val="75000"/>
                  </a:prstClr>
                </a:solidFill>
              </a:rPr>
              <a:pPr defTabSz="914377"/>
              <a:t>2022/12/10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60BA53EF-2EDB-4BAB-8ED2-F5C230947283}"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337326082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377"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3.png"/><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3.pn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25.pn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E:\0000000我图PPT\03.20\亲子乐园\亲子乐园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 y="8521"/>
            <a:ext cx="12161838" cy="684644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0000000我图PPT\03.20\亲子乐园\r6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78" y="-449167"/>
            <a:ext cx="11984551" cy="73846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00000我图PPT\03.20\亲子乐园\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70" y="4353376"/>
            <a:ext cx="12161839" cy="238880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0000000我图PPT\03.20\亲子乐园\56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118" y="5026998"/>
            <a:ext cx="5941882" cy="186483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E:\0000000我图PPT\03.20\亲子乐园\23园.png"/>
          <p:cNvPicPr>
            <a:picLocks noChangeAspect="1" noChangeArrowheads="1"/>
          </p:cNvPicPr>
          <p:nvPr/>
        </p:nvPicPr>
        <p:blipFill rotWithShape="1">
          <a:blip r:embed="rId7">
            <a:extLst>
              <a:ext uri="{28A0092B-C50C-407E-A947-70E740481C1C}">
                <a14:useLocalDpi xmlns:a14="http://schemas.microsoft.com/office/drawing/2010/main" val="0"/>
              </a:ext>
            </a:extLst>
          </a:blip>
          <a:srcRect b="64351"/>
          <a:stretch>
            <a:fillRect/>
          </a:stretch>
        </p:blipFill>
        <p:spPr bwMode="auto">
          <a:xfrm>
            <a:off x="3499128" y="2235756"/>
            <a:ext cx="5835868" cy="163623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E:\0000000我图PPT\03.20\亲子乐园\t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59760" y="4381392"/>
            <a:ext cx="4090946" cy="510823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E:\0000000我图PPT\03.20\亲子乐园\568io.png"/>
          <p:cNvPicPr>
            <a:picLocks noChangeAspect="1" noChangeArrowheads="1"/>
          </p:cNvPicPr>
          <p:nvPr/>
        </p:nvPicPr>
        <p:blipFill rotWithShape="1">
          <a:blip r:embed="rId9">
            <a:extLst>
              <a:ext uri="{28A0092B-C50C-407E-A947-70E740481C1C}">
                <a14:useLocalDpi xmlns:a14="http://schemas.microsoft.com/office/drawing/2010/main" val="0"/>
              </a:ext>
            </a:extLst>
          </a:blip>
          <a:srcRect l="67532" t="19027" r="11038" b="19634"/>
          <a:stretch>
            <a:fillRect/>
          </a:stretch>
        </p:blipFill>
        <p:spPr bwMode="auto">
          <a:xfrm>
            <a:off x="9870775" y="-112749"/>
            <a:ext cx="1921042" cy="217912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E:\0000000我图PPT\03.20\亲子乐园\568io.png"/>
          <p:cNvPicPr>
            <a:picLocks noChangeAspect="1" noChangeArrowheads="1"/>
          </p:cNvPicPr>
          <p:nvPr/>
        </p:nvPicPr>
        <p:blipFill rotWithShape="1">
          <a:blip r:embed="rId9">
            <a:extLst>
              <a:ext uri="{28A0092B-C50C-407E-A947-70E740481C1C}">
                <a14:useLocalDpi xmlns:a14="http://schemas.microsoft.com/office/drawing/2010/main" val="0"/>
              </a:ext>
            </a:extLst>
          </a:blip>
          <a:srcRect l="3846" t="10301" r="70716" b="10733"/>
          <a:stretch>
            <a:fillRect/>
          </a:stretch>
        </p:blipFill>
        <p:spPr bwMode="auto">
          <a:xfrm>
            <a:off x="-22270" y="2624182"/>
            <a:ext cx="1966495" cy="2419227"/>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6"/>
          <p:cNvSpPr>
            <a:spLocks noChangeArrowheads="1" noChangeShapeType="1" noTextEdit="1"/>
          </p:cNvSpPr>
          <p:nvPr/>
        </p:nvSpPr>
        <p:spPr bwMode="auto">
          <a:xfrm>
            <a:off x="2072181" y="2438402"/>
            <a:ext cx="8595822" cy="4191003"/>
          </a:xfrm>
          <a:prstGeom prst="rect">
            <a:avLst/>
          </a:prstGeom>
        </p:spPr>
        <p:txBody>
          <a:bodyPr spcFirstLastPara="1" wrap="none" lIns="109296" tIns="54716" rIns="109296" bIns="54716" numCol="1" fromWordArt="1">
            <a:prstTxWarp prst="textArchUp">
              <a:avLst>
                <a:gd name="adj" fmla="val 11020719"/>
              </a:avLst>
            </a:prstTxWarp>
          </a:bodyPr>
          <a:lstStyle/>
          <a:p>
            <a:pPr algn="ctr" defTabSz="1456261">
              <a:lnSpc>
                <a:spcPct val="150000"/>
              </a:lnSpc>
            </a:pPr>
            <a:r>
              <a:rPr lang="en-US" sz="1608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CHÀO MỪNG CÁC THẦY, CÔ VÀ CÁC EM</a:t>
            </a:r>
          </a:p>
          <a:p>
            <a:pPr algn="ctr" defTabSz="1456261">
              <a:lnSpc>
                <a:spcPct val="150000"/>
              </a:lnSpc>
            </a:pPr>
            <a:r>
              <a:rPr lang="en-US" sz="1608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ĐẾN VỚI TIẾT HỌC </a:t>
            </a:r>
          </a:p>
        </p:txBody>
      </p:sp>
      <p:sp>
        <p:nvSpPr>
          <p:cNvPr id="13" name="圆角矩形 1"/>
          <p:cNvSpPr/>
          <p:nvPr/>
        </p:nvSpPr>
        <p:spPr>
          <a:xfrm>
            <a:off x="3083294" y="3957870"/>
            <a:ext cx="6489963" cy="145233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5668" tIns="72835" rIns="145668" bIns="72835" anchor="ctr"/>
          <a:lstStyle/>
          <a:p>
            <a:pPr algn="ctr" defTabSz="1941932">
              <a:defRPr/>
            </a:pPr>
            <a:r>
              <a:rPr lang="en-US" altLang="zh-CN" sz="5400" b="1" i="1" dirty="0">
                <a:solidFill>
                  <a:srgbClr val="FF0000"/>
                </a:solidFill>
                <a:latin typeface="Times New Roman" panose="02020603050405020304" pitchFamily="18" charset="0"/>
                <a:cs typeface="Times New Roman" panose="02020603050405020304" pitchFamily="18" charset="0"/>
              </a:rPr>
              <a:t>TIẾNG VIỆT</a:t>
            </a:r>
          </a:p>
        </p:txBody>
      </p:sp>
    </p:spTree>
    <p:extLst>
      <p:ext uri="{BB962C8B-B14F-4D97-AF65-F5344CB8AC3E}">
        <p14:creationId xmlns:p14="http://schemas.microsoft.com/office/powerpoint/2010/main" val="1967163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4451063" y="5695522"/>
            <a:ext cx="3751660" cy="1162478"/>
          </a:xfrm>
          <a:prstGeom prst="rect">
            <a:avLst/>
          </a:prstGeom>
        </p:spPr>
      </p:pic>
      <p:pic>
        <p:nvPicPr>
          <p:cNvPr id="2" name="图片 1"/>
          <p:cNvPicPr>
            <a:picLocks noChangeAspect="1"/>
          </p:cNvPicPr>
          <p:nvPr/>
        </p:nvPicPr>
        <p:blipFill rotWithShape="1">
          <a:blip r:embed="rId5" cstate="screen">
            <a:extLst>
              <a:ext uri="{28A0092B-C50C-407E-A947-70E740481C1C}">
                <a14:useLocalDpi xmlns:a14="http://schemas.microsoft.com/office/drawing/2010/main"/>
              </a:ext>
            </a:extLst>
          </a:blip>
          <a:srcRect l="4193" t="2191" r="2694" b="6031"/>
          <a:stretch>
            <a:fillRect/>
          </a:stretch>
        </p:blipFill>
        <p:spPr>
          <a:xfrm>
            <a:off x="0" y="4272917"/>
            <a:ext cx="2611755" cy="2374106"/>
          </a:xfrm>
          <a:prstGeom prst="rect">
            <a:avLst/>
          </a:prstGeom>
        </p:spPr>
      </p:pic>
      <p:pic>
        <p:nvPicPr>
          <p:cNvPr id="10" name="图片 9" descr="7025f93bab81e29a45dfc8ebfbf481b9"/>
          <p:cNvPicPr>
            <a:picLocks noChangeAspect="1"/>
          </p:cNvPicPr>
          <p:nvPr/>
        </p:nvPicPr>
        <p:blipFill>
          <a:blip r:embed="rId6"/>
          <a:stretch>
            <a:fillRect/>
          </a:stretch>
        </p:blipFill>
        <p:spPr>
          <a:xfrm>
            <a:off x="9278482" y="2589700"/>
            <a:ext cx="3589496" cy="5073015"/>
          </a:xfrm>
          <a:prstGeom prst="rect">
            <a:avLst/>
          </a:prstGeom>
        </p:spPr>
      </p:pic>
      <p:sp>
        <p:nvSpPr>
          <p:cNvPr id="9" name="矩形 8"/>
          <p:cNvSpPr/>
          <p:nvPr/>
        </p:nvSpPr>
        <p:spPr>
          <a:xfrm>
            <a:off x="0" y="0"/>
            <a:ext cx="12192000" cy="730816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Arial"/>
              <a:cs typeface="+mn-ea"/>
              <a:sym typeface="+mn-lt"/>
            </a:endParaRPr>
          </a:p>
        </p:txBody>
      </p:sp>
      <p:sp>
        <p:nvSpPr>
          <p:cNvPr id="12" name="Rectangle 11"/>
          <p:cNvSpPr/>
          <p:nvPr/>
        </p:nvSpPr>
        <p:spPr>
          <a:xfrm>
            <a:off x="1882571" y="1545204"/>
            <a:ext cx="8125096" cy="4462760"/>
          </a:xfrm>
          <a:prstGeom prst="rect">
            <a:avLst/>
          </a:prstGeom>
          <a:noFill/>
        </p:spPr>
        <p:txBody>
          <a:bodyPr wrap="square" lIns="91440" tIns="45720" rIns="91440" bIns="45720">
            <a:spAutoFit/>
          </a:bodyPr>
          <a:lstStyle/>
          <a:p>
            <a:pPr algn="ctr"/>
            <a:r>
              <a:rPr lang="en-US" sz="4400" b="1"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ÔN LUYỆN TIẾNG VIỆT ( </a:t>
            </a:r>
            <a:r>
              <a:rPr lang="en-US" sz="4400" b="1" dirty="0" err="1">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tiết</a:t>
            </a:r>
            <a:r>
              <a:rPr lang="en-US" sz="4400" b="1"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2)</a:t>
            </a:r>
          </a:p>
          <a:p>
            <a:pPr algn="ctr"/>
            <a:r>
              <a:rPr lang="en-US" sz="48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Luyện</a:t>
            </a:r>
            <a:r>
              <a:rPr lang="en-US" sz="48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a:t>
            </a:r>
            <a:r>
              <a:rPr lang="en-US" sz="48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đọc</a:t>
            </a:r>
            <a:r>
              <a:rPr lang="en-US" sz="48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a:t>
            </a:r>
            <a:r>
              <a:rPr lang="en-US" sz="48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viết</a:t>
            </a:r>
            <a:r>
              <a:rPr lang="en-US" sz="48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a:t>
            </a:r>
          </a:p>
          <a:p>
            <a:pPr algn="ctr"/>
            <a:r>
              <a:rPr lang="en-US" sz="48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oai</a:t>
            </a:r>
            <a:r>
              <a:rPr lang="en-US" sz="48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a:t>
            </a:r>
            <a:r>
              <a:rPr lang="en-US" sz="48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uê</a:t>
            </a:r>
            <a:r>
              <a:rPr lang="en-US" sz="48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a:t>
            </a:r>
            <a:r>
              <a:rPr lang="en-US" sz="48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uy</a:t>
            </a:r>
            <a:r>
              <a:rPr lang="en-US" sz="48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a:t>
            </a:r>
            <a:r>
              <a:rPr lang="en-US" sz="48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uân</a:t>
            </a:r>
            <a:r>
              <a:rPr lang="en-US" sz="48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a:t>
            </a:r>
            <a:r>
              <a:rPr lang="en-US" sz="48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uât</a:t>
            </a:r>
            <a:r>
              <a:rPr lang="en-US" sz="48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a:t>
            </a:r>
            <a:r>
              <a:rPr lang="en-US" sz="48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uyên</a:t>
            </a:r>
            <a:r>
              <a:rPr lang="en-US" sz="48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a:t>
            </a:r>
            <a:r>
              <a:rPr lang="en-US" sz="48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uyêt</a:t>
            </a:r>
            <a:endParaRPr lang="en-US" sz="4800" dirty="0">
              <a:solidFill>
                <a:srgbClr val="FF0000"/>
              </a:solidFill>
              <a:effectLst>
                <a:outerShdw blurRad="38100" dist="38100" dir="2700000" algn="tl">
                  <a:srgbClr val="000000">
                    <a:alpha val="43137"/>
                  </a:srgbClr>
                </a:outerShdw>
              </a:effectLst>
              <a:latin typeface="+mj-lt"/>
              <a:ea typeface="Arial-Rounded" panose="020B0500000000000000" pitchFamily="34" charset="0"/>
              <a:cs typeface="Arial-Rounded" panose="020B0500000000000000" pitchFamily="34" charset="0"/>
            </a:endParaRPr>
          </a:p>
          <a:p>
            <a:pPr lvl="0"/>
            <a:endParaRPr lang="en-US" sz="6000" dirty="0">
              <a:solidFill>
                <a:srgbClr val="0070C0"/>
              </a:solidFill>
              <a:latin typeface="+mj-lt"/>
              <a:ea typeface="Arial-Rounded" panose="020B0500000000000000" pitchFamily="34" charset="0"/>
              <a:cs typeface="Arial-Rounded" panose="020B0500000000000000" pitchFamily="34" charset="0"/>
            </a:endParaRPr>
          </a:p>
          <a:p>
            <a:pPr lvl="0"/>
            <a:endParaRPr lang="en-US" sz="6000" dirty="0">
              <a:solidFill>
                <a:srgbClr val="0070C0"/>
              </a:solidFill>
              <a:latin typeface="+mj-lt"/>
            </a:endParaRPr>
          </a:p>
          <a:p>
            <a:pPr lvl="0"/>
            <a:endParaRPr lang="en-US" sz="2400" dirty="0">
              <a:solidFill>
                <a:srgbClr val="0070C0"/>
              </a:solidFill>
              <a:latin typeface="+mj-lt"/>
              <a:ea typeface="Arial-Rounded" panose="020B0500000000000000" pitchFamily="34" charset="0"/>
              <a:cs typeface="Arial-Rounded" panose="020B0500000000000000" pitchFamily="34"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3981" y="-1134794"/>
            <a:ext cx="1713981" cy="1560490"/>
          </a:xfrm>
          <a:prstGeom prst="rect">
            <a:avLst/>
          </a:prstGeom>
        </p:spPr>
      </p:pic>
    </p:spTree>
    <p:extLst>
      <p:ext uri="{BB962C8B-B14F-4D97-AF65-F5344CB8AC3E}">
        <p14:creationId xmlns:p14="http://schemas.microsoft.com/office/powerpoint/2010/main" val="866838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49" presetClass="path" presetSubtype="0" accel="50000" decel="50000" fill="hold" nodeType="afterEffect">
                                  <p:stCondLst>
                                    <p:cond delay="0"/>
                                  </p:stCondLst>
                                  <p:childTnLst>
                                    <p:animMotion origin="layout" path="M -0.10729 -0.08704 L 0.2138 0.22176 " pathEditMode="relative" rAng="0" ptsTypes="AA">
                                      <p:cBhvr>
                                        <p:cTn id="12" dur="1000" fill="hold"/>
                                        <p:tgtEl>
                                          <p:spTgt spid="3"/>
                                        </p:tgtEl>
                                        <p:attrNameLst>
                                          <p:attrName>ppt_x</p:attrName>
                                          <p:attrName>ppt_y</p:attrName>
                                        </p:attrNameLst>
                                      </p:cBhvr>
                                      <p:rCtr x="16055" y="154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A7EF9BFA-8543-46D5-B23F-F5DDE8B92E6B}"/>
              </a:ext>
            </a:extLst>
          </p:cNvPr>
          <p:cNvPicPr>
            <a:picLocks noChangeAspect="1"/>
          </p:cNvPicPr>
          <p:nvPr/>
        </p:nvPicPr>
        <p:blipFill rotWithShape="1">
          <a:blip r:embed="rId5">
            <a:extLst>
              <a:ext uri="{28A0092B-C50C-407E-A947-70E740481C1C}">
                <a14:useLocalDpi xmlns:a14="http://schemas.microsoft.com/office/drawing/2010/main" val="0"/>
              </a:ext>
            </a:extLst>
          </a:blip>
          <a:srcRect l="27294" t="7312" r="32213" b="28914"/>
          <a:stretch/>
        </p:blipFill>
        <p:spPr>
          <a:xfrm>
            <a:off x="184174" y="0"/>
            <a:ext cx="3080825" cy="4575269"/>
          </a:xfrm>
          <a:prstGeom prst="rect">
            <a:avLst/>
          </a:prstGeom>
        </p:spPr>
      </p:pic>
      <p:sp>
        <p:nvSpPr>
          <p:cNvPr id="8" name="Rectangle 7"/>
          <p:cNvSpPr/>
          <p:nvPr/>
        </p:nvSpPr>
        <p:spPr>
          <a:xfrm>
            <a:off x="2756263" y="2181497"/>
            <a:ext cx="6676548" cy="923330"/>
          </a:xfrm>
          <a:prstGeom prst="rect">
            <a:avLst/>
          </a:prstGeom>
          <a:noFill/>
        </p:spPr>
        <p:txBody>
          <a:bodyPr wrap="square" lIns="91440" tIns="45720" rIns="91440" bIns="45720">
            <a:spAutoFit/>
          </a:bodyPr>
          <a:lstStyle/>
          <a:p>
            <a:pPr algn="ctr"/>
            <a:r>
              <a:rPr lang="en-US" sz="5400" b="1" dirty="0" err="1">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Hoạt</a:t>
            </a:r>
            <a:r>
              <a:rPr lang="en-US" sz="5400" b="1"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a:t>
            </a:r>
            <a:r>
              <a:rPr lang="en-US" sz="5400" b="1" dirty="0" err="1">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động</a:t>
            </a:r>
            <a:r>
              <a:rPr lang="en-US" sz="5400" b="1"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1: </a:t>
            </a:r>
            <a:r>
              <a:rPr lang="en-US" sz="5400" b="1" dirty="0" err="1">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Luyện</a:t>
            </a:r>
            <a:r>
              <a:rPr lang="en-US" sz="5400" b="1"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 </a:t>
            </a:r>
            <a:r>
              <a:rPr lang="en-US" sz="5400" b="1" dirty="0" err="1">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rPr>
              <a:t>đọc</a:t>
            </a:r>
            <a:endParaRPr lang="en-US" sz="5400" b="1"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mj-lt"/>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763942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A7EF9BFA-8543-46D5-B23F-F5DDE8B92E6B}"/>
              </a:ext>
            </a:extLst>
          </p:cNvPr>
          <p:cNvPicPr>
            <a:picLocks noChangeAspect="1"/>
          </p:cNvPicPr>
          <p:nvPr/>
        </p:nvPicPr>
        <p:blipFill rotWithShape="1">
          <a:blip r:embed="rId5">
            <a:extLst>
              <a:ext uri="{28A0092B-C50C-407E-A947-70E740481C1C}">
                <a14:useLocalDpi xmlns:a14="http://schemas.microsoft.com/office/drawing/2010/main" val="0"/>
              </a:ext>
            </a:extLst>
          </a:blip>
          <a:srcRect l="27294" t="7312" r="32213" b="28914"/>
          <a:stretch/>
        </p:blipFill>
        <p:spPr>
          <a:xfrm>
            <a:off x="184174" y="0"/>
            <a:ext cx="3080825" cy="4575269"/>
          </a:xfrm>
          <a:prstGeom prst="rect">
            <a:avLst/>
          </a:prstGeom>
        </p:spPr>
      </p:pic>
      <p:sp>
        <p:nvSpPr>
          <p:cNvPr id="8" name="Rectangle 7"/>
          <p:cNvSpPr/>
          <p:nvPr/>
        </p:nvSpPr>
        <p:spPr>
          <a:xfrm>
            <a:off x="2210426" y="2704188"/>
            <a:ext cx="8032969" cy="923330"/>
          </a:xfrm>
          <a:prstGeom prst="rect">
            <a:avLst/>
          </a:prstGeom>
          <a:noFill/>
        </p:spPr>
        <p:txBody>
          <a:bodyPr wrap="none" lIns="91440" tIns="45720" rIns="91440" bIns="45720">
            <a:spAutoFit/>
          </a:bodyPr>
          <a:lstStyle/>
          <a:p>
            <a:pPr algn="ctr"/>
            <a:r>
              <a:rPr lang="vi-VN"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Hoạt động </a:t>
            </a:r>
            <a:r>
              <a:rPr lang="en-US"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2</a:t>
            </a:r>
            <a:r>
              <a:rPr lang="vi-VN"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 Luyện viết</a:t>
            </a:r>
            <a:endParaRPr lang="en-US"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228433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4">
            <a:extLst>
              <a:ext uri="{28A0092B-C50C-407E-A947-70E740481C1C}">
                <a14:useLocalDpi xmlns:a14="http://schemas.microsoft.com/office/drawing/2010/main" val="0"/>
              </a:ext>
            </a:extLst>
          </a:blip>
          <a:srcRect l="10916" t="71111" r="53217" b="8888"/>
          <a:stretch>
            <a:fillRect/>
          </a:stretch>
        </p:blipFill>
        <p:spPr bwMode="auto">
          <a:xfrm>
            <a:off x="0" y="2"/>
            <a:ext cx="5767754" cy="696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7754" y="2"/>
            <a:ext cx="6424246" cy="6857998"/>
          </a:xfrm>
          <a:prstGeom prst="rect">
            <a:avLst/>
          </a:prstGeom>
        </p:spPr>
      </p:pic>
    </p:spTree>
    <p:custDataLst>
      <p:tags r:id="rId1"/>
    </p:custDataLst>
    <p:extLst>
      <p:ext uri="{BB962C8B-B14F-4D97-AF65-F5344CB8AC3E}">
        <p14:creationId xmlns:p14="http://schemas.microsoft.com/office/powerpoint/2010/main" val="3123638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OA\Khung nen bieu tuong\Khung nen bieu tuong\[Muare.asia]-FramesChildrenVol34\muare.asia - babyvol34 - 4.png"/>
          <p:cNvPicPr>
            <a:picLocks noChangeAspect="1" noChangeArrowheads="1"/>
          </p:cNvPicPr>
          <p:nvPr/>
        </p:nvPicPr>
        <p:blipFill>
          <a:blip r:embed="rId2"/>
          <a:srcRect/>
          <a:stretch>
            <a:fillRect/>
          </a:stretch>
        </p:blipFill>
        <p:spPr bwMode="auto">
          <a:xfrm>
            <a:off x="0" y="-67733"/>
            <a:ext cx="12192000" cy="6925733"/>
          </a:xfrm>
          <a:prstGeom prst="rect">
            <a:avLst/>
          </a:prstGeom>
          <a:noFill/>
          <a:ln w="9525">
            <a:noFill/>
            <a:miter lim="800000"/>
            <a:headEnd/>
            <a:tailEnd/>
          </a:ln>
        </p:spPr>
      </p:pic>
      <p:sp>
        <p:nvSpPr>
          <p:cNvPr id="5" name="WordArt 7"/>
          <p:cNvSpPr>
            <a:spLocks noChangeArrowheads="1" noChangeShapeType="1" noTextEdit="1"/>
          </p:cNvSpPr>
          <p:nvPr/>
        </p:nvSpPr>
        <p:spPr bwMode="auto">
          <a:xfrm>
            <a:off x="5139267" y="2699808"/>
            <a:ext cx="5029200" cy="1390650"/>
          </a:xfrm>
          <a:prstGeom prst="rect">
            <a:avLst/>
          </a:prstGeom>
        </p:spPr>
        <p:txBody>
          <a:bodyPr wrap="none" fromWordArt="1">
            <a:prstTxWarp prst="textPlain">
              <a:avLst>
                <a:gd name="adj" fmla="val 50000"/>
              </a:avLst>
            </a:prstTxWarp>
          </a:bodyPr>
          <a:lstStyle/>
          <a:p>
            <a:pPr algn="ctr"/>
            <a:r>
              <a:rPr lang="en-US" sz="5400" b="1" kern="10">
                <a:ln w="9525">
                  <a:solidFill>
                    <a:srgbClr val="FFFF00"/>
                  </a:solidFill>
                  <a:round/>
                  <a:headEnd/>
                  <a:tailEnd/>
                </a:ln>
                <a:solidFill>
                  <a:srgbClr val="336600"/>
                </a:solidFill>
                <a:latin typeface="Arial-SGK-TV" pitchFamily="2" charset="0"/>
                <a:cs typeface="Arial-SGK-TV" pitchFamily="2" charset="0"/>
              </a:rPr>
              <a:t>VẬN DỤNG</a:t>
            </a:r>
            <a:endParaRPr lang="en-US" sz="5400" b="1" kern="10" dirty="0">
              <a:ln w="9525">
                <a:solidFill>
                  <a:srgbClr val="FFFF00"/>
                </a:solidFill>
                <a:round/>
                <a:headEnd/>
                <a:tailEnd/>
              </a:ln>
              <a:solidFill>
                <a:srgbClr val="336600"/>
              </a:solidFill>
              <a:latin typeface="Arial-SGK-TV" pitchFamily="2" charset="0"/>
              <a:cs typeface="Arial-SGK-TV" pitchFamily="2" charset="0"/>
            </a:endParaRPr>
          </a:p>
        </p:txBody>
      </p:sp>
    </p:spTree>
    <p:extLst>
      <p:ext uri="{BB962C8B-B14F-4D97-AF65-F5344CB8AC3E}">
        <p14:creationId xmlns:p14="http://schemas.microsoft.com/office/powerpoint/2010/main" val="1427437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OA\Khung nen bieu tuong\Khung nen bieu tuong\[Muare.asia]-FramesChildrenVol34\muare.asia - babyvol34 - 4.png"/>
          <p:cNvPicPr>
            <a:picLocks noChangeAspect="1" noChangeArrowheads="1"/>
          </p:cNvPicPr>
          <p:nvPr/>
        </p:nvPicPr>
        <p:blipFill>
          <a:blip r:embed="rId2"/>
          <a:srcRect/>
          <a:stretch>
            <a:fillRect/>
          </a:stretch>
        </p:blipFill>
        <p:spPr bwMode="auto">
          <a:xfrm>
            <a:off x="1193427" y="0"/>
            <a:ext cx="10308290" cy="6477000"/>
          </a:xfrm>
          <a:prstGeom prst="ellipse">
            <a:avLst/>
          </a:prstGeom>
          <a:ln w="63500" cap="rnd">
            <a:solidFill>
              <a:schemeClr val="accent6">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4128737" y="2268565"/>
            <a:ext cx="7301260" cy="1754326"/>
          </a:xfrm>
          <a:prstGeom prst="rect">
            <a:avLst/>
          </a:prstGeom>
          <a:noFill/>
        </p:spPr>
        <p:txBody>
          <a:bodyPr wrap="square" rtlCol="0">
            <a:spAutoFit/>
          </a:bodyPr>
          <a:lstStyle/>
          <a:p>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Tìm</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từ</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có</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tiếng</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chứa</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một</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trong</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các</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vần</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vừa</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ôn</a:t>
            </a:r>
            <a:r>
              <a:rPr lang="en-US" sz="3600" b="1" dirty="0">
                <a:solidFill>
                  <a:srgbClr val="006600"/>
                </a:solidFill>
                <a:latin typeface="Arial-SGK-TV" pitchFamily="2" charset="0"/>
                <a:cs typeface="Arial-SGK-TV" pitchFamily="2" charset="0"/>
              </a:rPr>
              <a:t>?</a:t>
            </a:r>
          </a:p>
          <a:p>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Nói</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câu</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chứa</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từ</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vừa</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tìm</a:t>
            </a:r>
            <a:r>
              <a:rPr lang="en-US" sz="3600" b="1" dirty="0">
                <a:solidFill>
                  <a:srgbClr val="006600"/>
                </a:solidFill>
                <a:latin typeface="Arial-SGK-TV" pitchFamily="2" charset="0"/>
                <a:cs typeface="Arial-SGK-TV" pitchFamily="2" charset="0"/>
              </a:rPr>
              <a:t> </a:t>
            </a:r>
            <a:r>
              <a:rPr lang="en-US" sz="3600" b="1" dirty="0" err="1">
                <a:solidFill>
                  <a:srgbClr val="006600"/>
                </a:solidFill>
                <a:latin typeface="Arial-SGK-TV" pitchFamily="2" charset="0"/>
                <a:cs typeface="Arial-SGK-TV" pitchFamily="2" charset="0"/>
              </a:rPr>
              <a:t>được</a:t>
            </a:r>
            <a:r>
              <a:rPr lang="en-US" sz="3600" b="1" dirty="0">
                <a:solidFill>
                  <a:srgbClr val="006600"/>
                </a:solidFill>
                <a:latin typeface="Arial-SGK-TV" pitchFamily="2" charset="0"/>
                <a:cs typeface="Arial-SGK-TV" pitchFamily="2" charset="0"/>
              </a:rPr>
              <a:t>?</a:t>
            </a:r>
          </a:p>
        </p:txBody>
      </p:sp>
    </p:spTree>
    <p:extLst>
      <p:ext uri="{BB962C8B-B14F-4D97-AF65-F5344CB8AC3E}">
        <p14:creationId xmlns:p14="http://schemas.microsoft.com/office/powerpoint/2010/main" val="3370898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1" y="-27384"/>
            <a:ext cx="12191999" cy="6885384"/>
          </a:xfrm>
          <a:prstGeom prst="rect">
            <a:avLst/>
          </a:prstGeom>
          <a:noFill/>
          <a:ln w="9525">
            <a:noFill/>
          </a:ln>
        </p:spPr>
      </p:pic>
      <p:pic>
        <p:nvPicPr>
          <p:cNvPr id="2084" name="图片 2083" descr="3"/>
          <p:cNvPicPr>
            <a:picLocks noChangeAspect="1"/>
          </p:cNvPicPr>
          <p:nvPr/>
        </p:nvPicPr>
        <p:blipFill>
          <a:blip r:embed="rId4"/>
          <a:stretch>
            <a:fillRect/>
          </a:stretch>
        </p:blipFill>
        <p:spPr>
          <a:xfrm>
            <a:off x="868114" y="603523"/>
            <a:ext cx="10454735" cy="10415284"/>
          </a:xfrm>
          <a:prstGeom prst="rect">
            <a:avLst/>
          </a:prstGeom>
          <a:noFill/>
          <a:ln w="9525">
            <a:noFill/>
          </a:ln>
        </p:spPr>
      </p:pic>
      <p:sp>
        <p:nvSpPr>
          <p:cNvPr id="2055" name="文本框 2054"/>
          <p:cNvSpPr txBox="1"/>
          <p:nvPr/>
        </p:nvSpPr>
        <p:spPr>
          <a:xfrm>
            <a:off x="3841918" y="4033867"/>
            <a:ext cx="5425908" cy="817019"/>
          </a:xfrm>
          <a:prstGeom prst="rect">
            <a:avLst/>
          </a:prstGeom>
          <a:noFill/>
          <a:ln w="9525">
            <a:noFill/>
          </a:ln>
        </p:spPr>
        <p:txBody>
          <a:bodyPr wrap="square">
            <a:spAutoFit/>
          </a:bodyPr>
          <a:lstStyle/>
          <a:p>
            <a:pPr algn="ctr" defTabSz="981306" fontAlgn="base">
              <a:spcBef>
                <a:spcPct val="50000"/>
              </a:spcBef>
              <a:spcAft>
                <a:spcPct val="0"/>
              </a:spcAft>
            </a:pPr>
            <a:r>
              <a:rPr lang="en-US" altLang="zh-CN" sz="4709" b="1" dirty="0" err="1">
                <a:gradFill>
                  <a:gsLst>
                    <a:gs pos="0">
                      <a:srgbClr val="7B32B2"/>
                    </a:gs>
                    <a:gs pos="100000">
                      <a:srgbClr val="401A5D"/>
                    </a:gs>
                  </a:gsLst>
                  <a:lin scaled="0"/>
                </a:gradFill>
                <a:latin typeface="UTM Avo" pitchFamily="18" charset="0"/>
                <a:ea typeface="黑体" panose="02010609060101010101" pitchFamily="2" charset="-122"/>
                <a:cs typeface="Times New Roman" panose="02020603050405020304" pitchFamily="18" charset="0"/>
              </a:rPr>
              <a:t>Chào</a:t>
            </a:r>
            <a:r>
              <a:rPr lang="en-US" altLang="zh-CN" sz="4709" b="1" dirty="0">
                <a:gradFill>
                  <a:gsLst>
                    <a:gs pos="0">
                      <a:srgbClr val="7B32B2"/>
                    </a:gs>
                    <a:gs pos="100000">
                      <a:srgbClr val="401A5D"/>
                    </a:gs>
                  </a:gsLst>
                  <a:lin scaled="0"/>
                </a:gradFill>
                <a:latin typeface="UTM Avo" pitchFamily="18" charset="0"/>
                <a:ea typeface="黑体" panose="02010609060101010101" pitchFamily="2" charset="-122"/>
                <a:cs typeface="Times New Roman" panose="02020603050405020304" pitchFamily="18" charset="0"/>
              </a:rPr>
              <a:t> </a:t>
            </a:r>
            <a:r>
              <a:rPr lang="en-US" altLang="zh-CN" sz="4709" b="1" dirty="0" err="1">
                <a:gradFill>
                  <a:gsLst>
                    <a:gs pos="0">
                      <a:srgbClr val="7B32B2"/>
                    </a:gs>
                    <a:gs pos="100000">
                      <a:srgbClr val="401A5D"/>
                    </a:gs>
                  </a:gsLst>
                  <a:lin scaled="0"/>
                </a:gradFill>
                <a:latin typeface="UTM Avo" pitchFamily="18" charset="0"/>
                <a:ea typeface="黑体" panose="02010609060101010101" pitchFamily="2" charset="-122"/>
                <a:cs typeface="Times New Roman" panose="02020603050405020304" pitchFamily="18" charset="0"/>
              </a:rPr>
              <a:t>tạm</a:t>
            </a:r>
            <a:r>
              <a:rPr lang="en-US" altLang="zh-CN" sz="4709" b="1" dirty="0">
                <a:gradFill>
                  <a:gsLst>
                    <a:gs pos="0">
                      <a:srgbClr val="7B32B2"/>
                    </a:gs>
                    <a:gs pos="100000">
                      <a:srgbClr val="401A5D"/>
                    </a:gs>
                  </a:gsLst>
                  <a:lin scaled="0"/>
                </a:gradFill>
                <a:latin typeface="UTM Avo" pitchFamily="18" charset="0"/>
                <a:ea typeface="黑体" panose="02010609060101010101" pitchFamily="2" charset="-122"/>
                <a:cs typeface="Times New Roman" panose="02020603050405020304" pitchFamily="18" charset="0"/>
              </a:rPr>
              <a:t> </a:t>
            </a:r>
            <a:r>
              <a:rPr lang="en-US" altLang="zh-CN" sz="4709" b="1" dirty="0" err="1">
                <a:gradFill>
                  <a:gsLst>
                    <a:gs pos="0">
                      <a:srgbClr val="7B32B2"/>
                    </a:gs>
                    <a:gs pos="100000">
                      <a:srgbClr val="401A5D"/>
                    </a:gs>
                  </a:gsLst>
                  <a:lin scaled="0"/>
                </a:gradFill>
                <a:latin typeface="UTM Avo" pitchFamily="18" charset="0"/>
                <a:ea typeface="黑体" panose="02010609060101010101" pitchFamily="2" charset="-122"/>
                <a:cs typeface="Times New Roman" panose="02020603050405020304" pitchFamily="18" charset="0"/>
              </a:rPr>
              <a:t>biệt</a:t>
            </a:r>
            <a:r>
              <a:rPr lang="en-US" altLang="zh-CN" sz="4709" b="1" dirty="0">
                <a:gradFill>
                  <a:gsLst>
                    <a:gs pos="0">
                      <a:srgbClr val="7B32B2"/>
                    </a:gs>
                    <a:gs pos="100000">
                      <a:srgbClr val="401A5D"/>
                    </a:gs>
                  </a:gsLst>
                  <a:lin scaled="0"/>
                </a:gradFill>
                <a:latin typeface="UTM Avo" pitchFamily="18" charset="0"/>
                <a:ea typeface="黑体" panose="02010609060101010101" pitchFamily="2" charset="-122"/>
                <a:cs typeface="Times New Roman" panose="02020603050405020304" pitchFamily="18" charset="0"/>
              </a:rPr>
              <a:t> !</a:t>
            </a:r>
          </a:p>
        </p:txBody>
      </p:sp>
      <p:sp>
        <p:nvSpPr>
          <p:cNvPr id="2056" name="文本框 2055"/>
          <p:cNvSpPr txBox="1"/>
          <p:nvPr/>
        </p:nvSpPr>
        <p:spPr>
          <a:xfrm>
            <a:off x="2811234" y="2462238"/>
            <a:ext cx="6826359" cy="4838937"/>
          </a:xfrm>
          <a:prstGeom prst="rect">
            <a:avLst/>
          </a:prstGeom>
          <a:noFill/>
          <a:ln w="9525">
            <a:noFill/>
          </a:ln>
        </p:spPr>
        <p:txBody>
          <a:bodyPr wrap="square">
            <a:prstTxWarp prst="textArchUp">
              <a:avLst/>
            </a:prstTxWarp>
            <a:spAutoFit/>
          </a:bodyPr>
          <a:lstStyle/>
          <a:p>
            <a:pPr algn="ctr" defTabSz="981306" fontAlgn="base">
              <a:spcBef>
                <a:spcPct val="50000"/>
              </a:spcBef>
              <a:spcAft>
                <a:spcPct val="0"/>
              </a:spcAft>
            </a:pPr>
            <a:r>
              <a:rPr lang="en-US" altLang="zh-CN" sz="4709" b="1" dirty="0" err="1">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Cảm</a:t>
            </a:r>
            <a:r>
              <a:rPr lang="en-US" altLang="zh-CN" sz="4709" b="1" dirty="0">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 </a:t>
            </a:r>
            <a:r>
              <a:rPr lang="en-US" altLang="zh-CN" sz="4709" b="1" dirty="0" err="1">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ơn</a:t>
            </a:r>
            <a:r>
              <a:rPr lang="en-US" altLang="zh-CN" sz="4709" b="1" dirty="0">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 </a:t>
            </a:r>
            <a:r>
              <a:rPr lang="en-US" altLang="zh-CN" sz="4709" b="1" dirty="0" err="1">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các</a:t>
            </a:r>
            <a:r>
              <a:rPr lang="en-US" altLang="zh-CN" sz="4709" b="1" dirty="0">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 con </a:t>
            </a:r>
            <a:r>
              <a:rPr lang="en-US" altLang="zh-CN" sz="4709" b="1" dirty="0" err="1">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chú</a:t>
            </a:r>
            <a:r>
              <a:rPr lang="en-US" altLang="zh-CN" sz="4709" b="1" dirty="0">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 ý </a:t>
            </a:r>
            <a:r>
              <a:rPr lang="en-US" altLang="zh-CN" sz="4709" b="1" dirty="0" err="1">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học</a:t>
            </a:r>
            <a:r>
              <a:rPr lang="en-US" altLang="zh-CN" sz="4709" b="1" dirty="0">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 </a:t>
            </a:r>
            <a:r>
              <a:rPr lang="en-US" altLang="zh-CN" sz="4709" b="1" dirty="0" err="1">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tập</a:t>
            </a:r>
            <a:r>
              <a:rPr lang="en-US" altLang="zh-CN" sz="4709" b="1" dirty="0">
                <a:ln w="22225">
                  <a:solidFill>
                    <a:srgbClr val="FF0000"/>
                  </a:solidFill>
                  <a:prstDash val="solid"/>
                </a:ln>
                <a:solidFill>
                  <a:schemeClr val="accent2">
                    <a:lumMod val="60000"/>
                    <a:lumOff val="40000"/>
                  </a:schemeClr>
                </a:solidFill>
                <a:latin typeface="UTM Avo" pitchFamily="18" charset="0"/>
                <a:ea typeface="黑体" panose="02010609060101010101" pitchFamily="2" charset="-122"/>
                <a:cs typeface="Times New Roman" panose="02020603050405020304" pitchFamily="18" charset="0"/>
              </a:rPr>
              <a:t>.</a:t>
            </a:r>
          </a:p>
        </p:txBody>
      </p:sp>
      <p:pic>
        <p:nvPicPr>
          <p:cNvPr id="2078" name="图片 2077" descr="2"/>
          <p:cNvPicPr>
            <a:picLocks noChangeAspect="1"/>
          </p:cNvPicPr>
          <p:nvPr/>
        </p:nvPicPr>
        <p:blipFill>
          <a:blip r:embed="rId5"/>
          <a:stretch>
            <a:fillRect/>
          </a:stretch>
        </p:blipFill>
        <p:spPr>
          <a:xfrm>
            <a:off x="1151544" y="650241"/>
            <a:ext cx="2018273" cy="674835"/>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9062674" y="603523"/>
            <a:ext cx="2261213" cy="1052741"/>
          </a:xfrm>
          <a:prstGeom prst="rect">
            <a:avLst/>
          </a:prstGeom>
          <a:noFill/>
          <a:ln w="9525">
            <a:noFill/>
          </a:ln>
        </p:spPr>
      </p:pic>
    </p:spTree>
    <p:extLst>
      <p:ext uri="{BB962C8B-B14F-4D97-AF65-F5344CB8AC3E}">
        <p14:creationId xmlns:p14="http://schemas.microsoft.com/office/powerpoint/2010/main" val="3741235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056"/>
                                        </p:tgtEl>
                                        <p:attrNameLst>
                                          <p:attrName>style.visibility</p:attrName>
                                        </p:attrNameLst>
                                      </p:cBhvr>
                                      <p:to>
                                        <p:strVal val="visible"/>
                                      </p:to>
                                    </p:set>
                                    <p:animEffect transition="in" filter="wipe(left)">
                                      <p:cBhvr>
                                        <p:cTn id="9" dur="500"/>
                                        <p:tgtEl>
                                          <p:spTgt spid="2056"/>
                                        </p:tgtEl>
                                      </p:cBhvr>
                                    </p:animEffect>
                                  </p:childTnLst>
                                </p:cTn>
                              </p:par>
                              <p:par>
                                <p:cTn id="10" presetID="2" presetClass="entr" presetSubtype="2" fill="hold" nodeType="withEffect">
                                  <p:stCondLst>
                                    <p:cond delay="0"/>
                                  </p:stCondLst>
                                  <p:childTnLst>
                                    <p:set>
                                      <p:cBhvr>
                                        <p:cTn id="11" dur="1" fill="hold">
                                          <p:stCondLst>
                                            <p:cond delay="0"/>
                                          </p:stCondLst>
                                        </p:cTn>
                                        <p:tgtEl>
                                          <p:spTgt spid="2078"/>
                                        </p:tgtEl>
                                        <p:attrNameLst>
                                          <p:attrName>style.visibility</p:attrName>
                                        </p:attrNameLst>
                                      </p:cBhvr>
                                      <p:to>
                                        <p:strVal val="visible"/>
                                      </p:to>
                                    </p:set>
                                    <p:anim calcmode="lin" valueType="num">
                                      <p:cBhvr additive="base">
                                        <p:cTn id="12" dur="500" fill="hold"/>
                                        <p:tgtEl>
                                          <p:spTgt spid="2078"/>
                                        </p:tgtEl>
                                        <p:attrNameLst>
                                          <p:attrName>ppt_x</p:attrName>
                                        </p:attrNameLst>
                                      </p:cBhvr>
                                      <p:tavLst>
                                        <p:tav tm="0">
                                          <p:val>
                                            <p:strVal val="1+#ppt_w/2"/>
                                          </p:val>
                                        </p:tav>
                                        <p:tav tm="100000">
                                          <p:val>
                                            <p:strVal val="#ppt_x"/>
                                          </p:val>
                                        </p:tav>
                                      </p:tavLst>
                                    </p:anim>
                                    <p:anim calcmode="lin" valueType="num">
                                      <p:cBhvr additive="base">
                                        <p:cTn id="13" dur="500" fill="hold"/>
                                        <p:tgtEl>
                                          <p:spTgt spid="2078"/>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2055"/>
                                        </p:tgtEl>
                                        <p:attrNameLst>
                                          <p:attrName>style.visibility</p:attrName>
                                        </p:attrNameLst>
                                      </p:cBhvr>
                                      <p:to>
                                        <p:strVal val="visible"/>
                                      </p:to>
                                    </p:set>
                                    <p:animEffect transition="in" filter="wipe(left)">
                                      <p:cBhvr>
                                        <p:cTn id="16" dur="500"/>
                                        <p:tgtEl>
                                          <p:spTgt spid="2055"/>
                                        </p:tgtEl>
                                      </p:cBhvr>
                                    </p:animEffect>
                                  </p:childTnLst>
                                </p:cTn>
                              </p:par>
                              <p:par>
                                <p:cTn id="17" presetID="47" presetClass="entr" presetSubtype="0" fill="hold" nodeType="with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1000"/>
                                        <p:tgtEl>
                                          <p:spTgt spid="2088"/>
                                        </p:tgtEl>
                                      </p:cBhvr>
                                    </p:animEffect>
                                    <p:anim calcmode="lin" valueType="num">
                                      <p:cBhvr>
                                        <p:cTn id="20" dur="1000" fill="hold"/>
                                        <p:tgtEl>
                                          <p:spTgt spid="2088"/>
                                        </p:tgtEl>
                                        <p:attrNameLst>
                                          <p:attrName>ppt_x</p:attrName>
                                        </p:attrNameLst>
                                      </p:cBhvr>
                                      <p:tavLst>
                                        <p:tav tm="0">
                                          <p:val>
                                            <p:strVal val="#ppt_x"/>
                                          </p:val>
                                        </p:tav>
                                        <p:tav tm="100000">
                                          <p:val>
                                            <p:strVal val="#ppt_x"/>
                                          </p:val>
                                        </p:tav>
                                      </p:tavLst>
                                    </p:anim>
                                    <p:anim calcmode="lin" valueType="num">
                                      <p:cBhvr>
                                        <p:cTn id="21"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
</p:tagLst>
</file>

<file path=ppt/tags/tag2.xml><?xml version="1.0" encoding="utf-8"?>
<p:tagLst xmlns:a="http://schemas.openxmlformats.org/drawingml/2006/main" xmlns:r="http://schemas.openxmlformats.org/officeDocument/2006/relationships" xmlns:p="http://schemas.openxmlformats.org/presentationml/2006/main">
  <p:tag name="TIMING" val="|6.5"/>
</p:tagLst>
</file>

<file path=ppt/tags/tag3.xml><?xml version="1.0" encoding="utf-8"?>
<p:tagLst xmlns:a="http://schemas.openxmlformats.org/drawingml/2006/main" xmlns:r="http://schemas.openxmlformats.org/officeDocument/2006/relationships" xmlns:p="http://schemas.openxmlformats.org/presentationml/2006/main">
  <p:tag name="TIMING" val="|5.2|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2486</TotalTime>
  <Words>239</Words>
  <Application>Microsoft Office PowerPoint</Application>
  <PresentationFormat>Widescreen</PresentationFormat>
  <Paragraphs>25</Paragraphs>
  <Slides>8</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vt:i4>
      </vt:variant>
    </vt:vector>
  </HeadingPairs>
  <TitlesOfParts>
    <vt:vector size="19" baseType="lpstr">
      <vt:lpstr>Arial</vt:lpstr>
      <vt:lpstr>Arial-Rounded</vt:lpstr>
      <vt:lpstr>Arial-SGK-TV</vt:lpstr>
      <vt:lpstr>Calibri</vt:lpstr>
      <vt:lpstr>Calibri Light</vt:lpstr>
      <vt:lpstr>DFPOP1-W9</vt:lpstr>
      <vt:lpstr>Times New Roman</vt:lpstr>
      <vt:lpstr>UTM Avo</vt:lpstr>
      <vt:lpstr>Office Theme</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10</cp:lastModifiedBy>
  <cp:revision>185</cp:revision>
  <dcterms:created xsi:type="dcterms:W3CDTF">2021-09-20T07:24:22Z</dcterms:created>
  <dcterms:modified xsi:type="dcterms:W3CDTF">2022-12-10T14:44:44Z</dcterms:modified>
</cp:coreProperties>
</file>