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4" r:id="rId1"/>
  </p:sldMasterIdLst>
  <p:notesMasterIdLst>
    <p:notesMasterId r:id="rId33"/>
  </p:notesMasterIdLst>
  <p:handoutMasterIdLst>
    <p:handoutMasterId r:id="rId34"/>
  </p:handoutMasterIdLst>
  <p:sldIdLst>
    <p:sldId id="290" r:id="rId2"/>
    <p:sldId id="288" r:id="rId3"/>
    <p:sldId id="258" r:id="rId4"/>
    <p:sldId id="259" r:id="rId5"/>
    <p:sldId id="285" r:id="rId6"/>
    <p:sldId id="260" r:id="rId7"/>
    <p:sldId id="261" r:id="rId8"/>
    <p:sldId id="262" r:id="rId9"/>
    <p:sldId id="263" r:id="rId10"/>
    <p:sldId id="264" r:id="rId11"/>
    <p:sldId id="265" r:id="rId12"/>
    <p:sldId id="266" r:id="rId13"/>
    <p:sldId id="267" r:id="rId14"/>
    <p:sldId id="269" r:id="rId15"/>
    <p:sldId id="294" r:id="rId16"/>
    <p:sldId id="289" r:id="rId17"/>
    <p:sldId id="268" r:id="rId18"/>
    <p:sldId id="273" r:id="rId19"/>
    <p:sldId id="272" r:id="rId20"/>
    <p:sldId id="274" r:id="rId21"/>
    <p:sldId id="275" r:id="rId22"/>
    <p:sldId id="276" r:id="rId23"/>
    <p:sldId id="287" r:id="rId24"/>
    <p:sldId id="280" r:id="rId25"/>
    <p:sldId id="292" r:id="rId26"/>
    <p:sldId id="293" r:id="rId27"/>
    <p:sldId id="282" r:id="rId28"/>
    <p:sldId id="278" r:id="rId29"/>
    <p:sldId id="277" r:id="rId30"/>
    <p:sldId id="286" r:id="rId31"/>
    <p:sldId id="284" r:id="rId32"/>
  </p:sldIdLst>
  <p:sldSz cx="12192000" cy="6858000"/>
  <p:notesSz cx="6858000" cy="9144000"/>
  <p:embeddedFontLst>
    <p:embeddedFont>
      <p:font typeface="#9Slide05 SVNMotion Picture" charset="0"/>
      <p:regular r:id="rId35"/>
    </p:embeddedFont>
    <p:embeddedFont>
      <p:font typeface="맑은 고딕" pitchFamily="34" charset="-127"/>
      <p:regular r:id="rId36"/>
      <p:bold r:id="rId37"/>
    </p:embeddedFont>
    <p:embeddedFont>
      <p:font typeface="等线" charset="-122"/>
      <p:regular r:id="rId38"/>
      <p:bold r:id="rId39"/>
    </p:embeddedFont>
    <p:embeddedFont>
      <p:font typeface="Montserrat Light" charset="0"/>
      <p:regular r:id="rId40"/>
      <p:italic r:id="rId41"/>
    </p:embeddedFont>
    <p:embeddedFont>
      <p:font typeface="Cambria" pitchFamily="18" charset="0"/>
      <p:regular r:id="rId42"/>
      <p:bold r:id="rId43"/>
      <p:italic r:id="rId44"/>
      <p:boldItalic r:id="rId45"/>
    </p:embeddedFont>
    <p:embeddedFont>
      <p:font typeface="#9Slide07 HoneyCream" charset="0"/>
      <p:regular r:id="rId46"/>
    </p:embeddedFont>
    <p:embeddedFont>
      <p:font typeface="微软雅黑" pitchFamily="34" charset="-122"/>
      <p:regular r:id="rId47"/>
      <p:bold r:id="rId48"/>
    </p:embeddedFont>
    <p:embeddedFont>
      <p:font typeface="#9Slide07 IcielPony" charset="0"/>
      <p:regular r:id="rId49"/>
    </p:embeddedFont>
    <p:embeddedFont>
      <p:font typeface="#9Slide07 SVNZiclets" charset="0"/>
      <p:regular r:id="rId50"/>
    </p:embeddedFont>
    <p:embeddedFont>
      <p:font typeface="Calibri" pitchFamily="34" charset="0"/>
      <p:regular r:id="rId51"/>
      <p:bold r:id="rId52"/>
      <p:italic r:id="rId53"/>
      <p:boldItalic r:id="rId54"/>
    </p:embeddedFont>
    <p:embeddedFont>
      <p:font typeface="#9Slide05 Bodega Script" charset="0"/>
      <p:regular r:id="rId55"/>
    </p:embeddedFont>
    <p:embeddedFont>
      <p:font typeface="#9Slide07 SVNDessert Menu Scrip" charset="0"/>
      <p:regular r:id="rId56"/>
    </p:embeddedFont>
    <p:embeddedFont>
      <p:font typeface="#9Slide07 Altus" charset="0"/>
      <p:regular r:id="rId57"/>
    </p:embeddedFont>
    <p:embeddedFont>
      <p:font typeface="#9Slide05 Aphrodite Pro" charset="0"/>
      <p:regular r:id="rId58"/>
    </p:embeddedFont>
    <p:embeddedFont>
      <p:font typeface="Calibri Light" charset="0"/>
      <p:regular r:id="rId59"/>
      <p: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9" d="100"/>
          <a:sy n="69" d="100"/>
        </p:scale>
        <p:origin x="-780" y="-96"/>
      </p:cViewPr>
      <p:guideLst>
        <p:guide orient="horz" pos="1224"/>
        <p:guide pos="3840"/>
      </p:guideLst>
    </p:cSldViewPr>
  </p:slideViewPr>
  <p:notesTextViewPr>
    <p:cViewPr>
      <p:scale>
        <a:sx n="1" d="1"/>
        <a:sy n="1" d="1"/>
      </p:scale>
      <p:origin x="0" y="0"/>
    </p:cViewPr>
  </p:notesTextViewPr>
  <p:notesViewPr>
    <p:cSldViewPr snapToGrid="0">
      <p:cViewPr varScale="1">
        <p:scale>
          <a:sx n="51" d="100"/>
          <a:sy n="51" d="100"/>
        </p:scale>
        <p:origin x="297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C4D9F-0635-4AF4-94EE-90ABBDD88CBF}" type="datetimeFigureOut">
              <a:rPr lang="en-US" smtClean="0"/>
              <a:t>9/1/2023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27E636-D7A9-490B-951A-F191DEE2D582}" type="slidenum">
              <a:rPr lang="en-US" smtClean="0"/>
              <a:t>‹#›</a:t>
            </a:fld>
            <a:endParaRPr lang="en-US"/>
          </a:p>
        </p:txBody>
      </p:sp>
    </p:spTree>
    <p:extLst>
      <p:ext uri="{BB962C8B-B14F-4D97-AF65-F5344CB8AC3E}">
        <p14:creationId xmlns:p14="http://schemas.microsoft.com/office/powerpoint/2010/main" val="36250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2955-AA2D-43F5-9C20-A150197B39AD}"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544-3D8A-459E-9E2B-EC6D3A94DABF}" type="slidenum">
              <a:rPr lang="en-US" smtClean="0"/>
              <a:t>‹#›</a:t>
            </a:fld>
            <a:endParaRPr lang="en-US"/>
          </a:p>
        </p:txBody>
      </p:sp>
    </p:spTree>
    <p:extLst>
      <p:ext uri="{BB962C8B-B14F-4D97-AF65-F5344CB8AC3E}">
        <p14:creationId xmlns:p14="http://schemas.microsoft.com/office/powerpoint/2010/main" val="17610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76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fld id="{68E19544-3D8A-459E-9E2B-EC6D3A94DABF}" type="slidenum">
              <a:rPr lang="en-US" smtClean="0"/>
              <a:t>22</a:t>
            </a:fld>
            <a:endParaRPr lang="en-US"/>
          </a:p>
        </p:txBody>
      </p:sp>
    </p:spTree>
    <p:extLst>
      <p:ext uri="{BB962C8B-B14F-4D97-AF65-F5344CB8AC3E}">
        <p14:creationId xmlns:p14="http://schemas.microsoft.com/office/powerpoint/2010/main" val="384228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18" Type="http://schemas.openxmlformats.org/officeDocument/2006/relationships/image" Target="../media/image6.png"/><Relationship Id="rId21" Type="http://schemas.openxmlformats.org/officeDocument/2006/relationships/image" Target="../media/image4.svg"/><Relationship Id="rId17" Type="http://schemas.openxmlformats.org/officeDocument/2006/relationships/image" Target="../media/image32.svg"/><Relationship Id="rId2" Type="http://schemas.openxmlformats.org/officeDocument/2006/relationships/image" Target="../media/image4.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Master" Target="../slideMasters/slideMaster1.xml"/><Relationship Id="rId24" Type="http://schemas.openxmlformats.org/officeDocument/2006/relationships/hyperlink" Target="https://www.facebook.com/groups/629898828017053" TargetMode="External"/><Relationship Id="rId15" Type="http://schemas.openxmlformats.org/officeDocument/2006/relationships/image" Target="../media/image30.svg"/><Relationship Id="rId23" Type="http://schemas.openxmlformats.org/officeDocument/2006/relationships/image" Target="../media/image3.png"/><Relationship Id="rId19" Type="http://schemas.openxmlformats.org/officeDocument/2006/relationships/image" Target="../media/image34.svg"/><Relationship Id="rId2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8" Type="http://schemas.openxmlformats.org/officeDocument/2006/relationships/hyperlink" Target="https://www.facebook.com/groups/629898828017053" TargetMode="External"/><Relationship Id="rId3" Type="http://schemas.openxmlformats.org/officeDocument/2006/relationships/tags" Target="../tags/tag3.xml"/><Relationship Id="rId7" Type="http://schemas.openxmlformats.org/officeDocument/2006/relationships/image" Target="../media/image8.png"/><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image" Target="../media/image2.png"/><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15" Type="http://schemas.openxmlformats.org/officeDocument/2006/relationships/image" Target="../media/image16.svg"/><Relationship Id="rId4"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8" Type="http://schemas.openxmlformats.org/officeDocument/2006/relationships/hyperlink" Target="https://www.facebook.com/groups/629898828017053" TargetMode="External"/><Relationship Id="rId3" Type="http://schemas.openxmlformats.org/officeDocument/2006/relationships/tags" Target="../tags/tag8.xml"/><Relationship Id="rId7" Type="http://schemas.openxmlformats.org/officeDocument/2006/relationships/image" Target="../media/image8.png"/><Relationship Id="rId17" Type="http://schemas.openxmlformats.org/officeDocument/2006/relationships/image" Target="../media/image3.png"/><Relationship Id="rId2" Type="http://schemas.openxmlformats.org/officeDocument/2006/relationships/tags" Target="../tags/tag7.xml"/><Relationship Id="rId16" Type="http://schemas.openxmlformats.org/officeDocument/2006/relationships/image" Target="../media/image2.png"/><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15" Type="http://schemas.openxmlformats.org/officeDocument/2006/relationships/image" Target="../media/image16.svg"/><Relationship Id="rId4"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xmlns=""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5" name="TextBox 14">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25258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1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7" name="Picture 6">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a:extLst>
              <a:ext uri="{FF2B5EF4-FFF2-40B4-BE49-F238E27FC236}">
                <a16:creationId xmlns:a16="http://schemas.microsoft.com/office/drawing/2014/main" xmlns="" id="{710E69FE-417C-17EC-558E-2D3B3522556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xmlns="" id="{637B0534-5204-257C-B5C8-1E84A4E76C4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5" name="TextBox 14">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35171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6" name="Picture 5">
            <a:extLst>
              <a:ext uri="{FF2B5EF4-FFF2-40B4-BE49-F238E27FC236}">
                <a16:creationId xmlns:a16="http://schemas.microsoft.com/office/drawing/2014/main" xmlns=""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7" name="Picture 6">
            <a:extLst>
              <a:ext uri="{FF2B5EF4-FFF2-40B4-BE49-F238E27FC236}">
                <a16:creationId xmlns:a16="http://schemas.microsoft.com/office/drawing/2014/main" xmlns=""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8" name="Title 1">
            <a:extLst>
              <a:ext uri="{FF2B5EF4-FFF2-40B4-BE49-F238E27FC236}">
                <a16:creationId xmlns:a16="http://schemas.microsoft.com/office/drawing/2014/main" xmlns="" id="{ADC13E32-9E3E-8AEB-FAC7-06FC02D2BA6C}"/>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cs typeface="+mj-cs"/>
              </a:rPr>
              <a:t>By </a:t>
            </a:r>
            <a:r>
              <a:rPr kumimoji="0" lang="vi-VN" sz="3200" b="0" i="0" u="none" strike="noStrike" kern="1200" cap="none" spc="0" normalizeH="0" baseline="0" noProof="0" dirty="0" smtClean="0">
                <a:ln>
                  <a:noFill/>
                </a:ln>
                <a:solidFill>
                  <a:srgbClr val="70AD47">
                    <a:lumMod val="50000"/>
                  </a:srgbClr>
                </a:solidFill>
                <a:effectLst/>
                <a:uLnTx/>
                <a:uFillTx/>
                <a:latin typeface="#9Slide07 Altus" pitchFamily="2" charset="0"/>
                <a:cs typeface="+mj-cs"/>
              </a:rPr>
              <a:t>Tư Bùi</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cs typeface="+mj-cs"/>
            </a:endParaRPr>
          </a:p>
        </p:txBody>
      </p:sp>
      <p:sp>
        <p:nvSpPr>
          <p:cNvPr id="9"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0" name="TextBox 9">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51689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6" name="Picture 5">
            <a:extLst>
              <a:ext uri="{FF2B5EF4-FFF2-40B4-BE49-F238E27FC236}">
                <a16:creationId xmlns:a16="http://schemas.microsoft.com/office/drawing/2014/main" xmlns=""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7" name="Picture 6">
            <a:extLst>
              <a:ext uri="{FF2B5EF4-FFF2-40B4-BE49-F238E27FC236}">
                <a16:creationId xmlns:a16="http://schemas.microsoft.com/office/drawing/2014/main" xmlns=""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9"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0" name="TextBox 9">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55520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710E69FE-417C-17EC-558E-2D3B352255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xmlns="" id="{637B0534-5204-257C-B5C8-1E84A4E76C4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extBox 15">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492145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7" name="Picture 6">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8"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xmlns=""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1" name="Picture 10">
            <a:extLst>
              <a:ext uri="{FF2B5EF4-FFF2-40B4-BE49-F238E27FC236}">
                <a16:creationId xmlns:a16="http://schemas.microsoft.com/office/drawing/2014/main" xmlns=""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3"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4" name="TextBox 13">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5" name="TextBox 14">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603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pic>
        <p:nvPicPr>
          <p:cNvPr id="28" name="그래픽 27">
            <a:extLst>
              <a:ext uri="{FF2B5EF4-FFF2-40B4-BE49-F238E27FC236}">
                <a16:creationId xmlns:a16="http://schemas.microsoft.com/office/drawing/2014/main" xmlns="" id="{2FB9E521-6DC4-4392-9C46-53A8AD7676ED}"/>
              </a:ext>
            </a:extLst>
          </p:cNvPr>
          <p:cNvPicPr>
            <a:picLocks noChangeAspect="1"/>
          </p:cNvPicPr>
          <p:nvPr userDrawn="1"/>
        </p:nvPicPr>
        <p:blipFill rotWithShape="1">
          <a:blip r:embed="rId2">
            <a:extLst>
              <a:ext uri="{96DAC541-7B7A-43D3-8B79-37D633B846F1}">
                <asvg:svgBlip xmlns:asvg="http://schemas.microsoft.com/office/drawing/2016/SVG/main" xmlns="" r:embed="rId15"/>
              </a:ext>
            </a:extLst>
          </a:blip>
          <a:srcRect l="54530" t="54055" r="-1"/>
          <a:stretch/>
        </p:blipFill>
        <p:spPr>
          <a:xfrm>
            <a:off x="10419375" y="5952119"/>
            <a:ext cx="1466851" cy="559777"/>
          </a:xfrm>
          <a:prstGeom prst="rect">
            <a:avLst/>
          </a:prstGeom>
        </p:spPr>
      </p:pic>
      <p:pic>
        <p:nvPicPr>
          <p:cNvPr id="29" name="그래픽 28">
            <a:extLst>
              <a:ext uri="{FF2B5EF4-FFF2-40B4-BE49-F238E27FC236}">
                <a16:creationId xmlns:a16="http://schemas.microsoft.com/office/drawing/2014/main" xmlns="" id="{9D43800B-EEC4-4C4A-B40C-A18B3CD1EDE6}"/>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9307544" y="6073056"/>
            <a:ext cx="245140" cy="268862"/>
          </a:xfrm>
          <a:prstGeom prst="rect">
            <a:avLst/>
          </a:prstGeom>
        </p:spPr>
      </p:pic>
      <p:pic>
        <p:nvPicPr>
          <p:cNvPr id="32" name="그래픽 31">
            <a:extLst>
              <a:ext uri="{FF2B5EF4-FFF2-40B4-BE49-F238E27FC236}">
                <a16:creationId xmlns:a16="http://schemas.microsoft.com/office/drawing/2014/main" xmlns="" id="{2D4B1143-A931-4220-BCAA-75189E8BCD57}"/>
              </a:ext>
            </a:extLst>
          </p:cNvPr>
          <p:cNvPicPr>
            <a:picLocks noChangeAspect="1"/>
          </p:cNvPicPr>
          <p:nvPr userDrawn="1"/>
        </p:nvPicPr>
        <p:blipFill>
          <a:blip r:embed="rId18">
            <a:extLst>
              <a:ext uri="{96DAC541-7B7A-43D3-8B79-37D633B846F1}">
                <asvg:svgBlip xmlns:asvg="http://schemas.microsoft.com/office/drawing/2016/SVG/main" xmlns="" r:embed="rId19"/>
              </a:ext>
            </a:extLst>
          </a:blip>
          <a:stretch>
            <a:fillRect/>
          </a:stretch>
        </p:blipFill>
        <p:spPr>
          <a:xfrm>
            <a:off x="1308332" y="565051"/>
            <a:ext cx="271498" cy="271498"/>
          </a:xfrm>
          <a:prstGeom prst="rect">
            <a:avLst/>
          </a:prstGeom>
        </p:spPr>
      </p:pic>
      <p:pic>
        <p:nvPicPr>
          <p:cNvPr id="43" name="그래픽 42">
            <a:extLst>
              <a:ext uri="{FF2B5EF4-FFF2-40B4-BE49-F238E27FC236}">
                <a16:creationId xmlns:a16="http://schemas.microsoft.com/office/drawing/2014/main" xmlns="" id="{22C903DB-2335-42D1-B738-7B3F6AA51BAA}"/>
              </a:ext>
            </a:extLst>
          </p:cNvPr>
          <p:cNvPicPr>
            <a:picLocks noChangeAspect="1"/>
          </p:cNvPicPr>
          <p:nvPr userDrawn="1"/>
        </p:nvPicPr>
        <p:blipFill>
          <a:blip r:embed="rId20">
            <a:extLst>
              <a:ext uri="{96DAC541-7B7A-43D3-8B79-37D633B846F1}">
                <asvg:svgBlip xmlns:asvg="http://schemas.microsoft.com/office/drawing/2016/SVG/main" xmlns="" r:embed="rId21"/>
              </a:ext>
            </a:extLst>
          </a:blip>
          <a:stretch>
            <a:fillRect/>
          </a:stretch>
        </p:blipFill>
        <p:spPr>
          <a:xfrm>
            <a:off x="1925213" y="5942177"/>
            <a:ext cx="361735" cy="701547"/>
          </a:xfrm>
          <a:prstGeom prst="rect">
            <a:avLst/>
          </a:prstGeom>
        </p:spPr>
      </p:pic>
      <p:pic>
        <p:nvPicPr>
          <p:cNvPr id="9" name="Picture 8">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2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4" name="Picture 13">
            <a:extLst>
              <a:ext uri="{FF2B5EF4-FFF2-40B4-BE49-F238E27FC236}">
                <a16:creationId xmlns:a16="http://schemas.microsoft.com/office/drawing/2014/main" xmlns="" id="{710E69FE-417C-17EC-558E-2D3B35225568}"/>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5" name="Picture 14">
            <a:extLst>
              <a:ext uri="{FF2B5EF4-FFF2-40B4-BE49-F238E27FC236}">
                <a16:creationId xmlns:a16="http://schemas.microsoft.com/office/drawing/2014/main" xmlns="" id="{637B0534-5204-257C-B5C8-1E84A4E76C44}"/>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111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userDrawn="1">
  <p:cSld name="Blank">
    <p:spTree>
      <p:nvGrpSpPr>
        <p:cNvPr id="1" name="Shape 276"/>
        <p:cNvGrpSpPr/>
        <p:nvPr/>
      </p:nvGrpSpPr>
      <p:grpSpPr>
        <a:xfrm>
          <a:off x="0" y="0"/>
          <a:ext cx="0" cy="0"/>
          <a:chOff x="0" y="0"/>
          <a:chExt cx="0" cy="0"/>
        </a:xfrm>
      </p:grpSpPr>
      <p:pic>
        <p:nvPicPr>
          <p:cNvPr id="8" name="Picture 7">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710E69FE-417C-17EC-558E-2D3B352255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xmlns="" id="{637B0534-5204-257C-B5C8-1E84A4E76C4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3"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extBox 14">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9995093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pic>
        <p:nvPicPr>
          <p:cNvPr id="22" name="그래픽 21">
            <a:extLst>
              <a:ext uri="{FF2B5EF4-FFF2-40B4-BE49-F238E27FC236}">
                <a16:creationId xmlns:a16="http://schemas.microsoft.com/office/drawing/2014/main" xmlns="" id="{5BD9FFD6-1F32-4EC8-B1E3-C084512FE8F1}"/>
              </a:ext>
            </a:extLst>
          </p:cNvPr>
          <p:cNvPicPr>
            <a:picLocks noChangeAspect="1"/>
          </p:cNvPicPr>
          <p:nvPr userDrawn="1"/>
        </p:nvPicPr>
        <p:blipFill>
          <a:blip r:embed="rId7">
            <a:extLst>
              <a:ext uri="{96DAC541-7B7A-43D3-8B79-37D633B846F1}">
                <asvg:svgBlip xmlns:asvg="http://schemas.microsoft.com/office/drawing/2016/SVG/main" xmlns="" r:embed="rId15"/>
              </a:ext>
            </a:extLst>
          </a:blip>
          <a:stretch>
            <a:fillRect/>
          </a:stretch>
        </p:blipFill>
        <p:spPr>
          <a:xfrm rot="16200000">
            <a:off x="1634570" y="5674458"/>
            <a:ext cx="260761" cy="1136175"/>
          </a:xfrm>
          <a:prstGeom prst="rect">
            <a:avLst/>
          </a:prstGeom>
        </p:spPr>
      </p:pic>
      <p:sp>
        <p:nvSpPr>
          <p:cNvPr id="5"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6"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7"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8"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9"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10" name="Picture 9">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8">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xmlns="" id="{710E69FE-417C-17EC-558E-2D3B35225568}"/>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6" name="Picture 15">
            <a:extLst>
              <a:ext uri="{FF2B5EF4-FFF2-40B4-BE49-F238E27FC236}">
                <a16:creationId xmlns:a16="http://schemas.microsoft.com/office/drawing/2014/main" xmlns="" id="{637B0534-5204-257C-B5C8-1E84A4E76C4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02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4_PPTMON slide">
    <p:spTree>
      <p:nvGrpSpPr>
        <p:cNvPr id="1" name=""/>
        <p:cNvGrpSpPr/>
        <p:nvPr/>
      </p:nvGrpSpPr>
      <p:grpSpPr>
        <a:xfrm>
          <a:off x="0" y="0"/>
          <a:ext cx="0" cy="0"/>
          <a:chOff x="0" y="0"/>
          <a:chExt cx="0" cy="0"/>
        </a:xfrm>
      </p:grpSpPr>
      <p:pic>
        <p:nvPicPr>
          <p:cNvPr id="22" name="그래픽 21">
            <a:extLst>
              <a:ext uri="{FF2B5EF4-FFF2-40B4-BE49-F238E27FC236}">
                <a16:creationId xmlns:a16="http://schemas.microsoft.com/office/drawing/2014/main" xmlns="" id="{5BD9FFD6-1F32-4EC8-B1E3-C084512FE8F1}"/>
              </a:ext>
            </a:extLst>
          </p:cNvPr>
          <p:cNvPicPr>
            <a:picLocks noChangeAspect="1"/>
          </p:cNvPicPr>
          <p:nvPr userDrawn="1"/>
        </p:nvPicPr>
        <p:blipFill>
          <a:blip r:embed="rId7">
            <a:extLst>
              <a:ext uri="{96DAC541-7B7A-43D3-8B79-37D633B846F1}">
                <asvg:svgBlip xmlns:asvg="http://schemas.microsoft.com/office/drawing/2016/SVG/main" xmlns="" r:embed="rId15"/>
              </a:ext>
            </a:extLst>
          </a:blip>
          <a:stretch>
            <a:fillRect/>
          </a:stretch>
        </p:blipFill>
        <p:spPr>
          <a:xfrm rot="16200000">
            <a:off x="1634570" y="5674458"/>
            <a:ext cx="260761" cy="1136175"/>
          </a:xfrm>
          <a:prstGeom prst="rect">
            <a:avLst/>
          </a:prstGeom>
        </p:spPr>
      </p:pic>
      <p:sp>
        <p:nvSpPr>
          <p:cNvPr id="5"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6"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7"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8"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9"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10" name="Picture 9">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8">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xmlns="" id="{710E69FE-417C-17EC-558E-2D3B35225568}"/>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6" name="Picture 15">
            <a:extLst>
              <a:ext uri="{FF2B5EF4-FFF2-40B4-BE49-F238E27FC236}">
                <a16:creationId xmlns:a16="http://schemas.microsoft.com/office/drawing/2014/main" xmlns="" id="{637B0534-5204-257C-B5C8-1E84A4E76C4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196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8" name="Picture 7">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a:extLst>
              <a:ext uri="{FF2B5EF4-FFF2-40B4-BE49-F238E27FC236}">
                <a16:creationId xmlns:a16="http://schemas.microsoft.com/office/drawing/2014/main" xmlns=""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xmlns=""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6" name="TextBox 15">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82665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0_PPTM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xmlns=""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7"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18"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3" name="Picture 22">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4" name="TextBox 3">
            <a:extLst>
              <a:ext uri="{FF2B5EF4-FFF2-40B4-BE49-F238E27FC236}">
                <a16:creationId xmlns:a16="http://schemas.microsoft.com/office/drawing/2014/main" xmlns=""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xmlns=""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xmlns=""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xmlns=""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xmlns=""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233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750" fill="hold"/>
                                        <p:tgtEl>
                                          <p:spTgt spid="29"/>
                                        </p:tgtEl>
                                        <p:attrNameLst>
                                          <p:attrName>ppt_w</p:attrName>
                                        </p:attrNameLst>
                                      </p:cBhvr>
                                      <p:tavLst>
                                        <p:tav tm="0">
                                          <p:val>
                                            <p:fltVal val="0"/>
                                          </p:val>
                                        </p:tav>
                                        <p:tav tm="100000">
                                          <p:val>
                                            <p:strVal val="#ppt_w"/>
                                          </p:val>
                                        </p:tav>
                                      </p:tavLst>
                                    </p:anim>
                                    <p:anim calcmode="lin" valueType="num">
                                      <p:cBhvr>
                                        <p:cTn id="8" dur="1750" fill="hold"/>
                                        <p:tgtEl>
                                          <p:spTgt spid="29"/>
                                        </p:tgtEl>
                                        <p:attrNameLst>
                                          <p:attrName>ppt_h</p:attrName>
                                        </p:attrNameLst>
                                      </p:cBhvr>
                                      <p:tavLst>
                                        <p:tav tm="0">
                                          <p:val>
                                            <p:fltVal val="0"/>
                                          </p:val>
                                        </p:tav>
                                        <p:tav tm="100000">
                                          <p:val>
                                            <p:strVal val="#ppt_h"/>
                                          </p:val>
                                        </p:tav>
                                      </p:tavLst>
                                    </p:anim>
                                    <p:animEffect transition="in" filter="fade">
                                      <p:cBhvr>
                                        <p:cTn id="9" dur="1750"/>
                                        <p:tgtEl>
                                          <p:spTgt spid="2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710E69FE-417C-17EC-558E-2D3B3522556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xmlns="" id="{637B0534-5204-257C-B5C8-1E84A4E76C4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9" name="Title 1">
            <a:extLst>
              <a:ext uri="{FF2B5EF4-FFF2-40B4-BE49-F238E27FC236}">
                <a16:creationId xmlns:a16="http://schemas.microsoft.com/office/drawing/2014/main" xmlns=""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31" name="TextBox 30">
            <a:extLst>
              <a:ext uri="{FF2B5EF4-FFF2-40B4-BE49-F238E27FC236}">
                <a16:creationId xmlns:a16="http://schemas.microsoft.com/office/drawing/2014/main" xmlns=""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14" name="Title 1"/>
          <p:cNvSpPr txBox="1">
            <a:spLocks/>
          </p:cNvSpPr>
          <p:nvPr userDrawn="1"/>
        </p:nvSpPr>
        <p:spPr>
          <a:xfrm>
            <a:off x="1676400" y="12747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Click to edit Master title style</a:t>
            </a:r>
            <a:endParaRPr lang="en-US"/>
          </a:p>
        </p:txBody>
      </p:sp>
      <p:sp>
        <p:nvSpPr>
          <p:cNvPr id="15" name="Subtitle 2"/>
          <p:cNvSpPr txBox="1">
            <a:spLocks/>
          </p:cNvSpPr>
          <p:nvPr userDrawn="1"/>
        </p:nvSpPr>
        <p:spPr>
          <a:xfrm>
            <a:off x="1676400" y="37544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Click to edit Master subtitle style</a:t>
            </a:r>
            <a:endParaRPr lang="en-US"/>
          </a:p>
        </p:txBody>
      </p:sp>
      <p:sp>
        <p:nvSpPr>
          <p:cNvPr id="16" name="Date Placeholder 3"/>
          <p:cNvSpPr>
            <a:spLocks noGrp="1"/>
          </p:cNvSpPr>
          <p:nvPr>
            <p:ph type="dt" sz="half" idx="2"/>
          </p:nvPr>
        </p:nvSpPr>
        <p:spPr>
          <a:xfrm>
            <a:off x="990600" y="65087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ooter Placeholder 4"/>
          <p:cNvSpPr>
            <a:spLocks noGrp="1"/>
          </p:cNvSpPr>
          <p:nvPr>
            <p:ph type="ftr" sz="quarter" idx="3"/>
          </p:nvPr>
        </p:nvSpPr>
        <p:spPr>
          <a:xfrm>
            <a:off x="4191000" y="65087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xmlns="" id="{208A5B6E-A50D-4113-CF7E-730AE06783A4}"/>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0" name="Picture 19">
            <a:extLst>
              <a:ext uri="{FF2B5EF4-FFF2-40B4-BE49-F238E27FC236}">
                <a16:creationId xmlns:a16="http://schemas.microsoft.com/office/drawing/2014/main" xmlns="" id="{393D6F8A-F41B-6DE3-358E-CD9FD67C70CF}"/>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1" name="TextBox 3">
            <a:extLst>
              <a:ext uri="{FF2B5EF4-FFF2-40B4-BE49-F238E27FC236}">
                <a16:creationId xmlns:a16="http://schemas.microsoft.com/office/drawing/2014/main" xmlns="" id="{2F634DC7-5B82-49C4-4DB3-6B83C9E481CE}"/>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32" name="Title 1">
            <a:extLst>
              <a:ext uri="{FF2B5EF4-FFF2-40B4-BE49-F238E27FC236}">
                <a16:creationId xmlns:a16="http://schemas.microsoft.com/office/drawing/2014/main" xmlns="" id="{A012A9A3-1D53-BB0E-6D91-3EC52B4F10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xmlns="" id="{710E69FE-417C-17EC-558E-2D3B3522556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3897521" y="14829264"/>
            <a:ext cx="2186247" cy="3717751"/>
          </a:xfrm>
          <a:prstGeom prst="rect">
            <a:avLst/>
          </a:prstGeom>
        </p:spPr>
      </p:pic>
      <p:pic>
        <p:nvPicPr>
          <p:cNvPr id="34" name="Picture 33">
            <a:extLst>
              <a:ext uri="{FF2B5EF4-FFF2-40B4-BE49-F238E27FC236}">
                <a16:creationId xmlns:a16="http://schemas.microsoft.com/office/drawing/2014/main" xmlns="" id="{637B0534-5204-257C-B5C8-1E84A4E76C4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4604844" y="14829263"/>
            <a:ext cx="2186247" cy="3717751"/>
          </a:xfrm>
          <a:prstGeom prst="rect">
            <a:avLst/>
          </a:prstGeom>
        </p:spPr>
      </p:pic>
      <p:sp>
        <p:nvSpPr>
          <p:cNvPr id="35" name="Title 1">
            <a:extLst>
              <a:ext uri="{FF2B5EF4-FFF2-40B4-BE49-F238E27FC236}">
                <a16:creationId xmlns:a16="http://schemas.microsoft.com/office/drawing/2014/main" xmlns="" id="{4F4C51CE-A1A0-D918-CB32-EFEB23A567FF}"/>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36" name="TextBox 35">
            <a:extLst>
              <a:ext uri="{FF2B5EF4-FFF2-40B4-BE49-F238E27FC236}">
                <a16:creationId xmlns:a16="http://schemas.microsoft.com/office/drawing/2014/main" xmlns="" id="{01099779-1896-0AE2-B407-B21597A0B202}"/>
              </a:ext>
            </a:extLst>
          </p:cNvPr>
          <p:cNvSpPr txBox="1"/>
          <p:nvPr userDrawn="1"/>
        </p:nvSpPr>
        <p:spPr>
          <a:xfrm>
            <a:off x="-2469726" y="20644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7" name="TextBox 36">
            <a:extLst>
              <a:ext uri="{FF2B5EF4-FFF2-40B4-BE49-F238E27FC236}">
                <a16:creationId xmlns:a16="http://schemas.microsoft.com/office/drawing/2014/main" xmlns="" id="{8A9C8734-1382-C20D-DECE-19F0B3DA84F8}"/>
              </a:ext>
            </a:extLst>
          </p:cNvPr>
          <p:cNvSpPr txBox="1"/>
          <p:nvPr userDrawn="1"/>
        </p:nvSpPr>
        <p:spPr>
          <a:xfrm>
            <a:off x="10233482" y="4836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648813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7" r:id="rId4"/>
    <p:sldLayoutId id="2147483867" r:id="rId5"/>
    <p:sldLayoutId id="2147483708" r:id="rId6"/>
    <p:sldLayoutId id="2147483820" r:id="rId7"/>
    <p:sldLayoutId id="2147483868" r:id="rId8"/>
    <p:sldLayoutId id="2147483833" r:id="rId9"/>
    <p:sldLayoutId id="2147483834" r:id="rId10"/>
    <p:sldLayoutId id="2147483839" r:id="rId11"/>
    <p:sldLayoutId id="214748384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750" fill="hold"/>
                                        <p:tgtEl>
                                          <p:spTgt spid="36"/>
                                        </p:tgtEl>
                                        <p:attrNameLst>
                                          <p:attrName>ppt_w</p:attrName>
                                        </p:attrNameLst>
                                      </p:cBhvr>
                                      <p:tavLst>
                                        <p:tav tm="0">
                                          <p:val>
                                            <p:fltVal val="0"/>
                                          </p:val>
                                        </p:tav>
                                        <p:tav tm="100000">
                                          <p:val>
                                            <p:strVal val="#ppt_w"/>
                                          </p:val>
                                        </p:tav>
                                      </p:tavLst>
                                    </p:anim>
                                    <p:anim calcmode="lin" valueType="num">
                                      <p:cBhvr>
                                        <p:cTn id="8" dur="1750" fill="hold"/>
                                        <p:tgtEl>
                                          <p:spTgt spid="36"/>
                                        </p:tgtEl>
                                        <p:attrNameLst>
                                          <p:attrName>ppt_h</p:attrName>
                                        </p:attrNameLst>
                                      </p:cBhvr>
                                      <p:tavLst>
                                        <p:tav tm="0">
                                          <p:val>
                                            <p:fltVal val="0"/>
                                          </p:val>
                                        </p:tav>
                                        <p:tav tm="100000">
                                          <p:val>
                                            <p:strVal val="#ppt_h"/>
                                          </p:val>
                                        </p:tav>
                                      </p:tavLst>
                                    </p:anim>
                                    <p:animEffect transition="in" filter="fade">
                                      <p:cBhvr>
                                        <p:cTn id="9" dur="1750"/>
                                        <p:tgtEl>
                                          <p:spTgt spid="3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3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image" Target="../media/image27.png"/><Relationship Id="rId15" Type="http://schemas.openxmlformats.org/officeDocument/2006/relationships/image" Target="../media/image30.jpeg"/><Relationship Id="rId10" Type="http://schemas.openxmlformats.org/officeDocument/2006/relationships/image" Target="../media/image206.svg"/><Relationship Id="rId4" Type="http://schemas.openxmlformats.org/officeDocument/2006/relationships/image" Target="../media/image200.svg"/><Relationship Id="rId1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5.emf"/><Relationship Id="rId5" Type="http://schemas.microsoft.com/office/2007/relationships/hdphoto" Target="../media/hdphoto4.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2.png"/><Relationship Id="rId5" Type="http://schemas.microsoft.com/office/2007/relationships/hdphoto" Target="../media/hdphoto4.wdp"/><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34.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3"/>
          <a:stretch>
            <a:fillRect/>
          </a:stretch>
        </p:blipFill>
        <p:spPr>
          <a:xfrm>
            <a:off x="92174" y="-140822"/>
            <a:ext cx="1523956" cy="1508868"/>
          </a:xfrm>
          <a:prstGeom prst="rect">
            <a:avLst/>
          </a:prstGeom>
        </p:spPr>
      </p:pic>
      <p:sp>
        <p:nvSpPr>
          <p:cNvPr id="6" name="Cloud Callout 5"/>
          <p:cNvSpPr/>
          <p:nvPr/>
        </p:nvSpPr>
        <p:spPr>
          <a:xfrm>
            <a:off x="4600575" y="133351"/>
            <a:ext cx="3515097" cy="1448760"/>
          </a:xfrm>
          <a:prstGeom prst="cloudCallout">
            <a:avLst>
              <a:gd name="adj1" fmla="val 13392"/>
              <a:gd name="adj2" fmla="val 124302"/>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4223253" y="426933"/>
            <a:ext cx="42697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black"/>
                  </a:solidFill>
                </a:ln>
                <a:effectLst/>
                <a:uLnTx/>
                <a:uFillTx/>
                <a:latin typeface="#9Slide07 SVNDessert Menu Scrip" panose="00000500000000000000" pitchFamily="2" charset="0"/>
                <a:ea typeface="+mn-ea"/>
                <a:cs typeface="+mn-cs"/>
              </a:rPr>
              <a:t>ĐỌC</a:t>
            </a:r>
          </a:p>
        </p:txBody>
      </p:sp>
      <p:pic>
        <p:nvPicPr>
          <p:cNvPr id="11" name="Picture 10"/>
          <p:cNvPicPr>
            <a:picLocks noChangeAspect="1"/>
          </p:cNvPicPr>
          <p:nvPr/>
        </p:nvPicPr>
        <p:blipFill>
          <a:blip r:embed="rId4"/>
          <a:stretch>
            <a:fillRect/>
          </a:stretch>
        </p:blipFill>
        <p:spPr>
          <a:xfrm>
            <a:off x="523006" y="1769161"/>
            <a:ext cx="12117131" cy="2190436"/>
          </a:xfrm>
          <a:prstGeom prst="rect">
            <a:avLst/>
          </a:prstGeom>
        </p:spPr>
      </p:pic>
    </p:spTree>
    <p:extLst>
      <p:ext uri="{BB962C8B-B14F-4D97-AF65-F5344CB8AC3E}">
        <p14:creationId xmlns:p14="http://schemas.microsoft.com/office/powerpoint/2010/main" val="179684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a:extLst>
              <a:ext uri="{FF2B5EF4-FFF2-40B4-BE49-F238E27FC236}">
                <a16:creationId xmlns:a16="http://schemas.microsoft.com/office/drawing/2014/main" xmlns="" id="{5727EBCA-EF65-418B-92CC-45705C0A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3800021"/>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a:extLst>
              <a:ext uri="{FF2B5EF4-FFF2-40B4-BE49-F238E27FC236}">
                <a16:creationId xmlns:a16="http://schemas.microsoft.com/office/drawing/2014/main" xmlns="" id="{7557A69F-A9DF-4BAC-9BE9-EA397D6CAA5B}"/>
              </a:ext>
            </a:extLst>
          </p:cNvPr>
          <p:cNvSpPr/>
          <p:nvPr/>
        </p:nvSpPr>
        <p:spPr>
          <a:xfrm>
            <a:off x="-281" y="708677"/>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
        <p:nvSpPr>
          <p:cNvPr id="2" name="Rectangle 1"/>
          <p:cNvSpPr/>
          <p:nvPr/>
        </p:nvSpPr>
        <p:spPr>
          <a:xfrm>
            <a:off x="895034" y="708677"/>
            <a:ext cx="11285103"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Trời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chưa sáng, bên kia sông đã vang lên tiếng gọi: "Ơ... đò....” Đò ngang tỉnh giấc, vội vã quay lái sang sông đón khách.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Ngày nào cũng vậy, bất kể sớm khuya, đò ngang chăm chỉ lo việc đưa đò giữa hai bờ sông. Đôi lúc, đò ngang nhìn thấy anh thuyền mành đi qua. Thuyền mành vạm vỡ, to lớn, giương cao cánh buồm lộng gió, lướt sóng ào ào, giống như con chim khổng lồ cất cánh tung bay đến những bến bờ xa. Chắc ở những nơi đó có biết bao cái mới lạ để thuyền mành học hỏi, giúp anh ấy lớn lên. Mỗi lần nghĩ vậy, đò ngang lại cảm thấy đôi bờ của mình quá chật hẹp, muốn vứt bỏ tất cả để được đến một nơi nào đó mới và rộng lớn hơn.</a:t>
            </a:r>
          </a:p>
        </p:txBody>
      </p:sp>
      <p:pic>
        <p:nvPicPr>
          <p:cNvPr id="41" name="그림 12">
            <a:extLst>
              <a:ext uri="{FF2B5EF4-FFF2-40B4-BE49-F238E27FC236}">
                <a16:creationId xmlns:a16="http://schemas.microsoft.com/office/drawing/2014/main" xmlns="" id="{5727EBCA-EF65-418B-92CC-45705C0A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300" y="4267301"/>
            <a:ext cx="10617200" cy="2719154"/>
          </a:xfrm>
          <a:prstGeom prst="rect">
            <a:avLst/>
          </a:prstGeom>
        </p:spPr>
      </p:pic>
      <p:sp>
        <p:nvSpPr>
          <p:cNvPr id="3" name="TextBox 2"/>
          <p:cNvSpPr txBox="1"/>
          <p:nvPr/>
        </p:nvSpPr>
        <p:spPr>
          <a:xfrm>
            <a:off x="1841500" y="4451103"/>
            <a:ext cx="1012273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3" name="타원 49">
            <a:extLst>
              <a:ext uri="{FF2B5EF4-FFF2-40B4-BE49-F238E27FC236}">
                <a16:creationId xmlns:a16="http://schemas.microsoft.com/office/drawing/2014/main" xmlns="" id="{F97FEA82-68C6-406D-A726-BDFF05F45CC0}"/>
              </a:ext>
            </a:extLst>
          </p:cNvPr>
          <p:cNvSpPr/>
          <p:nvPr/>
        </p:nvSpPr>
        <p:spPr>
          <a:xfrm>
            <a:off x="1116762" y="44387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Tree>
    <p:extLst>
      <p:ext uri="{BB962C8B-B14F-4D97-AF65-F5344CB8AC3E}">
        <p14:creationId xmlns:p14="http://schemas.microsoft.com/office/powerpoint/2010/main" val="28997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그림 12">
            <a:extLst>
              <a:ext uri="{FF2B5EF4-FFF2-40B4-BE49-F238E27FC236}">
                <a16:creationId xmlns:a16="http://schemas.microsoft.com/office/drawing/2014/main" xmlns="" id="{5727EBCA-EF65-418B-92CC-45705C0A0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0"/>
            <a:ext cx="10598694" cy="5740539"/>
          </a:xfrm>
          <a:prstGeom prst="rect">
            <a:avLst/>
          </a:prstGeom>
        </p:spPr>
      </p:pic>
      <p:sp>
        <p:nvSpPr>
          <p:cNvPr id="5" name="TextBox 4">
            <a:extLst>
              <a:ext uri="{FF2B5EF4-FFF2-40B4-BE49-F238E27FC236}">
                <a16:creationId xmlns:a16="http://schemas.microsoft.com/office/drawing/2014/main" xmlns="" id="{916A0AAF-4EF9-4089-89AC-41B49CF6205D}"/>
              </a:ext>
            </a:extLst>
          </p:cNvPr>
          <p:cNvSpPr txBox="1"/>
          <p:nvPr/>
        </p:nvSpPr>
        <p:spPr>
          <a:xfrm>
            <a:off x="1272525" y="1129216"/>
            <a:ext cx="9957225" cy="59093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Thuyền </a:t>
            </a: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mành nghĩ ngợi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Bên kia sông chợt vang lên tiếng: "Ơ... đò....” 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945284" y="5803738"/>
            <a:ext cx="3670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7" name="타원 41">
            <a:extLst>
              <a:ext uri="{FF2B5EF4-FFF2-40B4-BE49-F238E27FC236}">
                <a16:creationId xmlns:a16="http://schemas.microsoft.com/office/drawing/2014/main" xmlns="" id="{F1FA773B-5709-4CC3-9020-4A26A81E0E51}"/>
              </a:ext>
            </a:extLst>
          </p:cNvPr>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3</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Tree>
    <p:extLst>
      <p:ext uri="{BB962C8B-B14F-4D97-AF65-F5344CB8AC3E}">
        <p14:creationId xmlns:p14="http://schemas.microsoft.com/office/powerpoint/2010/main" val="3450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2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par>
                                <p:cTn id="22" presetID="50" presetClass="entr" presetSubtype="0" decel="100000" fill="hold" grpId="1"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3"/>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p:blipFill>
          <p:spPr>
            <a:xfrm>
              <a:off x="1563554" y="-14377"/>
              <a:ext cx="9458111" cy="3318082"/>
            </a:xfrm>
            <a:prstGeom prst="rect">
              <a:avLst/>
            </a:prstGeom>
          </p:spPr>
        </p:pic>
        <p:sp>
          <p:nvSpPr>
            <p:cNvPr id="22" name="Rectangle 21"/>
            <p:cNvSpPr/>
            <p:nvPr/>
          </p:nvSpPr>
          <p:spPr>
            <a:xfrm>
              <a:off x="2522731" y="898527"/>
              <a:ext cx="786206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từ</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khó</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p:blipFill>
        <p:spPr>
          <a:xfrm>
            <a:off x="-524427" y="1691763"/>
            <a:ext cx="7446671" cy="4813244"/>
          </a:xfrm>
          <a:prstGeom prst="rect">
            <a:avLst/>
          </a:prstGeom>
        </p:spPr>
      </p:pic>
      <p:sp>
        <p:nvSpPr>
          <p:cNvPr id="24" name="TextBox 23"/>
          <p:cNvSpPr txBox="1"/>
          <p:nvPr/>
        </p:nvSpPr>
        <p:spPr>
          <a:xfrm>
            <a:off x="886024" y="2977809"/>
            <a:ext cx="42986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B050"/>
                </a:solidFill>
                <a:effectLst/>
                <a:uLnTx/>
                <a:uFillTx/>
                <a:latin typeface="UTM Avo" panose="02040603050506020204" pitchFamily="18" charset="0"/>
                <a:ea typeface="+mn-ea"/>
                <a:cs typeface="Calibri" panose="020F0502020204030204" pitchFamily="34" charset="0"/>
              </a:rPr>
              <a:t>Thuyền mành</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25" name="TextBox 24"/>
          <p:cNvSpPr txBox="1"/>
          <p:nvPr/>
        </p:nvSpPr>
        <p:spPr>
          <a:xfrm>
            <a:off x="733580" y="3946106"/>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B050"/>
                </a:solidFill>
                <a:effectLst/>
                <a:uLnTx/>
                <a:uFillTx/>
                <a:latin typeface="UTM Avo" panose="02040603050506020204" pitchFamily="18" charset="0"/>
                <a:ea typeface="+mn-ea"/>
                <a:cs typeface="Calibri" panose="020F0502020204030204" pitchFamily="34" charset="0"/>
              </a:rPr>
              <a:t>Vạm vỡ</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14" name="TextBox 13"/>
          <p:cNvSpPr txBox="1"/>
          <p:nvPr/>
        </p:nvSpPr>
        <p:spPr>
          <a:xfrm>
            <a:off x="733580" y="4881718"/>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B050"/>
                </a:solidFill>
                <a:effectLst/>
                <a:uLnTx/>
                <a:uFillTx/>
                <a:latin typeface="UTM Avo" panose="02040603050506020204" pitchFamily="18" charset="0"/>
                <a:ea typeface="+mn-ea"/>
                <a:cs typeface="Calibri" panose="020F0502020204030204" pitchFamily="34" charset="0"/>
              </a:rPr>
              <a:t>Tỉnh giấc</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pic>
        <p:nvPicPr>
          <p:cNvPr id="16"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p:blipFill>
        <p:spPr>
          <a:xfrm>
            <a:off x="5852882" y="2231206"/>
            <a:ext cx="5509839" cy="4273801"/>
          </a:xfrm>
          <a:prstGeom prst="rect">
            <a:avLst/>
          </a:prstGeom>
        </p:spPr>
      </p:pic>
      <p:sp>
        <p:nvSpPr>
          <p:cNvPr id="18" name="TextBox 17"/>
          <p:cNvSpPr txBox="1"/>
          <p:nvPr/>
        </p:nvSpPr>
        <p:spPr>
          <a:xfrm>
            <a:off x="6922244" y="3193030"/>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B050"/>
                </a:solidFill>
                <a:effectLst/>
                <a:uLnTx/>
                <a:uFillTx/>
                <a:latin typeface="UTM Avo" panose="02040603050506020204" pitchFamily="18" charset="0"/>
                <a:ea typeface="+mn-ea"/>
                <a:cs typeface="Calibri" panose="020F0502020204030204" pitchFamily="34" charset="0"/>
              </a:rPr>
              <a:t>Vội vã</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19" name="TextBox 18"/>
          <p:cNvSpPr txBox="1"/>
          <p:nvPr/>
        </p:nvSpPr>
        <p:spPr>
          <a:xfrm>
            <a:off x="6668833" y="4374738"/>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B050"/>
                </a:solidFill>
                <a:effectLst/>
                <a:uLnTx/>
                <a:uFillTx/>
                <a:latin typeface="UTM Avo" panose="02040603050506020204" pitchFamily="18" charset="0"/>
                <a:ea typeface="+mn-ea"/>
                <a:cs typeface="Calibri" panose="020F0502020204030204" pitchFamily="34" charset="0"/>
              </a:rPr>
              <a:t>Lướt sóng</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Tree>
    <p:extLst>
      <p:ext uri="{BB962C8B-B14F-4D97-AF65-F5344CB8AC3E}">
        <p14:creationId xmlns:p14="http://schemas.microsoft.com/office/powerpoint/2010/main" val="3740829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3578745" y="4673001"/>
            <a:ext cx="9291173" cy="2089005"/>
          </a:xfrm>
          <a:prstGeom prst="rect">
            <a:avLst/>
          </a:prstGeom>
        </p:spPr>
      </p:pic>
      <p:sp>
        <p:nvSpPr>
          <p:cNvPr id="22" name="TextBox 21"/>
          <p:cNvSpPr txBox="1"/>
          <p:nvPr/>
        </p:nvSpPr>
        <p:spPr>
          <a:xfrm>
            <a:off x="5674901" y="4844225"/>
            <a:ext cx="6510867" cy="1169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Là loại thuyền nhỏ thường để chở khách qua lại ngang sông, từ bờ này sang bờ kia.</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그래픽 48">
            <a:extLst>
              <a:ext uri="{FF2B5EF4-FFF2-40B4-BE49-F238E27FC236}">
                <a16:creationId xmlns:a16="http://schemas.microsoft.com/office/drawing/2014/main" xmlns="" id="{54A1B66C-DADF-4C2A-A518-00F2BE0FA5D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flipV="1">
            <a:off x="9259305" y="5851896"/>
            <a:ext cx="2882806" cy="1785310"/>
          </a:xfrm>
          <a:prstGeom prst="rect">
            <a:avLst/>
          </a:prstGeom>
        </p:spPr>
      </p:pic>
      <p:pic>
        <p:nvPicPr>
          <p:cNvPr id="8" name="그래픽 29">
            <a:extLst>
              <a:ext uri="{FF2B5EF4-FFF2-40B4-BE49-F238E27FC236}">
                <a16:creationId xmlns:a16="http://schemas.microsoft.com/office/drawing/2014/main" xmlns="" id="{EBC8273A-6D97-4C8B-A4C9-01D4302FC84A}"/>
              </a:ext>
            </a:extLst>
          </p:cNvPr>
          <p:cNvPicPr>
            <a:picLocks noChangeAspect="1"/>
          </p:cNvPicPr>
          <p:nvPr/>
        </p:nvPicPr>
        <p:blipFill>
          <a:blip r:embed="rId5">
            <a:extLst>
              <a:ext uri="{96DAC541-7B7A-43D3-8B79-37D633B846F1}">
                <asvg:svgBlip xmlns:asvg="http://schemas.microsoft.com/office/drawing/2016/SVG/main" xmlns="" r:embed="rId10"/>
              </a:ext>
            </a:extLst>
          </a:blip>
          <a:stretch>
            <a:fillRect/>
          </a:stretch>
        </p:blipFill>
        <p:spPr>
          <a:xfrm>
            <a:off x="8808716" y="7098300"/>
            <a:ext cx="255683" cy="255683"/>
          </a:xfrm>
          <a:prstGeom prst="rect">
            <a:avLst/>
          </a:prstGeom>
        </p:spPr>
      </p:pic>
      <p:grpSp>
        <p:nvGrpSpPr>
          <p:cNvPr id="34" name="Group 33"/>
          <p:cNvGrpSpPr/>
          <p:nvPr/>
        </p:nvGrpSpPr>
        <p:grpSpPr>
          <a:xfrm>
            <a:off x="1646595" y="869732"/>
            <a:ext cx="7181312" cy="2230743"/>
            <a:chOff x="3504719" y="2951146"/>
            <a:chExt cx="5164987" cy="1384243"/>
          </a:xfrm>
        </p:grpSpPr>
        <p:pic>
          <p:nvPicPr>
            <p:cNvPr id="35" name="Picture 34"/>
            <p:cNvPicPr>
              <a:picLocks noChangeAspect="1"/>
            </p:cNvPicPr>
            <p:nvPr/>
          </p:nvPicPr>
          <p:blipFill rotWithShape="1">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3504719" y="2951146"/>
              <a:ext cx="5164987" cy="1057480"/>
            </a:xfrm>
            <a:prstGeom prst="rect">
              <a:avLst/>
            </a:prstGeom>
          </p:spPr>
        </p:pic>
        <p:sp>
          <p:nvSpPr>
            <p:cNvPr id="36" name="TextBox 35"/>
            <p:cNvSpPr txBox="1"/>
            <p:nvPr/>
          </p:nvSpPr>
          <p:spPr>
            <a:xfrm>
              <a:off x="4336231" y="3132187"/>
              <a:ext cx="3732697" cy="12032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khoăn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suy</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b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7" name="Oval 36">
            <a:extLst>
              <a:ext uri="{FF2B5EF4-FFF2-40B4-BE49-F238E27FC236}">
                <a16:creationId xmlns:a16="http://schemas.microsoft.com/office/drawing/2014/main" xmlns="" id="{32B27E3A-BE33-4759-8369-8111A7139BE8}"/>
              </a:ext>
            </a:extLst>
          </p:cNvPr>
          <p:cNvSpPr/>
          <p:nvPr/>
        </p:nvSpPr>
        <p:spPr>
          <a:xfrm>
            <a:off x="1063982" y="864154"/>
            <a:ext cx="1738733"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Đăm</a:t>
            </a:r>
            <a:r>
              <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chiêu</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12"/>
          <a:stretch>
            <a:fillRect/>
          </a:stretch>
        </p:blipFill>
        <p:spPr>
          <a:xfrm>
            <a:off x="2351190" y="-112703"/>
            <a:ext cx="7888908" cy="1609483"/>
          </a:xfrm>
          <a:prstGeom prst="rect">
            <a:avLst/>
          </a:prstGeom>
        </p:spPr>
      </p:pic>
      <p:pic>
        <p:nvPicPr>
          <p:cNvPr id="42" name="Picture 41"/>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242584" y="2156560"/>
            <a:ext cx="8566131" cy="2089005"/>
          </a:xfrm>
          <a:prstGeom prst="rect">
            <a:avLst/>
          </a:prstGeom>
        </p:spPr>
      </p:pic>
      <p:sp>
        <p:nvSpPr>
          <p:cNvPr id="43" name="TextBox 42"/>
          <p:cNvSpPr txBox="1"/>
          <p:nvPr/>
        </p:nvSpPr>
        <p:spPr>
          <a:xfrm>
            <a:off x="1165616" y="2434222"/>
            <a:ext cx="7069057" cy="1169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5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Là loại thuyền lớn, có buồm trông giống cái mành, dùng để đi lại ở vùng ven biển.</a:t>
            </a:r>
            <a:endParaRPr kumimoji="0" lang="en-US" sz="2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4" name="Oval 43">
            <a:extLst>
              <a:ext uri="{FF2B5EF4-FFF2-40B4-BE49-F238E27FC236}">
                <a16:creationId xmlns:a16="http://schemas.microsoft.com/office/drawing/2014/main" xmlns="" id="{32B27E3A-BE33-4759-8369-8111A7139BE8}"/>
              </a:ext>
            </a:extLst>
          </p:cNvPr>
          <p:cNvSpPr/>
          <p:nvPr/>
        </p:nvSpPr>
        <p:spPr>
          <a:xfrm>
            <a:off x="4180021" y="4919694"/>
            <a:ext cx="1828610" cy="1374724"/>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rPr>
              <a:t>Đò ngang</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3" name="Oval 22">
            <a:extLst>
              <a:ext uri="{FF2B5EF4-FFF2-40B4-BE49-F238E27FC236}">
                <a16:creationId xmlns:a16="http://schemas.microsoft.com/office/drawing/2014/main" xmlns="" id="{32B27E3A-BE33-4759-8369-8111A7139BE8}"/>
              </a:ext>
            </a:extLst>
          </p:cNvPr>
          <p:cNvSpPr/>
          <p:nvPr/>
        </p:nvSpPr>
        <p:spPr>
          <a:xfrm>
            <a:off x="-116590" y="2556954"/>
            <a:ext cx="1785877" cy="1207431"/>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rPr>
              <a:t>Thuyền mành</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8107671" y="1725735"/>
            <a:ext cx="4064000" cy="3043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678" y="3962123"/>
            <a:ext cx="4233238" cy="2897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92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animBg="1"/>
      <p:bldP spid="43" grpId="0"/>
      <p:bldP spid="44"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 fmla="*/ 50800 w 5222240"/>
              <a:gd name="connsiteY0" fmla="*/ 8511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50800 w 5222240"/>
              <a:gd name="connsiteY8" fmla="*/ 851168 h 4802114"/>
              <a:gd name="connsiteX0" fmla="*/ 50800 w 5222240"/>
              <a:gd name="connsiteY0" fmla="*/ 881648 h 4832594"/>
              <a:gd name="connsiteX1" fmla="*/ 424448 w 5222240"/>
              <a:gd name="connsiteY1" fmla="*/ 0 h 4832594"/>
              <a:gd name="connsiteX2" fmla="*/ 4421872 w 5222240"/>
              <a:gd name="connsiteY2" fmla="*/ 30480 h 4832594"/>
              <a:gd name="connsiteX3" fmla="*/ 5222240 w 5222240"/>
              <a:gd name="connsiteY3" fmla="*/ 830848 h 4832594"/>
              <a:gd name="connsiteX4" fmla="*/ 5222240 w 5222240"/>
              <a:gd name="connsiteY4" fmla="*/ 4032226 h 4832594"/>
              <a:gd name="connsiteX5" fmla="*/ 4421872 w 5222240"/>
              <a:gd name="connsiteY5" fmla="*/ 4832594 h 4832594"/>
              <a:gd name="connsiteX6" fmla="*/ 800368 w 5222240"/>
              <a:gd name="connsiteY6" fmla="*/ 4832594 h 4832594"/>
              <a:gd name="connsiteX7" fmla="*/ 0 w 5222240"/>
              <a:gd name="connsiteY7" fmla="*/ 4032226 h 4832594"/>
              <a:gd name="connsiteX8" fmla="*/ 50800 w 5222240"/>
              <a:gd name="connsiteY8" fmla="*/ 88164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891808 w 5313680"/>
              <a:gd name="connsiteY6" fmla="*/ 483259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741154"/>
              <a:gd name="connsiteX1" fmla="*/ 515888 w 5313680"/>
              <a:gd name="connsiteY1" fmla="*/ 0 h 4741154"/>
              <a:gd name="connsiteX2" fmla="*/ 4513312 w 5313680"/>
              <a:gd name="connsiteY2" fmla="*/ 30480 h 4741154"/>
              <a:gd name="connsiteX3" fmla="*/ 5313680 w 5313680"/>
              <a:gd name="connsiteY3" fmla="*/ 830848 h 4741154"/>
              <a:gd name="connsiteX4" fmla="*/ 5313680 w 5313680"/>
              <a:gd name="connsiteY4" fmla="*/ 4032226 h 4741154"/>
              <a:gd name="connsiteX5" fmla="*/ 4543792 w 5313680"/>
              <a:gd name="connsiteY5" fmla="*/ 4741154 h 4741154"/>
              <a:gd name="connsiteX6" fmla="*/ 993408 w 5313680"/>
              <a:gd name="connsiteY6" fmla="*/ 4690354 h 4741154"/>
              <a:gd name="connsiteX7" fmla="*/ 91440 w 5313680"/>
              <a:gd name="connsiteY7" fmla="*/ 4032226 h 4741154"/>
              <a:gd name="connsiteX8" fmla="*/ 0 w 5313680"/>
              <a:gd name="connsiteY8" fmla="*/ 1277888 h 4741154"/>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486400"/>
              <a:gd name="connsiteY0" fmla="*/ 1277888 h 4746232"/>
              <a:gd name="connsiteX1" fmla="*/ 515888 w 5486400"/>
              <a:gd name="connsiteY1" fmla="*/ 0 h 4746232"/>
              <a:gd name="connsiteX2" fmla="*/ 4513312 w 5486400"/>
              <a:gd name="connsiteY2" fmla="*/ 30480 h 4746232"/>
              <a:gd name="connsiteX3" fmla="*/ 5313680 w 5486400"/>
              <a:gd name="connsiteY3" fmla="*/ 830848 h 4746232"/>
              <a:gd name="connsiteX4" fmla="*/ 5486400 w 5486400"/>
              <a:gd name="connsiteY4" fmla="*/ 3707106 h 4746232"/>
              <a:gd name="connsiteX5" fmla="*/ 4543792 w 5486400"/>
              <a:gd name="connsiteY5" fmla="*/ 4741154 h 4746232"/>
              <a:gd name="connsiteX6" fmla="*/ 993408 w 5486400"/>
              <a:gd name="connsiteY6" fmla="*/ 4690354 h 4746232"/>
              <a:gd name="connsiteX7" fmla="*/ 91440 w 5486400"/>
              <a:gd name="connsiteY7" fmla="*/ 4032226 h 4746232"/>
              <a:gd name="connsiteX8" fmla="*/ 0 w 5486400"/>
              <a:gd name="connsiteY8" fmla="*/ 1277888 h 4746232"/>
              <a:gd name="connsiteX0" fmla="*/ 0 w 5510646"/>
              <a:gd name="connsiteY0" fmla="*/ 1277888 h 4746232"/>
              <a:gd name="connsiteX1" fmla="*/ 515888 w 5510646"/>
              <a:gd name="connsiteY1" fmla="*/ 0 h 4746232"/>
              <a:gd name="connsiteX2" fmla="*/ 4513312 w 5510646"/>
              <a:gd name="connsiteY2" fmla="*/ 30480 h 4746232"/>
              <a:gd name="connsiteX3" fmla="*/ 5313680 w 5510646"/>
              <a:gd name="connsiteY3" fmla="*/ 830848 h 4746232"/>
              <a:gd name="connsiteX4" fmla="*/ 5486400 w 5510646"/>
              <a:gd name="connsiteY4" fmla="*/ 3707106 h 4746232"/>
              <a:gd name="connsiteX5" fmla="*/ 4543792 w 5510646"/>
              <a:gd name="connsiteY5" fmla="*/ 4741154 h 4746232"/>
              <a:gd name="connsiteX6" fmla="*/ 993408 w 5510646"/>
              <a:gd name="connsiteY6" fmla="*/ 4690354 h 4746232"/>
              <a:gd name="connsiteX7" fmla="*/ 91440 w 5510646"/>
              <a:gd name="connsiteY7" fmla="*/ 4032226 h 4746232"/>
              <a:gd name="connsiteX8" fmla="*/ 0 w 5510646"/>
              <a:gd name="connsiteY8" fmla="*/ 1277888 h 4746232"/>
              <a:gd name="connsiteX0" fmla="*/ 0 w 5593447"/>
              <a:gd name="connsiteY0" fmla="*/ 1277888 h 4746232"/>
              <a:gd name="connsiteX1" fmla="*/ 515888 w 5593447"/>
              <a:gd name="connsiteY1" fmla="*/ 0 h 4746232"/>
              <a:gd name="connsiteX2" fmla="*/ 4513312 w 5593447"/>
              <a:gd name="connsiteY2" fmla="*/ 30480 h 4746232"/>
              <a:gd name="connsiteX3" fmla="*/ 5567680 w 5593447"/>
              <a:gd name="connsiteY3" fmla="*/ 688608 h 4746232"/>
              <a:gd name="connsiteX4" fmla="*/ 5486400 w 5593447"/>
              <a:gd name="connsiteY4" fmla="*/ 3707106 h 4746232"/>
              <a:gd name="connsiteX5" fmla="*/ 4543792 w 5593447"/>
              <a:gd name="connsiteY5" fmla="*/ 4741154 h 4746232"/>
              <a:gd name="connsiteX6" fmla="*/ 993408 w 5593447"/>
              <a:gd name="connsiteY6" fmla="*/ 4690354 h 4746232"/>
              <a:gd name="connsiteX7" fmla="*/ 91440 w 5593447"/>
              <a:gd name="connsiteY7" fmla="*/ 4032226 h 4746232"/>
              <a:gd name="connsiteX8" fmla="*/ 0 w 5593447"/>
              <a:gd name="connsiteY8" fmla="*/ 1277888 h 4746232"/>
              <a:gd name="connsiteX0" fmla="*/ 0 w 5518652"/>
              <a:gd name="connsiteY0" fmla="*/ 1277888 h 4746232"/>
              <a:gd name="connsiteX1" fmla="*/ 515888 w 5518652"/>
              <a:gd name="connsiteY1" fmla="*/ 0 h 4746232"/>
              <a:gd name="connsiteX2" fmla="*/ 4513312 w 5518652"/>
              <a:gd name="connsiteY2" fmla="*/ 30480 h 4746232"/>
              <a:gd name="connsiteX3" fmla="*/ 5384800 w 5518652"/>
              <a:gd name="connsiteY3" fmla="*/ 739408 h 4746232"/>
              <a:gd name="connsiteX4" fmla="*/ 5486400 w 5518652"/>
              <a:gd name="connsiteY4" fmla="*/ 3707106 h 4746232"/>
              <a:gd name="connsiteX5" fmla="*/ 4543792 w 5518652"/>
              <a:gd name="connsiteY5" fmla="*/ 4741154 h 4746232"/>
              <a:gd name="connsiteX6" fmla="*/ 993408 w 5518652"/>
              <a:gd name="connsiteY6" fmla="*/ 4690354 h 4746232"/>
              <a:gd name="connsiteX7" fmla="*/ 91440 w 5518652"/>
              <a:gd name="connsiteY7" fmla="*/ 4032226 h 4746232"/>
              <a:gd name="connsiteX8" fmla="*/ 0 w 5518652"/>
              <a:gd name="connsiteY8" fmla="*/ 1277888 h 4746232"/>
              <a:gd name="connsiteX0" fmla="*/ 0 w 5518652"/>
              <a:gd name="connsiteY0" fmla="*/ 1409968 h 4878312"/>
              <a:gd name="connsiteX1" fmla="*/ 515888 w 5518652"/>
              <a:gd name="connsiteY1" fmla="*/ 13208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384800 w 5518652"/>
              <a:gd name="connsiteY4" fmla="*/ 912128 h 4918952"/>
              <a:gd name="connsiteX5" fmla="*/ 5486400 w 5518652"/>
              <a:gd name="connsiteY5" fmla="*/ 3879826 h 4918952"/>
              <a:gd name="connsiteX6" fmla="*/ 4543792 w 5518652"/>
              <a:gd name="connsiteY6" fmla="*/ 4913874 h 4918952"/>
              <a:gd name="connsiteX7" fmla="*/ 993408 w 5518652"/>
              <a:gd name="connsiteY7" fmla="*/ 4863074 h 4918952"/>
              <a:gd name="connsiteX8" fmla="*/ 91440 w 5518652"/>
              <a:gd name="connsiteY8" fmla="*/ 4204946 h 4918952"/>
              <a:gd name="connsiteX9" fmla="*/ 0 w 5518652"/>
              <a:gd name="connsiteY9"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4907280 w 5518652"/>
              <a:gd name="connsiteY4" fmla="*/ 302517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85051 h 4953395"/>
              <a:gd name="connsiteX1" fmla="*/ 566688 w 5518652"/>
              <a:gd name="connsiteY1" fmla="*/ 227483 h 4953395"/>
              <a:gd name="connsiteX2" fmla="*/ 3588752 w 5518652"/>
              <a:gd name="connsiteY2" fmla="*/ 34443 h 4953395"/>
              <a:gd name="connsiteX3" fmla="*/ 4844447 w 5518652"/>
              <a:gd name="connsiteY3" fmla="*/ 80609 h 4953395"/>
              <a:gd name="connsiteX4" fmla="*/ 5048186 w 5518652"/>
              <a:gd name="connsiteY4" fmla="*/ 329233 h 4953395"/>
              <a:gd name="connsiteX5" fmla="*/ 5384800 w 5518652"/>
              <a:gd name="connsiteY5" fmla="*/ 946571 h 4953395"/>
              <a:gd name="connsiteX6" fmla="*/ 5486400 w 5518652"/>
              <a:gd name="connsiteY6" fmla="*/ 3914269 h 4953395"/>
              <a:gd name="connsiteX7" fmla="*/ 4543792 w 5518652"/>
              <a:gd name="connsiteY7" fmla="*/ 4948317 h 4953395"/>
              <a:gd name="connsiteX8" fmla="*/ 993408 w 5518652"/>
              <a:gd name="connsiteY8" fmla="*/ 4897517 h 4953395"/>
              <a:gd name="connsiteX9" fmla="*/ 91440 w 5518652"/>
              <a:gd name="connsiteY9" fmla="*/ 4239389 h 4953395"/>
              <a:gd name="connsiteX10" fmla="*/ 0 w 5518652"/>
              <a:gd name="connsiteY10" fmla="*/ 1485051 h 4953395"/>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4543792 w 5527344"/>
              <a:gd name="connsiteY7" fmla="*/ 4965550 h 4970628"/>
              <a:gd name="connsiteX8" fmla="*/ 993408 w 5527344"/>
              <a:gd name="connsiteY8" fmla="*/ 4914750 h 4970628"/>
              <a:gd name="connsiteX9" fmla="*/ 91440 w 5527344"/>
              <a:gd name="connsiteY9" fmla="*/ 4256622 h 4970628"/>
              <a:gd name="connsiteX10" fmla="*/ 0 w 5527344"/>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5096212 w 5527344"/>
              <a:gd name="connsiteY7" fmla="*/ 4726027 h 4970628"/>
              <a:gd name="connsiteX8" fmla="*/ 4543792 w 5527344"/>
              <a:gd name="connsiteY8" fmla="*/ 4965550 h 4970628"/>
              <a:gd name="connsiteX9" fmla="*/ 993408 w 5527344"/>
              <a:gd name="connsiteY9" fmla="*/ 4914750 h 4970628"/>
              <a:gd name="connsiteX10" fmla="*/ 91440 w 5527344"/>
              <a:gd name="connsiteY10" fmla="*/ 4256622 h 4970628"/>
              <a:gd name="connsiteX11" fmla="*/ 0 w 5527344"/>
              <a:gd name="connsiteY11" fmla="*/ 1502284 h 4970628"/>
              <a:gd name="connsiteX0" fmla="*/ 0 w 5527344"/>
              <a:gd name="connsiteY0" fmla="*/ 1502284 h 4978129"/>
              <a:gd name="connsiteX1" fmla="*/ 566688 w 5527344"/>
              <a:gd name="connsiteY1" fmla="*/ 244716 h 4978129"/>
              <a:gd name="connsiteX2" fmla="*/ 3588752 w 5527344"/>
              <a:gd name="connsiteY2" fmla="*/ 51676 h 4978129"/>
              <a:gd name="connsiteX3" fmla="*/ 4844447 w 5527344"/>
              <a:gd name="connsiteY3" fmla="*/ 97842 h 4978129"/>
              <a:gd name="connsiteX4" fmla="*/ 5200833 w 5527344"/>
              <a:gd name="connsiteY4" fmla="*/ 338096 h 4978129"/>
              <a:gd name="connsiteX5" fmla="*/ 5431768 w 5527344"/>
              <a:gd name="connsiteY5" fmla="*/ 961228 h 4978129"/>
              <a:gd name="connsiteX6" fmla="*/ 5486400 w 5527344"/>
              <a:gd name="connsiteY6" fmla="*/ 3931502 h 4978129"/>
              <a:gd name="connsiteX7" fmla="*/ 5096212 w 5527344"/>
              <a:gd name="connsiteY7" fmla="*/ 4726027 h 4978129"/>
              <a:gd name="connsiteX8" fmla="*/ 4402887 w 5527344"/>
              <a:gd name="connsiteY8" fmla="*/ 4973276 h 4978129"/>
              <a:gd name="connsiteX9" fmla="*/ 993408 w 5527344"/>
              <a:gd name="connsiteY9" fmla="*/ 4914750 h 4978129"/>
              <a:gd name="connsiteX10" fmla="*/ 91440 w 5527344"/>
              <a:gd name="connsiteY10" fmla="*/ 4256622 h 4978129"/>
              <a:gd name="connsiteX11" fmla="*/ 0 w 5527344"/>
              <a:gd name="connsiteY11" fmla="*/ 1502284 h 4978129"/>
              <a:gd name="connsiteX0" fmla="*/ 0 w 5527344"/>
              <a:gd name="connsiteY0" fmla="*/ 1502284 h 5002768"/>
              <a:gd name="connsiteX1" fmla="*/ 566688 w 5527344"/>
              <a:gd name="connsiteY1" fmla="*/ 244716 h 5002768"/>
              <a:gd name="connsiteX2" fmla="*/ 3588752 w 5527344"/>
              <a:gd name="connsiteY2" fmla="*/ 51676 h 5002768"/>
              <a:gd name="connsiteX3" fmla="*/ 4844447 w 5527344"/>
              <a:gd name="connsiteY3" fmla="*/ 97842 h 5002768"/>
              <a:gd name="connsiteX4" fmla="*/ 5200833 w 5527344"/>
              <a:gd name="connsiteY4" fmla="*/ 338096 h 5002768"/>
              <a:gd name="connsiteX5" fmla="*/ 5431768 w 5527344"/>
              <a:gd name="connsiteY5" fmla="*/ 961228 h 5002768"/>
              <a:gd name="connsiteX6" fmla="*/ 5486400 w 5527344"/>
              <a:gd name="connsiteY6" fmla="*/ 3931502 h 5002768"/>
              <a:gd name="connsiteX7" fmla="*/ 5096212 w 5527344"/>
              <a:gd name="connsiteY7" fmla="*/ 4726027 h 5002768"/>
              <a:gd name="connsiteX8" fmla="*/ 4402887 w 5527344"/>
              <a:gd name="connsiteY8" fmla="*/ 4973276 h 5002768"/>
              <a:gd name="connsiteX9" fmla="*/ 993408 w 5527344"/>
              <a:gd name="connsiteY9" fmla="*/ 4914750 h 5002768"/>
              <a:gd name="connsiteX10" fmla="*/ 91440 w 5527344"/>
              <a:gd name="connsiteY10" fmla="*/ 4256622 h 5002768"/>
              <a:gd name="connsiteX11" fmla="*/ 0 w 5527344"/>
              <a:gd name="connsiteY11" fmla="*/ 1502284 h 5002768"/>
              <a:gd name="connsiteX0" fmla="*/ 0 w 5527344"/>
              <a:gd name="connsiteY0" fmla="*/ 1502284 h 5031470"/>
              <a:gd name="connsiteX1" fmla="*/ 566688 w 5527344"/>
              <a:gd name="connsiteY1" fmla="*/ 244716 h 5031470"/>
              <a:gd name="connsiteX2" fmla="*/ 3588752 w 5527344"/>
              <a:gd name="connsiteY2" fmla="*/ 51676 h 5031470"/>
              <a:gd name="connsiteX3" fmla="*/ 4844447 w 5527344"/>
              <a:gd name="connsiteY3" fmla="*/ 97842 h 5031470"/>
              <a:gd name="connsiteX4" fmla="*/ 5200833 w 5527344"/>
              <a:gd name="connsiteY4" fmla="*/ 338096 h 5031470"/>
              <a:gd name="connsiteX5" fmla="*/ 5431768 w 5527344"/>
              <a:gd name="connsiteY5" fmla="*/ 961228 h 5031470"/>
              <a:gd name="connsiteX6" fmla="*/ 5486400 w 5527344"/>
              <a:gd name="connsiteY6" fmla="*/ 3931502 h 5031470"/>
              <a:gd name="connsiteX7" fmla="*/ 5096212 w 5527344"/>
              <a:gd name="connsiteY7" fmla="*/ 4726027 h 5031470"/>
              <a:gd name="connsiteX8" fmla="*/ 4402887 w 5527344"/>
              <a:gd name="connsiteY8" fmla="*/ 4973276 h 5031470"/>
              <a:gd name="connsiteX9" fmla="*/ 1970768 w 5527344"/>
              <a:gd name="connsiteY9" fmla="*/ 5029751 h 5031470"/>
              <a:gd name="connsiteX10" fmla="*/ 993408 w 5527344"/>
              <a:gd name="connsiteY10" fmla="*/ 4914750 h 5031470"/>
              <a:gd name="connsiteX11" fmla="*/ 91440 w 5527344"/>
              <a:gd name="connsiteY11" fmla="*/ 4256622 h 5031470"/>
              <a:gd name="connsiteX12" fmla="*/ 0 w 5527344"/>
              <a:gd name="connsiteY12" fmla="*/ 1502284 h 50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861115" y="2858397"/>
            <a:ext cx="8320484" cy="2308324"/>
          </a:xfrm>
          <a:prstGeom prst="rect">
            <a:avLst/>
          </a:prstGeom>
        </p:spPr>
        <p:txBody>
          <a:bodyPr wrap="square">
            <a:spAutoFit/>
          </a:bodyPr>
          <a:lstStyle/>
          <a:p>
            <a:pPr lvl="0" algn="just">
              <a:defRPr/>
            </a:pPr>
            <a:r>
              <a:rPr lang="en-US" sz="3600" b="1" dirty="0" err="1" smtClean="0">
                <a:solidFill>
                  <a:srgbClr val="002060"/>
                </a:solidFill>
                <a:latin typeface="Cambria" panose="02040503050406030204" pitchFamily="18" charset="0"/>
                <a:ea typeface="Cambria" panose="02040503050406030204" pitchFamily="18" charset="0"/>
              </a:rPr>
              <a:t>Thuyền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vạm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vỡ</a:t>
            </a:r>
            <a:r>
              <a:rPr lang="vi-VN" sz="3600" b="1" dirty="0" smtClean="0">
                <a:solidFill>
                  <a:srgbClr val="FF0000"/>
                </a:solidFill>
                <a:latin typeface="Cambria" panose="02040503050406030204" pitchFamily="18" charset="0"/>
                <a:ea typeface="Cambria" panose="02040503050406030204" pitchFamily="18" charset="0"/>
              </a:rPr>
              <a:t>/</a:t>
            </a:r>
            <a:r>
              <a:rPr lang="en-US" sz="3600" b="1" dirty="0" smtClean="0">
                <a:solidFill>
                  <a:srgbClr val="002060"/>
                </a:solidFill>
                <a:latin typeface="Cambria" panose="02040503050406030204" pitchFamily="18" charset="0"/>
                <a:ea typeface="Cambria" panose="02040503050406030204" pitchFamily="18" charset="0"/>
              </a:rPr>
              <a:t>to </a:t>
            </a:r>
            <a:r>
              <a:rPr lang="en-US" sz="3600" b="1" dirty="0" err="1" smtClean="0">
                <a:solidFill>
                  <a:srgbClr val="002060"/>
                </a:solidFill>
                <a:latin typeface="Cambria" panose="02040503050406030204" pitchFamily="18" charset="0"/>
                <a:ea typeface="Cambria" panose="02040503050406030204" pitchFamily="18" charset="0"/>
              </a:rPr>
              <a:t>lớn</a:t>
            </a:r>
            <a:r>
              <a:rPr lang="vi-VN" sz="3600" b="1" dirty="0" smtClean="0">
                <a:solidFill>
                  <a:srgbClr val="002060"/>
                </a:solidFill>
                <a:latin typeface="Cambria" panose="02040503050406030204" pitchFamily="18" charset="0"/>
                <a:ea typeface="Cambria" panose="02040503050406030204" pitchFamily="18" charset="0"/>
              </a:rPr>
              <a: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giương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cao</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cánh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buồm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lộng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gió</a:t>
            </a:r>
            <a:r>
              <a:rPr lang="en-US" sz="3600" b="1" dirty="0" smtClean="0">
                <a:solidFill>
                  <a:srgbClr val="002060"/>
                </a:solidFill>
                <a:latin typeface="Cambria" panose="02040503050406030204" pitchFamily="18" charset="0"/>
                <a:ea typeface="Cambria" panose="02040503050406030204" pitchFamily="18" charset="0"/>
              </a:rPr>
              <a:t>,</a:t>
            </a:r>
            <a:r>
              <a:rPr lang="vi-VN" sz="3600" b="1" dirty="0" smtClean="0">
                <a:solidFill>
                  <a:srgbClr val="FF0000"/>
                </a:solidFill>
                <a:latin typeface="Cambria" panose="02040503050406030204" pitchFamily="18" charset="0"/>
                <a:ea typeface="Cambria" panose="02040503050406030204" pitchFamily="18" charset="0"/>
              </a:rPr>
              <a:t>/</a:t>
            </a:r>
            <a:r>
              <a:rPr lang="en-US" sz="3600" b="1" dirty="0" err="1" smtClean="0">
                <a:solidFill>
                  <a:srgbClr val="002060"/>
                </a:solidFill>
                <a:latin typeface="Cambria" panose="02040503050406030204" pitchFamily="18" charset="0"/>
                <a:ea typeface="Cambria" panose="02040503050406030204" pitchFamily="18" charset="0"/>
              </a:rPr>
              <a:t>lướt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sóng</a:t>
            </a:r>
            <a:r>
              <a:rPr lang="en-US" sz="3600" b="1" dirty="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ào</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ào</a:t>
            </a:r>
            <a:r>
              <a:rPr lang="en-US" sz="3600" b="1" dirty="0" smtClean="0">
                <a:solidFill>
                  <a:srgbClr val="002060"/>
                </a:solidFill>
                <a:latin typeface="Cambria" panose="02040503050406030204" pitchFamily="18" charset="0"/>
                <a:ea typeface="Cambria" panose="02040503050406030204" pitchFamily="18" charset="0"/>
              </a:rPr>
              <a:t>, </a:t>
            </a:r>
            <a:r>
              <a:rPr lang="vi-VN" sz="3600" b="1" dirty="0" smtClean="0">
                <a:solidFill>
                  <a:srgbClr val="FF0000"/>
                </a:solidFill>
                <a:latin typeface="Cambria" panose="02040503050406030204" pitchFamily="18" charset="0"/>
                <a:ea typeface="Cambria" panose="02040503050406030204" pitchFamily="18" charset="0"/>
              </a:rPr>
              <a:t>/</a:t>
            </a:r>
            <a:r>
              <a:rPr lang="en-US" sz="3600" b="1" dirty="0" err="1" smtClean="0">
                <a:solidFill>
                  <a:srgbClr val="002060"/>
                </a:solidFill>
                <a:latin typeface="Cambria" panose="02040503050406030204" pitchFamily="18" charset="0"/>
                <a:ea typeface="Cambria" panose="02040503050406030204" pitchFamily="18" charset="0"/>
              </a:rPr>
              <a:t>giống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như</a:t>
            </a:r>
            <a:r>
              <a:rPr lang="en-US" sz="3600" b="1" dirty="0" smtClean="0">
                <a:solidFill>
                  <a:srgbClr val="002060"/>
                </a:solidFill>
                <a:latin typeface="Cambria" panose="02040503050406030204" pitchFamily="18" charset="0"/>
                <a:ea typeface="Cambria" panose="02040503050406030204" pitchFamily="18" charset="0"/>
              </a:rPr>
              <a:t> con </a:t>
            </a:r>
            <a:r>
              <a:rPr lang="en-US" sz="3600" b="1" dirty="0" err="1" smtClean="0">
                <a:solidFill>
                  <a:srgbClr val="002060"/>
                </a:solidFill>
                <a:latin typeface="Cambria" panose="02040503050406030204" pitchFamily="18" charset="0"/>
                <a:ea typeface="Cambria" panose="02040503050406030204" pitchFamily="18" charset="0"/>
              </a:rPr>
              <a:t>chim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khổng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lồ</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cất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cánh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tung</a:t>
            </a:r>
            <a:r>
              <a:rPr lang="en-US" sz="3600" b="1" dirty="0" smtClean="0">
                <a:solidFill>
                  <a:srgbClr val="002060"/>
                </a:solidFill>
                <a:latin typeface="Cambria" panose="02040503050406030204" pitchFamily="18" charset="0"/>
                <a:ea typeface="Cambria" panose="02040503050406030204" pitchFamily="18" charset="0"/>
              </a:rPr>
              <a:t> bay </a:t>
            </a:r>
            <a:r>
              <a:rPr lang="en-US" sz="3600" b="1" dirty="0" err="1" smtClean="0">
                <a:solidFill>
                  <a:srgbClr val="002060"/>
                </a:solidFill>
                <a:latin typeface="Cambria" panose="02040503050406030204" pitchFamily="18" charset="0"/>
                <a:ea typeface="Cambria" panose="02040503050406030204" pitchFamily="18" charset="0"/>
              </a:rPr>
              <a:t>đến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những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bến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bờ</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xa</a:t>
            </a:r>
            <a:r>
              <a:rPr lang="en-US" sz="3600" b="1" dirty="0" smtClean="0">
                <a:solidFill>
                  <a:srgbClr val="002060"/>
                </a:solidFill>
                <a:latin typeface="Cambria" panose="02040503050406030204" pitchFamily="18" charset="0"/>
                <a:ea typeface="Cambria" panose="02040503050406030204" pitchFamily="18" charset="0"/>
              </a:rPr>
              <a:t>.</a:t>
            </a:r>
            <a:r>
              <a:rPr lang="vi-VN" sz="3600" b="1" dirty="0" smtClean="0">
                <a:solidFill>
                  <a:srgbClr val="002060"/>
                </a:solidFill>
                <a:latin typeface="Cambria" panose="02040503050406030204" pitchFamily="18" charset="0"/>
                <a:ea typeface="Cambria" panose="02040503050406030204" pitchFamily="18" charset="0"/>
              </a:rPr>
              <a:t> </a:t>
            </a:r>
            <a:endParaRPr lang="vi-VN" sz="3600" b="1" dirty="0">
              <a:solidFill>
                <a:srgbClr val="002060"/>
              </a:solidFill>
              <a:latin typeface="Cambria" panose="02040503050406030204" pitchFamily="18" charset="0"/>
              <a:ea typeface="Cambria" panose="02040503050406030204" pitchFamily="18" charset="0"/>
            </a:endParaRPr>
          </a:p>
        </p:txBody>
      </p:sp>
      <p:pic>
        <p:nvPicPr>
          <p:cNvPr id="5"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2078604" y="-416017"/>
            <a:ext cx="8116789" cy="3318082"/>
          </a:xfrm>
          <a:prstGeom prst="rect">
            <a:avLst/>
          </a:prstGeom>
        </p:spPr>
      </p:pic>
      <p:sp>
        <p:nvSpPr>
          <p:cNvPr id="6" name="Rectangle 5"/>
          <p:cNvSpPr/>
          <p:nvPr/>
        </p:nvSpPr>
        <p:spPr>
          <a:xfrm>
            <a:off x="2842750" y="626784"/>
            <a:ext cx="674708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6000" b="1" i="0" u="none" strike="noStrike" kern="1200" cap="none" spc="0" normalizeH="0" baseline="0" noProof="0" dirty="0" err="1"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vi-VN" sz="6000" b="1" i="0" u="none" strike="noStrike" kern="1200" cap="none" spc="0" normalizeH="0" noProof="0" dirty="0"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câu dài:</a:t>
            </a:r>
            <a:endPar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29556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 fmla="*/ 50800 w 5222240"/>
              <a:gd name="connsiteY0" fmla="*/ 8511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50800 w 5222240"/>
              <a:gd name="connsiteY8" fmla="*/ 851168 h 4802114"/>
              <a:gd name="connsiteX0" fmla="*/ 50800 w 5222240"/>
              <a:gd name="connsiteY0" fmla="*/ 881648 h 4832594"/>
              <a:gd name="connsiteX1" fmla="*/ 424448 w 5222240"/>
              <a:gd name="connsiteY1" fmla="*/ 0 h 4832594"/>
              <a:gd name="connsiteX2" fmla="*/ 4421872 w 5222240"/>
              <a:gd name="connsiteY2" fmla="*/ 30480 h 4832594"/>
              <a:gd name="connsiteX3" fmla="*/ 5222240 w 5222240"/>
              <a:gd name="connsiteY3" fmla="*/ 830848 h 4832594"/>
              <a:gd name="connsiteX4" fmla="*/ 5222240 w 5222240"/>
              <a:gd name="connsiteY4" fmla="*/ 4032226 h 4832594"/>
              <a:gd name="connsiteX5" fmla="*/ 4421872 w 5222240"/>
              <a:gd name="connsiteY5" fmla="*/ 4832594 h 4832594"/>
              <a:gd name="connsiteX6" fmla="*/ 800368 w 5222240"/>
              <a:gd name="connsiteY6" fmla="*/ 4832594 h 4832594"/>
              <a:gd name="connsiteX7" fmla="*/ 0 w 5222240"/>
              <a:gd name="connsiteY7" fmla="*/ 4032226 h 4832594"/>
              <a:gd name="connsiteX8" fmla="*/ 50800 w 5222240"/>
              <a:gd name="connsiteY8" fmla="*/ 88164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891808 w 5313680"/>
              <a:gd name="connsiteY6" fmla="*/ 483259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741154"/>
              <a:gd name="connsiteX1" fmla="*/ 515888 w 5313680"/>
              <a:gd name="connsiteY1" fmla="*/ 0 h 4741154"/>
              <a:gd name="connsiteX2" fmla="*/ 4513312 w 5313680"/>
              <a:gd name="connsiteY2" fmla="*/ 30480 h 4741154"/>
              <a:gd name="connsiteX3" fmla="*/ 5313680 w 5313680"/>
              <a:gd name="connsiteY3" fmla="*/ 830848 h 4741154"/>
              <a:gd name="connsiteX4" fmla="*/ 5313680 w 5313680"/>
              <a:gd name="connsiteY4" fmla="*/ 4032226 h 4741154"/>
              <a:gd name="connsiteX5" fmla="*/ 4543792 w 5313680"/>
              <a:gd name="connsiteY5" fmla="*/ 4741154 h 4741154"/>
              <a:gd name="connsiteX6" fmla="*/ 993408 w 5313680"/>
              <a:gd name="connsiteY6" fmla="*/ 4690354 h 4741154"/>
              <a:gd name="connsiteX7" fmla="*/ 91440 w 5313680"/>
              <a:gd name="connsiteY7" fmla="*/ 4032226 h 4741154"/>
              <a:gd name="connsiteX8" fmla="*/ 0 w 5313680"/>
              <a:gd name="connsiteY8" fmla="*/ 1277888 h 4741154"/>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486400"/>
              <a:gd name="connsiteY0" fmla="*/ 1277888 h 4746232"/>
              <a:gd name="connsiteX1" fmla="*/ 515888 w 5486400"/>
              <a:gd name="connsiteY1" fmla="*/ 0 h 4746232"/>
              <a:gd name="connsiteX2" fmla="*/ 4513312 w 5486400"/>
              <a:gd name="connsiteY2" fmla="*/ 30480 h 4746232"/>
              <a:gd name="connsiteX3" fmla="*/ 5313680 w 5486400"/>
              <a:gd name="connsiteY3" fmla="*/ 830848 h 4746232"/>
              <a:gd name="connsiteX4" fmla="*/ 5486400 w 5486400"/>
              <a:gd name="connsiteY4" fmla="*/ 3707106 h 4746232"/>
              <a:gd name="connsiteX5" fmla="*/ 4543792 w 5486400"/>
              <a:gd name="connsiteY5" fmla="*/ 4741154 h 4746232"/>
              <a:gd name="connsiteX6" fmla="*/ 993408 w 5486400"/>
              <a:gd name="connsiteY6" fmla="*/ 4690354 h 4746232"/>
              <a:gd name="connsiteX7" fmla="*/ 91440 w 5486400"/>
              <a:gd name="connsiteY7" fmla="*/ 4032226 h 4746232"/>
              <a:gd name="connsiteX8" fmla="*/ 0 w 5486400"/>
              <a:gd name="connsiteY8" fmla="*/ 1277888 h 4746232"/>
              <a:gd name="connsiteX0" fmla="*/ 0 w 5510646"/>
              <a:gd name="connsiteY0" fmla="*/ 1277888 h 4746232"/>
              <a:gd name="connsiteX1" fmla="*/ 515888 w 5510646"/>
              <a:gd name="connsiteY1" fmla="*/ 0 h 4746232"/>
              <a:gd name="connsiteX2" fmla="*/ 4513312 w 5510646"/>
              <a:gd name="connsiteY2" fmla="*/ 30480 h 4746232"/>
              <a:gd name="connsiteX3" fmla="*/ 5313680 w 5510646"/>
              <a:gd name="connsiteY3" fmla="*/ 830848 h 4746232"/>
              <a:gd name="connsiteX4" fmla="*/ 5486400 w 5510646"/>
              <a:gd name="connsiteY4" fmla="*/ 3707106 h 4746232"/>
              <a:gd name="connsiteX5" fmla="*/ 4543792 w 5510646"/>
              <a:gd name="connsiteY5" fmla="*/ 4741154 h 4746232"/>
              <a:gd name="connsiteX6" fmla="*/ 993408 w 5510646"/>
              <a:gd name="connsiteY6" fmla="*/ 4690354 h 4746232"/>
              <a:gd name="connsiteX7" fmla="*/ 91440 w 5510646"/>
              <a:gd name="connsiteY7" fmla="*/ 4032226 h 4746232"/>
              <a:gd name="connsiteX8" fmla="*/ 0 w 5510646"/>
              <a:gd name="connsiteY8" fmla="*/ 1277888 h 4746232"/>
              <a:gd name="connsiteX0" fmla="*/ 0 w 5593447"/>
              <a:gd name="connsiteY0" fmla="*/ 1277888 h 4746232"/>
              <a:gd name="connsiteX1" fmla="*/ 515888 w 5593447"/>
              <a:gd name="connsiteY1" fmla="*/ 0 h 4746232"/>
              <a:gd name="connsiteX2" fmla="*/ 4513312 w 5593447"/>
              <a:gd name="connsiteY2" fmla="*/ 30480 h 4746232"/>
              <a:gd name="connsiteX3" fmla="*/ 5567680 w 5593447"/>
              <a:gd name="connsiteY3" fmla="*/ 688608 h 4746232"/>
              <a:gd name="connsiteX4" fmla="*/ 5486400 w 5593447"/>
              <a:gd name="connsiteY4" fmla="*/ 3707106 h 4746232"/>
              <a:gd name="connsiteX5" fmla="*/ 4543792 w 5593447"/>
              <a:gd name="connsiteY5" fmla="*/ 4741154 h 4746232"/>
              <a:gd name="connsiteX6" fmla="*/ 993408 w 5593447"/>
              <a:gd name="connsiteY6" fmla="*/ 4690354 h 4746232"/>
              <a:gd name="connsiteX7" fmla="*/ 91440 w 5593447"/>
              <a:gd name="connsiteY7" fmla="*/ 4032226 h 4746232"/>
              <a:gd name="connsiteX8" fmla="*/ 0 w 5593447"/>
              <a:gd name="connsiteY8" fmla="*/ 1277888 h 4746232"/>
              <a:gd name="connsiteX0" fmla="*/ 0 w 5518652"/>
              <a:gd name="connsiteY0" fmla="*/ 1277888 h 4746232"/>
              <a:gd name="connsiteX1" fmla="*/ 515888 w 5518652"/>
              <a:gd name="connsiteY1" fmla="*/ 0 h 4746232"/>
              <a:gd name="connsiteX2" fmla="*/ 4513312 w 5518652"/>
              <a:gd name="connsiteY2" fmla="*/ 30480 h 4746232"/>
              <a:gd name="connsiteX3" fmla="*/ 5384800 w 5518652"/>
              <a:gd name="connsiteY3" fmla="*/ 739408 h 4746232"/>
              <a:gd name="connsiteX4" fmla="*/ 5486400 w 5518652"/>
              <a:gd name="connsiteY4" fmla="*/ 3707106 h 4746232"/>
              <a:gd name="connsiteX5" fmla="*/ 4543792 w 5518652"/>
              <a:gd name="connsiteY5" fmla="*/ 4741154 h 4746232"/>
              <a:gd name="connsiteX6" fmla="*/ 993408 w 5518652"/>
              <a:gd name="connsiteY6" fmla="*/ 4690354 h 4746232"/>
              <a:gd name="connsiteX7" fmla="*/ 91440 w 5518652"/>
              <a:gd name="connsiteY7" fmla="*/ 4032226 h 4746232"/>
              <a:gd name="connsiteX8" fmla="*/ 0 w 5518652"/>
              <a:gd name="connsiteY8" fmla="*/ 1277888 h 4746232"/>
              <a:gd name="connsiteX0" fmla="*/ 0 w 5518652"/>
              <a:gd name="connsiteY0" fmla="*/ 1409968 h 4878312"/>
              <a:gd name="connsiteX1" fmla="*/ 515888 w 5518652"/>
              <a:gd name="connsiteY1" fmla="*/ 13208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384800 w 5518652"/>
              <a:gd name="connsiteY4" fmla="*/ 912128 h 4918952"/>
              <a:gd name="connsiteX5" fmla="*/ 5486400 w 5518652"/>
              <a:gd name="connsiteY5" fmla="*/ 3879826 h 4918952"/>
              <a:gd name="connsiteX6" fmla="*/ 4543792 w 5518652"/>
              <a:gd name="connsiteY6" fmla="*/ 4913874 h 4918952"/>
              <a:gd name="connsiteX7" fmla="*/ 993408 w 5518652"/>
              <a:gd name="connsiteY7" fmla="*/ 4863074 h 4918952"/>
              <a:gd name="connsiteX8" fmla="*/ 91440 w 5518652"/>
              <a:gd name="connsiteY8" fmla="*/ 4204946 h 4918952"/>
              <a:gd name="connsiteX9" fmla="*/ 0 w 5518652"/>
              <a:gd name="connsiteY9"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4907280 w 5518652"/>
              <a:gd name="connsiteY4" fmla="*/ 302517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85051 h 4953395"/>
              <a:gd name="connsiteX1" fmla="*/ 566688 w 5518652"/>
              <a:gd name="connsiteY1" fmla="*/ 227483 h 4953395"/>
              <a:gd name="connsiteX2" fmla="*/ 3588752 w 5518652"/>
              <a:gd name="connsiteY2" fmla="*/ 34443 h 4953395"/>
              <a:gd name="connsiteX3" fmla="*/ 4844447 w 5518652"/>
              <a:gd name="connsiteY3" fmla="*/ 80609 h 4953395"/>
              <a:gd name="connsiteX4" fmla="*/ 5048186 w 5518652"/>
              <a:gd name="connsiteY4" fmla="*/ 329233 h 4953395"/>
              <a:gd name="connsiteX5" fmla="*/ 5384800 w 5518652"/>
              <a:gd name="connsiteY5" fmla="*/ 946571 h 4953395"/>
              <a:gd name="connsiteX6" fmla="*/ 5486400 w 5518652"/>
              <a:gd name="connsiteY6" fmla="*/ 3914269 h 4953395"/>
              <a:gd name="connsiteX7" fmla="*/ 4543792 w 5518652"/>
              <a:gd name="connsiteY7" fmla="*/ 4948317 h 4953395"/>
              <a:gd name="connsiteX8" fmla="*/ 993408 w 5518652"/>
              <a:gd name="connsiteY8" fmla="*/ 4897517 h 4953395"/>
              <a:gd name="connsiteX9" fmla="*/ 91440 w 5518652"/>
              <a:gd name="connsiteY9" fmla="*/ 4239389 h 4953395"/>
              <a:gd name="connsiteX10" fmla="*/ 0 w 5518652"/>
              <a:gd name="connsiteY10" fmla="*/ 1485051 h 4953395"/>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4543792 w 5527344"/>
              <a:gd name="connsiteY7" fmla="*/ 4965550 h 4970628"/>
              <a:gd name="connsiteX8" fmla="*/ 993408 w 5527344"/>
              <a:gd name="connsiteY8" fmla="*/ 4914750 h 4970628"/>
              <a:gd name="connsiteX9" fmla="*/ 91440 w 5527344"/>
              <a:gd name="connsiteY9" fmla="*/ 4256622 h 4970628"/>
              <a:gd name="connsiteX10" fmla="*/ 0 w 5527344"/>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5096212 w 5527344"/>
              <a:gd name="connsiteY7" fmla="*/ 4726027 h 4970628"/>
              <a:gd name="connsiteX8" fmla="*/ 4543792 w 5527344"/>
              <a:gd name="connsiteY8" fmla="*/ 4965550 h 4970628"/>
              <a:gd name="connsiteX9" fmla="*/ 993408 w 5527344"/>
              <a:gd name="connsiteY9" fmla="*/ 4914750 h 4970628"/>
              <a:gd name="connsiteX10" fmla="*/ 91440 w 5527344"/>
              <a:gd name="connsiteY10" fmla="*/ 4256622 h 4970628"/>
              <a:gd name="connsiteX11" fmla="*/ 0 w 5527344"/>
              <a:gd name="connsiteY11" fmla="*/ 1502284 h 4970628"/>
              <a:gd name="connsiteX0" fmla="*/ 0 w 5527344"/>
              <a:gd name="connsiteY0" fmla="*/ 1502284 h 4978129"/>
              <a:gd name="connsiteX1" fmla="*/ 566688 w 5527344"/>
              <a:gd name="connsiteY1" fmla="*/ 244716 h 4978129"/>
              <a:gd name="connsiteX2" fmla="*/ 3588752 w 5527344"/>
              <a:gd name="connsiteY2" fmla="*/ 51676 h 4978129"/>
              <a:gd name="connsiteX3" fmla="*/ 4844447 w 5527344"/>
              <a:gd name="connsiteY3" fmla="*/ 97842 h 4978129"/>
              <a:gd name="connsiteX4" fmla="*/ 5200833 w 5527344"/>
              <a:gd name="connsiteY4" fmla="*/ 338096 h 4978129"/>
              <a:gd name="connsiteX5" fmla="*/ 5431768 w 5527344"/>
              <a:gd name="connsiteY5" fmla="*/ 961228 h 4978129"/>
              <a:gd name="connsiteX6" fmla="*/ 5486400 w 5527344"/>
              <a:gd name="connsiteY6" fmla="*/ 3931502 h 4978129"/>
              <a:gd name="connsiteX7" fmla="*/ 5096212 w 5527344"/>
              <a:gd name="connsiteY7" fmla="*/ 4726027 h 4978129"/>
              <a:gd name="connsiteX8" fmla="*/ 4402887 w 5527344"/>
              <a:gd name="connsiteY8" fmla="*/ 4973276 h 4978129"/>
              <a:gd name="connsiteX9" fmla="*/ 993408 w 5527344"/>
              <a:gd name="connsiteY9" fmla="*/ 4914750 h 4978129"/>
              <a:gd name="connsiteX10" fmla="*/ 91440 w 5527344"/>
              <a:gd name="connsiteY10" fmla="*/ 4256622 h 4978129"/>
              <a:gd name="connsiteX11" fmla="*/ 0 w 5527344"/>
              <a:gd name="connsiteY11" fmla="*/ 1502284 h 4978129"/>
              <a:gd name="connsiteX0" fmla="*/ 0 w 5527344"/>
              <a:gd name="connsiteY0" fmla="*/ 1502284 h 5002768"/>
              <a:gd name="connsiteX1" fmla="*/ 566688 w 5527344"/>
              <a:gd name="connsiteY1" fmla="*/ 244716 h 5002768"/>
              <a:gd name="connsiteX2" fmla="*/ 3588752 w 5527344"/>
              <a:gd name="connsiteY2" fmla="*/ 51676 h 5002768"/>
              <a:gd name="connsiteX3" fmla="*/ 4844447 w 5527344"/>
              <a:gd name="connsiteY3" fmla="*/ 97842 h 5002768"/>
              <a:gd name="connsiteX4" fmla="*/ 5200833 w 5527344"/>
              <a:gd name="connsiteY4" fmla="*/ 338096 h 5002768"/>
              <a:gd name="connsiteX5" fmla="*/ 5431768 w 5527344"/>
              <a:gd name="connsiteY5" fmla="*/ 961228 h 5002768"/>
              <a:gd name="connsiteX6" fmla="*/ 5486400 w 5527344"/>
              <a:gd name="connsiteY6" fmla="*/ 3931502 h 5002768"/>
              <a:gd name="connsiteX7" fmla="*/ 5096212 w 5527344"/>
              <a:gd name="connsiteY7" fmla="*/ 4726027 h 5002768"/>
              <a:gd name="connsiteX8" fmla="*/ 4402887 w 5527344"/>
              <a:gd name="connsiteY8" fmla="*/ 4973276 h 5002768"/>
              <a:gd name="connsiteX9" fmla="*/ 993408 w 5527344"/>
              <a:gd name="connsiteY9" fmla="*/ 4914750 h 5002768"/>
              <a:gd name="connsiteX10" fmla="*/ 91440 w 5527344"/>
              <a:gd name="connsiteY10" fmla="*/ 4256622 h 5002768"/>
              <a:gd name="connsiteX11" fmla="*/ 0 w 5527344"/>
              <a:gd name="connsiteY11" fmla="*/ 1502284 h 5002768"/>
              <a:gd name="connsiteX0" fmla="*/ 0 w 5527344"/>
              <a:gd name="connsiteY0" fmla="*/ 1502284 h 5031470"/>
              <a:gd name="connsiteX1" fmla="*/ 566688 w 5527344"/>
              <a:gd name="connsiteY1" fmla="*/ 244716 h 5031470"/>
              <a:gd name="connsiteX2" fmla="*/ 3588752 w 5527344"/>
              <a:gd name="connsiteY2" fmla="*/ 51676 h 5031470"/>
              <a:gd name="connsiteX3" fmla="*/ 4844447 w 5527344"/>
              <a:gd name="connsiteY3" fmla="*/ 97842 h 5031470"/>
              <a:gd name="connsiteX4" fmla="*/ 5200833 w 5527344"/>
              <a:gd name="connsiteY4" fmla="*/ 338096 h 5031470"/>
              <a:gd name="connsiteX5" fmla="*/ 5431768 w 5527344"/>
              <a:gd name="connsiteY5" fmla="*/ 961228 h 5031470"/>
              <a:gd name="connsiteX6" fmla="*/ 5486400 w 5527344"/>
              <a:gd name="connsiteY6" fmla="*/ 3931502 h 5031470"/>
              <a:gd name="connsiteX7" fmla="*/ 5096212 w 5527344"/>
              <a:gd name="connsiteY7" fmla="*/ 4726027 h 5031470"/>
              <a:gd name="connsiteX8" fmla="*/ 4402887 w 5527344"/>
              <a:gd name="connsiteY8" fmla="*/ 4973276 h 5031470"/>
              <a:gd name="connsiteX9" fmla="*/ 1970768 w 5527344"/>
              <a:gd name="connsiteY9" fmla="*/ 5029751 h 5031470"/>
              <a:gd name="connsiteX10" fmla="*/ 993408 w 5527344"/>
              <a:gd name="connsiteY10" fmla="*/ 4914750 h 5031470"/>
              <a:gd name="connsiteX11" fmla="*/ 91440 w 5527344"/>
              <a:gd name="connsiteY11" fmla="*/ 4256622 h 5031470"/>
              <a:gd name="connsiteX12" fmla="*/ 0 w 5527344"/>
              <a:gd name="connsiteY12" fmla="*/ 1502284 h 50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861115" y="2858397"/>
            <a:ext cx="8320484" cy="2308324"/>
          </a:xfrm>
          <a:prstGeom prst="rect">
            <a:avLst/>
          </a:prstGeom>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Mỗi lần nghĩ vậy, </a:t>
            </a:r>
            <a:r>
              <a:rPr lang="vi-VN" sz="3600" b="1" dirty="0" smtClean="0">
                <a:solidFill>
                  <a:srgbClr val="FF0000"/>
                </a:solidFill>
                <a:latin typeface="Cambria" panose="02040503050406030204" pitchFamily="18" charset="0"/>
                <a:ea typeface="Cambria" panose="02040503050406030204" pitchFamily="18" charset="0"/>
              </a:rPr>
              <a:t>/</a:t>
            </a:r>
            <a:r>
              <a:rPr lang="vi-VN" sz="3600" b="1" dirty="0" smtClean="0">
                <a:solidFill>
                  <a:srgbClr val="002060"/>
                </a:solidFill>
                <a:latin typeface="Cambria" panose="02040503050406030204" pitchFamily="18" charset="0"/>
                <a:ea typeface="Cambria" panose="02040503050406030204" pitchFamily="18" charset="0"/>
              </a:rPr>
              <a:t>đò </a:t>
            </a:r>
            <a:r>
              <a:rPr lang="vi-VN" sz="3600" b="1" dirty="0">
                <a:solidFill>
                  <a:srgbClr val="002060"/>
                </a:solidFill>
                <a:latin typeface="Cambria" panose="02040503050406030204" pitchFamily="18" charset="0"/>
                <a:ea typeface="Cambria" panose="02040503050406030204" pitchFamily="18" charset="0"/>
              </a:rPr>
              <a:t>ngang lại cảm thấy đôi bờ của mình quá chật hẹp, </a:t>
            </a:r>
            <a:r>
              <a:rPr lang="vi-VN" sz="3600" b="1" dirty="0" smtClean="0">
                <a:solidFill>
                  <a:srgbClr val="FF0000"/>
                </a:solidFill>
                <a:latin typeface="Cambria" panose="02040503050406030204" pitchFamily="18" charset="0"/>
                <a:ea typeface="Cambria" panose="02040503050406030204" pitchFamily="18" charset="0"/>
              </a:rPr>
              <a:t>/</a:t>
            </a:r>
            <a:r>
              <a:rPr lang="vi-VN" sz="3600" b="1" dirty="0" smtClean="0">
                <a:solidFill>
                  <a:srgbClr val="002060"/>
                </a:solidFill>
                <a:latin typeface="Cambria" panose="02040503050406030204" pitchFamily="18" charset="0"/>
                <a:ea typeface="Cambria" panose="02040503050406030204" pitchFamily="18" charset="0"/>
              </a:rPr>
              <a:t>muốn </a:t>
            </a:r>
            <a:r>
              <a:rPr lang="vi-VN" sz="3600" b="1" dirty="0">
                <a:solidFill>
                  <a:srgbClr val="002060"/>
                </a:solidFill>
                <a:latin typeface="Cambria" panose="02040503050406030204" pitchFamily="18" charset="0"/>
                <a:ea typeface="Cambria" panose="02040503050406030204" pitchFamily="18" charset="0"/>
              </a:rPr>
              <a:t>vứt bỏ tất cả để được đến một nơi nào đó </a:t>
            </a:r>
            <a:r>
              <a:rPr lang="vi-VN" sz="3600" b="1" dirty="0" smtClean="0">
                <a:solidFill>
                  <a:srgbClr val="002060"/>
                </a:solidFill>
                <a:latin typeface="Cambria" panose="02040503050406030204" pitchFamily="18" charset="0"/>
                <a:ea typeface="Cambria" panose="02040503050406030204" pitchFamily="18" charset="0"/>
              </a:rPr>
              <a:t>mới</a:t>
            </a:r>
            <a:r>
              <a:rPr lang="vi-VN" sz="3600" b="1" dirty="0" smtClean="0">
                <a:solidFill>
                  <a:srgbClr val="FF0000"/>
                </a:solidFill>
                <a:latin typeface="Cambria" panose="02040503050406030204" pitchFamily="18" charset="0"/>
                <a:ea typeface="Cambria" panose="02040503050406030204" pitchFamily="18" charset="0"/>
              </a:rPr>
              <a:t>/</a:t>
            </a:r>
            <a:r>
              <a:rPr lang="vi-VN" sz="3600" b="1" dirty="0" smtClean="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và rộng lớn hơn.</a:t>
            </a:r>
          </a:p>
        </p:txBody>
      </p:sp>
      <p:pic>
        <p:nvPicPr>
          <p:cNvPr id="5"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2078604" y="-416017"/>
            <a:ext cx="8116789" cy="3318082"/>
          </a:xfrm>
          <a:prstGeom prst="rect">
            <a:avLst/>
          </a:prstGeom>
        </p:spPr>
      </p:pic>
      <p:sp>
        <p:nvSpPr>
          <p:cNvPr id="6" name="Rectangle 5"/>
          <p:cNvSpPr/>
          <p:nvPr/>
        </p:nvSpPr>
        <p:spPr>
          <a:xfrm>
            <a:off x="2842750" y="626784"/>
            <a:ext cx="674708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6000" b="1" i="0" u="none" strike="noStrike" kern="1200" cap="none" spc="0" normalizeH="0" baseline="0" noProof="0" dirty="0" err="1"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vi-VN" sz="6000" b="1" i="0" u="none" strike="noStrike" kern="1200" cap="none" spc="0" normalizeH="0" noProof="0" dirty="0"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câu dài:</a:t>
            </a:r>
            <a:endPar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23929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xmlns="" id="{A8E535DF-15BD-D423-EF0C-7F74D154BE25}"/>
              </a:ext>
            </a:extLst>
          </p:cNvPr>
          <p:cNvSpPr/>
          <p:nvPr/>
        </p:nvSpPr>
        <p:spPr>
          <a:xfrm>
            <a:off x="901700" y="982608"/>
            <a:ext cx="10896600" cy="56422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smtClean="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5" name="Picture 4">
            <a:extLst>
              <a:ext uri="{FF2B5EF4-FFF2-40B4-BE49-F238E27FC236}">
                <a16:creationId xmlns:a16="http://schemas.microsoft.com/office/drawing/2014/main" xmlns="" id="{4C236A29-BDB1-9AE8-A2ED-171B09B26720}"/>
              </a:ext>
            </a:extLst>
          </p:cNvPr>
          <p:cNvPicPr>
            <a:picLocks noChangeAspect="1"/>
          </p:cNvPicPr>
          <p:nvPr/>
        </p:nvPicPr>
        <p:blipFill rotWithShape="1">
          <a:blip r:embed="rId2"/>
          <a:srcRect r="57164"/>
          <a:stretch/>
        </p:blipFill>
        <p:spPr>
          <a:xfrm>
            <a:off x="3240529" y="3064164"/>
            <a:ext cx="2400382" cy="3149600"/>
          </a:xfrm>
          <a:prstGeom prst="rect">
            <a:avLst/>
          </a:prstGeom>
        </p:spPr>
      </p:pic>
      <p:pic>
        <p:nvPicPr>
          <p:cNvPr id="6" name="Picture 5">
            <a:extLst>
              <a:ext uri="{FF2B5EF4-FFF2-40B4-BE49-F238E27FC236}">
                <a16:creationId xmlns:a16="http://schemas.microsoft.com/office/drawing/2014/main" xmlns="" id="{F3982F99-2B72-6355-3301-8FEE155BFAD7}"/>
              </a:ext>
            </a:extLst>
          </p:cNvPr>
          <p:cNvPicPr>
            <a:picLocks noChangeAspect="1"/>
          </p:cNvPicPr>
          <p:nvPr/>
        </p:nvPicPr>
        <p:blipFill rotWithShape="1">
          <a:blip r:embed="rId2"/>
          <a:srcRect l="54148" t="519" r="3016" b="-519"/>
          <a:stretch/>
        </p:blipFill>
        <p:spPr>
          <a:xfrm>
            <a:off x="5369988" y="3198278"/>
            <a:ext cx="2512291" cy="3017253"/>
          </a:xfrm>
          <a:prstGeom prst="rect">
            <a:avLst/>
          </a:prstGeom>
        </p:spPr>
      </p:pic>
      <p:pic>
        <p:nvPicPr>
          <p:cNvPr id="7" name="Picture 6"/>
          <p:cNvPicPr>
            <a:picLocks noChangeAspect="1"/>
          </p:cNvPicPr>
          <p:nvPr/>
        </p:nvPicPr>
        <p:blipFill>
          <a:blip r:embed="rId3"/>
          <a:stretch>
            <a:fillRect/>
          </a:stretch>
        </p:blipFill>
        <p:spPr>
          <a:xfrm>
            <a:off x="1186240" y="1460772"/>
            <a:ext cx="10327519" cy="1670449"/>
          </a:xfrm>
          <a:prstGeom prst="rect">
            <a:avLst/>
          </a:prstGeom>
        </p:spPr>
      </p:pic>
    </p:spTree>
    <p:extLst>
      <p:ext uri="{BB962C8B-B14F-4D97-AF65-F5344CB8AC3E}">
        <p14:creationId xmlns:p14="http://schemas.microsoft.com/office/powerpoint/2010/main" val="3166442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823426" y="1146185"/>
            <a:ext cx="8545148" cy="3493192"/>
          </a:xfrm>
          <a:prstGeom prst="rect">
            <a:avLst/>
          </a:prstGeom>
        </p:spPr>
      </p:pic>
      <p:sp>
        <p:nvSpPr>
          <p:cNvPr id="5" name="Rectangle 4"/>
          <p:cNvSpPr/>
          <p:nvPr/>
        </p:nvSpPr>
        <p:spPr>
          <a:xfrm>
            <a:off x="2722456" y="2154117"/>
            <a:ext cx="6747087"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Trả</a:t>
            </a:r>
            <a:r>
              <a:rPr kumimoji="0" lang="vi-VN" sz="8000" b="1" i="0" u="none" strike="noStrike" kern="1200" cap="none" spc="0" normalizeH="0" noProof="0" dirty="0"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lời câu hỏi</a:t>
            </a:r>
            <a:endParaRPr kumimoji="0" lang="en-US" sz="8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86508525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5975060" y="644447"/>
            <a:ext cx="5204420" cy="5728910"/>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16A0AAF-4EF9-4089-89AC-41B49CF6205D}"/>
              </a:ext>
            </a:extLst>
          </p:cNvPr>
          <p:cNvSpPr txBox="1"/>
          <p:nvPr/>
        </p:nvSpPr>
        <p:spPr>
          <a:xfrm>
            <a:off x="388483" y="2617793"/>
            <a:ext cx="5147449" cy="1754326"/>
          </a:xfrm>
          <a:prstGeom prst="rect">
            <a:avLst/>
          </a:prstGeom>
          <a:noFill/>
        </p:spPr>
        <p:txBody>
          <a:bodyPr wrap="square" numCol="1" rtlCol="0">
            <a:spAutoFit/>
          </a:bodyPr>
          <a:lstStyle/>
          <a:p>
            <a:pPr lvl="0" algn="ctr">
              <a:spcBef>
                <a:spcPts val="600"/>
              </a:spcBef>
              <a:spcAft>
                <a:spcPts val="600"/>
              </a:spcAft>
              <a:defRPr/>
            </a:pPr>
            <a:r>
              <a:rPr lang="vi-VN" sz="3600" b="1" dirty="0" smtClean="0">
                <a:solidFill>
                  <a:srgbClr val="C00000"/>
                </a:solidFill>
                <a:latin typeface="Cambria" panose="02040503050406030204" pitchFamily="18" charset="0"/>
                <a:ea typeface="Cambria" panose="02040503050406030204" pitchFamily="18" charset="0"/>
              </a:rPr>
              <a:t>1. Thuyền </a:t>
            </a:r>
            <a:r>
              <a:rPr lang="vi-VN" sz="3600" b="1" dirty="0">
                <a:solidFill>
                  <a:srgbClr val="C00000"/>
                </a:solidFill>
                <a:latin typeface="Cambria" panose="02040503050406030204" pitchFamily="18" charset="0"/>
                <a:ea typeface="Cambria" panose="02040503050406030204" pitchFamily="18" charset="0"/>
              </a:rPr>
              <a:t>mành hiện ra như thế nào trong </a:t>
            </a:r>
            <a:r>
              <a:rPr lang="vi-VN" sz="3600" b="1" dirty="0" smtClean="0">
                <a:solidFill>
                  <a:srgbClr val="C00000"/>
                </a:solidFill>
                <a:latin typeface="Cambria" panose="02040503050406030204" pitchFamily="18" charset="0"/>
                <a:ea typeface="Cambria" panose="02040503050406030204" pitchFamily="18" charset="0"/>
              </a:rPr>
              <a:t>cảm </a:t>
            </a:r>
            <a:r>
              <a:rPr lang="vi-VN" sz="3600" b="1" dirty="0">
                <a:solidFill>
                  <a:srgbClr val="C00000"/>
                </a:solidFill>
                <a:latin typeface="Cambria" panose="02040503050406030204" pitchFamily="18" charset="0"/>
                <a:ea typeface="Cambria" panose="02040503050406030204" pitchFamily="18" charset="0"/>
              </a:rPr>
              <a:t>nhận của đò ngang</a:t>
            </a:r>
            <a:r>
              <a:rPr lang="vi-VN" sz="3600" b="1" dirty="0" smtClean="0">
                <a:solidFill>
                  <a:srgbClr val="C00000"/>
                </a:solidFill>
                <a:latin typeface="Cambria" panose="02040503050406030204" pitchFamily="18" charset="0"/>
                <a:ea typeface="Cambria" panose="02040503050406030204" pitchFamily="18" charset="0"/>
              </a:rPr>
              <a:t>?</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xmlns="" id="{F5B19117-F232-40D6-B218-8F99AA52F7CB}"/>
              </a:ext>
            </a:extLst>
          </p:cNvPr>
          <p:cNvSpPr txBox="1"/>
          <p:nvPr/>
        </p:nvSpPr>
        <p:spPr>
          <a:xfrm>
            <a:off x="6177118" y="900495"/>
            <a:ext cx="4972183" cy="5216813"/>
          </a:xfrm>
          <a:prstGeom prst="rect">
            <a:avLst/>
          </a:prstGeom>
          <a:noFill/>
        </p:spPr>
        <p:txBody>
          <a:bodyPr wrap="square" rtlCol="0">
            <a:spAutoFit/>
          </a:bodyPr>
          <a:lstStyle/>
          <a:p>
            <a:pPr lvl="0" algn="just">
              <a:spcBef>
                <a:spcPts val="600"/>
              </a:spcBef>
              <a:spcAft>
                <a:spcPts val="600"/>
              </a:spcAft>
              <a:defRPr/>
            </a:pPr>
            <a:r>
              <a:rPr lang="vi-VN" sz="3700" dirty="0">
                <a:latin typeface="Cambria" panose="02040503050406030204" pitchFamily="18" charset="0"/>
                <a:ea typeface="Cambria" panose="02040503050406030204" pitchFamily="18" charset="0"/>
              </a:rPr>
              <a:t>Trong cảm nhận của đò ngang, thuyền mành hiện ra một cách </a:t>
            </a:r>
            <a:r>
              <a:rPr lang="vi-VN" sz="3700" i="1" dirty="0">
                <a:solidFill>
                  <a:srgbClr val="002060"/>
                </a:solidFill>
                <a:latin typeface="Cambria" panose="02040503050406030204" pitchFamily="18" charset="0"/>
                <a:ea typeface="Cambria" panose="02040503050406030204" pitchFamily="18" charset="0"/>
              </a:rPr>
              <a:t>vạm vỡ</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to lớn</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giương cao cánh buồm lộng gió</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lướt sóng ào ào</a:t>
            </a:r>
            <a:r>
              <a:rPr lang="vi-VN" sz="3700" dirty="0">
                <a:latin typeface="Cambria" panose="02040503050406030204" pitchFamily="18" charset="0"/>
                <a:ea typeface="Cambria" panose="02040503050406030204" pitchFamily="18" charset="0"/>
              </a:rPr>
              <a:t>, giống </a:t>
            </a:r>
            <a:r>
              <a:rPr lang="vi-VN" sz="3700" i="1" dirty="0">
                <a:solidFill>
                  <a:srgbClr val="002060"/>
                </a:solidFill>
                <a:latin typeface="Cambria" panose="02040503050406030204" pitchFamily="18" charset="0"/>
                <a:ea typeface="Cambria" panose="02040503050406030204" pitchFamily="18" charset="0"/>
              </a:rPr>
              <a:t>như con chim khổng lồ </a:t>
            </a:r>
            <a:r>
              <a:rPr lang="vi-VN" sz="3700" dirty="0">
                <a:latin typeface="Cambria" panose="02040503050406030204" pitchFamily="18" charset="0"/>
                <a:ea typeface="Cambria" panose="02040503050406030204" pitchFamily="18" charset="0"/>
              </a:rPr>
              <a:t>cất cánh tung bay đến những bến bờ xa</a:t>
            </a:r>
            <a:r>
              <a:rPr lang="vi-VN" sz="3700" dirty="0" smtClean="0">
                <a:latin typeface="Cambria" panose="02040503050406030204" pitchFamily="18" charset="0"/>
                <a:ea typeface="Cambria" panose="02040503050406030204" pitchFamily="18" charset="0"/>
              </a:rPr>
              <a:t>.</a:t>
            </a:r>
            <a:endParaRPr kumimoji="0" lang="vi-VN" sz="3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808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1"/>
            <p:cNvSpPr/>
            <p:nvPr/>
          </p:nvSpPr>
          <p:spPr>
            <a:xfrm>
              <a:off x="-237393" y="7908959"/>
              <a:ext cx="624898" cy="1040413"/>
            </a:xfrm>
            <a:prstGeom prst="rect">
              <a:avLst/>
            </a:prstGeom>
          </p:spPr>
          <p:txBody>
            <a:bodyPr wrap="square">
              <a:spAutoFit/>
            </a:bodyPr>
            <a:lstStyle/>
            <a:p>
              <a:pPr algn="dist">
                <a:lnSpc>
                  <a:spcPct val="150000"/>
                </a:lnSpc>
              </a:pPr>
              <a:endParaRPr lang="zh-CN" altLang="zh-CN" sz="4800" dirty="0">
                <a:solidFill>
                  <a:srgbClr val="F7821E"/>
                </a:solidFill>
                <a:latin typeface="#9Slide07 SVNZiclets" panose="02000603000000000000" pitchFamily="2" charset="0"/>
                <a:ea typeface="字魂131号-酷乐潮玩体" panose="00000500000000000000" pitchFamily="2" charset="-122"/>
                <a:sym typeface="+mn-ea"/>
              </a:endParaRPr>
            </a:p>
          </p:txBody>
        </p:sp>
      </p:grpSp>
      <p:sp>
        <p:nvSpPr>
          <p:cNvPr id="2" name="TextBox 1"/>
          <p:cNvSpPr txBox="1"/>
          <p:nvPr/>
        </p:nvSpPr>
        <p:spPr>
          <a:xfrm>
            <a:off x="1072711" y="549398"/>
            <a:ext cx="10884656" cy="1692656"/>
          </a:xfrm>
          <a:prstGeom prst="rect">
            <a:avLst/>
          </a:prstGeom>
          <a:noFill/>
        </p:spPr>
        <p:txBody>
          <a:bodyPr wrap="square" lIns="121808" tIns="60903" rIns="121808" bIns="60903" rtlCol="0">
            <a:spAutoFit/>
          </a:bodyPr>
          <a:lstStyle/>
          <a:p>
            <a:pPr algn="ctr" defTabSz="913209"/>
            <a:r>
              <a:rPr lang="vi-VN" sz="3000" b="1" dirty="0" smtClean="0">
                <a:latin typeface="Cambria" panose="02040503050406030204" pitchFamily="18" charset="0"/>
                <a:ea typeface="Cambria" panose="02040503050406030204" pitchFamily="18" charset="0"/>
              </a:rPr>
              <a:t>Đò </a:t>
            </a:r>
            <a:r>
              <a:rPr lang="vi-VN" sz="3400" b="1" dirty="0">
                <a:latin typeface="Cambria" panose="02040503050406030204" pitchFamily="18" charset="0"/>
                <a:ea typeface="Cambria" panose="02040503050406030204" pitchFamily="18" charset="0"/>
              </a:rPr>
              <a:t>ngang nhận ra mình khác thuyền mành </a:t>
            </a:r>
            <a:endParaRPr lang="vi-VN" sz="3400" b="1" dirty="0" smtClean="0">
              <a:latin typeface="Cambria" panose="02040503050406030204" pitchFamily="18" charset="0"/>
              <a:ea typeface="Cambria" panose="02040503050406030204" pitchFamily="18" charset="0"/>
            </a:endParaRPr>
          </a:p>
          <a:p>
            <a:pPr algn="ctr" defTabSz="913209"/>
            <a:r>
              <a:rPr lang="vi-VN" sz="3400" b="1" dirty="0" smtClean="0">
                <a:latin typeface="Cambria" panose="02040503050406030204" pitchFamily="18" charset="0"/>
                <a:ea typeface="Cambria" panose="02040503050406030204" pitchFamily="18" charset="0"/>
              </a:rPr>
              <a:t>như </a:t>
            </a:r>
            <a:r>
              <a:rPr lang="vi-VN" sz="3400" b="1" dirty="0">
                <a:latin typeface="Cambria" panose="02040503050406030204" pitchFamily="18" charset="0"/>
                <a:ea typeface="Cambria" panose="02040503050406030204" pitchFamily="18" charset="0"/>
              </a:rPr>
              <a:t>thế nào? </a:t>
            </a:r>
            <a:r>
              <a:rPr lang="vi-VN" sz="3400" dirty="0">
                <a:latin typeface="Cambria" panose="02040503050406030204" pitchFamily="18" charset="0"/>
                <a:ea typeface="Cambria" panose="02040503050406030204" pitchFamily="18" charset="0"/>
              </a:rPr>
              <a:t/>
            </a:r>
            <a:br>
              <a:rPr lang="vi-VN" sz="3400" dirty="0">
                <a:latin typeface="Cambria" panose="02040503050406030204" pitchFamily="18" charset="0"/>
                <a:ea typeface="Cambria" panose="02040503050406030204" pitchFamily="18" charset="0"/>
              </a:rPr>
            </a:br>
            <a:endParaRPr lang="en-US" sz="3400" b="1" dirty="0">
              <a:solidFill>
                <a:prstClr val="black"/>
              </a:solidFill>
              <a:latin typeface="Cambria" panose="02040503050406030204" pitchFamily="18" charset="0"/>
              <a:ea typeface="Cambria" panose="02040503050406030204" pitchFamily="18" charset="0"/>
              <a:cs typeface="Times New Roman"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09"/>
              <a:endParaRPr lang="en-US">
                <a:solidFill>
                  <a:prstClr val="white"/>
                </a:solidFill>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a:extLst>
              <a:ext uri="{FF2B5EF4-FFF2-40B4-BE49-F238E27FC236}">
                <a16:creationId xmlns:a16="http://schemas.microsoft.com/office/drawing/2014/main" xmlns="" id="{83162203-BC7C-46AD-90E6-1F83F8F73ACF}"/>
              </a:ext>
            </a:extLst>
          </p:cNvPr>
          <p:cNvPicPr>
            <a:picLocks noChangeAspect="1"/>
          </p:cNvPicPr>
          <p:nvPr/>
        </p:nvPicPr>
        <p:blipFill>
          <a:blip r:embed="rId6"/>
          <a:stretch>
            <a:fillRect/>
          </a:stretch>
        </p:blipFill>
        <p:spPr>
          <a:xfrm>
            <a:off x="2519475" y="1994569"/>
            <a:ext cx="6752492" cy="4167806"/>
          </a:xfrm>
          <a:prstGeom prst="rect">
            <a:avLst/>
          </a:prstGeom>
        </p:spPr>
      </p:pic>
      <p:sp>
        <p:nvSpPr>
          <p:cNvPr id="18" name="Rectangle 17"/>
          <p:cNvSpPr/>
          <p:nvPr/>
        </p:nvSpPr>
        <p:spPr>
          <a:xfrm>
            <a:off x="3121489" y="2946904"/>
            <a:ext cx="5790101" cy="2785378"/>
          </a:xfrm>
          <a:prstGeom prst="rect">
            <a:avLst/>
          </a:prstGeom>
        </p:spPr>
        <p:txBody>
          <a:bodyPr wrap="square">
            <a:spAutoFit/>
          </a:bodyPr>
          <a:lstStyle/>
          <a:p>
            <a:pPr algn="ctr"/>
            <a:r>
              <a:rPr lang="vi-VN" sz="3500" b="1" i="0" dirty="0" smtClean="0">
                <a:solidFill>
                  <a:srgbClr val="002060"/>
                </a:solidFill>
                <a:effectLst/>
                <a:latin typeface="Cambria" panose="02040503050406030204" pitchFamily="18" charset="0"/>
                <a:ea typeface="Cambria" panose="02040503050406030204" pitchFamily="18" charset="0"/>
              </a:rPr>
              <a:t>Đò ngang nhận ra đôi bờ của mình quá chật hẹp, muốn vứt bỏ tất cả để được đến một nơi nào đó mới và rộng lớn hơn. </a:t>
            </a:r>
            <a:endParaRPr lang="en-US"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4573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0" y="177801"/>
            <a:ext cx="12192000"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19100" y="441103"/>
            <a:ext cx="11772900" cy="6655668"/>
          </a:xfrm>
          <a:prstGeom prst="rect">
            <a:avLst/>
          </a:prstGeom>
          <a:noFill/>
        </p:spPr>
        <p:txBody>
          <a:bodyPr wrap="square" rtlCol="0">
            <a:spAutoFit/>
          </a:bodyPr>
          <a:lstStyle/>
          <a:p>
            <a:pPr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1. Kiến thức</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dirty="0" smtClean="0">
                <a:latin typeface="Cambria" panose="02040503050406030204" pitchFamily="18" charset="0"/>
                <a:ea typeface="Cambria" panose="02040503050406030204" pitchFamily="18" charset="0"/>
                <a:cs typeface="Times New Roman" panose="02020603050405020304" pitchFamily="18" charset="0"/>
              </a:rPr>
              <a:t>-Đọc </a:t>
            </a:r>
            <a:r>
              <a:rPr lang="vi-VN" sz="2400" dirty="0">
                <a:latin typeface="Cambria" panose="02040503050406030204" pitchFamily="18" charset="0"/>
                <a:ea typeface="Cambria" panose="02040503050406030204" pitchFamily="18" charset="0"/>
                <a:cs typeface="Times New Roman" panose="02020603050405020304" pitchFamily="18" charset="0"/>
              </a:rPr>
              <a:t>đúng và đọc hay toàn bộ câu chuyện </a:t>
            </a:r>
            <a:r>
              <a:rPr lang="vi-VN" sz="2400" i="1" dirty="0">
                <a:latin typeface="Cambria" panose="02040503050406030204" pitchFamily="18" charset="0"/>
                <a:ea typeface="Cambria" panose="02040503050406030204" pitchFamily="18" charset="0"/>
                <a:cs typeface="Times New Roman" panose="02020603050405020304" pitchFamily="18" charset="0"/>
              </a:rPr>
              <a:t>Đò ngang</a:t>
            </a:r>
            <a:r>
              <a:rPr lang="vi-VN"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dirty="0" smtClean="0">
                <a:latin typeface="Cambria" panose="02040503050406030204" pitchFamily="18" charset="0"/>
                <a:ea typeface="Cambria" panose="02040503050406030204" pitchFamily="18" charset="0"/>
                <a:cs typeface="Times New Roman" panose="02020603050405020304" pitchFamily="18" charset="0"/>
              </a:rPr>
              <a:t>-Nhận </a:t>
            </a:r>
            <a:r>
              <a:rPr lang="vi-VN" sz="2400" dirty="0">
                <a:latin typeface="Cambria" panose="02040503050406030204" pitchFamily="18" charset="0"/>
                <a:ea typeface="Cambria" panose="02040503050406030204" pitchFamily="18" charset="0"/>
                <a:cs typeface="Times New Roman" panose="02020603050405020304" pitchFamily="18" charset="0"/>
              </a:rPr>
              <a:t>biết được đặc điểm của đò ngang và thuyền mành thể hiện qua hình dáng, điệu bộ, hành động, suy nghĩ;... Hiểu điều tác giả muốn nói qua câu chuyện.</a:t>
            </a:r>
          </a:p>
          <a:p>
            <a:pPr lvl="0" algn="just">
              <a:lnSpc>
                <a:spcPct val="150000"/>
              </a:lnSpc>
              <a:spcBef>
                <a:spcPts val="100"/>
              </a:spcBef>
              <a:spcAft>
                <a:spcPts val="100"/>
              </a:spcAft>
            </a:pPr>
            <a:r>
              <a:rPr lang="vi-VN" sz="2400" dirty="0" smtClean="0">
                <a:latin typeface="Cambria" panose="02040503050406030204" pitchFamily="18" charset="0"/>
                <a:ea typeface="Cambria" panose="02040503050406030204" pitchFamily="18" charset="0"/>
                <a:cs typeface="Times New Roman" panose="02020603050405020304" pitchFamily="18" charset="0"/>
              </a:rPr>
              <a:t>-Biết </a:t>
            </a:r>
            <a:r>
              <a:rPr lang="vi-VN" sz="2400" dirty="0">
                <a:latin typeface="Cambria" panose="02040503050406030204" pitchFamily="18" charset="0"/>
                <a:ea typeface="Cambria" panose="02040503050406030204" pitchFamily="18" charset="0"/>
                <a:cs typeface="Times New Roman" panose="02020603050405020304" pitchFamily="18" charset="0"/>
              </a:rPr>
              <a:t>khám phá giá trị của công việc và cuộc sống quanh mình. Biết học hỏi từ những điều gần gũi, quen thuộc và trân trọng những điều mình có thể học hỏi được.</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ts val="100"/>
              </a:spcBef>
              <a:spcAft>
                <a:spcPts val="100"/>
              </a:spcAft>
            </a:pP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Năng</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lực</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i="1"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a:t>
            </a:r>
            <a:r>
              <a:rPr lang="fr-FR" sz="2400" i="1"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fr-FR" sz="2400" i="1"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lực</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giao</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tiếp</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hợp</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tác;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lực</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quyết</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vấn</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đề</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sáng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tạo; </a:t>
            </a:r>
            <a:r>
              <a:rPr lang="fr-FR" sz="2400" dirty="0" err="1">
                <a:latin typeface="Cambria" panose="02040503050406030204" pitchFamily="18" charset="0"/>
                <a:ea typeface="Cambria" panose="02040503050406030204" pitchFamily="18" charset="0"/>
                <a:cs typeface="Times New Roman" panose="02020603050405020304" pitchFamily="18" charset="0"/>
              </a:rPr>
              <a:t>năng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lực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ngôn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ngữ</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và</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lực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văn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học</a:t>
            </a:r>
            <a:r>
              <a:rPr lang="vi-VN" sz="2400" dirty="0">
                <a:latin typeface="Cambria" panose="02040503050406030204" pitchFamily="18" charset="0"/>
                <a:ea typeface="Cambria" panose="02040503050406030204" pitchFamily="18" charset="0"/>
                <a:cs typeface="Times New Roman" panose="02020603050405020304" pitchFamily="18" charset="0"/>
              </a:rPr>
              <a:t> </a:t>
            </a:r>
            <a:endParaRPr lang="vi-VN" sz="2400" dirty="0" smtClean="0">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fr-FR" sz="24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3</a:t>
            </a:r>
            <a:r>
              <a:rPr lang="fr-FR"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Phẩm</a:t>
            </a:r>
            <a:r>
              <a:rPr lang="fr-FR"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b="1" dirty="0" smtClean="0">
                <a:latin typeface="Cambria" panose="02040503050406030204" pitchFamily="18" charset="0"/>
                <a:ea typeface="Cambria" panose="02040503050406030204" pitchFamily="18" charset="0"/>
                <a:cs typeface="Times New Roman" panose="02020603050405020304" pitchFamily="18" charset="0"/>
              </a:rPr>
              <a:t>-</a:t>
            </a:r>
            <a:r>
              <a:rPr lang="fr-FR" sz="2400" dirty="0" err="1" smtClean="0">
                <a:latin typeface="Cambria" panose="02040503050406030204" pitchFamily="18" charset="0"/>
                <a:ea typeface="Cambria" panose="02040503050406030204" pitchFamily="18" charset="0"/>
                <a:cs typeface="Times New Roman" panose="02020603050405020304" pitchFamily="18" charset="0"/>
              </a:rPr>
              <a:t>Bồi</a:t>
            </a:r>
            <a:r>
              <a:rPr lang="fr-FR" sz="2400" dirty="0" smtClean="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dưỡng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tinh</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thần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tích</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chăm</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chỉ</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hăng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say</a:t>
            </a:r>
            <a:r>
              <a:rPr lang="fr-FR" sz="2400" dirty="0">
                <a:latin typeface="Cambria" panose="02040503050406030204" pitchFamily="18" charset="0"/>
                <a:ea typeface="Cambria" panose="02040503050406030204" pitchFamily="18" charset="0"/>
                <a:cs typeface="Times New Roman" panose="02020603050405020304" pitchFamily="18" charset="0"/>
              </a:rPr>
              <a:t> lao </a:t>
            </a:r>
            <a:r>
              <a:rPr lang="vi-VN" sz="2400" dirty="0">
                <a:latin typeface="Cambria" panose="02040503050406030204" pitchFamily="18" charset="0"/>
                <a:ea typeface="Cambria" panose="02040503050406030204" pitchFamily="18" charset="0"/>
                <a:cs typeface="Times New Roman" panose="02020603050405020304" pitchFamily="18" charset="0"/>
              </a:rPr>
              <a:t>động, học tập, học hỏi</a:t>
            </a:r>
            <a:r>
              <a:rPr lang="fr-FR"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pic>
        <p:nvPicPr>
          <p:cNvPr id="7" name="Picture 6"/>
          <p:cNvPicPr>
            <a:picLocks noChangeAspect="1"/>
          </p:cNvPicPr>
          <p:nvPr/>
        </p:nvPicPr>
        <p:blipFill>
          <a:blip r:embed="rId2"/>
          <a:stretch>
            <a:fillRect/>
          </a:stretch>
        </p:blipFill>
        <p:spPr>
          <a:xfrm>
            <a:off x="3544908" y="177801"/>
            <a:ext cx="5102184" cy="910510"/>
          </a:xfrm>
          <a:prstGeom prst="rect">
            <a:avLst/>
          </a:prstGeom>
        </p:spPr>
      </p:pic>
    </p:spTree>
    <p:extLst>
      <p:ext uri="{BB962C8B-B14F-4D97-AF65-F5344CB8AC3E}">
        <p14:creationId xmlns:p14="http://schemas.microsoft.com/office/powerpoint/2010/main" val="9862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9373573" cy="392109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9">
            <a:extLst>
              <a:ext uri="{FF2B5EF4-FFF2-40B4-BE49-F238E27FC236}">
                <a16:creationId xmlns:a16="http://schemas.microsoft.com/office/drawing/2014/main" xmlns="" id="{374BA373-0D5B-441B-8785-6935E06E5EAE}"/>
              </a:ext>
            </a:extLst>
          </p:cNvPr>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endParaRPr kumimoji="0" lang="zh-CN" altLang="en-US" sz="3000" i="0" u="none" strike="noStrike" kern="1200" cap="none" spc="300" normalizeH="0" baseline="0" noProof="0" dirty="0">
              <a:ln>
                <a:noFill/>
              </a:ln>
              <a:solidFill>
                <a:schemeClr val="tx1"/>
              </a:solidFill>
              <a:effectLst/>
              <a:uLnTx/>
              <a:uFillTx/>
              <a:ea typeface="思源黑体 CN" panose="020B0500000000000000" pitchFamily="34" charset="-122"/>
              <a:cs typeface="Times New Roman" panose="02020603050405020304" pitchFamily="18" charset="0"/>
            </a:endParaRPr>
          </a:p>
        </p:txBody>
      </p:sp>
      <p:sp>
        <p:nvSpPr>
          <p:cNvPr id="4" name="TextBox 3"/>
          <p:cNvSpPr txBox="1"/>
          <p:nvPr/>
        </p:nvSpPr>
        <p:spPr>
          <a:xfrm>
            <a:off x="1820702" y="159736"/>
            <a:ext cx="8703518" cy="1477328"/>
          </a:xfrm>
          <a:prstGeom prst="rect">
            <a:avLst/>
          </a:prstGeom>
          <a:noFill/>
        </p:spPr>
        <p:txBody>
          <a:bodyPr wrap="square" rtlCol="0">
            <a:spAutoFit/>
          </a:bodyPr>
          <a:lstStyle/>
          <a:p>
            <a:pPr algn="ctr"/>
            <a:r>
              <a:rPr lang="en-US" sz="3000" b="1" dirty="0" smtClean="0">
                <a:solidFill>
                  <a:srgbClr val="002060"/>
                </a:solidFill>
                <a:latin typeface="Cambria" panose="02040503050406030204" pitchFamily="18" charset="0"/>
                <a:ea typeface="Cambria" panose="02040503050406030204" pitchFamily="18" charset="0"/>
              </a:rPr>
              <a:t>Theo </a:t>
            </a:r>
            <a:r>
              <a:rPr lang="en-US" sz="3000" b="1" dirty="0" err="1" smtClean="0">
                <a:solidFill>
                  <a:srgbClr val="002060"/>
                </a:solidFill>
                <a:latin typeface="Cambria" panose="02040503050406030204" pitchFamily="18" charset="0"/>
                <a:ea typeface="Cambria" panose="02040503050406030204" pitchFamily="18" charset="0"/>
              </a:rPr>
              <a:t>em</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thuyền</a:t>
            </a:r>
            <a:r>
              <a:rPr lang="en-US" sz="3000" b="1" dirty="0" smtClean="0">
                <a:solidFill>
                  <a:srgbClr val="002060"/>
                </a:solidFill>
                <a:latin typeface="Cambria" panose="02040503050406030204" pitchFamily="18" charset="0"/>
                <a:ea typeface="Cambria" panose="02040503050406030204" pitchFamily="18" charset="0"/>
              </a:rPr>
              <a:t> </a:t>
            </a:r>
            <a:r>
              <a:rPr lang="vi-VN" sz="3000" b="1" dirty="0" smtClean="0">
                <a:solidFill>
                  <a:srgbClr val="002060"/>
                </a:solidFill>
                <a:latin typeface="Cambria" panose="02040503050406030204" pitchFamily="18" charset="0"/>
                <a:ea typeface="Cambria" panose="02040503050406030204" pitchFamily="18" charset="0"/>
              </a:rPr>
              <a:t>mành</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muốn</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nói</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gì</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với</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đò</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ngang</a:t>
            </a:r>
            <a:r>
              <a:rPr lang="en-US" sz="3000" b="1" dirty="0" smtClean="0">
                <a:solidFill>
                  <a:srgbClr val="002060"/>
                </a:solidFill>
                <a:latin typeface="Cambria" panose="02040503050406030204" pitchFamily="18" charset="0"/>
                <a:ea typeface="Cambria" panose="02040503050406030204" pitchFamily="18" charset="0"/>
              </a:rPr>
              <a:t> qua </a:t>
            </a:r>
            <a:r>
              <a:rPr lang="en-US" sz="3000" b="1" dirty="0" err="1" smtClean="0">
                <a:solidFill>
                  <a:srgbClr val="002060"/>
                </a:solidFill>
                <a:latin typeface="Cambria" panose="02040503050406030204" pitchFamily="18" charset="0"/>
                <a:ea typeface="Cambria" panose="02040503050406030204" pitchFamily="18" charset="0"/>
              </a:rPr>
              <a:t>câu</a:t>
            </a:r>
            <a:r>
              <a:rPr lang="en-US" sz="3000" b="1" dirty="0" smtClean="0">
                <a:solidFill>
                  <a:srgbClr val="002060"/>
                </a:solidFill>
                <a:latin typeface="Cambria" panose="02040503050406030204" pitchFamily="18" charset="0"/>
                <a:ea typeface="Cambria" panose="02040503050406030204" pitchFamily="18" charset="0"/>
              </a:rPr>
              <a:t>: “Ở </a:t>
            </a:r>
            <a:r>
              <a:rPr lang="en-US" sz="3000" b="1" dirty="0" err="1" smtClean="0">
                <a:solidFill>
                  <a:srgbClr val="002060"/>
                </a:solidFill>
                <a:latin typeface="Cambria" panose="02040503050406030204" pitchFamily="18" charset="0"/>
                <a:ea typeface="Cambria" panose="02040503050406030204" pitchFamily="18" charset="0"/>
              </a:rPr>
              <a:t>bất</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cứ</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đâu</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cũng</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có</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những</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điều</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để</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chúng</a:t>
            </a:r>
            <a:r>
              <a:rPr lang="en-US" sz="3000" b="1" dirty="0" smtClean="0">
                <a:solidFill>
                  <a:srgbClr val="002060"/>
                </a:solidFill>
                <a:latin typeface="Cambria" panose="02040503050406030204" pitchFamily="18" charset="0"/>
                <a:ea typeface="Cambria" panose="02040503050406030204" pitchFamily="18" charset="0"/>
              </a:rPr>
              <a:t> ta </a:t>
            </a:r>
            <a:r>
              <a:rPr lang="en-US" sz="3000" b="1" dirty="0" err="1" smtClean="0">
                <a:solidFill>
                  <a:srgbClr val="002060"/>
                </a:solidFill>
                <a:latin typeface="Cambria" panose="02040503050406030204" pitchFamily="18" charset="0"/>
                <a:ea typeface="Cambria" panose="02040503050406030204" pitchFamily="18" charset="0"/>
              </a:rPr>
              <a:t>học</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hỏi</a:t>
            </a:r>
            <a:r>
              <a:rPr lang="en-US" sz="3000" b="1" dirty="0" smtClean="0">
                <a:solidFill>
                  <a:srgbClr val="002060"/>
                </a:solidFill>
                <a:latin typeface="Cambria" panose="02040503050406030204" pitchFamily="18" charset="0"/>
                <a:ea typeface="Cambria" panose="02040503050406030204" pitchFamily="18" charset="0"/>
              </a:rPr>
              <a:t>.”? </a:t>
            </a:r>
            <a:endParaRPr lang="en-US" sz="3000" dirty="0"/>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339046" y="2850889"/>
            <a:ext cx="9199780" cy="2831544"/>
          </a:xfrm>
          <a:prstGeom prst="rect">
            <a:avLst/>
          </a:prstGeom>
          <a:noFill/>
        </p:spPr>
        <p:txBody>
          <a:bodyPr wrap="square" rtlCol="0">
            <a:spAutoFit/>
          </a:bodyPr>
          <a:lstStyle/>
          <a:p>
            <a:pPr algn="ctr"/>
            <a:r>
              <a:rPr lang="vi-VN" sz="3600" dirty="0" smtClean="0">
                <a:latin typeface="Cambria" panose="02040503050406030204" pitchFamily="18" charset="0"/>
                <a:ea typeface="Cambria" panose="02040503050406030204" pitchFamily="18" charset="0"/>
              </a:rPr>
              <a:t>Không phải chỉ đi xa mới gặp được những điều mới lạ để mình học tập. Ở ngay những </a:t>
            </a:r>
            <a:r>
              <a:rPr lang="vi-VN" sz="3600" dirty="0">
                <a:latin typeface="Cambria" panose="02040503050406030204" pitchFamily="18" charset="0"/>
                <a:ea typeface="Cambria" panose="02040503050406030204" pitchFamily="18" charset="0"/>
              </a:rPr>
              <a:t>nơi tưởng chừng như nhỏ bé, quen thuộc nhất cũng chứa đựng nhiều bài học có giá trị. </a:t>
            </a:r>
          </a:p>
          <a:p>
            <a:pPr algn="ctr"/>
            <a:endParaRPr lang="en-US" sz="3400" dirty="0"/>
          </a:p>
        </p:txBody>
      </p:sp>
      <p:sp>
        <p:nvSpPr>
          <p:cNvPr id="11" name="Rectangle 10"/>
          <p:cNvSpPr/>
          <p:nvPr/>
        </p:nvSpPr>
        <p:spPr>
          <a:xfrm>
            <a:off x="1919961" y="2082655"/>
            <a:ext cx="5239127" cy="615553"/>
          </a:xfrm>
          <a:prstGeom prst="rect">
            <a:avLst/>
          </a:prstGeom>
        </p:spPr>
        <p:txBody>
          <a:bodyPr wrap="none">
            <a:spAutoFit/>
          </a:bodyPr>
          <a:lstStyle/>
          <a:p>
            <a:r>
              <a:rPr lang="vi-VN" sz="3400" b="1" dirty="0">
                <a:solidFill>
                  <a:srgbClr val="C00000"/>
                </a:solidFill>
                <a:latin typeface="Cambria" panose="02040503050406030204" pitchFamily="18" charset="0"/>
                <a:ea typeface="Cambria" panose="02040503050406030204" pitchFamily="18" charset="0"/>
              </a:rPr>
              <a:t>Thuyền mành muốn nói </a:t>
            </a:r>
            <a:r>
              <a:rPr lang="en-US" sz="3400" b="1" dirty="0" smtClean="0">
                <a:solidFill>
                  <a:srgbClr val="C00000"/>
                </a:solidFill>
                <a:latin typeface="Cambria" panose="02040503050406030204" pitchFamily="18" charset="0"/>
                <a:ea typeface="Cambria" panose="02040503050406030204" pitchFamily="18" charset="0"/>
              </a:rPr>
              <a:t>:</a:t>
            </a:r>
            <a:r>
              <a:rPr lang="vi-VN" sz="3400" b="1" dirty="0" smtClean="0">
                <a:solidFill>
                  <a:srgbClr val="C00000"/>
                </a:solidFill>
                <a:latin typeface="Cambria" panose="02040503050406030204" pitchFamily="18" charset="0"/>
                <a:ea typeface="Cambria" panose="02040503050406030204" pitchFamily="18" charset="0"/>
              </a:rPr>
              <a:t> </a:t>
            </a:r>
            <a:endParaRPr lang="en-US" sz="3400" b="1" dirty="0">
              <a:solidFill>
                <a:srgbClr val="C00000"/>
              </a:solidFill>
            </a:endParaRPr>
          </a:p>
        </p:txBody>
      </p:sp>
    </p:spTree>
    <p:extLst>
      <p:ext uri="{BB962C8B-B14F-4D97-AF65-F5344CB8AC3E}">
        <p14:creationId xmlns:p14="http://schemas.microsoft.com/office/powerpoint/2010/main" val="1332713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430048" y="2778208"/>
            <a:ext cx="8396452" cy="3114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559354" y="111208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1"/>
            <p:cNvSpPr/>
            <p:nvPr/>
          </p:nvSpPr>
          <p:spPr>
            <a:xfrm>
              <a:off x="-237393" y="7908959"/>
              <a:ext cx="624898" cy="1040413"/>
            </a:xfrm>
            <a:prstGeom prst="rect">
              <a:avLst/>
            </a:prstGeom>
          </p:spPr>
          <p:txBody>
            <a:bodyPr wrap="square">
              <a:spAutoFit/>
            </a:bodyPr>
            <a:lstStyle/>
            <a:p>
              <a:pPr algn="dist">
                <a:lnSpc>
                  <a:spcPct val="150000"/>
                </a:lnSpc>
              </a:pPr>
              <a:endParaRPr lang="zh-CN" altLang="zh-CN" sz="4800" dirty="0">
                <a:solidFill>
                  <a:srgbClr val="F7821E"/>
                </a:solidFill>
                <a:latin typeface="#9Slide07 SVNZiclets" panose="02000603000000000000" pitchFamily="2" charset="0"/>
                <a:ea typeface="字魂131号-酷乐潮玩体" panose="00000500000000000000" pitchFamily="2" charset="-122"/>
                <a:sym typeface="+mn-ea"/>
              </a:endParaRPr>
            </a:p>
          </p:txBody>
        </p:sp>
      </p:grpSp>
      <p:grpSp>
        <p:nvGrpSpPr>
          <p:cNvPr id="7" name="Group 6"/>
          <p:cNvGrpSpPr/>
          <p:nvPr/>
        </p:nvGrpSpPr>
        <p:grpSpPr>
          <a:xfrm>
            <a:off x="410077" y="120745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09"/>
              <a:endParaRPr lang="en-US">
                <a:solidFill>
                  <a:prstClr val="white"/>
                </a:solidFill>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765620" y="1334923"/>
            <a:ext cx="7084193" cy="1631216"/>
          </a:xfrm>
          <a:prstGeom prst="rect">
            <a:avLst/>
          </a:prstGeom>
          <a:noFill/>
        </p:spPr>
        <p:txBody>
          <a:bodyPr wrap="square" rtlCol="0">
            <a:spAutoFit/>
          </a:bodyPr>
          <a:lstStyle/>
          <a:p>
            <a:pPr algn="ctr"/>
            <a:r>
              <a:rPr lang="vi-VN" sz="3200" b="1" dirty="0" smtClean="0">
                <a:solidFill>
                  <a:srgbClr val="002060"/>
                </a:solidFill>
                <a:latin typeface="Cambria" panose="02040503050406030204" pitchFamily="18" charset="0"/>
                <a:ea typeface="Cambria" panose="02040503050406030204" pitchFamily="18" charset="0"/>
              </a:rPr>
              <a:t>Thuyền </a:t>
            </a:r>
            <a:r>
              <a:rPr lang="vi-VN" sz="3200" b="1" dirty="0">
                <a:solidFill>
                  <a:srgbClr val="002060"/>
                </a:solidFill>
                <a:latin typeface="Cambria" panose="02040503050406030204" pitchFamily="18" charset="0"/>
                <a:ea typeface="Cambria" panose="02040503050406030204" pitchFamily="18" charset="0"/>
              </a:rPr>
              <a:t>mành giúp </a:t>
            </a:r>
            <a:r>
              <a:rPr lang="vi-VN" sz="3200" b="1" dirty="0" smtClean="0">
                <a:solidFill>
                  <a:srgbClr val="002060"/>
                </a:solidFill>
                <a:latin typeface="Cambria" panose="02040503050406030204" pitchFamily="18" charset="0"/>
                <a:ea typeface="Cambria" panose="02040503050406030204" pitchFamily="18" charset="0"/>
              </a:rPr>
              <a:t>đò </a:t>
            </a:r>
            <a:r>
              <a:rPr lang="vi-VN" sz="3200" b="1" dirty="0">
                <a:solidFill>
                  <a:srgbClr val="002060"/>
                </a:solidFill>
                <a:latin typeface="Cambria" panose="02040503050406030204" pitchFamily="18" charset="0"/>
                <a:ea typeface="Cambria" panose="02040503050406030204" pitchFamily="18" charset="0"/>
              </a:rPr>
              <a:t>ngang nhận ra giá trị của mình như thế nào? </a:t>
            </a:r>
            <a:r>
              <a:rPr lang="vi-VN" sz="3000" b="1" dirty="0">
                <a:solidFill>
                  <a:srgbClr val="002060"/>
                </a:solidFill>
                <a:latin typeface="Cambria" panose="02040503050406030204" pitchFamily="18" charset="0"/>
                <a:ea typeface="Cambria" panose="02040503050406030204" pitchFamily="18" charset="0"/>
              </a:rPr>
              <a:t/>
            </a:r>
            <a:br>
              <a:rPr lang="vi-VN" sz="3000" b="1" dirty="0">
                <a:solidFill>
                  <a:srgbClr val="002060"/>
                </a:solidFill>
                <a:latin typeface="Cambria" panose="02040503050406030204" pitchFamily="18" charset="0"/>
                <a:ea typeface="Cambria" panose="02040503050406030204" pitchFamily="18" charset="0"/>
              </a:rPr>
            </a:br>
            <a:r>
              <a:rPr lang="vi-VN" b="1" dirty="0">
                <a:solidFill>
                  <a:srgbClr val="002060"/>
                </a:solidFill>
              </a:rPr>
              <a:t/>
            </a:r>
            <a:br>
              <a:rPr lang="vi-VN" b="1" dirty="0">
                <a:solidFill>
                  <a:srgbClr val="002060"/>
                </a:solidFill>
              </a:rPr>
            </a:br>
            <a:endParaRPr lang="en-US" b="1" dirty="0">
              <a:solidFill>
                <a:srgbClr val="002060"/>
              </a:solidFill>
            </a:endParaRPr>
          </a:p>
        </p:txBody>
      </p:sp>
      <p:sp>
        <p:nvSpPr>
          <p:cNvPr id="2" name="TextBox 1"/>
          <p:cNvSpPr txBox="1"/>
          <p:nvPr/>
        </p:nvSpPr>
        <p:spPr>
          <a:xfrm>
            <a:off x="559353" y="2860968"/>
            <a:ext cx="8041721" cy="2785378"/>
          </a:xfrm>
          <a:prstGeom prst="rect">
            <a:avLst/>
          </a:prstGeom>
          <a:noFill/>
        </p:spPr>
        <p:txBody>
          <a:bodyPr wrap="square" rtlCol="0">
            <a:spAutoFit/>
          </a:bodyPr>
          <a:lstStyle/>
          <a:p>
            <a:pPr algn="just"/>
            <a:r>
              <a:rPr lang="vi-VN" sz="3500" b="1" dirty="0">
                <a:latin typeface="Cambria" panose="02040503050406030204" pitchFamily="18" charset="0"/>
                <a:ea typeface="Cambria" panose="02040503050406030204" pitchFamily="18" charset="0"/>
              </a:rPr>
              <a:t>Thuyền mành giúp đò ngang nhận ra giá trị riêng của </a:t>
            </a:r>
            <a:r>
              <a:rPr lang="vi-VN" sz="3500" b="1" dirty="0" smtClean="0">
                <a:latin typeface="Cambria" panose="02040503050406030204" pitchFamily="18" charset="0"/>
                <a:ea typeface="Cambria" panose="02040503050406030204" pitchFamily="18" charset="0"/>
              </a:rPr>
              <a:t>mình: Hằng ngày, đò ngang làm một công việc rất hữu ích là đưa đò nên đò ngang luôn được mọi người yêu mến, ngóng đợi.  </a:t>
            </a:r>
            <a:endParaRPr lang="en-US" sz="3500" b="1"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rotWithShape="1">
          <a:blip r:embed="rId6"/>
          <a:srcRect l="50662"/>
          <a:stretch/>
        </p:blipFill>
        <p:spPr>
          <a:xfrm>
            <a:off x="6592310" y="-60611"/>
            <a:ext cx="5095443" cy="1670449"/>
          </a:xfrm>
          <a:prstGeom prst="rect">
            <a:avLst/>
          </a:prstGeom>
        </p:spPr>
      </p:pic>
      <p:pic>
        <p:nvPicPr>
          <p:cNvPr id="14" name="Picture 13"/>
          <p:cNvPicPr>
            <a:picLocks noChangeAspect="1"/>
          </p:cNvPicPr>
          <p:nvPr/>
        </p:nvPicPr>
        <p:blipFill>
          <a:blip r:embed="rId7"/>
          <a:stretch>
            <a:fillRect/>
          </a:stretch>
        </p:blipFill>
        <p:spPr>
          <a:xfrm>
            <a:off x="-806015" y="-67663"/>
            <a:ext cx="9632515" cy="1664352"/>
          </a:xfrm>
          <a:prstGeom prst="rect">
            <a:avLst/>
          </a:prstGeom>
        </p:spPr>
      </p:pic>
    </p:spTree>
    <p:extLst>
      <p:ext uri="{BB962C8B-B14F-4D97-AF65-F5344CB8AC3E}">
        <p14:creationId xmlns:p14="http://schemas.microsoft.com/office/powerpoint/2010/main" val="2929517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1613616" y="5121189"/>
            <a:ext cx="8851182"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0000"/>
              </a:solidFill>
              <a:latin typeface="Cambria" panose="02040503050406030204" pitchFamily="18" charset="0"/>
              <a:ea typeface="Cambria" panose="02040503050406030204" pitchFamily="18" charset="0"/>
            </a:endParaRPr>
          </a:p>
        </p:txBody>
      </p:sp>
      <p:sp>
        <p:nvSpPr>
          <p:cNvPr id="9" name="Rounded Rectangle 8"/>
          <p:cNvSpPr/>
          <p:nvPr/>
        </p:nvSpPr>
        <p:spPr>
          <a:xfrm>
            <a:off x="1662544" y="2344815"/>
            <a:ext cx="8802255"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a:extLst>
              <a:ext uri="{FF2B5EF4-FFF2-40B4-BE49-F238E27FC236}">
                <a16:creationId xmlns:a16="http://schemas.microsoft.com/office/drawing/2014/main" xmlns="" id="{374BA373-0D5B-441B-8785-6935E06E5EAE}"/>
              </a:ext>
            </a:extLst>
          </p:cNvPr>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endParaRPr kumimoji="0" lang="zh-CN" altLang="en-US" sz="3000" i="0" u="none" strike="noStrike" kern="1200" cap="none" spc="300" normalizeH="0" baseline="0" noProof="0" dirty="0">
              <a:ln>
                <a:noFill/>
              </a:ln>
              <a:solidFill>
                <a:schemeClr val="tx1"/>
              </a:solidFill>
              <a:effectLst/>
              <a:uLnTx/>
              <a:uFillTx/>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2400657"/>
          </a:xfrm>
          <a:prstGeom prst="rect">
            <a:avLst/>
          </a:prstGeom>
        </p:spPr>
        <p:txBody>
          <a:bodyPr wrap="square">
            <a:spAutoFit/>
          </a:bodyPr>
          <a:lstStyle/>
          <a:p>
            <a:pPr algn="ctr"/>
            <a:r>
              <a:rPr lang="vi-VN" sz="3000" b="1" i="0" dirty="0" smtClean="0">
                <a:solidFill>
                  <a:srgbClr val="002060"/>
                </a:solidFill>
                <a:effectLst/>
                <a:latin typeface="Cambria" panose="02040503050406030204" pitchFamily="18" charset="0"/>
                <a:ea typeface="Cambria" panose="02040503050406030204" pitchFamily="18" charset="0"/>
              </a:rPr>
              <a:t>A. Ở đâu cũng có những điều mới lạ cho chúng ta học hỏi.</a:t>
            </a:r>
          </a:p>
          <a:p>
            <a:pPr algn="just"/>
            <a:r>
              <a:rPr lang="vi-VN" sz="3000" dirty="0">
                <a:latin typeface="Cambria" panose="02040503050406030204" pitchFamily="18" charset="0"/>
                <a:ea typeface="Cambria" panose="02040503050406030204" pitchFamily="18" charset="0"/>
              </a:rPr>
              <a:t/>
            </a:r>
            <a:br>
              <a:rPr lang="vi-VN" sz="3000" dirty="0">
                <a:latin typeface="Cambria" panose="02040503050406030204" pitchFamily="18" charset="0"/>
                <a:ea typeface="Cambria" panose="02040503050406030204" pitchFamily="18" charset="0"/>
              </a:rPr>
            </a:br>
            <a:r>
              <a:rPr lang="vi-VN" sz="3000" dirty="0">
                <a:latin typeface="Cambria" panose="02040503050406030204" pitchFamily="18" charset="0"/>
                <a:ea typeface="Cambria" panose="02040503050406030204" pitchFamily="18" charset="0"/>
              </a:rPr>
              <a:t/>
            </a:r>
            <a:br>
              <a:rPr lang="vi-VN" sz="3000" dirty="0">
                <a:latin typeface="Cambria" panose="02040503050406030204" pitchFamily="18" charset="0"/>
                <a:ea typeface="Cambria" panose="02040503050406030204" pitchFamily="18" charset="0"/>
              </a:rPr>
            </a:br>
            <a:endParaRPr lang="en-US" sz="3000" dirty="0">
              <a:latin typeface="Cambria" panose="02040503050406030204" pitchFamily="18" charset="0"/>
              <a:ea typeface="Cambria" panose="02040503050406030204" pitchFamily="18" charset="0"/>
            </a:endParaRPr>
          </a:p>
        </p:txBody>
      </p:sp>
      <p:sp>
        <p:nvSpPr>
          <p:cNvPr id="2" name="TextBox 1"/>
          <p:cNvSpPr txBox="1"/>
          <p:nvPr/>
        </p:nvSpPr>
        <p:spPr>
          <a:xfrm>
            <a:off x="1806049" y="502735"/>
            <a:ext cx="9980310" cy="1354217"/>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Theo em, câu chuyện muốn nói với chúng ta điều gì? Chọn câu trả lời dưới đây hoặc nêu ý kiến của em.</a:t>
            </a:r>
          </a:p>
          <a:p>
            <a:pPr algn="ctr"/>
            <a:endParaRPr lang="en-US" dirty="0"/>
          </a:p>
        </p:txBody>
      </p:sp>
      <p:sp>
        <p:nvSpPr>
          <p:cNvPr id="10" name="Rounded Rectangle 9"/>
          <p:cNvSpPr/>
          <p:nvPr/>
        </p:nvSpPr>
        <p:spPr>
          <a:xfrm>
            <a:off x="1613616" y="363900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2060"/>
                </a:solidFill>
                <a:latin typeface="Cambria" panose="02040503050406030204" pitchFamily="18" charset="0"/>
                <a:ea typeface="Cambria" panose="02040503050406030204" pitchFamily="18" charset="0"/>
              </a:rPr>
              <a:t>B. Mỗi người một việc, việc nào cũng đáng quý.</a:t>
            </a:r>
          </a:p>
        </p:txBody>
      </p:sp>
      <p:sp>
        <p:nvSpPr>
          <p:cNvPr id="11" name="TextBox 10"/>
          <p:cNvSpPr txBox="1"/>
          <p:nvPr/>
        </p:nvSpPr>
        <p:spPr>
          <a:xfrm>
            <a:off x="1894862" y="5177624"/>
            <a:ext cx="8394545" cy="1015663"/>
          </a:xfrm>
          <a:prstGeom prst="rect">
            <a:avLst/>
          </a:prstGeom>
          <a:solidFill>
            <a:schemeClr val="bg1"/>
          </a:solidFill>
        </p:spPr>
        <p:txBody>
          <a:bodyPr wrap="square" rtlCol="0">
            <a:spAutoFit/>
          </a:bodyPr>
          <a:lstStyle/>
          <a:p>
            <a:pPr algn="ctr"/>
            <a:r>
              <a:rPr lang="vi-VN" sz="3000" b="1" dirty="0" smtClean="0">
                <a:solidFill>
                  <a:srgbClr val="002060"/>
                </a:solidFill>
                <a:latin typeface="Cambria" panose="02040503050406030204" pitchFamily="18" charset="0"/>
                <a:ea typeface="Cambria" panose="02040503050406030204" pitchFamily="18" charset="0"/>
              </a:rPr>
              <a:t>C</a:t>
            </a:r>
            <a:r>
              <a:rPr lang="vi-VN" sz="3000" b="1" dirty="0">
                <a:solidFill>
                  <a:srgbClr val="002060"/>
                </a:solidFill>
                <a:latin typeface="Cambria" panose="02040503050406030204" pitchFamily="18" charset="0"/>
                <a:ea typeface="Cambria" panose="02040503050406030204" pitchFamily="18" charset="0"/>
              </a:rPr>
              <a:t>. Người chăm chỉ làm tốt công việc của mình sẽ được tôn trọng và yêu quý</a:t>
            </a:r>
            <a:r>
              <a:rPr lang="vi-VN" sz="3000" b="1" dirty="0" smtClean="0">
                <a:solidFill>
                  <a:srgbClr val="002060"/>
                </a:solidFill>
                <a:latin typeface="Cambria" panose="02040503050406030204" pitchFamily="18" charset="0"/>
                <a:ea typeface="Cambria" panose="02040503050406030204" pitchFamily="18" charset="0"/>
              </a:rPr>
              <a:t>.</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80154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2684372" y="627539"/>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smtClean="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smtClean="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endParaRPr lang="vi-VN" altLang="zh-CN" sz="8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p:txBody>
      </p:sp>
      <p:sp>
        <p:nvSpPr>
          <p:cNvPr id="7" name="TextBox 6"/>
          <p:cNvSpPr txBox="1"/>
          <p:nvPr/>
        </p:nvSpPr>
        <p:spPr>
          <a:xfrm>
            <a:off x="1722347" y="2412643"/>
            <a:ext cx="9247222" cy="2339102"/>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Mỗi người cần </a:t>
            </a:r>
            <a:r>
              <a:rPr lang="vi-VN" sz="3200" b="1" dirty="0" smtClean="0">
                <a:solidFill>
                  <a:srgbClr val="002060"/>
                </a:solidFill>
                <a:latin typeface="Cambria" panose="02040503050406030204" pitchFamily="18" charset="0"/>
                <a:ea typeface="Cambria" panose="02040503050406030204" pitchFamily="18" charset="0"/>
              </a:rPr>
              <a:t>phải học hỏi và </a:t>
            </a:r>
            <a:r>
              <a:rPr lang="vi-VN" sz="3200" b="1" dirty="0">
                <a:solidFill>
                  <a:srgbClr val="002060"/>
                </a:solidFill>
                <a:latin typeface="Cambria" panose="02040503050406030204" pitchFamily="18" charset="0"/>
                <a:ea typeface="Cambria" panose="02040503050406030204" pitchFamily="18" charset="0"/>
              </a:rPr>
              <a:t>làm tốt công việc của mình, bởi mỗi công việc có một giá trị riêng, việc nào cũng mang lại lợi ích cho cuộc sống, việc nào cũng đáng quý, đáng trân </a:t>
            </a:r>
            <a:r>
              <a:rPr lang="vi-VN" sz="3200" b="1" dirty="0" smtClean="0">
                <a:solidFill>
                  <a:srgbClr val="002060"/>
                </a:solidFill>
                <a:latin typeface="Cambria" panose="02040503050406030204" pitchFamily="18" charset="0"/>
                <a:ea typeface="Cambria" panose="02040503050406030204" pitchFamily="18" charset="0"/>
              </a:rPr>
              <a:t>trọng.</a:t>
            </a:r>
            <a:r>
              <a:rPr lang="vi-VN" sz="3200" b="1" dirty="0">
                <a:solidFill>
                  <a:srgbClr val="002060"/>
                </a:solidFill>
                <a:latin typeface="Cambria" panose="02040503050406030204" pitchFamily="18" charset="0"/>
                <a:ea typeface="Cambria" panose="02040503050406030204" pitchFamily="18" charset="0"/>
              </a:rPr>
              <a:t> </a:t>
            </a:r>
            <a:endParaRPr lang="vi-VN" sz="3200" b="1" dirty="0" smtClean="0">
              <a:solidFill>
                <a:srgbClr val="002060"/>
              </a:solidFill>
              <a:latin typeface="Cambria" panose="02040503050406030204" pitchFamily="18" charset="0"/>
              <a:ea typeface="Cambria" panose="02040503050406030204" pitchFamily="18" charset="0"/>
            </a:endParaRPr>
          </a:p>
          <a:p>
            <a:pPr algn="just"/>
            <a:endParaRPr lang="en-US" dirty="0"/>
          </a:p>
        </p:txBody>
      </p:sp>
    </p:spTree>
    <p:extLst>
      <p:ext uri="{BB962C8B-B14F-4D97-AF65-F5344CB8AC3E}">
        <p14:creationId xmlns:p14="http://schemas.microsoft.com/office/powerpoint/2010/main" val="299681160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286946" y="24172"/>
            <a:ext cx="8229600" cy="5273747"/>
          </a:xfrm>
          <a:prstGeom prst="rect">
            <a:avLst/>
          </a:prstGeom>
        </p:spPr>
      </p:pic>
      <p:sp>
        <p:nvSpPr>
          <p:cNvPr id="5" name="Rectangle 4"/>
          <p:cNvSpPr/>
          <p:nvPr/>
        </p:nvSpPr>
        <p:spPr>
          <a:xfrm>
            <a:off x="1394599" y="1164570"/>
            <a:ext cx="8486318"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9000" b="1" dirty="0" smtClean="0">
                <a:ln w="57150">
                  <a:noFill/>
                </a:ln>
                <a:solidFill>
                  <a:sysClr val="windowText" lastClr="000000"/>
                </a:solidFill>
                <a:effectLst>
                  <a:outerShdw blurRad="38100" dist="38100" dir="2700000" algn="tl">
                    <a:srgbClr val="000000">
                      <a:alpha val="43137"/>
                    </a:srgbClr>
                  </a:outerShdw>
                </a:effectLst>
                <a:latin typeface="SVN-Dancing Script" panose="02040603050506020204" pitchFamily="18" charset="0"/>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9000" b="1" dirty="0" smtClean="0">
                <a:ln w="57150">
                  <a:noFill/>
                </a:ln>
                <a:solidFill>
                  <a:sysClr val="windowText" lastClr="000000"/>
                </a:solidFill>
                <a:effectLst>
                  <a:outerShdw blurRad="38100" dist="38100" dir="2700000" algn="tl">
                    <a:srgbClr val="000000">
                      <a:alpha val="43137"/>
                    </a:srgbClr>
                  </a:outerShdw>
                </a:effectLst>
                <a:latin typeface="SVN-Dancing Script" panose="02040603050506020204" pitchFamily="18" charset="0"/>
              </a:rPr>
              <a:t>diễn cảm</a:t>
            </a:r>
            <a:endParaRPr kumimoji="0" lang="en-US" sz="9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SVN-Dancing Script" panose="02040603050506020204" pitchFamily="18" charset="0"/>
            </a:endParaRPr>
          </a:p>
        </p:txBody>
      </p:sp>
    </p:spTree>
    <p:extLst>
      <p:ext uri="{BB962C8B-B14F-4D97-AF65-F5344CB8AC3E}">
        <p14:creationId xmlns:p14="http://schemas.microsoft.com/office/powerpoint/2010/main" val="228487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68826"/>
            <a:ext cx="11828207" cy="668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16A0AAF-4EF9-4089-89AC-41B49CF6205D}"/>
              </a:ext>
            </a:extLst>
          </p:cNvPr>
          <p:cNvSpPr txBox="1"/>
          <p:nvPr/>
        </p:nvSpPr>
        <p:spPr>
          <a:xfrm>
            <a:off x="282549" y="2436907"/>
            <a:ext cx="9943830" cy="54938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Thuyền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mành nghĩ ngợi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Bên kia sông chợt vang lên tiếng: "Ơ... đò....” 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Arial" panose="020B0604020202020204" pitchFamily="34" charset="0"/>
              </a:rPr>
              <a:t/>
            </a:r>
            <a:br>
              <a:rPr kumimoji="0" lang="vi-VN" sz="2600" b="0" i="0" u="none" strike="noStrike" kern="1200" cap="none" spc="0" normalizeH="0" baseline="0" noProof="0" dirty="0">
                <a:ln>
                  <a:noFill/>
                </a:ln>
                <a:solidFill>
                  <a:srgbClr val="002060"/>
                </a:solidFill>
                <a:effectLst/>
                <a:uLnTx/>
                <a:uFillTx/>
                <a:latin typeface="Arial" panose="020B0604020202020204" pitchFamily="34" charset="0"/>
              </a:rPr>
            </a:br>
            <a:r>
              <a:rPr kumimoji="0" lang="vi-VN" sz="2600" b="0" i="0" u="none" strike="noStrike" kern="1200" cap="none" spc="0" normalizeH="0" baseline="0" noProof="0" dirty="0">
                <a:ln>
                  <a:noFill/>
                </a:ln>
                <a:solidFill>
                  <a:prstClr val="black"/>
                </a:solidFill>
                <a:effectLst/>
                <a:uLnTx/>
                <a:uFillTx/>
                <a:latin typeface="Arial" panose="020B0604020202020204" pitchFamily="34" charset="0"/>
              </a:rPr>
              <a:t/>
            </a:r>
            <a:br>
              <a:rPr kumimoji="0" lang="vi-VN" sz="2600" b="0" i="0" u="none" strike="noStrike" kern="1200" cap="none" spc="0" normalizeH="0" baseline="0" noProof="0" dirty="0">
                <a:ln>
                  <a:noFill/>
                </a:ln>
                <a:solidFill>
                  <a:prstClr val="black"/>
                </a:solidFill>
                <a:effectLst/>
                <a:uLnTx/>
                <a:uFillTx/>
                <a:latin typeface="Arial" panose="020B0604020202020204" pitchFamily="34" charset="0"/>
              </a:rPr>
            </a:br>
            <a:endPar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896122" y="6142082"/>
            <a:ext cx="3670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290213" y="68826"/>
            <a:ext cx="11518329"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2060"/>
              </a:solidFill>
              <a:effectLst/>
              <a:uLnTx/>
              <a:uFillTx/>
              <a:latin typeface="Calibri" panose="020F0502020204030204"/>
              <a:cs typeface="+mn-cs"/>
            </a:endParaRPr>
          </a:p>
        </p:txBody>
      </p:sp>
      <p:pic>
        <p:nvPicPr>
          <p:cNvPr id="10" name="Picture 9">
            <a:extLst>
              <a:ext uri="{FF2B5EF4-FFF2-40B4-BE49-F238E27FC236}">
                <a16:creationId xmlns:a16="http://schemas.microsoft.com/office/drawing/2014/main" xmlns=""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632" y="4040422"/>
            <a:ext cx="1857467" cy="270794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12172" b="8019"/>
          <a:stretch/>
        </p:blipFill>
        <p:spPr>
          <a:xfrm flipH="1">
            <a:off x="10048568" y="2601057"/>
            <a:ext cx="2035276" cy="1449697"/>
          </a:xfrm>
          <a:prstGeom prst="rect">
            <a:avLst/>
          </a:prstGeom>
        </p:spPr>
      </p:pic>
      <p:sp>
        <p:nvSpPr>
          <p:cNvPr id="12" name="Rectangle 11"/>
          <p:cNvSpPr/>
          <p:nvPr/>
        </p:nvSpPr>
        <p:spPr>
          <a:xfrm>
            <a:off x="10006360" y="2859548"/>
            <a:ext cx="2185640" cy="1015663"/>
          </a:xfrm>
          <a:prstGeom prst="rect">
            <a:avLst/>
          </a:prstGeom>
        </p:spPr>
        <p:txBody>
          <a:bodyPr wrap="square">
            <a:spAutoFit/>
          </a:bodyPr>
          <a:lstStyle/>
          <a:p>
            <a:pPr algn="ctr"/>
            <a:r>
              <a:rPr lang="vi-VN" sz="2000" b="1" dirty="0" smtClean="0">
                <a:latin typeface="Cambria" panose="02040503050406030204" pitchFamily="18" charset="0"/>
                <a:ea typeface="Cambria" panose="02040503050406030204" pitchFamily="18" charset="0"/>
              </a:rPr>
              <a:t>Cần nhấn giọng </a:t>
            </a:r>
          </a:p>
          <a:p>
            <a:pPr algn="ctr"/>
            <a:r>
              <a:rPr lang="vi-VN" sz="2000" b="1" dirty="0" smtClean="0">
                <a:latin typeface="Cambria" panose="02040503050406030204" pitchFamily="18" charset="0"/>
                <a:ea typeface="Cambria" panose="02040503050406030204" pitchFamily="18" charset="0"/>
              </a:rPr>
              <a:t>những từ ngữ nào nhỉ?</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2515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68826"/>
            <a:ext cx="11828207" cy="668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16A0AAF-4EF9-4089-89AC-41B49CF6205D}"/>
              </a:ext>
            </a:extLst>
          </p:cNvPr>
          <p:cNvSpPr txBox="1"/>
          <p:nvPr/>
        </p:nvSpPr>
        <p:spPr>
          <a:xfrm>
            <a:off x="282549" y="2436907"/>
            <a:ext cx="11653812" cy="54938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Thuyền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mành </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nghĩ ngợi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Bên kia sông chợt vang lên tiếng</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"Ơ... đò....”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r>
            <a:br>
              <a:rPr kumimoji="0" lang="vi-VN" sz="2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b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896122" y="6142082"/>
            <a:ext cx="3670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336835" y="47668"/>
            <a:ext cx="11518329"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Tuyệt quá!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197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335880" y="161824"/>
            <a:ext cx="8585094" cy="5501557"/>
          </a:xfrm>
          <a:prstGeom prst="rect">
            <a:avLst/>
          </a:prstGeom>
        </p:spPr>
      </p:pic>
      <p:sp>
        <p:nvSpPr>
          <p:cNvPr id="5" name="Rectangle 4"/>
          <p:cNvSpPr/>
          <p:nvPr/>
        </p:nvSpPr>
        <p:spPr>
          <a:xfrm>
            <a:off x="1385268" y="1180723"/>
            <a:ext cx="84863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smtClean="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vi-VN" sz="8000" b="1" i="0" u="none" strike="noStrike" kern="1200" cap="none" spc="0" normalizeH="0" noProof="0" dirty="0" smtClean="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noProof="0" dirty="0" smtClean="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theo văn bản đọc</a:t>
            </a:r>
            <a:endParaRPr kumimoji="0" lang="en-US" sz="8000" b="1" i="0" u="none" strike="noStrike" kern="1200" cap="none" spc="0" normalizeH="0" baseline="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172571016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a:extLst>
              <a:ext uri="{FF2B5EF4-FFF2-40B4-BE49-F238E27FC236}">
                <a16:creationId xmlns:a16="http://schemas.microsoft.com/office/drawing/2014/main" xmlns="" id="{A8E535DF-15BD-D423-EF0C-7F74D154BE25}"/>
              </a:ext>
            </a:extLst>
          </p:cNvPr>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smtClean="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20" name="Rounded Rectangle 19"/>
          <p:cNvSpPr/>
          <p:nvPr/>
        </p:nvSpPr>
        <p:spPr>
          <a:xfrm>
            <a:off x="5073650" y="4234501"/>
            <a:ext cx="7092950" cy="106736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Rectangle 2"/>
          <p:cNvSpPr/>
          <p:nvPr/>
        </p:nvSpPr>
        <p:spPr>
          <a:xfrm>
            <a:off x="1619178" y="111165"/>
            <a:ext cx="9476912" cy="1383747"/>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Rectangle 3"/>
          <p:cNvSpPr/>
          <p:nvPr/>
        </p:nvSpPr>
        <p:spPr>
          <a:xfrm>
            <a:off x="2142518" y="28418"/>
            <a:ext cx="8635073" cy="1477328"/>
          </a:xfrm>
          <a:prstGeom prst="rect">
            <a:avLst/>
          </a:prstGeom>
        </p:spPr>
        <p:txBody>
          <a:bodyPr wrap="square">
            <a:spAutoFit/>
          </a:bodyPr>
          <a:lstStyle/>
          <a:p>
            <a:pPr algn="ctr"/>
            <a:r>
              <a:rPr lang="en-US" sz="4500" b="1" i="0" dirty="0" smtClean="0">
                <a:solidFill>
                  <a:srgbClr val="000000"/>
                </a:solidFill>
                <a:effectLst/>
                <a:latin typeface="Cambria" panose="02040503050406030204" pitchFamily="18" charset="0"/>
                <a:ea typeface="Cambria" panose="02040503050406030204" pitchFamily="18" charset="0"/>
              </a:rPr>
              <a:t>1. </a:t>
            </a:r>
            <a:r>
              <a:rPr lang="en-US" sz="4500" b="1" i="0" dirty="0" err="1" smtClean="0">
                <a:solidFill>
                  <a:srgbClr val="000000"/>
                </a:solidFill>
                <a:effectLst/>
                <a:latin typeface="Cambria" panose="02040503050406030204" pitchFamily="18" charset="0"/>
                <a:ea typeface="Cambria" panose="02040503050406030204" pitchFamily="18" charset="0"/>
              </a:rPr>
              <a:t>Tìm</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cách</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giải</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thích</a:t>
            </a:r>
            <a:r>
              <a:rPr lang="en-US" sz="4500" b="1" i="0" dirty="0" smtClean="0">
                <a:solidFill>
                  <a:srgbClr val="000000"/>
                </a:solidFill>
                <a:effectLst/>
                <a:latin typeface="Cambria" panose="02040503050406030204" pitchFamily="18" charset="0"/>
                <a:ea typeface="Cambria" panose="02040503050406030204" pitchFamily="18" charset="0"/>
              </a:rPr>
              <a:t> ở </a:t>
            </a:r>
            <a:r>
              <a:rPr lang="en-US" sz="4500" b="1" i="0" dirty="0" err="1" smtClean="0">
                <a:solidFill>
                  <a:srgbClr val="000000"/>
                </a:solidFill>
                <a:effectLst/>
                <a:latin typeface="Cambria" panose="02040503050406030204" pitchFamily="18" charset="0"/>
                <a:ea typeface="Cambria" panose="02040503050406030204" pitchFamily="18" charset="0"/>
              </a:rPr>
              <a:t>cột</a:t>
            </a:r>
            <a:r>
              <a:rPr lang="en-US" sz="4500" b="1" i="0" dirty="0" smtClean="0">
                <a:solidFill>
                  <a:srgbClr val="000000"/>
                </a:solidFill>
                <a:effectLst/>
                <a:latin typeface="Cambria" panose="02040503050406030204" pitchFamily="18" charset="0"/>
                <a:ea typeface="Cambria" panose="02040503050406030204" pitchFamily="18" charset="0"/>
              </a:rPr>
              <a:t> B </a:t>
            </a:r>
            <a:r>
              <a:rPr lang="en-US" sz="4500" b="1" i="0" dirty="0" err="1" smtClean="0">
                <a:solidFill>
                  <a:srgbClr val="000000"/>
                </a:solidFill>
                <a:effectLst/>
                <a:latin typeface="Cambria" panose="02040503050406030204" pitchFamily="18" charset="0"/>
                <a:ea typeface="Cambria" panose="02040503050406030204" pitchFamily="18" charset="0"/>
              </a:rPr>
              <a:t>phù</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hợp</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với</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thành</a:t>
            </a:r>
            <a:r>
              <a:rPr lang="en-US" sz="4500" b="1" i="0" dirty="0" smtClean="0">
                <a:solidFill>
                  <a:srgbClr val="000000"/>
                </a:solidFill>
                <a:effectLst/>
                <a:latin typeface="Cambria" panose="02040503050406030204" pitchFamily="18" charset="0"/>
                <a:ea typeface="Cambria" panose="02040503050406030204" pitchFamily="18" charset="0"/>
              </a:rPr>
              <a:t> </a:t>
            </a:r>
            <a:r>
              <a:rPr lang="en-US" sz="4500" b="1" i="0" dirty="0" err="1" smtClean="0">
                <a:solidFill>
                  <a:srgbClr val="000000"/>
                </a:solidFill>
                <a:effectLst/>
                <a:latin typeface="Cambria" panose="02040503050406030204" pitchFamily="18" charset="0"/>
                <a:ea typeface="Cambria" panose="02040503050406030204" pitchFamily="18" charset="0"/>
              </a:rPr>
              <a:t>ngữ</a:t>
            </a:r>
            <a:r>
              <a:rPr lang="en-US" sz="4500" b="1" i="0" dirty="0" smtClean="0">
                <a:solidFill>
                  <a:srgbClr val="000000"/>
                </a:solidFill>
                <a:effectLst/>
                <a:latin typeface="Cambria" panose="02040503050406030204" pitchFamily="18" charset="0"/>
                <a:ea typeface="Cambria" panose="02040503050406030204" pitchFamily="18" charset="0"/>
              </a:rPr>
              <a:t> ở </a:t>
            </a:r>
            <a:r>
              <a:rPr lang="en-US" sz="4500" b="1" i="0" dirty="0" err="1" smtClean="0">
                <a:solidFill>
                  <a:srgbClr val="000000"/>
                </a:solidFill>
                <a:effectLst/>
                <a:latin typeface="Cambria" panose="02040503050406030204" pitchFamily="18" charset="0"/>
                <a:ea typeface="Cambria" panose="02040503050406030204" pitchFamily="18" charset="0"/>
              </a:rPr>
              <a:t>cột</a:t>
            </a:r>
            <a:r>
              <a:rPr lang="en-US" sz="4500" b="1" i="0" dirty="0" smtClean="0">
                <a:solidFill>
                  <a:srgbClr val="000000"/>
                </a:solidFill>
                <a:effectLst/>
                <a:latin typeface="Cambria" panose="02040503050406030204" pitchFamily="18" charset="0"/>
                <a:ea typeface="Cambria" panose="02040503050406030204" pitchFamily="18" charset="0"/>
              </a:rPr>
              <a:t> A. </a:t>
            </a:r>
            <a:endParaRPr lang="en-US" sz="4500" b="1" dirty="0"/>
          </a:p>
        </p:txBody>
      </p:sp>
      <p:sp>
        <p:nvSpPr>
          <p:cNvPr id="6" name="Rounded Rectangle 5"/>
          <p:cNvSpPr/>
          <p:nvPr/>
        </p:nvSpPr>
        <p:spPr>
          <a:xfrm>
            <a:off x="36944" y="1813460"/>
            <a:ext cx="3765082" cy="93850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Rounded Rectangle 6"/>
          <p:cNvSpPr/>
          <p:nvPr/>
        </p:nvSpPr>
        <p:spPr>
          <a:xfrm>
            <a:off x="22353" y="3201422"/>
            <a:ext cx="3962947" cy="871847"/>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8" name="Rounded Rectangle 7"/>
          <p:cNvSpPr/>
          <p:nvPr/>
        </p:nvSpPr>
        <p:spPr>
          <a:xfrm>
            <a:off x="33163" y="4488118"/>
            <a:ext cx="3952137" cy="83148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9" name="Rounded Rectangle 8"/>
          <p:cNvSpPr/>
          <p:nvPr/>
        </p:nvSpPr>
        <p:spPr>
          <a:xfrm>
            <a:off x="49645" y="5730508"/>
            <a:ext cx="3980079" cy="886192"/>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 name="Rectangle 1"/>
          <p:cNvSpPr/>
          <p:nvPr/>
        </p:nvSpPr>
        <p:spPr>
          <a:xfrm>
            <a:off x="-1195" y="1943100"/>
            <a:ext cx="3803221" cy="630942"/>
          </a:xfrm>
          <a:prstGeom prst="rect">
            <a:avLst/>
          </a:prstGeom>
          <a:solidFill>
            <a:schemeClr val="bg1"/>
          </a:solidFill>
        </p:spPr>
        <p:txBody>
          <a:bodyPr wrap="none">
            <a:spAutoFit/>
          </a:bodyPr>
          <a:lstStyle/>
          <a:p>
            <a:r>
              <a:rPr lang="vi-VN" sz="3500" b="1" dirty="0" smtClean="0">
                <a:solidFill>
                  <a:srgbClr val="002060"/>
                </a:solidFill>
                <a:latin typeface="Cambria" panose="02040503050406030204" pitchFamily="18" charset="0"/>
                <a:ea typeface="Cambria" panose="02040503050406030204" pitchFamily="18" charset="0"/>
              </a:rPr>
              <a:t>Mỗi người một vẻ</a:t>
            </a:r>
            <a:endParaRPr lang="en-US" sz="3500" b="1" dirty="0">
              <a:solidFill>
                <a:srgbClr val="002060"/>
              </a:solidFill>
              <a:latin typeface="Cambria" panose="02040503050406030204" pitchFamily="18" charset="0"/>
              <a:ea typeface="Cambria" panose="02040503050406030204" pitchFamily="18" charset="0"/>
            </a:endParaRPr>
          </a:p>
        </p:txBody>
      </p:sp>
      <p:sp>
        <p:nvSpPr>
          <p:cNvPr id="10" name="Rectangle 9"/>
          <p:cNvSpPr/>
          <p:nvPr/>
        </p:nvSpPr>
        <p:spPr>
          <a:xfrm>
            <a:off x="-48305" y="3334575"/>
            <a:ext cx="4033605" cy="630942"/>
          </a:xfrm>
          <a:prstGeom prst="rect">
            <a:avLst/>
          </a:prstGeom>
          <a:solidFill>
            <a:schemeClr val="bg1"/>
          </a:solidFill>
        </p:spPr>
        <p:txBody>
          <a:bodyPr wrap="none">
            <a:spAutoFit/>
          </a:bodyPr>
          <a:lstStyle/>
          <a:p>
            <a:r>
              <a:rPr lang="vi-VN" sz="3500" b="1" dirty="0" smtClean="0">
                <a:solidFill>
                  <a:srgbClr val="002060"/>
                </a:solidFill>
                <a:latin typeface="Cambria" panose="02040503050406030204" pitchFamily="18" charset="0"/>
                <a:ea typeface="Cambria" panose="02040503050406030204" pitchFamily="18" charset="0"/>
              </a:rPr>
              <a:t>Dám nghĩ dám làm</a:t>
            </a:r>
            <a:endParaRPr lang="en-US" sz="3500" b="1" dirty="0">
              <a:solidFill>
                <a:srgbClr val="002060"/>
              </a:solidFill>
              <a:latin typeface="Cambria" panose="02040503050406030204" pitchFamily="18" charset="0"/>
              <a:ea typeface="Cambria" panose="02040503050406030204" pitchFamily="18" charset="0"/>
            </a:endParaRPr>
          </a:p>
        </p:txBody>
      </p:sp>
      <p:sp>
        <p:nvSpPr>
          <p:cNvPr id="11" name="Rectangle 10"/>
          <p:cNvSpPr/>
          <p:nvPr/>
        </p:nvSpPr>
        <p:spPr>
          <a:xfrm>
            <a:off x="58264" y="4537243"/>
            <a:ext cx="3820469" cy="630942"/>
          </a:xfrm>
          <a:prstGeom prst="rect">
            <a:avLst/>
          </a:prstGeom>
          <a:solidFill>
            <a:schemeClr val="bg1"/>
          </a:solidFill>
        </p:spPr>
        <p:txBody>
          <a:bodyPr wrap="none">
            <a:spAutoFit/>
          </a:bodyPr>
          <a:lstStyle/>
          <a:p>
            <a:r>
              <a:rPr lang="vi-VN" sz="3500" b="1" dirty="0" smtClean="0">
                <a:solidFill>
                  <a:srgbClr val="002060"/>
                </a:solidFill>
                <a:latin typeface="Cambria" panose="02040503050406030204" pitchFamily="18" charset="0"/>
                <a:ea typeface="Cambria" panose="02040503050406030204" pitchFamily="18" charset="0"/>
              </a:rPr>
              <a:t>Miệng nói tay làm</a:t>
            </a:r>
            <a:endParaRPr lang="en-US" sz="3500" b="1" dirty="0">
              <a:solidFill>
                <a:srgbClr val="002060"/>
              </a:solidFill>
              <a:latin typeface="Cambria" panose="02040503050406030204" pitchFamily="18" charset="0"/>
              <a:ea typeface="Cambria" panose="02040503050406030204" pitchFamily="18" charset="0"/>
            </a:endParaRPr>
          </a:p>
        </p:txBody>
      </p:sp>
      <p:sp>
        <p:nvSpPr>
          <p:cNvPr id="12" name="Rectangle 11"/>
          <p:cNvSpPr/>
          <p:nvPr/>
        </p:nvSpPr>
        <p:spPr>
          <a:xfrm>
            <a:off x="240973" y="5813360"/>
            <a:ext cx="3455048" cy="630942"/>
          </a:xfrm>
          <a:prstGeom prst="rect">
            <a:avLst/>
          </a:prstGeom>
          <a:solidFill>
            <a:schemeClr val="bg1"/>
          </a:solidFill>
        </p:spPr>
        <p:txBody>
          <a:bodyPr wrap="none">
            <a:spAutoFit/>
          </a:bodyPr>
          <a:lstStyle/>
          <a:p>
            <a:r>
              <a:rPr lang="vi-VN" sz="3500" b="1" dirty="0" smtClean="0">
                <a:solidFill>
                  <a:srgbClr val="002060"/>
                </a:solidFill>
                <a:latin typeface="Cambria" panose="02040503050406030204" pitchFamily="18" charset="0"/>
                <a:ea typeface="Cambria" panose="02040503050406030204" pitchFamily="18" charset="0"/>
              </a:rPr>
              <a:t>Sức dài vai rộng</a:t>
            </a:r>
            <a:endParaRPr lang="en-US" sz="3500" b="1" dirty="0">
              <a:solidFill>
                <a:srgbClr val="002060"/>
              </a:solidFill>
              <a:latin typeface="Cambria" panose="02040503050406030204" pitchFamily="18" charset="0"/>
              <a:ea typeface="Cambria" panose="02040503050406030204" pitchFamily="18" charset="0"/>
            </a:endParaRPr>
          </a:p>
        </p:txBody>
      </p:sp>
      <p:sp>
        <p:nvSpPr>
          <p:cNvPr id="13" name="Rounded Rectangle 12"/>
          <p:cNvSpPr/>
          <p:nvPr/>
        </p:nvSpPr>
        <p:spPr>
          <a:xfrm>
            <a:off x="5226050" y="1670320"/>
            <a:ext cx="6896100" cy="109819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4" name="TextBox 13"/>
          <p:cNvSpPr txBox="1"/>
          <p:nvPr/>
        </p:nvSpPr>
        <p:spPr>
          <a:xfrm>
            <a:off x="5359400" y="1723854"/>
            <a:ext cx="6807200" cy="954107"/>
          </a:xfrm>
          <a:prstGeom prst="rect">
            <a:avLst/>
          </a:prstGeom>
          <a:solidFill>
            <a:schemeClr val="bg1"/>
          </a:solidFill>
        </p:spPr>
        <p:txBody>
          <a:bodyPr wrap="square" rtlCol="0">
            <a:spAutoFit/>
          </a:bodyPr>
          <a:lstStyle/>
          <a:p>
            <a:pPr algn="ctr"/>
            <a:r>
              <a:rPr lang="vi-VN" sz="2800" b="1" dirty="0" smtClean="0">
                <a:solidFill>
                  <a:srgbClr val="002060"/>
                </a:solidFill>
                <a:latin typeface="Cambria" panose="02040503050406030204" pitchFamily="18" charset="0"/>
                <a:ea typeface="Cambria" panose="02040503050406030204" pitchFamily="18" charset="0"/>
              </a:rPr>
              <a:t>Mạnh dạn, táo bạo, có nhiều sáng kiến và sẵn sàng thực hiện sáng kiến.</a:t>
            </a:r>
            <a:endParaRPr lang="en-US" sz="2800" b="1" dirty="0">
              <a:solidFill>
                <a:srgbClr val="002060"/>
              </a:solidFill>
              <a:latin typeface="Cambria" panose="02040503050406030204" pitchFamily="18" charset="0"/>
              <a:ea typeface="Cambria" panose="02040503050406030204" pitchFamily="18" charset="0"/>
            </a:endParaRPr>
          </a:p>
        </p:txBody>
      </p:sp>
      <p:sp>
        <p:nvSpPr>
          <p:cNvPr id="15" name="Rounded Rectangle 14"/>
          <p:cNvSpPr/>
          <p:nvPr/>
        </p:nvSpPr>
        <p:spPr>
          <a:xfrm>
            <a:off x="5054600" y="2948958"/>
            <a:ext cx="7092950" cy="106736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6" name="TextBox 15"/>
          <p:cNvSpPr txBox="1"/>
          <p:nvPr/>
        </p:nvSpPr>
        <p:spPr>
          <a:xfrm>
            <a:off x="5099050" y="2963167"/>
            <a:ext cx="7327900" cy="954107"/>
          </a:xfrm>
          <a:prstGeom prst="rect">
            <a:avLst/>
          </a:prstGeom>
          <a:solidFill>
            <a:schemeClr val="bg1"/>
          </a:solidFill>
        </p:spPr>
        <p:txBody>
          <a:bodyPr wrap="square" rtlCol="0">
            <a:spAutoFit/>
          </a:bodyPr>
          <a:lstStyle/>
          <a:p>
            <a:r>
              <a:rPr lang="vi-VN" sz="2800" b="1" dirty="0" smtClean="0">
                <a:solidFill>
                  <a:srgbClr val="002060"/>
                </a:solidFill>
                <a:latin typeface="Cambria" panose="02040503050406030204" pitchFamily="18" charset="0"/>
                <a:ea typeface="Cambria" panose="02040503050406030204" pitchFamily="18" charset="0"/>
              </a:rPr>
              <a:t>Sức lực dồi dào của người đã trưởng thành, có thể gánh vác các công việc nặng nhọc. </a:t>
            </a:r>
            <a:endParaRPr lang="en-US" sz="2800" b="1" dirty="0">
              <a:solidFill>
                <a:srgbClr val="002060"/>
              </a:solidFill>
              <a:latin typeface="Cambria" panose="02040503050406030204" pitchFamily="18" charset="0"/>
              <a:ea typeface="Cambria" panose="02040503050406030204" pitchFamily="18" charset="0"/>
            </a:endParaRPr>
          </a:p>
        </p:txBody>
      </p:sp>
      <p:sp>
        <p:nvSpPr>
          <p:cNvPr id="17" name="TextBox 16"/>
          <p:cNvSpPr txBox="1"/>
          <p:nvPr/>
        </p:nvSpPr>
        <p:spPr>
          <a:xfrm>
            <a:off x="5073650" y="4202480"/>
            <a:ext cx="7200900" cy="954107"/>
          </a:xfrm>
          <a:prstGeom prst="rect">
            <a:avLst/>
          </a:prstGeom>
          <a:solidFill>
            <a:schemeClr val="bg1"/>
          </a:solidFill>
        </p:spPr>
        <p:txBody>
          <a:bodyPr wrap="square" rtlCol="0">
            <a:spAutoFit/>
          </a:bodyPr>
          <a:lstStyle/>
          <a:p>
            <a:pPr algn="ctr"/>
            <a:r>
              <a:rPr lang="vi-VN" sz="2800" b="1" dirty="0" smtClean="0">
                <a:solidFill>
                  <a:srgbClr val="002060"/>
                </a:solidFill>
                <a:latin typeface="Cambria" panose="02040503050406030204" pitchFamily="18" charset="0"/>
                <a:ea typeface="Cambria" panose="02040503050406030204" pitchFamily="18" charset="0"/>
              </a:rPr>
              <a:t>Đa dạng, phong phú với những phong cách dáng vẻ riêng.</a:t>
            </a:r>
            <a:endParaRPr lang="en-US" sz="2800" b="1" dirty="0">
              <a:solidFill>
                <a:srgbClr val="002060"/>
              </a:solidFill>
              <a:latin typeface="Cambria" panose="02040503050406030204" pitchFamily="18" charset="0"/>
              <a:ea typeface="Cambria" panose="02040503050406030204" pitchFamily="18" charset="0"/>
            </a:endParaRPr>
          </a:p>
        </p:txBody>
      </p:sp>
      <p:sp>
        <p:nvSpPr>
          <p:cNvPr id="21" name="Rounded Rectangle 20"/>
          <p:cNvSpPr/>
          <p:nvPr/>
        </p:nvSpPr>
        <p:spPr>
          <a:xfrm>
            <a:off x="5073650" y="5594958"/>
            <a:ext cx="7048500" cy="849344"/>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2" name="TextBox 21"/>
          <p:cNvSpPr txBox="1"/>
          <p:nvPr/>
        </p:nvSpPr>
        <p:spPr>
          <a:xfrm>
            <a:off x="5226050" y="5730508"/>
            <a:ext cx="7200900" cy="523220"/>
          </a:xfrm>
          <a:prstGeom prst="rect">
            <a:avLst/>
          </a:prstGeom>
          <a:solidFill>
            <a:schemeClr val="bg1"/>
          </a:solidFill>
        </p:spPr>
        <p:txBody>
          <a:bodyPr wrap="square" rtlCol="0">
            <a:spAutoFit/>
          </a:bodyPr>
          <a:lstStyle/>
          <a:p>
            <a:pPr algn="ctr"/>
            <a:r>
              <a:rPr lang="vi-VN" sz="2800" b="1" dirty="0" smtClean="0">
                <a:solidFill>
                  <a:srgbClr val="002060"/>
                </a:solidFill>
                <a:latin typeface="Cambria" panose="02040503050406030204" pitchFamily="18" charset="0"/>
                <a:ea typeface="Cambria" panose="02040503050406030204" pitchFamily="18" charset="0"/>
              </a:rPr>
              <a:t>Nhanh nhẹn, chăm chỉ trong công việc.</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4" name="Straight Connector 23"/>
          <p:cNvCxnSpPr>
            <a:stCxn id="6" idx="3"/>
          </p:cNvCxnSpPr>
          <p:nvPr/>
        </p:nvCxnSpPr>
        <p:spPr>
          <a:xfrm>
            <a:off x="3802026" y="2282713"/>
            <a:ext cx="1252574" cy="258138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a:endCxn id="13" idx="1"/>
          </p:cNvCxnSpPr>
          <p:nvPr/>
        </p:nvCxnSpPr>
        <p:spPr>
          <a:xfrm flipV="1">
            <a:off x="3997974" y="2219415"/>
            <a:ext cx="1228076" cy="1554418"/>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4029724" y="5003875"/>
            <a:ext cx="916926" cy="1003632"/>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endCxn id="16" idx="1"/>
          </p:cNvCxnSpPr>
          <p:nvPr/>
        </p:nvCxnSpPr>
        <p:spPr>
          <a:xfrm flipV="1">
            <a:off x="4182124" y="3440221"/>
            <a:ext cx="916926" cy="278196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768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ounded Rectangle 30"/>
          <p:cNvSpPr/>
          <p:nvPr/>
        </p:nvSpPr>
        <p:spPr>
          <a:xfrm>
            <a:off x="1586826" y="231518"/>
            <a:ext cx="8846049" cy="1107578"/>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Rectangle 26"/>
          <p:cNvSpPr/>
          <p:nvPr/>
        </p:nvSpPr>
        <p:spPr>
          <a:xfrm>
            <a:off x="1972638" y="4977269"/>
            <a:ext cx="8702211" cy="110503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26" name="Rectangle 25"/>
          <p:cNvSpPr/>
          <p:nvPr/>
        </p:nvSpPr>
        <p:spPr>
          <a:xfrm>
            <a:off x="823650" y="3429000"/>
            <a:ext cx="10868342" cy="124543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3" name="Rectangle 2"/>
          <p:cNvSpPr/>
          <p:nvPr/>
        </p:nvSpPr>
        <p:spPr>
          <a:xfrm>
            <a:off x="0" y="1798378"/>
            <a:ext cx="11976197" cy="1304905"/>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Rectangle 3"/>
          <p:cNvSpPr/>
          <p:nvPr/>
        </p:nvSpPr>
        <p:spPr>
          <a:xfrm>
            <a:off x="823649" y="3688331"/>
            <a:ext cx="10868342" cy="553998"/>
          </a:xfrm>
          <a:prstGeom prst="rect">
            <a:avLst/>
          </a:prstGeom>
        </p:spPr>
        <p:txBody>
          <a:bodyPr wrap="square">
            <a:spAutoFit/>
          </a:bodyPr>
          <a:lstStyle/>
          <a:p>
            <a:pPr algn="ctr"/>
            <a:r>
              <a:rPr lang="vi-VN" sz="3000" b="0" i="0" dirty="0" smtClean="0">
                <a:solidFill>
                  <a:srgbClr val="000000"/>
                </a:solidFill>
                <a:effectLst/>
                <a:latin typeface="Cambria" panose="02040503050406030204" pitchFamily="18" charset="0"/>
                <a:ea typeface="Cambria" panose="02040503050406030204" pitchFamily="18" charset="0"/>
              </a:rPr>
              <a:t>b. Lớp chúng em                                    ,chẳng bạn nào giống bạn nào.</a:t>
            </a: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8583989" y="1365032"/>
            <a:ext cx="1163343" cy="1178543"/>
          </a:xfrm>
          <a:prstGeom prst="rect">
            <a:avLst/>
          </a:prstGeom>
        </p:spPr>
      </p:pic>
      <p:sp>
        <p:nvSpPr>
          <p:cNvPr id="2" name="TextBox 1"/>
          <p:cNvSpPr txBox="1"/>
          <p:nvPr/>
        </p:nvSpPr>
        <p:spPr>
          <a:xfrm>
            <a:off x="1386639" y="215012"/>
            <a:ext cx="9246421" cy="1446550"/>
          </a:xfrm>
          <a:prstGeom prst="rect">
            <a:avLst/>
          </a:prstGeom>
          <a:noFill/>
        </p:spPr>
        <p:txBody>
          <a:bodyPr wrap="square" rtlCol="0">
            <a:spAutoFit/>
          </a:bodyPr>
          <a:lstStyle/>
          <a:p>
            <a:pPr algn="ctr"/>
            <a:r>
              <a:rPr lang="vi-VN" sz="3500" b="1" dirty="0">
                <a:solidFill>
                  <a:srgbClr val="FF0000"/>
                </a:solidFill>
                <a:latin typeface="Cambria" panose="02040503050406030204" pitchFamily="18" charset="0"/>
                <a:ea typeface="Cambria" panose="02040503050406030204" pitchFamily="18" charset="0"/>
              </a:rPr>
              <a:t>2. Thành ngữ nào có thể thay cho bông hoa trong mỗi câu sau?</a:t>
            </a:r>
          </a:p>
          <a:p>
            <a:endParaRPr lang="en-US" b="1" dirty="0"/>
          </a:p>
        </p:txBody>
      </p:sp>
      <p:sp>
        <p:nvSpPr>
          <p:cNvPr id="9" name="TextBox 8"/>
          <p:cNvSpPr txBox="1"/>
          <p:nvPr/>
        </p:nvSpPr>
        <p:spPr>
          <a:xfrm>
            <a:off x="86148" y="1873941"/>
            <a:ext cx="12019703" cy="1508105"/>
          </a:xfrm>
          <a:prstGeom prst="rect">
            <a:avLst/>
          </a:prstGeom>
          <a:noFill/>
        </p:spPr>
        <p:txBody>
          <a:bodyPr wrap="square" rtlCol="0">
            <a:spAutoFit/>
          </a:bodyPr>
          <a:lstStyle/>
          <a:p>
            <a:r>
              <a:rPr lang="vi-VN" sz="2800" dirty="0" smtClean="0">
                <a:solidFill>
                  <a:srgbClr val="000000"/>
                </a:solidFill>
                <a:latin typeface="Cambria" panose="02040503050406030204" pitchFamily="18" charset="0"/>
                <a:ea typeface="Cambria" panose="02040503050406030204" pitchFamily="18" charset="0"/>
              </a:rPr>
              <a:t>a</a:t>
            </a:r>
            <a:r>
              <a:rPr lang="vi-VN" sz="3000" dirty="0" smtClean="0">
                <a:solidFill>
                  <a:srgbClr val="000000"/>
                </a:solidFill>
                <a:latin typeface="Cambria" panose="02040503050406030204" pitchFamily="18" charset="0"/>
                <a:ea typeface="Cambria" panose="02040503050406030204" pitchFamily="18" charset="0"/>
              </a:rPr>
              <a:t>) Em </a:t>
            </a:r>
            <a:r>
              <a:rPr lang="vi-VN" sz="3000" dirty="0">
                <a:solidFill>
                  <a:srgbClr val="000000"/>
                </a:solidFill>
                <a:latin typeface="Cambria" panose="02040503050406030204" pitchFamily="18" charset="0"/>
                <a:ea typeface="Cambria" panose="02040503050406030204" pitchFamily="18" charset="0"/>
              </a:rPr>
              <a:t>rất nể phục Lâm, vì bạn ấy là người rất sáng tạo, </a:t>
            </a:r>
            <a:r>
              <a:rPr lang="vi-VN" sz="3000" dirty="0" smtClean="0">
                <a:solidFill>
                  <a:srgbClr val="000000"/>
                </a:solidFill>
                <a:latin typeface="Cambria" panose="02040503050406030204" pitchFamily="18" charset="0"/>
                <a:ea typeface="Cambria" panose="02040503050406030204" pitchFamily="18" charset="0"/>
              </a:rPr>
              <a:t>                                  giúp </a:t>
            </a:r>
            <a:r>
              <a:rPr lang="vi-VN" sz="3000" dirty="0">
                <a:solidFill>
                  <a:srgbClr val="000000"/>
                </a:solidFill>
                <a:latin typeface="Cambria" panose="02040503050406030204" pitchFamily="18" charset="0"/>
                <a:ea typeface="Cambria" panose="02040503050406030204" pitchFamily="18" charset="0"/>
              </a:rPr>
              <a:t>lớp em luôn dẫn đầu cả trường trong các hoạt động chung.</a:t>
            </a:r>
          </a:p>
          <a:p>
            <a:endParaRPr lang="en-US" sz="3200" dirty="0"/>
          </a:p>
        </p:txBody>
      </p:sp>
      <p:sp>
        <p:nvSpPr>
          <p:cNvPr id="13" name="TextBox 12"/>
          <p:cNvSpPr txBox="1"/>
          <p:nvPr/>
        </p:nvSpPr>
        <p:spPr>
          <a:xfrm>
            <a:off x="1556851" y="5071176"/>
            <a:ext cx="9328133" cy="1292662"/>
          </a:xfrm>
          <a:prstGeom prst="rect">
            <a:avLst/>
          </a:prstGeom>
          <a:noFill/>
        </p:spPr>
        <p:txBody>
          <a:bodyPr wrap="square" rtlCol="0">
            <a:spAutoFit/>
          </a:bodyPr>
          <a:lstStyle/>
          <a:p>
            <a:pPr algn="ctr"/>
            <a:r>
              <a:rPr lang="vi-VN" sz="3000" dirty="0">
                <a:solidFill>
                  <a:srgbClr val="000000"/>
                </a:solidFill>
                <a:latin typeface="Cambria" panose="02040503050406030204" pitchFamily="18" charset="0"/>
                <a:ea typeface="Cambria" panose="02040503050406030204" pitchFamily="18" charset="0"/>
              </a:rPr>
              <a:t>c. Chị </a:t>
            </a:r>
            <a:r>
              <a:rPr lang="vi-VN" sz="3000" dirty="0" smtClean="0">
                <a:solidFill>
                  <a:srgbClr val="000000"/>
                </a:solidFill>
                <a:latin typeface="Cambria" panose="02040503050406030204" pitchFamily="18" charset="0"/>
                <a:ea typeface="Cambria" panose="02040503050406030204" pitchFamily="18" charset="0"/>
              </a:rPr>
              <a:t>ấy                                      , nhanh </a:t>
            </a:r>
            <a:r>
              <a:rPr lang="vi-VN" sz="3000" dirty="0">
                <a:solidFill>
                  <a:srgbClr val="000000"/>
                </a:solidFill>
                <a:latin typeface="Cambria" panose="02040503050406030204" pitchFamily="18" charset="0"/>
                <a:ea typeface="Cambria" panose="02040503050406030204" pitchFamily="18" charset="0"/>
              </a:rPr>
              <a:t>thoăn thoắt, </a:t>
            </a:r>
            <a:endParaRPr lang="vi-VN" sz="3000" dirty="0" smtClean="0">
              <a:solidFill>
                <a:srgbClr val="000000"/>
              </a:solidFill>
              <a:latin typeface="Cambria" panose="02040503050406030204" pitchFamily="18" charset="0"/>
              <a:ea typeface="Cambria" panose="02040503050406030204" pitchFamily="18" charset="0"/>
            </a:endParaRPr>
          </a:p>
          <a:p>
            <a:pPr algn="ctr"/>
            <a:r>
              <a:rPr lang="vi-VN" sz="3000" dirty="0" smtClean="0">
                <a:solidFill>
                  <a:srgbClr val="000000"/>
                </a:solidFill>
                <a:latin typeface="Cambria" panose="02040503050406030204" pitchFamily="18" charset="0"/>
                <a:ea typeface="Cambria" panose="02040503050406030204" pitchFamily="18" charset="0"/>
              </a:rPr>
              <a:t>loáng </a:t>
            </a:r>
            <a:r>
              <a:rPr lang="vi-VN" sz="3000" dirty="0">
                <a:solidFill>
                  <a:srgbClr val="000000"/>
                </a:solidFill>
                <a:latin typeface="Cambria" panose="02040503050406030204" pitchFamily="18" charset="0"/>
                <a:ea typeface="Cambria" panose="02040503050406030204" pitchFamily="18" charset="0"/>
              </a:rPr>
              <a:t>một cái đã xong </a:t>
            </a:r>
            <a:r>
              <a:rPr lang="vi-VN" sz="3000" dirty="0" smtClean="0">
                <a:solidFill>
                  <a:srgbClr val="000000"/>
                </a:solidFill>
                <a:latin typeface="Cambria" panose="02040503050406030204" pitchFamily="18" charset="0"/>
                <a:ea typeface="Cambria" panose="02040503050406030204" pitchFamily="18" charset="0"/>
              </a:rPr>
              <a:t>việc.</a:t>
            </a:r>
            <a:endParaRPr lang="vi-VN" dirty="0">
              <a:solidFill>
                <a:srgbClr val="000000"/>
              </a:solidFill>
              <a:latin typeface="Cambria" panose="02040503050406030204" pitchFamily="18" charset="0"/>
              <a:ea typeface="Cambria" panose="02040503050406030204" pitchFamily="18" charset="0"/>
            </a:endParaRPr>
          </a:p>
          <a:p>
            <a:endParaRPr lang="en-US" dirty="0"/>
          </a:p>
        </p:txBody>
      </p:sp>
      <p:pic>
        <p:nvPicPr>
          <p:cNvPr id="15" name="Picture 1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4670643" y="3135977"/>
            <a:ext cx="1163343" cy="1178543"/>
          </a:xfrm>
          <a:prstGeom prst="rect">
            <a:avLst/>
          </a:prstGeom>
        </p:spPr>
      </p:pic>
      <p:sp>
        <p:nvSpPr>
          <p:cNvPr id="20" name="TextBox 19"/>
          <p:cNvSpPr txBox="1"/>
          <p:nvPr/>
        </p:nvSpPr>
        <p:spPr>
          <a:xfrm>
            <a:off x="8874696" y="1910951"/>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d</a:t>
            </a:r>
            <a:r>
              <a:rPr lang="vi-VN" sz="3000" i="1" dirty="0" smtClean="0">
                <a:solidFill>
                  <a:srgbClr val="002060"/>
                </a:solidFill>
                <a:latin typeface="Cambria" panose="02040503050406030204" pitchFamily="18" charset="0"/>
                <a:ea typeface="Cambria" panose="02040503050406030204" pitchFamily="18" charset="0"/>
              </a:rPr>
              <a:t>ám nghĩ dám làm</a:t>
            </a:r>
            <a:endParaRPr lang="en-US" sz="3000" i="1" dirty="0">
              <a:solidFill>
                <a:srgbClr val="002060"/>
              </a:solidFill>
              <a:latin typeface="Cambria" panose="02040503050406030204" pitchFamily="18" charset="0"/>
              <a:ea typeface="Cambria" panose="02040503050406030204" pitchFamily="18" charset="0"/>
            </a:endParaRPr>
          </a:p>
        </p:txBody>
      </p:sp>
      <p:sp>
        <p:nvSpPr>
          <p:cNvPr id="22" name="TextBox 21"/>
          <p:cNvSpPr txBox="1"/>
          <p:nvPr/>
        </p:nvSpPr>
        <p:spPr>
          <a:xfrm>
            <a:off x="3713630" y="3688815"/>
            <a:ext cx="3600305" cy="553998"/>
          </a:xfrm>
          <a:prstGeom prst="rect">
            <a:avLst/>
          </a:prstGeom>
          <a:noFill/>
        </p:spPr>
        <p:txBody>
          <a:bodyPr wrap="square" rtlCol="0">
            <a:spAutoFit/>
          </a:bodyPr>
          <a:lstStyle/>
          <a:p>
            <a:r>
              <a:rPr lang="vi-VN" sz="3000" i="1" dirty="0" smtClean="0">
                <a:solidFill>
                  <a:srgbClr val="002060"/>
                </a:solidFill>
                <a:latin typeface="Cambria" panose="02040503050406030204" pitchFamily="18" charset="0"/>
                <a:ea typeface="Cambria" panose="02040503050406030204" pitchFamily="18" charset="0"/>
              </a:rPr>
              <a:t>mỗi người một vẻ</a:t>
            </a:r>
            <a:endParaRPr lang="en-US" sz="3000" i="1" dirty="0">
              <a:solidFill>
                <a:srgbClr val="002060"/>
              </a:solidFill>
              <a:latin typeface="Cambria" panose="02040503050406030204" pitchFamily="18" charset="0"/>
              <a:ea typeface="Cambria" panose="02040503050406030204" pitchFamily="18" charset="0"/>
            </a:endParaRPr>
          </a:p>
        </p:txBody>
      </p:sp>
      <p:pic>
        <p:nvPicPr>
          <p:cNvPr id="24" name="Picture 2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4008363" y="4538964"/>
            <a:ext cx="1163343" cy="1178543"/>
          </a:xfrm>
          <a:prstGeom prst="rect">
            <a:avLst/>
          </a:prstGeom>
        </p:spPr>
      </p:pic>
      <p:sp>
        <p:nvSpPr>
          <p:cNvPr id="25" name="TextBox 24"/>
          <p:cNvSpPr txBox="1"/>
          <p:nvPr/>
        </p:nvSpPr>
        <p:spPr>
          <a:xfrm>
            <a:off x="3713629" y="5043570"/>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m</a:t>
            </a:r>
            <a:r>
              <a:rPr lang="vi-VN" sz="3000" i="1" dirty="0" smtClean="0">
                <a:solidFill>
                  <a:srgbClr val="002060"/>
                </a:solidFill>
                <a:latin typeface="Cambria" panose="02040503050406030204" pitchFamily="18" charset="0"/>
                <a:ea typeface="Cambria" panose="02040503050406030204" pitchFamily="18" charset="0"/>
              </a:rPr>
              <a:t>iệng nói  tay làm</a:t>
            </a:r>
            <a:endParaRPr lang="en-US" sz="3000" i="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613917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6"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ircle(in)">
                                      <p:cBhvr>
                                        <p:cTn id="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xmlns=""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xmlns=""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extLst>
      <p:ext uri="{BB962C8B-B14F-4D97-AF65-F5344CB8AC3E}">
        <p14:creationId xmlns:p14="http://schemas.microsoft.com/office/powerpoint/2010/main" val="4229795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65964" y="2595785"/>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xmlns=""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xmlns=""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1665964" y="545837"/>
            <a:ext cx="8023031" cy="1944793"/>
          </a:xfrm>
          <a:prstGeom prst="rect">
            <a:avLst/>
          </a:prstGeom>
        </p:spPr>
      </p:pic>
      <p:sp>
        <p:nvSpPr>
          <p:cNvPr id="6" name="TextBox 5"/>
          <p:cNvSpPr txBox="1"/>
          <p:nvPr/>
        </p:nvSpPr>
        <p:spPr>
          <a:xfrm>
            <a:off x="2039971" y="3000887"/>
            <a:ext cx="8984946" cy="1938992"/>
          </a:xfrm>
          <a:prstGeom prst="rect">
            <a:avLst/>
          </a:prstGeom>
          <a:noFill/>
        </p:spPr>
        <p:txBody>
          <a:bodyPr wrap="square" rtlCol="0">
            <a:spAutoFit/>
          </a:bodyPr>
          <a:lstStyle/>
          <a:p>
            <a:pPr algn="ctr"/>
            <a:r>
              <a:rPr lang="vi-VN" sz="4000" b="1" dirty="0" smtClean="0">
                <a:solidFill>
                  <a:srgbClr val="002060"/>
                </a:solidFill>
                <a:latin typeface="Cambria" panose="02040503050406030204" pitchFamily="18" charset="0"/>
                <a:ea typeface="Cambria" panose="02040503050406030204" pitchFamily="18" charset="0"/>
              </a:rPr>
              <a:t>Qua cuộc trò chuyện của thuyền mành và đò ngang, em học tập được điều gì cho bản thân?</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512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13E386B-D22D-8F1E-AC4F-11BFC59E33CD}"/>
              </a:ext>
            </a:extLst>
          </p:cNvPr>
          <p:cNvGrpSpPr/>
          <p:nvPr/>
        </p:nvGrpSpPr>
        <p:grpSpPr>
          <a:xfrm>
            <a:off x="2997200" y="1945711"/>
            <a:ext cx="6400800" cy="3069025"/>
            <a:chOff x="3911731" y="894056"/>
            <a:chExt cx="8406597" cy="5531461"/>
          </a:xfrm>
        </p:grpSpPr>
        <p:sp>
          <p:nvSpPr>
            <p:cNvPr id="6" name="文本框 22">
              <a:extLst>
                <a:ext uri="{FF2B5EF4-FFF2-40B4-BE49-F238E27FC236}">
                  <a16:creationId xmlns:a16="http://schemas.microsoft.com/office/drawing/2014/main" xmlns="" id="{DF852C5A-86D8-401B-81C2-36889DB0A9B1}"/>
                </a:ext>
              </a:extLst>
            </p:cNvPr>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endParaRPr>
            </a:p>
          </p:txBody>
        </p:sp>
        <p:grpSp>
          <p:nvGrpSpPr>
            <p:cNvPr id="7" name="Group 6">
              <a:extLst>
                <a:ext uri="{FF2B5EF4-FFF2-40B4-BE49-F238E27FC236}">
                  <a16:creationId xmlns:a16="http://schemas.microsoft.com/office/drawing/2014/main" xmlns="" id="{C2996A05-41AC-FEEA-9923-F995F3FE4F0E}"/>
                </a:ext>
              </a:extLst>
            </p:cNvPr>
            <p:cNvGrpSpPr/>
            <p:nvPr/>
          </p:nvGrpSpPr>
          <p:grpSpPr>
            <a:xfrm>
              <a:off x="3911731" y="894056"/>
              <a:ext cx="8095881" cy="5238072"/>
              <a:chOff x="4376142" y="0"/>
              <a:chExt cx="5920637" cy="2211327"/>
            </a:xfrm>
          </p:grpSpPr>
          <p:sp>
            <p:nvSpPr>
              <p:cNvPr id="8" name="Flowchart: Terminator 7">
                <a:extLst>
                  <a:ext uri="{FF2B5EF4-FFF2-40B4-BE49-F238E27FC236}">
                    <a16:creationId xmlns:a16="http://schemas.microsoft.com/office/drawing/2014/main" xmlns="" id="{2852771F-47B2-61DE-0313-B70759FE1E6A}"/>
                  </a:ext>
                </a:extLst>
              </p:cNvPr>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60">
                <a:extLst>
                  <a:ext uri="{FF2B5EF4-FFF2-40B4-BE49-F238E27FC236}">
                    <a16:creationId xmlns:a16="http://schemas.microsoft.com/office/drawing/2014/main" xmlns="" id="{292B412F-2835-03F7-2DF7-C6ECD1CE6876}"/>
                  </a:ext>
                </a:extLst>
              </p:cNvPr>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sp>
        <p:nvSpPr>
          <p:cNvPr id="10" name="Content Placeholder 2"/>
          <p:cNvSpPr txBox="1">
            <a:spLocks/>
          </p:cNvSpPr>
          <p:nvPr/>
        </p:nvSpPr>
        <p:spPr>
          <a:xfrm>
            <a:off x="3308980" y="2255279"/>
            <a:ext cx="5669435" cy="4351338"/>
          </a:xfrm>
          <a:prstGeom prst="rect">
            <a:avLst/>
          </a:prstGeom>
        </p:spPr>
        <p:txBody>
          <a:bodyPr lIns="101600" tIns="38100" rIns="76200" bIns="38100">
            <a:noAutofit/>
          </a:bodyPr>
          <a:lstStyle>
            <a:lvl1pPr marL="0" indent="0" algn="ctr" defTabSz="914400" rtl="0" eaLnBrk="1" fontAlgn="auto" latinLnBrk="0" hangingPunct="1">
              <a:lnSpc>
                <a:spcPct val="100000"/>
              </a:lnSpc>
              <a:spcBef>
                <a:spcPts val="1000"/>
              </a:spcBef>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vi-VN" sz="6000" b="1" dirty="0" smtClean="0">
                <a:solidFill>
                  <a:srgbClr val="002060"/>
                </a:solidFill>
                <a:latin typeface="Cambria" panose="02040503050406030204" pitchFamily="18" charset="0"/>
                <a:ea typeface="Cambria" panose="02040503050406030204" pitchFamily="18" charset="0"/>
              </a:rPr>
              <a:t>Đọc bài và </a:t>
            </a:r>
          </a:p>
          <a:p>
            <a:r>
              <a:rPr lang="vi-VN" sz="6000" b="1" dirty="0" smtClean="0">
                <a:solidFill>
                  <a:srgbClr val="002060"/>
                </a:solidFill>
                <a:latin typeface="Cambria" panose="02040503050406030204" pitchFamily="18" charset="0"/>
                <a:ea typeface="Cambria" panose="02040503050406030204" pitchFamily="18" charset="0"/>
              </a:rPr>
              <a:t>trả lời câu hỏi.</a:t>
            </a:r>
          </a:p>
        </p:txBody>
      </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extLst>
      <p:ext uri="{BB962C8B-B14F-4D97-AF65-F5344CB8AC3E}">
        <p14:creationId xmlns:p14="http://schemas.microsoft.com/office/powerpoint/2010/main" val="416666850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2099;p51"/>
          <p:cNvSpPr/>
          <p:nvPr/>
        </p:nvSpPr>
        <p:spPr>
          <a:xfrm>
            <a:off x="3903346" y="437738"/>
            <a:ext cx="7850400" cy="1362430"/>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Google Shape;961;p38"/>
          <p:cNvSpPr/>
          <p:nvPr/>
        </p:nvSpPr>
        <p:spPr>
          <a:xfrm>
            <a:off x="3532472" y="1986350"/>
            <a:ext cx="8659528" cy="4819396"/>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58" t="6155" r="1423"/>
          <a:stretch/>
        </p:blipFill>
        <p:spPr>
          <a:xfrm>
            <a:off x="3618432" y="2121435"/>
            <a:ext cx="8420228" cy="4530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xmlns="" id="{A2E582D0-D985-CF5E-6726-D6103E2C65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p:blipFill>
        <p:spPr>
          <a:xfrm>
            <a:off x="-757201" y="2101248"/>
            <a:ext cx="6113643" cy="4890680"/>
          </a:xfrm>
          <a:prstGeom prst="rect">
            <a:avLst/>
          </a:prstGeom>
        </p:spPr>
      </p:pic>
      <p:sp>
        <p:nvSpPr>
          <p:cNvPr id="5" name="Rectangle 4"/>
          <p:cNvSpPr/>
          <p:nvPr/>
        </p:nvSpPr>
        <p:spPr>
          <a:xfrm>
            <a:off x="4212341" y="437738"/>
            <a:ext cx="7299790" cy="22159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Trao đổi với bạn về những điểm giống và khác nhau giữa hai con thuyền trong tranh dưới đây.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a:r>
            <a:br>
              <a:rPr kumimoji="0" lang="vi-VN" sz="1800" b="0" i="0" u="none" strike="noStrike" kern="1200" cap="none" spc="0" normalizeH="0" baseline="0" noProof="0" dirty="0">
                <a:ln>
                  <a:noFill/>
                </a:ln>
                <a:solidFill>
                  <a:srgbClr val="000000"/>
                </a:solidFill>
                <a:effectLst/>
                <a:uLnTx/>
                <a:uFillTx/>
                <a:latin typeface="OpenSans"/>
                <a:ea typeface="+mn-ea"/>
                <a:cs typeface="+mn-cs"/>
              </a:rPr>
            </a:br>
            <a:r>
              <a:rPr kumimoji="0" lang="vi-VN" sz="1800" b="0" i="0" u="none" strike="noStrike" kern="1200" cap="none" spc="0" normalizeH="0" baseline="0" noProof="0" dirty="0">
                <a:ln>
                  <a:noFill/>
                </a:ln>
                <a:solidFill>
                  <a:srgbClr val="000000"/>
                </a:solidFill>
                <a:effectLst/>
                <a:uLnTx/>
                <a:uFillTx/>
                <a:latin typeface="OpenSans"/>
                <a:ea typeface="+mn-ea"/>
                <a:cs typeface="+mn-cs"/>
              </a:rPr>
              <a:t/>
            </a:r>
            <a:br>
              <a:rPr kumimoji="0" lang="vi-VN" sz="1800" b="0" i="0" u="none" strike="noStrike" kern="1200" cap="none" spc="0" normalizeH="0" baseline="0" noProof="0" dirty="0">
                <a:ln>
                  <a:noFill/>
                </a:ln>
                <a:solidFill>
                  <a:srgbClr val="000000"/>
                </a:solidFill>
                <a:effectLst/>
                <a:uLnTx/>
                <a:uFillTx/>
                <a:latin typeface="OpenSans"/>
                <a:ea typeface="+mn-ea"/>
                <a:cs typeface="+mn-cs"/>
              </a:rPr>
            </a:b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12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16130" y="202759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xmlns=""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xmlns=""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426205" y="2660710"/>
            <a:ext cx="7925327" cy="2193883"/>
          </a:xfrm>
          <a:prstGeom prst="rect">
            <a:avLst/>
          </a:prstGeom>
        </p:spPr>
      </p:pic>
    </p:spTree>
    <p:extLst>
      <p:ext uri="{BB962C8B-B14F-4D97-AF65-F5344CB8AC3E}">
        <p14:creationId xmlns:p14="http://schemas.microsoft.com/office/powerpoint/2010/main" val="3213160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a:extLst>
              <a:ext uri="{FF2B5EF4-FFF2-40B4-BE49-F238E27FC236}">
                <a16:creationId xmlns:a16="http://schemas.microsoft.com/office/drawing/2014/main" xmlns=""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a:extLst>
              <a:ext uri="{FF2B5EF4-FFF2-40B4-BE49-F238E27FC236}">
                <a16:creationId xmlns:a16="http://schemas.microsoft.com/office/drawing/2014/main" xmlns=""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a:extLst>
              <a:ext uri="{FF2B5EF4-FFF2-40B4-BE49-F238E27FC236}">
                <a16:creationId xmlns:a16="http://schemas.microsoft.com/office/drawing/2014/main" xmlns="" id="{4315A59A-AEC7-4595-82A9-0C17619AC3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p:blipFill>
        <p:spPr>
          <a:xfrm>
            <a:off x="2103697" y="1617823"/>
            <a:ext cx="8116789" cy="3318082"/>
          </a:xfrm>
          <a:prstGeom prst="rect">
            <a:avLst/>
          </a:prstGeom>
        </p:spPr>
      </p:pic>
      <p:sp>
        <p:nvSpPr>
          <p:cNvPr id="21" name="Rectangle 20"/>
          <p:cNvSpPr/>
          <p:nvPr/>
        </p:nvSpPr>
        <p:spPr>
          <a:xfrm>
            <a:off x="2799878" y="2396226"/>
            <a:ext cx="6747087"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000" b="1" i="0" u="none" strike="noStrike" kern="1200" cap="none" spc="0" normalizeH="0" baseline="0" noProof="0" dirty="0" smtClean="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 văn bản</a:t>
            </a:r>
            <a:endParaRPr kumimoji="0" lang="en-US" sz="9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3040960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16A0AAF-4EF9-4089-89AC-41B49CF6205D}"/>
              </a:ext>
            </a:extLst>
          </p:cNvPr>
          <p:cNvSpPr txBox="1"/>
          <p:nvPr/>
        </p:nvSpPr>
        <p:spPr>
          <a:xfrm>
            <a:off x="701793" y="1005446"/>
            <a:ext cx="10702036" cy="6709529"/>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Trời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sáng, bên kia sông đã vang lên tiếng gọi: "Ơ... đò....” Đò ngang tỉnh giấc, vội vã quay lái sang sông đón khách.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Ngày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nào cũng vậy, bất kể sớm khuya, đò ngang chăm chỉ lo việc đưa đò giữa hai bờ sông. Đôi lúc, đò ngang nhìn thấy anh thuyền mành đi qua. Thuyền mành vạm vỡ, to lớn, giương cao cánh buồm lộng gió, lướt sóng ào ào, giống như con chim khổng lồ cất cánh tung bay đến những bến bờ xa. Chắc ở những nơi đó có biết bao cái mới lạ để thuyền mành học hỏi, giúp anh ấy lớn lên. Mỗi lần nghĩ vậy, đò ngang lại cảm thấy đôi bờ của mình quá chật hẹp, muốn vứt bỏ tất cả để được đến một nơi nào đó mới và rộng lớn hơn</a:t>
            </a:r>
            <a:r>
              <a:rPr kumimoji="0" lang="vi-VN" sz="24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Một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buổi trưa nắng, đò ngang nằm nghỉ ở bến nước, chợt thuyền mành ghé đến. Đò ngang reo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p:cNvSpPr txBox="1"/>
          <p:nvPr/>
        </p:nvSpPr>
        <p:spPr>
          <a:xfrm>
            <a:off x="3791417" y="-67375"/>
            <a:ext cx="4938697" cy="858857"/>
          </a:xfrm>
          <a:prstGeom prst="horizontalScroll">
            <a:avLst/>
          </a:prstGeom>
          <a:solidFill>
            <a:schemeClr val="bg1"/>
          </a:solidFill>
          <a:ln w="19050">
            <a:solidFill>
              <a:schemeClr val="accent6"/>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smtClean="0">
                <a:ln>
                  <a:noFill/>
                </a:ln>
                <a:solidFill>
                  <a:srgbClr val="002060"/>
                </a:solidFill>
                <a:effectLst/>
                <a:uLnTx/>
                <a:uFillTx/>
                <a:latin typeface="UTM Avo" panose="02040603050506020204" pitchFamily="18" charset="0"/>
                <a:ea typeface="Cambria" panose="02040503050406030204" pitchFamily="18" charset="0"/>
                <a:cs typeface="Calibri" panose="020F0502020204030204" pitchFamily="34" charset="0"/>
              </a:rPr>
              <a:t>ĐÒ NGANG</a:t>
            </a:r>
            <a:endPar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634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783989" y="796414"/>
            <a:ext cx="10934299" cy="556613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16A0AAF-4EF9-4089-89AC-41B49CF6205D}"/>
              </a:ext>
            </a:extLst>
          </p:cNvPr>
          <p:cNvSpPr txBox="1"/>
          <p:nvPr/>
        </p:nvSpPr>
        <p:spPr>
          <a:xfrm>
            <a:off x="1193867" y="948690"/>
            <a:ext cx="9957225" cy="5909310"/>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Thuyền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mành nghĩ ngợi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Bên kia sông chợt vang lên tiếng: "Ơ... đò....” Đò ngang chào thuyền mành rồi vội vã sang sông đón khách.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945284" y="5803738"/>
            <a:ext cx="3670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19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20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943459" y="17261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B</a:t>
            </a:r>
            <a:r>
              <a:rPr kumimoji="0" lang="vi-VN" sz="5000" b="1"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3 đoạn</a:t>
            </a:r>
            <a:endParaRPr kumimoji="0" lang="en-US"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990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2229</Words>
  <Application>Microsoft Office PowerPoint</Application>
  <PresentationFormat>Custom</PresentationFormat>
  <Paragraphs>143</Paragraphs>
  <Slides>31</Slides>
  <Notes>4</Notes>
  <HiddenSlides>0</HiddenSlides>
  <MMClips>0</MMClips>
  <ScaleCrop>false</ScaleCrop>
  <HeadingPairs>
    <vt:vector size="6" baseType="variant">
      <vt:variant>
        <vt:lpstr>Fonts Used</vt:lpstr>
      </vt:variant>
      <vt:variant>
        <vt:i4>29</vt:i4>
      </vt:variant>
      <vt:variant>
        <vt:lpstr>Theme</vt:lpstr>
      </vt:variant>
      <vt:variant>
        <vt:i4>1</vt:i4>
      </vt:variant>
      <vt:variant>
        <vt:lpstr>Slide Titles</vt:lpstr>
      </vt:variant>
      <vt:variant>
        <vt:i4>31</vt:i4>
      </vt:variant>
    </vt:vector>
  </HeadingPairs>
  <TitlesOfParts>
    <vt:vector size="61" baseType="lpstr">
      <vt:lpstr>Arial</vt:lpstr>
      <vt:lpstr>OpenSans</vt:lpstr>
      <vt:lpstr>Times New Roman</vt:lpstr>
      <vt:lpstr>#9Slide05 SVNMotion Picture</vt:lpstr>
      <vt:lpstr>맑은 고딕</vt:lpstr>
      <vt:lpstr>等线</vt:lpstr>
      <vt:lpstr>字魂131号-酷乐潮玩体</vt:lpstr>
      <vt:lpstr>SVN-Dancing Script</vt:lpstr>
      <vt:lpstr>Montserrat Light</vt:lpstr>
      <vt:lpstr>Cambria</vt:lpstr>
      <vt:lpstr>#9Slide07 HoneyCream</vt:lpstr>
      <vt:lpstr>UTM Avo</vt:lpstr>
      <vt:lpstr>微软雅黑</vt:lpstr>
      <vt:lpstr>等线 Light</vt:lpstr>
      <vt:lpstr>#9Slide07 IcielPony</vt:lpstr>
      <vt:lpstr>#9Slide03 BoosterNextFYBlack</vt:lpstr>
      <vt:lpstr>UVF Candlescript Pro</vt:lpstr>
      <vt:lpstr>思源黑体 CN</vt:lpstr>
      <vt:lpstr>汉仪小麦体简</vt:lpstr>
      <vt:lpstr>#9Slide07 SVNZiclets</vt:lpstr>
      <vt:lpstr>Calibri</vt:lpstr>
      <vt:lpstr>#9Slide05 Bodega Script</vt:lpstr>
      <vt:lpstr>#9Slide07 SVNDessert Menu Scrip</vt:lpstr>
      <vt:lpstr>字魂130号-快乐俏黑体</vt:lpstr>
      <vt:lpstr>SVN-Newton</vt:lpstr>
      <vt:lpstr>#9Slide07 Altus</vt:lpstr>
      <vt:lpstr>#9Slide05 Aphrodite Pro</vt:lpstr>
      <vt:lpstr>Calibri Light</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Măngnon</dc:creator>
  <cp:keywords>MĂNGNON</cp:keywords>
  <cp:lastModifiedBy>HTC</cp:lastModifiedBy>
  <cp:revision>49</cp:revision>
  <dcterms:created xsi:type="dcterms:W3CDTF">2023-07-18T11:20:29Z</dcterms:created>
  <dcterms:modified xsi:type="dcterms:W3CDTF">2023-09-01T08:49:55Z</dcterms:modified>
</cp:coreProperties>
</file>