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6"/>
  </p:notesMasterIdLst>
  <p:sldIdLst>
    <p:sldId id="369" r:id="rId3"/>
    <p:sldId id="407" r:id="rId4"/>
    <p:sldId id="362" r:id="rId5"/>
    <p:sldId id="363" r:id="rId6"/>
    <p:sldId id="388" r:id="rId7"/>
    <p:sldId id="387" r:id="rId8"/>
    <p:sldId id="406" r:id="rId9"/>
    <p:sldId id="402" r:id="rId10"/>
    <p:sldId id="409" r:id="rId11"/>
    <p:sldId id="396" r:id="rId12"/>
    <p:sldId id="410" r:id="rId13"/>
    <p:sldId id="390" r:id="rId14"/>
    <p:sldId id="400" r:id="rId15"/>
    <p:sldId id="403" r:id="rId16"/>
    <p:sldId id="413" r:id="rId17"/>
    <p:sldId id="411" r:id="rId18"/>
    <p:sldId id="417" r:id="rId19"/>
    <p:sldId id="412" r:id="rId20"/>
    <p:sldId id="391" r:id="rId21"/>
    <p:sldId id="415" r:id="rId22"/>
    <p:sldId id="416" r:id="rId23"/>
    <p:sldId id="393" r:id="rId24"/>
    <p:sldId id="394" r:id="rId25"/>
  </p:sldIdLst>
  <p:sldSz cx="12192000" cy="6858000"/>
  <p:notesSz cx="6858000" cy="9144000"/>
  <p:embeddedFontLst>
    <p:embeddedFont>
      <p:font typeface="DengXian" panose="020B0604020202020204" charset="-122"/>
      <p:regular r:id="rId27"/>
      <p:bold r:id="rId28"/>
    </p:embeddedFont>
    <p:embeddedFont>
      <p:font typeface="DengXian" panose="020B0604020202020204" charset="-122"/>
      <p:regular r:id="rId27"/>
      <p:bold r:id="rId28"/>
    </p:embeddedFont>
    <p:embeddedFont>
      <p:font typeface="Cambria" panose="02040503050406030204" pitchFamily="18" charset="0"/>
      <p:regular r:id="rId29"/>
      <p:bold r:id="rId30"/>
      <p:italic r:id="rId31"/>
      <p:boldItalic r:id="rId32"/>
    </p:embeddedFont>
    <p:embeddedFont>
      <p:font typeface="Calibri Light" panose="020F0302020204030204" pitchFamily="34" charset="0"/>
      <p:regular r:id="rId33"/>
      <p:italic r:id="rId34"/>
    </p:embeddedFont>
    <p:embeddedFont>
      <p:font typeface="Vogue-ExtraBold" panose="020B0500000000000000" charset="0"/>
      <p:regular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AA4"/>
    <a:srgbClr val="FBD0CD"/>
    <a:srgbClr val="F47D74"/>
    <a:srgbClr val="046C91"/>
    <a:srgbClr val="046C92"/>
    <a:srgbClr val="E5F8FF"/>
    <a:srgbClr val="CDF2FF"/>
    <a:srgbClr val="042E3A"/>
    <a:srgbClr val="F268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14"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D6FDC-69A5-4715-95E0-9D615D5948EB}"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77F82-448B-40EA-845C-C26A5FBF35ED}" type="slidenum">
              <a:rPr lang="en-US" smtClean="0"/>
              <a:t>‹#›</a:t>
            </a:fld>
            <a:endParaRPr lang="en-US"/>
          </a:p>
        </p:txBody>
      </p:sp>
    </p:spTree>
    <p:extLst>
      <p:ext uri="{BB962C8B-B14F-4D97-AF65-F5344CB8AC3E}">
        <p14:creationId xmlns:p14="http://schemas.microsoft.com/office/powerpoint/2010/main" val="3769082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701964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1487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814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45798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634627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27628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176400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287768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39121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157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BCE7-7587-4745-74A3-BB71CE879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9D2937-C443-4966-2259-3E85D690FE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4649F3-CFAA-0AD9-858A-6BB000002DDD}"/>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5" name="Footer Placeholder 4">
            <a:extLst>
              <a:ext uri="{FF2B5EF4-FFF2-40B4-BE49-F238E27FC236}">
                <a16:creationId xmlns:a16="http://schemas.microsoft.com/office/drawing/2014/main" id="{C4B192A5-AE66-F64F-DF4F-7BE245734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CD8A-37E8-74A8-E9C3-1A6587E70A0F}"/>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061226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AFE88-3CA3-06B7-318E-B7F661AC22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F92CFC-E20A-787A-8040-928AD13F0C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CE910-9AE0-3874-6522-67A711BBEF5F}"/>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5" name="Footer Placeholder 4">
            <a:extLst>
              <a:ext uri="{FF2B5EF4-FFF2-40B4-BE49-F238E27FC236}">
                <a16:creationId xmlns:a16="http://schemas.microsoft.com/office/drawing/2014/main" id="{63FD1119-0396-7BC1-8499-0C171C2C0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2859B-89F4-7FB5-652E-40FFBD1FED47}"/>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932633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2D1858-C2E2-BDE1-C750-69E1ACD08B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D680E2-BAAA-E471-6C06-70587512F0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32A86-E49B-7FC5-42CF-FBD0E203CE51}"/>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5" name="Footer Placeholder 4">
            <a:extLst>
              <a:ext uri="{FF2B5EF4-FFF2-40B4-BE49-F238E27FC236}">
                <a16:creationId xmlns:a16="http://schemas.microsoft.com/office/drawing/2014/main" id="{F5E8DD1C-B192-D346-B02E-362C8CF9B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92FE4-C85D-B437-FA50-830D1A2712EB}"/>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443379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54506D8-7FC1-F5EE-2C6C-46E6A285EC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4862" y="6440153"/>
            <a:ext cx="328665" cy="328665"/>
          </a:xfrm>
          <a:prstGeom prst="rect">
            <a:avLst/>
          </a:prstGeom>
        </p:spPr>
      </p:pic>
      <p:pic>
        <p:nvPicPr>
          <p:cNvPr id="4" name="图片 3">
            <a:extLst>
              <a:ext uri="{FF2B5EF4-FFF2-40B4-BE49-F238E27FC236}">
                <a16:creationId xmlns:a16="http://schemas.microsoft.com/office/drawing/2014/main" id="{4A2F9EA5-2C4F-A4A0-BA9E-DAE7F312C0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67822" y="6604485"/>
            <a:ext cx="164333" cy="164333"/>
          </a:xfrm>
          <a:prstGeom prst="rect">
            <a:avLst/>
          </a:prstGeom>
        </p:spPr>
      </p:pic>
      <p:pic>
        <p:nvPicPr>
          <p:cNvPr id="5" name="图片 4">
            <a:extLst>
              <a:ext uri="{FF2B5EF4-FFF2-40B4-BE49-F238E27FC236}">
                <a16:creationId xmlns:a16="http://schemas.microsoft.com/office/drawing/2014/main" id="{5AC20A29-F132-ECEE-AFE4-DF5279EF155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551975" y="689034"/>
            <a:ext cx="539331" cy="410195"/>
          </a:xfrm>
          <a:prstGeom prst="rect">
            <a:avLst/>
          </a:prstGeom>
        </p:spPr>
      </p:pic>
      <p:pic>
        <p:nvPicPr>
          <p:cNvPr id="6" name="图片 5">
            <a:extLst>
              <a:ext uri="{FF2B5EF4-FFF2-40B4-BE49-F238E27FC236}">
                <a16:creationId xmlns:a16="http://schemas.microsoft.com/office/drawing/2014/main" id="{BE3E8655-1624-58E6-C5E2-33CF246C276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551975" y="159509"/>
            <a:ext cx="539331" cy="529525"/>
          </a:xfrm>
          <a:prstGeom prst="rect">
            <a:avLst/>
          </a:prstGeom>
        </p:spPr>
      </p:pic>
      <p:pic>
        <p:nvPicPr>
          <p:cNvPr id="7" name="图片 6">
            <a:extLst>
              <a:ext uri="{FF2B5EF4-FFF2-40B4-BE49-F238E27FC236}">
                <a16:creationId xmlns:a16="http://schemas.microsoft.com/office/drawing/2014/main" id="{6F06C411-6885-7246-1E9D-F44AD4E21EE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4548" y="519595"/>
            <a:ext cx="670520" cy="670520"/>
          </a:xfrm>
          <a:prstGeom prst="rect">
            <a:avLst/>
          </a:prstGeom>
        </p:spPr>
      </p:pic>
    </p:spTree>
    <p:extLst>
      <p:ext uri="{BB962C8B-B14F-4D97-AF65-F5344CB8AC3E}">
        <p14:creationId xmlns:p14="http://schemas.microsoft.com/office/powerpoint/2010/main" val="737487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863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899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458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265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0536B-C888-8E04-A689-3ED904E22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6430D0-55D0-FEB0-AD52-EFBC29A31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37B47-A452-90E2-75EC-562541635245}"/>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5" name="Footer Placeholder 4">
            <a:extLst>
              <a:ext uri="{FF2B5EF4-FFF2-40B4-BE49-F238E27FC236}">
                <a16:creationId xmlns:a16="http://schemas.microsoft.com/office/drawing/2014/main" id="{D8549606-E2BA-163D-791C-6C3BBFEC0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329CA-8A71-25AB-4D76-180C5280E0A6}"/>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827426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5A76B-E1B2-D65C-EAB5-38A1DE3704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E19D06-564F-B061-8C75-3B8B1B1E9D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8CBBC3-C878-651C-F3CB-8EE0D40457D4}"/>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5" name="Footer Placeholder 4">
            <a:extLst>
              <a:ext uri="{FF2B5EF4-FFF2-40B4-BE49-F238E27FC236}">
                <a16:creationId xmlns:a16="http://schemas.microsoft.com/office/drawing/2014/main" id="{BB09B9CB-1CB7-4F5C-6EB5-7ED52D303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8CA92-F627-23EF-D5EA-11B90A369B14}"/>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048901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7B99-B608-F072-1950-B82D90E6D9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227056-9FDF-7117-86F8-35618EE203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2C7538-A699-9066-7EE7-229A01115C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8ECFA-1811-FEAA-003D-98D5F1FA571F}"/>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6" name="Footer Placeholder 5">
            <a:extLst>
              <a:ext uri="{FF2B5EF4-FFF2-40B4-BE49-F238E27FC236}">
                <a16:creationId xmlns:a16="http://schemas.microsoft.com/office/drawing/2014/main" id="{B644DCD4-3D79-0904-6797-2AA35E8DF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26B925-B381-80B4-4257-232076EE1383}"/>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549136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E601-9DDA-D947-20D5-48FAF64FDB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EA0DD9-BE2D-A69E-1E81-3ABDEA8F9F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49F5C9-4D26-71CF-FA7C-DFD067829C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F411A2-3C3B-7370-783E-84F1E43F3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EF89CB-9027-2ADC-3F81-C0E8AFD8A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4A071D-5FC1-E7F6-A626-D9727BCA2755}"/>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8" name="Footer Placeholder 7">
            <a:extLst>
              <a:ext uri="{FF2B5EF4-FFF2-40B4-BE49-F238E27FC236}">
                <a16:creationId xmlns:a16="http://schemas.microsoft.com/office/drawing/2014/main" id="{9EF47DD2-912E-6D13-461B-3F8604BB4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DCCC6C-21B0-C04F-EB5C-6EC4A347179B}"/>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739624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BC58-0EA7-0008-648F-B9C9D145E6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14EE4B-9230-85CE-66CB-F99B3016427E}"/>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4" name="Footer Placeholder 3">
            <a:extLst>
              <a:ext uri="{FF2B5EF4-FFF2-40B4-BE49-F238E27FC236}">
                <a16:creationId xmlns:a16="http://schemas.microsoft.com/office/drawing/2014/main" id="{912BC817-949D-1AA9-4EE5-FC198A44C0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B33683-6CE8-D8EE-08C5-4F1E91646189}"/>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2699924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47A80-A181-5BAA-24B5-0421BC14736F}"/>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3" name="Footer Placeholder 2">
            <a:extLst>
              <a:ext uri="{FF2B5EF4-FFF2-40B4-BE49-F238E27FC236}">
                <a16:creationId xmlns:a16="http://schemas.microsoft.com/office/drawing/2014/main" id="{87B8B8B3-BC37-B8F6-4685-93CC3869D6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9A3855-41BA-03EF-0674-3E1D04441985}"/>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782862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57BF-41E2-32C2-2F8F-3D33DD658C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E32C82-32CA-33A0-7BC4-6E826B81AD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5B9CE3-6DE8-A81C-A724-A228B5EB5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49625-E6B8-1D7F-647F-08E24FAA0ACE}"/>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6" name="Footer Placeholder 5">
            <a:extLst>
              <a:ext uri="{FF2B5EF4-FFF2-40B4-BE49-F238E27FC236}">
                <a16:creationId xmlns:a16="http://schemas.microsoft.com/office/drawing/2014/main" id="{129ED747-B66F-10E2-764A-1BAAEFD399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6864B-6738-C9BB-B861-68469916EEE8}"/>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627571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41E5-8166-9665-4D69-3739FD302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13207C-D117-D32F-4D4C-855613A55B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EBD6DB-24C0-4F39-5819-209008B9B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4D25C-5E8D-0B61-FE45-970D6DE9C50D}"/>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6" name="Footer Placeholder 5">
            <a:extLst>
              <a:ext uri="{FF2B5EF4-FFF2-40B4-BE49-F238E27FC236}">
                <a16:creationId xmlns:a16="http://schemas.microsoft.com/office/drawing/2014/main" id="{5C2F38CE-7243-ECDD-7A67-FF7FF48E5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5C5B5E-D9D1-5E60-A087-0C4D0464BFB8}"/>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2765142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EB97E-AFB3-1246-29AD-7887F52066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04B38A-C9E2-9461-AA15-8A47D2C9F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0A41E-2D34-1C94-6AEF-F0755B80F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AB452-236C-4B5C-99D4-CB22130E0D2F}" type="datetimeFigureOut">
              <a:rPr lang="en-US" smtClean="0"/>
              <a:t>8/24/2023</a:t>
            </a:fld>
            <a:endParaRPr lang="en-US"/>
          </a:p>
        </p:txBody>
      </p:sp>
      <p:sp>
        <p:nvSpPr>
          <p:cNvPr id="5" name="Footer Placeholder 4">
            <a:extLst>
              <a:ext uri="{FF2B5EF4-FFF2-40B4-BE49-F238E27FC236}">
                <a16:creationId xmlns:a16="http://schemas.microsoft.com/office/drawing/2014/main" id="{24D0A3A7-9DBB-03E4-6140-148CF6592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552A07-19F9-1677-CA8C-290185F7DF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9058F-7E44-489C-AF6B-FD7CA34E21D3}" type="slidenum">
              <a:rPr lang="en-US" smtClean="0"/>
              <a:t>‹#›</a:t>
            </a:fld>
            <a:endParaRPr lang="en-US"/>
          </a:p>
        </p:txBody>
      </p:sp>
    </p:spTree>
    <p:extLst>
      <p:ext uri="{BB962C8B-B14F-4D97-AF65-F5344CB8AC3E}">
        <p14:creationId xmlns:p14="http://schemas.microsoft.com/office/powerpoint/2010/main" val="120222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AA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E4CEE5-9F3A-31EE-19DA-0B12ED3A1AB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5" name="Picture 4">
            <a:extLst>
              <a:ext uri="{FF2B5EF4-FFF2-40B4-BE49-F238E27FC236}">
                <a16:creationId xmlns:a16="http://schemas.microsoft.com/office/drawing/2014/main" id="{8AF648A1-559A-1649-F685-2118C189B3E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6" name="Picture 5">
            <a:extLst>
              <a:ext uri="{FF2B5EF4-FFF2-40B4-BE49-F238E27FC236}">
                <a16:creationId xmlns:a16="http://schemas.microsoft.com/office/drawing/2014/main" id="{764A7B75-27FC-6D02-C1CF-BCD0509055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7" name="Picture 6">
            <a:extLst>
              <a:ext uri="{FF2B5EF4-FFF2-40B4-BE49-F238E27FC236}">
                <a16:creationId xmlns:a16="http://schemas.microsoft.com/office/drawing/2014/main" id="{C6EF1D7E-133F-23C9-8CFE-1277C615A73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Tree>
    <p:extLst>
      <p:ext uri="{BB962C8B-B14F-4D97-AF65-F5344CB8AC3E}">
        <p14:creationId xmlns:p14="http://schemas.microsoft.com/office/powerpoint/2010/main" val="2515979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35.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4.pn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4.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28.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29730" y="835355"/>
            <a:ext cx="2993352" cy="1301006"/>
          </a:xfrm>
          <a:prstGeom prst="rect">
            <a:avLst/>
          </a:prstGeom>
        </p:spPr>
      </p:pic>
      <p:pic>
        <p:nvPicPr>
          <p:cNvPr id="2" name="Picture 1">
            <a:extLst>
              <a:ext uri="{FF2B5EF4-FFF2-40B4-BE49-F238E27FC236}">
                <a16:creationId xmlns:a16="http://schemas.microsoft.com/office/drawing/2014/main" id="{E87EE70A-F319-B0CC-EAA3-EA3973230036}"/>
              </a:ext>
            </a:extLst>
          </p:cNvPr>
          <p:cNvPicPr>
            <a:picLocks noChangeAspect="1"/>
          </p:cNvPicPr>
          <p:nvPr/>
        </p:nvPicPr>
        <p:blipFill>
          <a:blip r:embed="rId11"/>
          <a:stretch>
            <a:fillRect/>
          </a:stretch>
        </p:blipFill>
        <p:spPr>
          <a:xfrm>
            <a:off x="1742232" y="1783006"/>
            <a:ext cx="8852159" cy="3462828"/>
          </a:xfrm>
          <a:prstGeom prst="rect">
            <a:avLst/>
          </a:prstGeom>
        </p:spPr>
      </p:pic>
    </p:spTree>
    <p:extLst>
      <p:ext uri="{BB962C8B-B14F-4D97-AF65-F5344CB8AC3E}">
        <p14:creationId xmlns:p14="http://schemas.microsoft.com/office/powerpoint/2010/main" val="4146469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944AC1-B8CC-6D62-2B48-C217EB184266}"/>
              </a:ext>
            </a:extLst>
          </p:cNvPr>
          <p:cNvGrpSpPr/>
          <p:nvPr/>
        </p:nvGrpSpPr>
        <p:grpSpPr>
          <a:xfrm>
            <a:off x="4130733" y="616621"/>
            <a:ext cx="4116186" cy="1077218"/>
            <a:chOff x="4240876" y="1933396"/>
            <a:chExt cx="4116186" cy="1077218"/>
          </a:xfrm>
        </p:grpSpPr>
        <p:sp>
          <p:nvSpPr>
            <p:cNvPr id="6" name="Rectangle: Rounded Corners 5">
              <a:extLst>
                <a:ext uri="{FF2B5EF4-FFF2-40B4-BE49-F238E27FC236}">
                  <a16:creationId xmlns:a16="http://schemas.microsoft.com/office/drawing/2014/main" id="{C9D4CAD7-82C8-F35B-F757-0C96F5DFB533}"/>
                </a:ext>
              </a:extLst>
            </p:cNvPr>
            <p:cNvSpPr/>
            <p:nvPr/>
          </p:nvSpPr>
          <p:spPr>
            <a:xfrm>
              <a:off x="4531129" y="1933396"/>
              <a:ext cx="3535680" cy="1077218"/>
            </a:xfrm>
            <a:prstGeom prst="roundRect">
              <a:avLst>
                <a:gd name="adj" fmla="val 46848"/>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BCBE30-8F50-102E-1CD2-9B5DCBFBF71E}"/>
                </a:ext>
              </a:extLst>
            </p:cNvPr>
            <p:cNvSpPr txBox="1"/>
            <p:nvPr/>
          </p:nvSpPr>
          <p:spPr>
            <a:xfrm>
              <a:off x="4240876" y="2148840"/>
              <a:ext cx="4116186" cy="646331"/>
            </a:xfrm>
            <a:prstGeom prst="rect">
              <a:avLst/>
            </a:prstGeom>
            <a:noFill/>
          </p:spPr>
          <p:txBody>
            <a:bodyPr wrap="square" rtlCol="0">
              <a:spAutoFit/>
            </a:bodyPr>
            <a:lstStyle/>
            <a:p>
              <a:pPr algn="ct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grpSp>
      <p:grpSp>
        <p:nvGrpSpPr>
          <p:cNvPr id="11" name="Group 10">
            <a:extLst>
              <a:ext uri="{FF2B5EF4-FFF2-40B4-BE49-F238E27FC236}">
                <a16:creationId xmlns:a16="http://schemas.microsoft.com/office/drawing/2014/main" id="{465E9F82-870C-E919-DF52-B9CED09C0A87}"/>
              </a:ext>
            </a:extLst>
          </p:cNvPr>
          <p:cNvGrpSpPr/>
          <p:nvPr/>
        </p:nvGrpSpPr>
        <p:grpSpPr>
          <a:xfrm>
            <a:off x="8246919" y="2607129"/>
            <a:ext cx="3129653" cy="3160647"/>
            <a:chOff x="6654107" y="3429000"/>
            <a:chExt cx="5328905" cy="2541509"/>
          </a:xfrm>
        </p:grpSpPr>
        <p:sp>
          <p:nvSpPr>
            <p:cNvPr id="12" name="Rectangle: Rounded Corners 11">
              <a:extLst>
                <a:ext uri="{FF2B5EF4-FFF2-40B4-BE49-F238E27FC236}">
                  <a16:creationId xmlns:a16="http://schemas.microsoft.com/office/drawing/2014/main" id="{D91AE30E-12BF-B554-A9BB-6E2509BC24E7}"/>
                </a:ext>
              </a:extLst>
            </p:cNvPr>
            <p:cNvSpPr/>
            <p:nvPr/>
          </p:nvSpPr>
          <p:spPr>
            <a:xfrm>
              <a:off x="6654107" y="3429000"/>
              <a:ext cx="5328905" cy="2541509"/>
            </a:xfrm>
            <a:prstGeom prst="roundRect">
              <a:avLst>
                <a:gd name="adj" fmla="val 14730"/>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E6DF400-773C-5722-4FD5-8D64DF82D85C}"/>
                </a:ext>
              </a:extLst>
            </p:cNvPr>
            <p:cNvSpPr txBox="1"/>
            <p:nvPr/>
          </p:nvSpPr>
          <p:spPr>
            <a:xfrm>
              <a:off x="6844590" y="3623189"/>
              <a:ext cx="5138422" cy="2153131"/>
            </a:xfrm>
            <a:prstGeom prst="rect">
              <a:avLst/>
            </a:prstGeom>
            <a:noFill/>
          </p:spPr>
          <p:txBody>
            <a:bodyPr wrap="square">
              <a:spAutoFit/>
            </a:bodyPr>
            <a:lstStyle/>
            <a:p>
              <a:pPr algn="just"/>
              <a:r>
                <a:rPr lang="en-US" sz="2400" dirty="0">
                  <a:latin typeface="Cambria" panose="02040503050406030204" pitchFamily="18" charset="0"/>
                </a:rPr>
                <a:t>N</a:t>
              </a:r>
              <a:r>
                <a:rPr lang="vi-VN" sz="2400" dirty="0">
                  <a:latin typeface="Cambria" panose="02040503050406030204" pitchFamily="18" charset="0"/>
                </a:rPr>
                <a:t>hân vật thầy giáo vàng anh cũng để lại ấn tượng khó quên vì việc làm và lời nói của thầy thể hiện tình yêu thương, sự trân trọng đối với học trò. </a:t>
              </a:r>
              <a:endParaRPr lang="en-US" sz="2400" dirty="0">
                <a:latin typeface="Cambria" panose="02040503050406030204" pitchFamily="18" charset="0"/>
              </a:endParaRPr>
            </a:p>
          </p:txBody>
        </p:sp>
      </p:grpSp>
      <p:cxnSp>
        <p:nvCxnSpPr>
          <p:cNvPr id="14" name="Connector: Curved 13">
            <a:extLst>
              <a:ext uri="{FF2B5EF4-FFF2-40B4-BE49-F238E27FC236}">
                <a16:creationId xmlns:a16="http://schemas.microsoft.com/office/drawing/2014/main" id="{0A18FBF1-837E-017D-7409-A4B40BE270DE}"/>
              </a:ext>
            </a:extLst>
          </p:cNvPr>
          <p:cNvCxnSpPr>
            <a:cxnSpLocks/>
            <a:stCxn id="6" idx="2"/>
            <a:endCxn id="9" idx="0"/>
          </p:cNvCxnSpPr>
          <p:nvPr/>
        </p:nvCxnSpPr>
        <p:spPr>
          <a:xfrm rot="5400000">
            <a:off x="3871906" y="231243"/>
            <a:ext cx="854324" cy="3779516"/>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C6FF371B-C3DC-FA7D-9BB1-0800C8C8276A}"/>
              </a:ext>
            </a:extLst>
          </p:cNvPr>
          <p:cNvCxnSpPr>
            <a:cxnSpLocks/>
            <a:stCxn id="6" idx="2"/>
            <a:endCxn id="12" idx="0"/>
          </p:cNvCxnSpPr>
          <p:nvPr/>
        </p:nvCxnSpPr>
        <p:spPr>
          <a:xfrm rot="16200000" flipH="1">
            <a:off x="7543641" y="339024"/>
            <a:ext cx="913290" cy="3622920"/>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1866CA18-1018-DAFE-FB07-563632FB2F5B}"/>
              </a:ext>
            </a:extLst>
          </p:cNvPr>
          <p:cNvGrpSpPr/>
          <p:nvPr/>
        </p:nvGrpSpPr>
        <p:grpSpPr>
          <a:xfrm>
            <a:off x="944018" y="2548163"/>
            <a:ext cx="2930583" cy="3278577"/>
            <a:chOff x="940377" y="2438399"/>
            <a:chExt cx="2930583" cy="2936241"/>
          </a:xfrm>
        </p:grpSpPr>
        <p:grpSp>
          <p:nvGrpSpPr>
            <p:cNvPr id="8" name="Group 7">
              <a:extLst>
                <a:ext uri="{FF2B5EF4-FFF2-40B4-BE49-F238E27FC236}">
                  <a16:creationId xmlns:a16="http://schemas.microsoft.com/office/drawing/2014/main" id="{C843CEDA-E263-FC66-FDE1-471AA65CA8F3}"/>
                </a:ext>
              </a:extLst>
            </p:cNvPr>
            <p:cNvGrpSpPr/>
            <p:nvPr/>
          </p:nvGrpSpPr>
          <p:grpSpPr>
            <a:xfrm>
              <a:off x="940377" y="2438399"/>
              <a:ext cx="2930583" cy="2936241"/>
              <a:chOff x="1320800" y="3660442"/>
              <a:chExt cx="4989946" cy="1626289"/>
            </a:xfrm>
          </p:grpSpPr>
          <p:sp>
            <p:nvSpPr>
              <p:cNvPr id="9" name="Rectangle: Rounded Corners 8">
                <a:extLst>
                  <a:ext uri="{FF2B5EF4-FFF2-40B4-BE49-F238E27FC236}">
                    <a16:creationId xmlns:a16="http://schemas.microsoft.com/office/drawing/2014/main" id="{448C43CB-B51E-1A77-851D-83488429C708}"/>
                  </a:ext>
                </a:extLst>
              </p:cNvPr>
              <p:cNvSpPr/>
              <p:nvPr/>
            </p:nvSpPr>
            <p:spPr>
              <a:xfrm>
                <a:off x="1320800" y="3660442"/>
                <a:ext cx="4989946" cy="1626289"/>
              </a:xfrm>
              <a:prstGeom prst="roundRect">
                <a:avLst>
                  <a:gd name="adj" fmla="val 1611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371AD02-F962-B180-3862-432022CD3CB3}"/>
                  </a:ext>
                </a:extLst>
              </p:cNvPr>
              <p:cNvSpPr txBox="1"/>
              <p:nvPr/>
            </p:nvSpPr>
            <p:spPr>
              <a:xfrm>
                <a:off x="1380373" y="3850976"/>
                <a:ext cx="4715627" cy="523220"/>
              </a:xfrm>
              <a:prstGeom prst="rect">
                <a:avLst/>
              </a:prstGeom>
              <a:noFill/>
            </p:spPr>
            <p:txBody>
              <a:bodyPr wrap="square" rtlCol="0">
                <a:spAutoFit/>
              </a:bodyPr>
              <a:lstStyle/>
              <a:p>
                <a:pPr algn="just"/>
                <a:endParaRPr lang="en-US" sz="2800" dirty="0">
                  <a:latin typeface="Cambria" panose="02040503050406030204" pitchFamily="18" charset="0"/>
                </a:endParaRPr>
              </a:p>
            </p:txBody>
          </p:sp>
        </p:grpSp>
        <p:sp>
          <p:nvSpPr>
            <p:cNvPr id="19" name="TextBox 18">
              <a:extLst>
                <a:ext uri="{FF2B5EF4-FFF2-40B4-BE49-F238E27FC236}">
                  <a16:creationId xmlns:a16="http://schemas.microsoft.com/office/drawing/2014/main" id="{9A86360B-EA1E-8E76-15A7-FFB7FD381958}"/>
                </a:ext>
              </a:extLst>
            </p:cNvPr>
            <p:cNvSpPr txBox="1"/>
            <p:nvPr/>
          </p:nvSpPr>
          <p:spPr>
            <a:xfrm>
              <a:off x="1089473" y="2567692"/>
              <a:ext cx="2626947" cy="2677656"/>
            </a:xfrm>
            <a:prstGeom prst="rect">
              <a:avLst/>
            </a:prstGeom>
            <a:noFill/>
          </p:spPr>
          <p:txBody>
            <a:bodyPr wrap="square">
              <a:spAutoFit/>
            </a:bodyPr>
            <a:lstStyle/>
            <a:p>
              <a:pPr algn="just"/>
              <a:r>
                <a:rPr lang="vi-VN" sz="2400" dirty="0">
                  <a:latin typeface="Cambria" panose="02040503050406030204" pitchFamily="18" charset="0"/>
                </a:rPr>
                <a:t>Những con vật quen thuộc như ve sầu, gà trống, dế mèn, chim hoạ mi,... hoá thành những nghệ sĩ tài năng. </a:t>
              </a:r>
            </a:p>
          </p:txBody>
        </p:sp>
      </p:grpSp>
      <p:grpSp>
        <p:nvGrpSpPr>
          <p:cNvPr id="24" name="Group 23">
            <a:extLst>
              <a:ext uri="{FF2B5EF4-FFF2-40B4-BE49-F238E27FC236}">
                <a16:creationId xmlns:a16="http://schemas.microsoft.com/office/drawing/2014/main" id="{3E170CED-5566-6C0D-81EA-595CD7CE9CBE}"/>
              </a:ext>
            </a:extLst>
          </p:cNvPr>
          <p:cNvGrpSpPr/>
          <p:nvPr/>
        </p:nvGrpSpPr>
        <p:grpSpPr>
          <a:xfrm>
            <a:off x="4723534" y="2655910"/>
            <a:ext cx="2930583" cy="3189924"/>
            <a:chOff x="940377" y="2438399"/>
            <a:chExt cx="2930583" cy="2936241"/>
          </a:xfrm>
        </p:grpSpPr>
        <p:grpSp>
          <p:nvGrpSpPr>
            <p:cNvPr id="25" name="Group 24">
              <a:extLst>
                <a:ext uri="{FF2B5EF4-FFF2-40B4-BE49-F238E27FC236}">
                  <a16:creationId xmlns:a16="http://schemas.microsoft.com/office/drawing/2014/main" id="{FEF41FEC-CFB3-BA6F-6371-DAD815839DF0}"/>
                </a:ext>
              </a:extLst>
            </p:cNvPr>
            <p:cNvGrpSpPr/>
            <p:nvPr/>
          </p:nvGrpSpPr>
          <p:grpSpPr>
            <a:xfrm>
              <a:off x="940377" y="2438399"/>
              <a:ext cx="2930583" cy="2936241"/>
              <a:chOff x="1320800" y="3660442"/>
              <a:chExt cx="4989946" cy="1626289"/>
            </a:xfrm>
          </p:grpSpPr>
          <p:sp>
            <p:nvSpPr>
              <p:cNvPr id="27" name="Rectangle: Rounded Corners 26">
                <a:extLst>
                  <a:ext uri="{FF2B5EF4-FFF2-40B4-BE49-F238E27FC236}">
                    <a16:creationId xmlns:a16="http://schemas.microsoft.com/office/drawing/2014/main" id="{62386573-4A56-9073-B098-40CE913962AB}"/>
                  </a:ext>
                </a:extLst>
              </p:cNvPr>
              <p:cNvSpPr/>
              <p:nvPr/>
            </p:nvSpPr>
            <p:spPr>
              <a:xfrm>
                <a:off x="1320800" y="3660442"/>
                <a:ext cx="4989946" cy="1626289"/>
              </a:xfrm>
              <a:prstGeom prst="roundRect">
                <a:avLst>
                  <a:gd name="adj" fmla="val 1611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A0308C1-0FDE-F81F-5C2F-E872FE040DB8}"/>
                  </a:ext>
                </a:extLst>
              </p:cNvPr>
              <p:cNvSpPr txBox="1"/>
              <p:nvPr/>
            </p:nvSpPr>
            <p:spPr>
              <a:xfrm>
                <a:off x="1380373" y="3850976"/>
                <a:ext cx="4715627" cy="523220"/>
              </a:xfrm>
              <a:prstGeom prst="rect">
                <a:avLst/>
              </a:prstGeom>
              <a:noFill/>
            </p:spPr>
            <p:txBody>
              <a:bodyPr wrap="square" rtlCol="0">
                <a:spAutoFit/>
              </a:bodyPr>
              <a:lstStyle/>
              <a:p>
                <a:pPr algn="just"/>
                <a:endParaRPr lang="en-US" sz="2800" dirty="0">
                  <a:latin typeface="Cambria" panose="02040503050406030204" pitchFamily="18" charset="0"/>
                </a:endParaRPr>
              </a:p>
            </p:txBody>
          </p:sp>
        </p:grpSp>
        <p:sp>
          <p:nvSpPr>
            <p:cNvPr id="26" name="TextBox 25">
              <a:extLst>
                <a:ext uri="{FF2B5EF4-FFF2-40B4-BE49-F238E27FC236}">
                  <a16:creationId xmlns:a16="http://schemas.microsoft.com/office/drawing/2014/main" id="{D87B677F-3C2A-F77C-7915-B2F2A5CE8944}"/>
                </a:ext>
              </a:extLst>
            </p:cNvPr>
            <p:cNvSpPr txBox="1"/>
            <p:nvPr/>
          </p:nvSpPr>
          <p:spPr>
            <a:xfrm>
              <a:off x="1089473" y="2567692"/>
              <a:ext cx="2626947" cy="2677656"/>
            </a:xfrm>
            <a:prstGeom prst="rect">
              <a:avLst/>
            </a:prstGeom>
            <a:noFill/>
          </p:spPr>
          <p:txBody>
            <a:bodyPr wrap="square">
              <a:spAutoFit/>
            </a:bodyPr>
            <a:lstStyle/>
            <a:p>
              <a:pPr algn="just"/>
              <a:r>
                <a:rPr lang="vi-VN" sz="2400" dirty="0">
                  <a:latin typeface="Cambria" panose="02040503050406030204" pitchFamily="18" charset="0"/>
                </a:rPr>
                <a:t>Những con vật quen thuộc như ve sầu, gà trống, dế mèn, chim hoạ mi,... hoá thành những nghệ sĩ tài năng. </a:t>
              </a:r>
            </a:p>
          </p:txBody>
        </p:sp>
      </p:grpSp>
      <p:cxnSp>
        <p:nvCxnSpPr>
          <p:cNvPr id="32" name="Straight Arrow Connector 31">
            <a:extLst>
              <a:ext uri="{FF2B5EF4-FFF2-40B4-BE49-F238E27FC236}">
                <a16:creationId xmlns:a16="http://schemas.microsoft.com/office/drawing/2014/main" id="{799AE74C-CB7D-4E3D-F68E-8EDF1CD73226}"/>
              </a:ext>
            </a:extLst>
          </p:cNvPr>
          <p:cNvCxnSpPr>
            <a:stCxn id="6" idx="2"/>
          </p:cNvCxnSpPr>
          <p:nvPr/>
        </p:nvCxnSpPr>
        <p:spPr>
          <a:xfrm>
            <a:off x="6188826" y="1693839"/>
            <a:ext cx="0" cy="939727"/>
          </a:xfrm>
          <a:prstGeom prst="straightConnector1">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383FC5C-AD29-0C1C-EDFD-F6D47F8121D4}"/>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493678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2F6FEE-5D35-6181-CA6B-A948F6849B60}"/>
              </a:ext>
            </a:extLst>
          </p:cNvPr>
          <p:cNvSpPr/>
          <p:nvPr/>
        </p:nvSpPr>
        <p:spPr>
          <a:xfrm>
            <a:off x="4777736" y="4781273"/>
            <a:ext cx="3245660"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id="{5856FA2E-0394-9C27-2EA3-152C83708637}"/>
              </a:ext>
            </a:extLst>
          </p:cNvPr>
          <p:cNvSpPr/>
          <p:nvPr/>
        </p:nvSpPr>
        <p:spPr>
          <a:xfrm>
            <a:off x="1118752" y="5086697"/>
            <a:ext cx="6904644"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a:extLst>
              <a:ext uri="{FF2B5EF4-FFF2-40B4-BE49-F238E27FC236}">
                <a16:creationId xmlns:a16="http://schemas.microsoft.com/office/drawing/2014/main" id="{AC1D5AF6-08F5-B0B3-D5F9-90560F6447DB}"/>
              </a:ext>
            </a:extLst>
          </p:cNvPr>
          <p:cNvSpPr/>
          <p:nvPr/>
        </p:nvSpPr>
        <p:spPr>
          <a:xfrm>
            <a:off x="1118752" y="5392121"/>
            <a:ext cx="2268451"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9" name="Group 8">
            <a:extLst>
              <a:ext uri="{FF2B5EF4-FFF2-40B4-BE49-F238E27FC236}">
                <a16:creationId xmlns:a16="http://schemas.microsoft.com/office/drawing/2014/main" id="{6669082A-60D0-5E5F-E6A3-621765C74526}"/>
              </a:ext>
            </a:extLst>
          </p:cNvPr>
          <p:cNvGrpSpPr/>
          <p:nvPr/>
        </p:nvGrpSpPr>
        <p:grpSpPr>
          <a:xfrm>
            <a:off x="8260081" y="1494952"/>
            <a:ext cx="3637280" cy="3493401"/>
            <a:chOff x="8322883" y="1694452"/>
            <a:chExt cx="3637280" cy="3493401"/>
          </a:xfrm>
        </p:grpSpPr>
        <p:sp>
          <p:nvSpPr>
            <p:cNvPr id="8" name="Oval 7">
              <a:extLst>
                <a:ext uri="{FF2B5EF4-FFF2-40B4-BE49-F238E27FC236}">
                  <a16:creationId xmlns:a16="http://schemas.microsoft.com/office/drawing/2014/main" id="{1E2F149E-FFC6-017F-A3FB-BDC3E9BD197E}"/>
                </a:ext>
              </a:extLst>
            </p:cNvPr>
            <p:cNvSpPr/>
            <p:nvPr/>
          </p:nvSpPr>
          <p:spPr>
            <a:xfrm>
              <a:off x="8322883" y="1694452"/>
              <a:ext cx="3637280" cy="3493401"/>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TextBox 2">
              <a:extLst>
                <a:ext uri="{FF2B5EF4-FFF2-40B4-BE49-F238E27FC236}">
                  <a16:creationId xmlns:a16="http://schemas.microsoft.com/office/drawing/2014/main" id="{24EB5941-E469-EDA5-3E6A-23791EC1E874}"/>
                </a:ext>
              </a:extLst>
            </p:cNvPr>
            <p:cNvSpPr txBox="1"/>
            <p:nvPr/>
          </p:nvSpPr>
          <p:spPr>
            <a:xfrm>
              <a:off x="8532432" y="1894644"/>
              <a:ext cx="3218181" cy="32932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cs typeface="+mn-cs"/>
                </a:rPr>
                <a:t>Câu kết thúc nói đến sức ảnh hưởng của câu chuyện và các nhân vật trong chuyện đến người viết: hiện mãi trong tâm trí tôi. </a:t>
              </a:r>
            </a:p>
          </p:txBody>
        </p:sp>
      </p:grpSp>
      <p:sp>
        <p:nvSpPr>
          <p:cNvPr id="4" name="TextBox 3">
            <a:extLst>
              <a:ext uri="{FF2B5EF4-FFF2-40B4-BE49-F238E27FC236}">
                <a16:creationId xmlns:a16="http://schemas.microsoft.com/office/drawing/2014/main" id="{584CC778-899A-DA36-5527-016C81A56C22}"/>
              </a:ext>
            </a:extLst>
          </p:cNvPr>
          <p:cNvSpPr txBox="1"/>
          <p:nvPr/>
        </p:nvSpPr>
        <p:spPr>
          <a:xfrm>
            <a:off x="1700876" y="591533"/>
            <a:ext cx="903224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46C92"/>
                </a:solidFill>
                <a:latin typeface="Cambria" panose="02040503050406030204" pitchFamily="18" charset="0"/>
              </a:rPr>
              <a:t>d. </a:t>
            </a:r>
            <a:r>
              <a:rPr lang="en-US" sz="3200" b="1" dirty="0" err="1">
                <a:solidFill>
                  <a:srgbClr val="046C92"/>
                </a:solidFill>
                <a:latin typeface="Cambria" panose="02040503050406030204" pitchFamily="18" charset="0"/>
              </a:rPr>
              <a:t>Câu</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kết</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thúc</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đoạn</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nói</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gì</a:t>
            </a:r>
            <a:r>
              <a:rPr lang="en-US" sz="3200" b="1" dirty="0">
                <a:solidFill>
                  <a:srgbClr val="046C92"/>
                </a:solidFill>
                <a:latin typeface="Cambria" panose="02040503050406030204" pitchFamily="18" charset="0"/>
              </a:rPr>
              <a:t>? </a:t>
            </a:r>
          </a:p>
        </p:txBody>
      </p:sp>
      <p:sp>
        <p:nvSpPr>
          <p:cNvPr id="5" name="TextBox 4">
            <a:extLst>
              <a:ext uri="{FF2B5EF4-FFF2-40B4-BE49-F238E27FC236}">
                <a16:creationId xmlns:a16="http://schemas.microsoft.com/office/drawing/2014/main" id="{B04E9EF0-C02C-2D4D-72A4-6D629CBAEA8C}"/>
              </a:ext>
            </a:extLst>
          </p:cNvPr>
          <p:cNvSpPr txBox="1"/>
          <p:nvPr/>
        </p:nvSpPr>
        <p:spPr>
          <a:xfrm>
            <a:off x="1172557" y="1412854"/>
            <a:ext cx="6904644" cy="48536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cs typeface="+mn-cs"/>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cs typeface="+mn-cs"/>
              </a:rPr>
              <a:t>(Tùng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cxnSp>
        <p:nvCxnSpPr>
          <p:cNvPr id="11" name="Connector: Curved 10">
            <a:extLst>
              <a:ext uri="{FF2B5EF4-FFF2-40B4-BE49-F238E27FC236}">
                <a16:creationId xmlns:a16="http://schemas.microsoft.com/office/drawing/2014/main" id="{83C1B86F-B88E-80AC-C928-98486277EB41}"/>
              </a:ext>
            </a:extLst>
          </p:cNvPr>
          <p:cNvCxnSpPr>
            <a:cxnSpLocks/>
            <a:endCxn id="3" idx="2"/>
          </p:cNvCxnSpPr>
          <p:nvPr/>
        </p:nvCxnSpPr>
        <p:spPr>
          <a:xfrm flipV="1">
            <a:off x="8023396" y="4988353"/>
            <a:ext cx="2055325" cy="443626"/>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597D8A4-3626-41C3-5B24-E13E7698D80D}"/>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1159711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67022" y="1494719"/>
            <a:ext cx="2993352" cy="1301006"/>
          </a:xfrm>
          <a:prstGeom prst="rect">
            <a:avLst/>
          </a:prstGeom>
        </p:spPr>
      </p:pic>
      <p:pic>
        <p:nvPicPr>
          <p:cNvPr id="3" name="Picture 2">
            <a:extLst>
              <a:ext uri="{FF2B5EF4-FFF2-40B4-BE49-F238E27FC236}">
                <a16:creationId xmlns:a16="http://schemas.microsoft.com/office/drawing/2014/main" id="{717B378E-FE3F-A9A0-48CD-024CD4E99CBD}"/>
              </a:ext>
            </a:extLst>
          </p:cNvPr>
          <p:cNvPicPr>
            <a:picLocks noChangeAspect="1"/>
          </p:cNvPicPr>
          <p:nvPr/>
        </p:nvPicPr>
        <p:blipFill>
          <a:blip r:embed="rId11"/>
          <a:stretch>
            <a:fillRect/>
          </a:stretch>
        </p:blipFill>
        <p:spPr>
          <a:xfrm>
            <a:off x="2003018" y="2145222"/>
            <a:ext cx="8554526" cy="3266399"/>
          </a:xfrm>
          <a:prstGeom prst="rect">
            <a:avLst/>
          </a:prstGeom>
        </p:spPr>
      </p:pic>
    </p:spTree>
    <p:extLst>
      <p:ext uri="{BB962C8B-B14F-4D97-AF65-F5344CB8AC3E}">
        <p14:creationId xmlns:p14="http://schemas.microsoft.com/office/powerpoint/2010/main" val="2283154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0B8AAD-D3A3-E45F-CC0C-9EEDE506D3D3}"/>
              </a:ext>
            </a:extLst>
          </p:cNvPr>
          <p:cNvSpPr txBox="1"/>
          <p:nvPr/>
        </p:nvSpPr>
        <p:spPr>
          <a:xfrm>
            <a:off x="1257993" y="1238214"/>
            <a:ext cx="10366432" cy="3785652"/>
          </a:xfrm>
          <a:prstGeom prst="rect">
            <a:avLst/>
          </a:prstGeom>
          <a:noFill/>
        </p:spPr>
        <p:txBody>
          <a:bodyPr wrap="square">
            <a:spAutoFit/>
          </a:bodyPr>
          <a:lstStyle/>
          <a:p>
            <a:pPr algn="just" rtl="0" latinLnBrk="0"/>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400" b="0" i="0" dirty="0">
                <a:solidFill>
                  <a:srgbClr val="000000"/>
                </a:solidFill>
                <a:effectLst/>
                <a:latin typeface="Cambria" panose="02040503050406030204" pitchFamily="18" charset="0"/>
              </a:rPr>
              <a:t>(Vĩnh Nga)</a:t>
            </a:r>
          </a:p>
        </p:txBody>
      </p:sp>
      <p:grpSp>
        <p:nvGrpSpPr>
          <p:cNvPr id="4" name="Group 3">
            <a:extLst>
              <a:ext uri="{FF2B5EF4-FFF2-40B4-BE49-F238E27FC236}">
                <a16:creationId xmlns:a16="http://schemas.microsoft.com/office/drawing/2014/main" id="{0BF469C2-1D2D-7F5B-E5D3-062D70CA2E67}"/>
              </a:ext>
            </a:extLst>
          </p:cNvPr>
          <p:cNvGrpSpPr/>
          <p:nvPr/>
        </p:nvGrpSpPr>
        <p:grpSpPr>
          <a:xfrm>
            <a:off x="2338185" y="468773"/>
            <a:ext cx="7100456" cy="625605"/>
            <a:chOff x="2256904" y="561107"/>
            <a:chExt cx="8045335" cy="611497"/>
          </a:xfrm>
        </p:grpSpPr>
        <p:sp>
          <p:nvSpPr>
            <p:cNvPr id="6" name="TextBox 5">
              <a:extLst>
                <a:ext uri="{FF2B5EF4-FFF2-40B4-BE49-F238E27FC236}">
                  <a16:creationId xmlns:a16="http://schemas.microsoft.com/office/drawing/2014/main" id="{85D28609-562E-580C-1A3A-59A2D4CB1AB3}"/>
                </a:ext>
              </a:extLst>
            </p:cNvPr>
            <p:cNvSpPr txBox="1"/>
            <p:nvPr/>
          </p:nvSpPr>
          <p:spPr>
            <a:xfrm>
              <a:off x="2419463" y="561107"/>
              <a:ext cx="7882776" cy="523220"/>
            </a:xfrm>
            <a:prstGeom prst="rect">
              <a:avLst/>
            </a:prstGeom>
            <a:noFill/>
          </p:spPr>
          <p:txBody>
            <a:bodyPr wrap="square" rtlCol="0">
              <a:spAutoFit/>
            </a:bodyPr>
            <a:lstStyle/>
            <a:p>
              <a:pPr algn="just"/>
              <a:r>
                <a:rPr lang="vi-VN" sz="2800" b="1" dirty="0">
                  <a:solidFill>
                    <a:srgbClr val="046C92"/>
                  </a:solidFill>
                  <a:latin typeface="Cambria" panose="02040503050406030204" pitchFamily="18" charset="0"/>
                </a:rPr>
                <a:t>Đọc đoạn văn dưới đây và trả lời câu hỏi.</a:t>
              </a:r>
              <a:endParaRPr lang="en-US" sz="2800" b="1" dirty="0">
                <a:solidFill>
                  <a:srgbClr val="046C92"/>
                </a:solidFill>
                <a:latin typeface="Cambria" panose="02040503050406030204" pitchFamily="18" charset="0"/>
              </a:endParaRPr>
            </a:p>
          </p:txBody>
        </p:sp>
        <p:sp>
          <p:nvSpPr>
            <p:cNvPr id="7" name="Rectangle: Rounded Corners 6">
              <a:extLst>
                <a:ext uri="{FF2B5EF4-FFF2-40B4-BE49-F238E27FC236}">
                  <a16:creationId xmlns:a16="http://schemas.microsoft.com/office/drawing/2014/main" id="{9F6A50A8-1F42-9596-800D-94B1DBBB375F}"/>
                </a:ext>
              </a:extLst>
            </p:cNvPr>
            <p:cNvSpPr/>
            <p:nvPr/>
          </p:nvSpPr>
          <p:spPr>
            <a:xfrm>
              <a:off x="2256904" y="561107"/>
              <a:ext cx="8045335" cy="611497"/>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077A8B4-BBA8-FF67-A690-616396DD30AB}"/>
              </a:ext>
            </a:extLst>
          </p:cNvPr>
          <p:cNvGrpSpPr/>
          <p:nvPr/>
        </p:nvGrpSpPr>
        <p:grpSpPr>
          <a:xfrm>
            <a:off x="1112521" y="5023866"/>
            <a:ext cx="10204334" cy="1289739"/>
            <a:chOff x="1173481" y="5019621"/>
            <a:chExt cx="10204334" cy="1289739"/>
          </a:xfrm>
        </p:grpSpPr>
        <p:sp>
          <p:nvSpPr>
            <p:cNvPr id="9" name="Rectangle: Rounded Corners 8">
              <a:extLst>
                <a:ext uri="{FF2B5EF4-FFF2-40B4-BE49-F238E27FC236}">
                  <a16:creationId xmlns:a16="http://schemas.microsoft.com/office/drawing/2014/main" id="{FDF112F7-09F2-19CA-A7A0-342ED167D441}"/>
                </a:ext>
              </a:extLst>
            </p:cNvPr>
            <p:cNvSpPr/>
            <p:nvPr/>
          </p:nvSpPr>
          <p:spPr>
            <a:xfrm>
              <a:off x="1173481" y="5019621"/>
              <a:ext cx="10161847" cy="1289739"/>
            </a:xfrm>
            <a:prstGeom prst="roundRect">
              <a:avLst>
                <a:gd name="adj" fmla="val 3084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CE59D6-88E3-6DB6-01CD-5B810D3FDD6D}"/>
                </a:ext>
              </a:extLst>
            </p:cNvPr>
            <p:cNvSpPr txBox="1"/>
            <p:nvPr/>
          </p:nvSpPr>
          <p:spPr>
            <a:xfrm>
              <a:off x="1300480" y="5019621"/>
              <a:ext cx="10077335" cy="1200329"/>
            </a:xfrm>
            <a:prstGeom prst="rect">
              <a:avLst/>
            </a:prstGeom>
            <a:noFill/>
          </p:spPr>
          <p:txBody>
            <a:bodyPr wrap="square">
              <a:spAutoFit/>
            </a:bodyPr>
            <a:lstStyle/>
            <a:p>
              <a:pPr algn="just" rtl="0" latinLnBrk="0"/>
              <a:r>
                <a:rPr lang="vi-VN" sz="2400" b="0" i="0" dirty="0">
                  <a:solidFill>
                    <a:srgbClr val="042E3A"/>
                  </a:solidFill>
                  <a:effectLst/>
                  <a:latin typeface="Cambria" panose="02040503050406030204" pitchFamily="18" charset="0"/>
                </a:rPr>
                <a:t>a. Câu mở đầu có điểm nào giống với câu mở đầu của đoạn văn ở bài tập 1</a:t>
              </a:r>
              <a:r>
                <a:rPr lang="en-US" sz="2400" b="0" i="0" dirty="0">
                  <a:solidFill>
                    <a:srgbClr val="042E3A"/>
                  </a:solidFill>
                  <a:effectLst/>
                  <a:latin typeface="Cambria" panose="02040503050406030204" pitchFamily="18" charset="0"/>
                </a:rPr>
                <a:t>?</a:t>
              </a:r>
              <a:endParaRPr lang="vi-VN" sz="2400" b="0" i="0" dirty="0">
                <a:solidFill>
                  <a:srgbClr val="042E3A"/>
                </a:solidFill>
                <a:effectLst/>
                <a:latin typeface="Cambria" panose="02040503050406030204" pitchFamily="18" charset="0"/>
              </a:endParaRPr>
            </a:p>
            <a:p>
              <a:pPr algn="just" rtl="0" latinLnBrk="0"/>
              <a:r>
                <a:rPr lang="vi-VN" sz="2400" b="0" i="0" dirty="0">
                  <a:solidFill>
                    <a:srgbClr val="042E3A"/>
                  </a:solidFill>
                  <a:effectLst/>
                  <a:latin typeface="Cambria" panose="02040503050406030204" pitchFamily="18" charset="0"/>
                </a:rPr>
                <a:t>b. Những lí do người viết yêu thích câu chuyện là gì?</a:t>
              </a:r>
            </a:p>
            <a:p>
              <a:pPr algn="just" rtl="0" latinLnBrk="0"/>
              <a:r>
                <a:rPr lang="vi-VN" sz="2400" b="0" i="0" dirty="0">
                  <a:solidFill>
                    <a:srgbClr val="042E3A"/>
                  </a:solidFill>
                  <a:effectLst/>
                  <a:latin typeface="Cambria" panose="02040503050406030204" pitchFamily="18" charset="0"/>
                </a:rPr>
                <a:t>c. Đoạn văn trình bày các ý theo cách nào dưới đây?</a:t>
              </a:r>
            </a:p>
          </p:txBody>
        </p:sp>
      </p:grpSp>
      <p:pic>
        <p:nvPicPr>
          <p:cNvPr id="11" name="Picture 10">
            <a:extLst>
              <a:ext uri="{FF2B5EF4-FFF2-40B4-BE49-F238E27FC236}">
                <a16:creationId xmlns:a16="http://schemas.microsoft.com/office/drawing/2014/main" id="{06F0A070-1978-EA1F-A349-870BE7D31D9C}"/>
              </a:ext>
            </a:extLst>
          </p:cNvPr>
          <p:cNvPicPr>
            <a:picLocks noChangeAspect="1"/>
          </p:cNvPicPr>
          <p:nvPr/>
        </p:nvPicPr>
        <p:blipFill>
          <a:blip r:embed="rId2"/>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492296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EE60B-0962-6989-54E3-87FD63FB6757}"/>
              </a:ext>
            </a:extLst>
          </p:cNvPr>
          <p:cNvSpPr txBox="1"/>
          <p:nvPr/>
        </p:nvSpPr>
        <p:spPr>
          <a:xfrm>
            <a:off x="1257993" y="5211384"/>
            <a:ext cx="1003807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46C92"/>
                </a:solidFill>
                <a:effectLst/>
                <a:uLnTx/>
                <a:uFillTx/>
                <a:latin typeface="Cambria" panose="02040503050406030204" pitchFamily="18" charset="0"/>
              </a:rPr>
              <a:t>a. Câu mở đầu có điểm giống với câu mở đầu của đoạn văn ở bài tập 1 là: đều cho biết người viết rất thích câu chuyện.</a:t>
            </a:r>
          </a:p>
        </p:txBody>
      </p:sp>
      <p:grpSp>
        <p:nvGrpSpPr>
          <p:cNvPr id="8" name="Group 7">
            <a:extLst>
              <a:ext uri="{FF2B5EF4-FFF2-40B4-BE49-F238E27FC236}">
                <a16:creationId xmlns:a16="http://schemas.microsoft.com/office/drawing/2014/main" id="{03FE07AC-1413-C402-AFDC-C419F7D8D21D}"/>
              </a:ext>
            </a:extLst>
          </p:cNvPr>
          <p:cNvGrpSpPr/>
          <p:nvPr/>
        </p:nvGrpSpPr>
        <p:grpSpPr>
          <a:xfrm>
            <a:off x="2108315" y="575676"/>
            <a:ext cx="8996563" cy="954108"/>
            <a:chOff x="2164479" y="536497"/>
            <a:chExt cx="7702813" cy="932592"/>
          </a:xfrm>
        </p:grpSpPr>
        <p:sp>
          <p:nvSpPr>
            <p:cNvPr id="9" name="TextBox 8">
              <a:extLst>
                <a:ext uri="{FF2B5EF4-FFF2-40B4-BE49-F238E27FC236}">
                  <a16:creationId xmlns:a16="http://schemas.microsoft.com/office/drawing/2014/main" id="{433040E7-8A95-2CA6-3C87-94A5FF0A5366}"/>
                </a:ext>
              </a:extLst>
            </p:cNvPr>
            <p:cNvSpPr txBox="1"/>
            <p:nvPr/>
          </p:nvSpPr>
          <p:spPr>
            <a:xfrm>
              <a:off x="2299214" y="536498"/>
              <a:ext cx="7568078" cy="932591"/>
            </a:xfrm>
            <a:prstGeom prst="rect">
              <a:avLst/>
            </a:prstGeom>
            <a:noFill/>
          </p:spPr>
          <p:txBody>
            <a:bodyPr wrap="square" rtlCol="0">
              <a:spAutoFit/>
            </a:bodyPr>
            <a:lstStyle/>
            <a:p>
              <a:pPr algn="ctr"/>
              <a:r>
                <a:rPr lang="en-US" sz="2800" b="1" dirty="0">
                  <a:solidFill>
                    <a:srgbClr val="046C92"/>
                  </a:solidFill>
                  <a:latin typeface="Cambria" panose="02040503050406030204" pitchFamily="18" charset="0"/>
                </a:rPr>
                <a:t>a</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Câu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mở</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đầu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có</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điểm</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nào</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giống</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với</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câu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mở</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đầu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của</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đoạn</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văn</a:t>
              </a:r>
              <a:r>
                <a:rPr lang="en-US" sz="2800" dirty="0">
                  <a:solidFill>
                    <a:srgbClr val="046C92"/>
                  </a:solidFill>
                  <a:latin typeface="Cambria" panose="02040503050406030204" pitchFamily="18" charset="0"/>
                </a:rPr>
                <a:t> ở </a:t>
              </a:r>
              <a:r>
                <a:rPr lang="en-US" sz="2800" dirty="0" err="1">
                  <a:solidFill>
                    <a:srgbClr val="046C92"/>
                  </a:solidFill>
                  <a:latin typeface="Cambria" panose="02040503050406030204" pitchFamily="18" charset="0"/>
                </a:rPr>
                <a:t>bài</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tập</a:t>
              </a:r>
              <a:r>
                <a:rPr lang="en-US" sz="2800" dirty="0">
                  <a:solidFill>
                    <a:srgbClr val="046C92"/>
                  </a:solidFill>
                  <a:latin typeface="Cambria" panose="02040503050406030204" pitchFamily="18" charset="0"/>
                </a:rPr>
                <a:t> 1?</a:t>
              </a:r>
            </a:p>
          </p:txBody>
        </p:sp>
        <p:sp>
          <p:nvSpPr>
            <p:cNvPr id="10" name="Rectangle: Rounded Corners 9">
              <a:extLst>
                <a:ext uri="{FF2B5EF4-FFF2-40B4-BE49-F238E27FC236}">
                  <a16:creationId xmlns:a16="http://schemas.microsoft.com/office/drawing/2014/main" id="{DDCCDC08-C665-F91B-A6A4-CD2FB48F41C9}"/>
                </a:ext>
              </a:extLst>
            </p:cNvPr>
            <p:cNvSpPr/>
            <p:nvPr/>
          </p:nvSpPr>
          <p:spPr>
            <a:xfrm>
              <a:off x="2164479" y="536497"/>
              <a:ext cx="7568078" cy="93259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421BD039-A15E-FAFE-70BF-F4D58EF59B97}"/>
              </a:ext>
            </a:extLst>
          </p:cNvPr>
          <p:cNvSpPr/>
          <p:nvPr/>
        </p:nvSpPr>
        <p:spPr>
          <a:xfrm>
            <a:off x="1747520" y="1731673"/>
            <a:ext cx="9785465" cy="4222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24A682-2094-598F-F8E4-7A6CC11D8C77}"/>
              </a:ext>
            </a:extLst>
          </p:cNvPr>
          <p:cNvSpPr/>
          <p:nvPr/>
        </p:nvSpPr>
        <p:spPr>
          <a:xfrm>
            <a:off x="1319413" y="2043742"/>
            <a:ext cx="1840347" cy="4222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1F2DA99-77DF-89DD-D540-3B1B3B04895F}"/>
              </a:ext>
            </a:extLst>
          </p:cNvPr>
          <p:cNvPicPr>
            <a:picLocks noChangeAspect="1"/>
          </p:cNvPicPr>
          <p:nvPr/>
        </p:nvPicPr>
        <p:blipFill>
          <a:blip r:embed="rId2"/>
          <a:stretch>
            <a:fillRect/>
          </a:stretch>
        </p:blipFill>
        <p:spPr>
          <a:xfrm>
            <a:off x="871576" y="317956"/>
            <a:ext cx="1018120" cy="1182727"/>
          </a:xfrm>
          <a:prstGeom prst="rect">
            <a:avLst/>
          </a:prstGeom>
        </p:spPr>
      </p:pic>
      <p:sp>
        <p:nvSpPr>
          <p:cNvPr id="7" name="TextBox 6">
            <a:extLst>
              <a:ext uri="{FF2B5EF4-FFF2-40B4-BE49-F238E27FC236}">
                <a16:creationId xmlns:a16="http://schemas.microsoft.com/office/drawing/2014/main" id="{527A0A41-7433-C08E-3DE6-92981D5DF94A}"/>
              </a:ext>
            </a:extLst>
          </p:cNvPr>
          <p:cNvSpPr txBox="1"/>
          <p:nvPr/>
        </p:nvSpPr>
        <p:spPr>
          <a:xfrm>
            <a:off x="1257993" y="1731674"/>
            <a:ext cx="10366432" cy="3277820"/>
          </a:xfrm>
          <a:prstGeom prst="rect">
            <a:avLst/>
          </a:prstGeom>
          <a:noFill/>
        </p:spPr>
        <p:txBody>
          <a:bodyPr wrap="square">
            <a:spAutoFit/>
          </a:bodyPr>
          <a:lstStyle/>
          <a:p>
            <a:pPr algn="just" rtl="0" latinLnBrk="0"/>
            <a:r>
              <a:rPr lang="en-US" sz="2300" b="0" i="0" dirty="0">
                <a:solidFill>
                  <a:srgbClr val="000000"/>
                </a:solidFill>
                <a:effectLst/>
                <a:latin typeface="Cambria" panose="02040503050406030204" pitchFamily="18" charset="0"/>
              </a:rPr>
              <a:t>      </a:t>
            </a:r>
            <a:r>
              <a:rPr lang="vi-VN" sz="23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300" b="0" i="0" dirty="0">
                <a:solidFill>
                  <a:srgbClr val="000000"/>
                </a:solidFill>
                <a:effectLst/>
                <a:latin typeface="Cambria" panose="02040503050406030204" pitchFamily="18" charset="0"/>
              </a:rPr>
              <a:t>(Vĩnh Nga)</a:t>
            </a:r>
          </a:p>
        </p:txBody>
      </p:sp>
    </p:spTree>
    <p:extLst>
      <p:ext uri="{BB962C8B-B14F-4D97-AF65-F5344CB8AC3E}">
        <p14:creationId xmlns:p14="http://schemas.microsoft.com/office/powerpoint/2010/main" val="3011131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7A0A41-7433-C08E-3DE6-92981D5DF94A}"/>
              </a:ext>
            </a:extLst>
          </p:cNvPr>
          <p:cNvSpPr txBox="1"/>
          <p:nvPr/>
        </p:nvSpPr>
        <p:spPr>
          <a:xfrm>
            <a:off x="1320799" y="1640175"/>
            <a:ext cx="7997305" cy="43396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cs typeface="+mn-cs"/>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cs typeface="+mn-cs"/>
              </a:rPr>
              <a:t>(Vĩnh Nga)</a:t>
            </a:r>
          </a:p>
        </p:txBody>
      </p:sp>
      <p:grpSp>
        <p:nvGrpSpPr>
          <p:cNvPr id="8" name="Group 7">
            <a:extLst>
              <a:ext uri="{FF2B5EF4-FFF2-40B4-BE49-F238E27FC236}">
                <a16:creationId xmlns:a16="http://schemas.microsoft.com/office/drawing/2014/main" id="{03FE07AC-1413-C402-AFDC-C419F7D8D21D}"/>
              </a:ext>
            </a:extLst>
          </p:cNvPr>
          <p:cNvGrpSpPr/>
          <p:nvPr/>
        </p:nvGrpSpPr>
        <p:grpSpPr>
          <a:xfrm>
            <a:off x="2026226" y="843188"/>
            <a:ext cx="8839198" cy="633364"/>
            <a:chOff x="2299214" y="536498"/>
            <a:chExt cx="7568078" cy="619081"/>
          </a:xfrm>
        </p:grpSpPr>
        <p:sp>
          <p:nvSpPr>
            <p:cNvPr id="9" name="TextBox 8">
              <a:extLst>
                <a:ext uri="{FF2B5EF4-FFF2-40B4-BE49-F238E27FC236}">
                  <a16:creationId xmlns:a16="http://schemas.microsoft.com/office/drawing/2014/main" id="{433040E7-8A95-2CA6-3C87-94A5FF0A5366}"/>
                </a:ext>
              </a:extLst>
            </p:cNvPr>
            <p:cNvSpPr txBox="1"/>
            <p:nvPr/>
          </p:nvSpPr>
          <p:spPr>
            <a:xfrm>
              <a:off x="2299214" y="536498"/>
              <a:ext cx="7568078" cy="5114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6C92"/>
                  </a:solidFill>
                  <a:effectLst/>
                  <a:uLnTx/>
                  <a:uFillTx/>
                  <a:latin typeface="Cambria" panose="02040503050406030204" pitchFamily="18" charset="0"/>
                  <a:cs typeface="+mn-cs"/>
                </a:rPr>
                <a:t>b</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vi-VN" sz="2800" b="0" i="0" u="none" strike="noStrike" kern="1200" cap="none" spc="0" normalizeH="0" baseline="0" noProof="0" dirty="0">
                  <a:ln>
                    <a:noFill/>
                  </a:ln>
                  <a:solidFill>
                    <a:srgbClr val="046C92"/>
                  </a:solidFill>
                  <a:effectLst/>
                  <a:uLnTx/>
                  <a:uFillTx/>
                  <a:latin typeface="Cambria" panose="02040503050406030204" pitchFamily="18" charset="0"/>
                  <a:cs typeface="+mn-cs"/>
                </a:rPr>
                <a:t>Những lí do người viết yêu thích câu chuyện là gì?</a:t>
              </a:r>
            </a:p>
          </p:txBody>
        </p:sp>
        <p:sp>
          <p:nvSpPr>
            <p:cNvPr id="10" name="Rectangle: Rounded Corners 9">
              <a:extLst>
                <a:ext uri="{FF2B5EF4-FFF2-40B4-BE49-F238E27FC236}">
                  <a16:creationId xmlns:a16="http://schemas.microsoft.com/office/drawing/2014/main" id="{DDCCDC08-C665-F91B-A6A4-CD2FB48F41C9}"/>
                </a:ext>
              </a:extLst>
            </p:cNvPr>
            <p:cNvSpPr/>
            <p:nvPr/>
          </p:nvSpPr>
          <p:spPr>
            <a:xfrm>
              <a:off x="2412300" y="536498"/>
              <a:ext cx="7320256" cy="61908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cxnSp>
        <p:nvCxnSpPr>
          <p:cNvPr id="4" name="Straight Connector 3">
            <a:extLst>
              <a:ext uri="{FF2B5EF4-FFF2-40B4-BE49-F238E27FC236}">
                <a16:creationId xmlns:a16="http://schemas.microsoft.com/office/drawing/2014/main" id="{724EEFA3-F529-CB0F-C4E4-433F1DD9AE6F}"/>
              </a:ext>
            </a:extLst>
          </p:cNvPr>
          <p:cNvCxnSpPr/>
          <p:nvPr/>
        </p:nvCxnSpPr>
        <p:spPr>
          <a:xfrm>
            <a:off x="6161344" y="2407920"/>
            <a:ext cx="30276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625D8E-2D4E-5A9B-305E-26C7970ABC94}"/>
              </a:ext>
            </a:extLst>
          </p:cNvPr>
          <p:cNvCxnSpPr>
            <a:cxnSpLocks/>
          </p:cNvCxnSpPr>
          <p:nvPr/>
        </p:nvCxnSpPr>
        <p:spPr>
          <a:xfrm>
            <a:off x="1426784" y="2783840"/>
            <a:ext cx="768673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F0BF4F-F7E4-AD01-25E9-1CFAEA74A8F7}"/>
              </a:ext>
            </a:extLst>
          </p:cNvPr>
          <p:cNvCxnSpPr>
            <a:cxnSpLocks/>
          </p:cNvCxnSpPr>
          <p:nvPr/>
        </p:nvCxnSpPr>
        <p:spPr>
          <a:xfrm>
            <a:off x="1396304" y="3088640"/>
            <a:ext cx="25660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9E75EB2-98A7-4D2F-8DDE-0580ABCF9AAB}"/>
              </a:ext>
            </a:extLst>
          </p:cNvPr>
          <p:cNvCxnSpPr>
            <a:cxnSpLocks/>
          </p:cNvCxnSpPr>
          <p:nvPr/>
        </p:nvCxnSpPr>
        <p:spPr>
          <a:xfrm>
            <a:off x="4129344" y="3088640"/>
            <a:ext cx="50596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E193D2-0434-FAD8-8EF2-653BE12E5C9C}"/>
              </a:ext>
            </a:extLst>
          </p:cNvPr>
          <p:cNvCxnSpPr>
            <a:cxnSpLocks/>
          </p:cNvCxnSpPr>
          <p:nvPr/>
        </p:nvCxnSpPr>
        <p:spPr>
          <a:xfrm>
            <a:off x="1426784" y="3474720"/>
            <a:ext cx="7762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B624C57-1ED1-00C6-075F-4FB7A41ECBC7}"/>
              </a:ext>
            </a:extLst>
          </p:cNvPr>
          <p:cNvCxnSpPr>
            <a:cxnSpLocks/>
          </p:cNvCxnSpPr>
          <p:nvPr/>
        </p:nvCxnSpPr>
        <p:spPr>
          <a:xfrm>
            <a:off x="1426784" y="3810000"/>
            <a:ext cx="7762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E5B297-FDB3-1E3F-3747-F5F263F9C635}"/>
              </a:ext>
            </a:extLst>
          </p:cNvPr>
          <p:cNvCxnSpPr>
            <a:cxnSpLocks/>
          </p:cNvCxnSpPr>
          <p:nvPr/>
        </p:nvCxnSpPr>
        <p:spPr>
          <a:xfrm>
            <a:off x="1426784" y="4123641"/>
            <a:ext cx="36328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1205E3E-EE3E-CB1C-7A2A-AB49CE261425}"/>
              </a:ext>
            </a:extLst>
          </p:cNvPr>
          <p:cNvGrpSpPr/>
          <p:nvPr/>
        </p:nvGrpSpPr>
        <p:grpSpPr>
          <a:xfrm>
            <a:off x="9733976" y="1915160"/>
            <a:ext cx="1746824" cy="2809240"/>
            <a:chOff x="9733976" y="1915160"/>
            <a:chExt cx="1746824" cy="2809240"/>
          </a:xfrm>
        </p:grpSpPr>
        <p:sp>
          <p:nvSpPr>
            <p:cNvPr id="25" name="Callout: Bent Line 24">
              <a:extLst>
                <a:ext uri="{FF2B5EF4-FFF2-40B4-BE49-F238E27FC236}">
                  <a16:creationId xmlns:a16="http://schemas.microsoft.com/office/drawing/2014/main" id="{262FB773-DDD4-E62C-DD16-7DF0F567183B}"/>
                </a:ext>
              </a:extLst>
            </p:cNvPr>
            <p:cNvSpPr/>
            <p:nvPr/>
          </p:nvSpPr>
          <p:spPr>
            <a:xfrm>
              <a:off x="9733976" y="1915160"/>
              <a:ext cx="1746824" cy="2809240"/>
            </a:xfrm>
            <a:prstGeom prst="borderCallout2">
              <a:avLst>
                <a:gd name="adj1" fmla="val 18750"/>
                <a:gd name="adj2" fmla="val -8333"/>
                <a:gd name="adj3" fmla="val 18750"/>
                <a:gd name="adj4" fmla="val -16667"/>
                <a:gd name="adj5" fmla="val 44384"/>
                <a:gd name="adj6" fmla="val -27103"/>
              </a:avLst>
            </a:prstGeom>
            <a:solidFill>
              <a:srgbClr val="E5F8FF"/>
            </a:solid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170A731-0DD8-4026-2AEC-232C77CCADE5}"/>
                </a:ext>
              </a:extLst>
            </p:cNvPr>
            <p:cNvSpPr txBox="1"/>
            <p:nvPr/>
          </p:nvSpPr>
          <p:spPr>
            <a:xfrm>
              <a:off x="9733976" y="2196395"/>
              <a:ext cx="174682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46C92"/>
                  </a:solidFill>
                  <a:effectLst/>
                  <a:uLnTx/>
                  <a:uFillTx/>
                  <a:latin typeface="Cambria" panose="02040503050406030204" pitchFamily="18" charset="0"/>
                  <a:cs typeface="+mn-cs"/>
                </a:rPr>
                <a:t>Những lí do người viết yêu thích </a:t>
              </a:r>
              <a:r>
                <a:rPr kumimoji="0" lang="vi-VN" sz="2800" b="1" i="0" u="none" strike="noStrike" kern="1200" cap="none" spc="0" normalizeH="0" baseline="0" noProof="0">
                  <a:ln>
                    <a:noFill/>
                  </a:ln>
                  <a:solidFill>
                    <a:srgbClr val="046C92"/>
                  </a:solidFill>
                  <a:effectLst/>
                  <a:uLnTx/>
                  <a:uFillTx/>
                  <a:latin typeface="Cambria" panose="02040503050406030204" pitchFamily="18" charset="0"/>
                  <a:cs typeface="+mn-cs"/>
                </a:rPr>
                <a:t>câu chuyện</a:t>
              </a:r>
              <a:endParaRPr kumimoji="0" lang="vi-VN" sz="2800" b="1" i="0" u="none" strike="noStrike" kern="1200" cap="none" spc="0" normalizeH="0" baseline="0" noProof="0" dirty="0">
                <a:ln>
                  <a:noFill/>
                </a:ln>
                <a:solidFill>
                  <a:srgbClr val="046C92"/>
                </a:solidFill>
                <a:effectLst/>
                <a:uLnTx/>
                <a:uFillTx/>
                <a:latin typeface="Cambria" panose="02040503050406030204" pitchFamily="18" charset="0"/>
                <a:cs typeface="+mn-cs"/>
              </a:endParaRPr>
            </a:p>
          </p:txBody>
        </p:sp>
      </p:grpSp>
      <p:pic>
        <p:nvPicPr>
          <p:cNvPr id="28" name="Picture 27">
            <a:extLst>
              <a:ext uri="{FF2B5EF4-FFF2-40B4-BE49-F238E27FC236}">
                <a16:creationId xmlns:a16="http://schemas.microsoft.com/office/drawing/2014/main" id="{9952CE4F-479B-DB30-3857-076E7519554F}"/>
              </a:ext>
            </a:extLst>
          </p:cNvPr>
          <p:cNvPicPr>
            <a:picLocks noChangeAspect="1"/>
          </p:cNvPicPr>
          <p:nvPr/>
        </p:nvPicPr>
        <p:blipFill>
          <a:blip r:embed="rId2"/>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558325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DCC5DD-DD28-0AB9-2B38-D9A594C0169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69262" y="3704296"/>
            <a:ext cx="9033155" cy="2695314"/>
          </a:xfrm>
          <a:prstGeom prst="rect">
            <a:avLst/>
          </a:prstGeom>
        </p:spPr>
      </p:pic>
      <p:sp>
        <p:nvSpPr>
          <p:cNvPr id="2" name="TextBox 1">
            <a:extLst>
              <a:ext uri="{FF2B5EF4-FFF2-40B4-BE49-F238E27FC236}">
                <a16:creationId xmlns:a16="http://schemas.microsoft.com/office/drawing/2014/main" id="{F53E9C65-DACB-0135-305A-52BAA822643C}"/>
              </a:ext>
            </a:extLst>
          </p:cNvPr>
          <p:cNvSpPr txBox="1"/>
          <p:nvPr/>
        </p:nvSpPr>
        <p:spPr>
          <a:xfrm>
            <a:off x="1623753" y="1075654"/>
            <a:ext cx="9836727" cy="2862322"/>
          </a:xfrm>
          <a:prstGeom prst="rect">
            <a:avLst/>
          </a:prstGeom>
          <a:noFill/>
        </p:spPr>
        <p:txBody>
          <a:bodyPr wrap="square">
            <a:spAutoFit/>
          </a:bodyPr>
          <a:lstStyle/>
          <a:p>
            <a:pPr algn="just" rtl="0" latinLnBrk="0"/>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000" b="0" i="0" dirty="0">
                <a:solidFill>
                  <a:srgbClr val="000000"/>
                </a:solidFill>
                <a:effectLst/>
                <a:latin typeface="Cambria" panose="02040503050406030204" pitchFamily="18" charset="0"/>
              </a:rPr>
              <a:t>(Vĩnh Nga)</a:t>
            </a:r>
          </a:p>
        </p:txBody>
      </p:sp>
      <p:grpSp>
        <p:nvGrpSpPr>
          <p:cNvPr id="9" name="Group 8">
            <a:extLst>
              <a:ext uri="{FF2B5EF4-FFF2-40B4-BE49-F238E27FC236}">
                <a16:creationId xmlns:a16="http://schemas.microsoft.com/office/drawing/2014/main" id="{EFBC2911-2467-33F8-BF21-4D39BAD8EFFA}"/>
              </a:ext>
            </a:extLst>
          </p:cNvPr>
          <p:cNvGrpSpPr/>
          <p:nvPr/>
        </p:nvGrpSpPr>
        <p:grpSpPr>
          <a:xfrm>
            <a:off x="2122517" y="477404"/>
            <a:ext cx="8839198" cy="523220"/>
            <a:chOff x="2299214" y="536498"/>
            <a:chExt cx="7568078" cy="511421"/>
          </a:xfrm>
        </p:grpSpPr>
        <p:sp>
          <p:nvSpPr>
            <p:cNvPr id="10" name="TextBox 9">
              <a:extLst>
                <a:ext uri="{FF2B5EF4-FFF2-40B4-BE49-F238E27FC236}">
                  <a16:creationId xmlns:a16="http://schemas.microsoft.com/office/drawing/2014/main" id="{0133C115-20D4-4900-6100-DEBB031F72DD}"/>
                </a:ext>
              </a:extLst>
            </p:cNvPr>
            <p:cNvSpPr txBox="1"/>
            <p:nvPr/>
          </p:nvSpPr>
          <p:spPr>
            <a:xfrm>
              <a:off x="2299214" y="536498"/>
              <a:ext cx="7568078" cy="5114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6C92"/>
                  </a:solidFill>
                  <a:effectLst/>
                  <a:uLnTx/>
                  <a:uFillTx/>
                  <a:latin typeface="Cambria" panose="02040503050406030204" pitchFamily="18" charset="0"/>
                  <a:cs typeface="+mn-cs"/>
                </a:rPr>
                <a:t>c</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Đoạn</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văn</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trình</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bày</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ý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theo</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cách</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nào</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dưới</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đây</a:t>
              </a:r>
              <a:r>
                <a:rPr kumimoji="0" lang="vi-VN" sz="2800" b="0" i="0" u="none" strike="noStrike" kern="1200" cap="none" spc="0" normalizeH="0" baseline="0" noProof="0" dirty="0">
                  <a:ln>
                    <a:noFill/>
                  </a:ln>
                  <a:solidFill>
                    <a:srgbClr val="046C92"/>
                  </a:solidFill>
                  <a:effectLst/>
                  <a:uLnTx/>
                  <a:uFillTx/>
                  <a:latin typeface="Cambria" panose="02040503050406030204" pitchFamily="18" charset="0"/>
                  <a:cs typeface="+mn-cs"/>
                </a:rPr>
                <a:t>?</a:t>
              </a:r>
            </a:p>
          </p:txBody>
        </p:sp>
        <p:sp>
          <p:nvSpPr>
            <p:cNvPr id="11" name="Rectangle: Rounded Corners 10">
              <a:extLst>
                <a:ext uri="{FF2B5EF4-FFF2-40B4-BE49-F238E27FC236}">
                  <a16:creationId xmlns:a16="http://schemas.microsoft.com/office/drawing/2014/main" id="{EF174ED6-514C-D986-DEEF-19B6A10A1D5E}"/>
                </a:ext>
              </a:extLst>
            </p:cNvPr>
            <p:cNvSpPr/>
            <p:nvPr/>
          </p:nvSpPr>
          <p:spPr>
            <a:xfrm>
              <a:off x="2412300" y="536498"/>
              <a:ext cx="7320256" cy="51142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3" name="Rectangle: Rounded Corners 12">
            <a:extLst>
              <a:ext uri="{FF2B5EF4-FFF2-40B4-BE49-F238E27FC236}">
                <a16:creationId xmlns:a16="http://schemas.microsoft.com/office/drawing/2014/main" id="{83C7CE1E-07A1-0675-6B4B-A7C61106A4D6}"/>
              </a:ext>
            </a:extLst>
          </p:cNvPr>
          <p:cNvSpPr/>
          <p:nvPr/>
        </p:nvSpPr>
        <p:spPr>
          <a:xfrm>
            <a:off x="1623753" y="3685282"/>
            <a:ext cx="3696397" cy="2676300"/>
          </a:xfrm>
          <a:prstGeom prst="roundRect">
            <a:avLst>
              <a:gd name="adj" fmla="val 755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6BFF5D2-6C01-9FFA-D47F-75AEB178FF85}"/>
              </a:ext>
            </a:extLst>
          </p:cNvPr>
          <p:cNvPicPr>
            <a:picLocks noChangeAspect="1"/>
          </p:cNvPicPr>
          <p:nvPr/>
        </p:nvPicPr>
        <p:blipFill>
          <a:blip r:embed="rId3"/>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783443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6D9D636-5B33-6AF9-0B5E-A17DBEC4F0DB}"/>
              </a:ext>
            </a:extLst>
          </p:cNvPr>
          <p:cNvPicPr>
            <a:picLocks noChangeAspect="1"/>
          </p:cNvPicPr>
          <p:nvPr/>
        </p:nvPicPr>
        <p:blipFill>
          <a:blip r:embed="rId2"/>
          <a:stretch>
            <a:fillRect/>
          </a:stretch>
        </p:blipFill>
        <p:spPr>
          <a:xfrm rot="177113">
            <a:off x="534934" y="1716516"/>
            <a:ext cx="11122133" cy="4034569"/>
          </a:xfrm>
          <a:prstGeom prst="rect">
            <a:avLst/>
          </a:prstGeom>
        </p:spPr>
      </p:pic>
      <p:sp>
        <p:nvSpPr>
          <p:cNvPr id="7" name="TextBox 6"/>
          <p:cNvSpPr txBox="1"/>
          <p:nvPr/>
        </p:nvSpPr>
        <p:spPr>
          <a:xfrm>
            <a:off x="2893102" y="2848131"/>
            <a:ext cx="6011055" cy="1107996"/>
          </a:xfrm>
          <a:prstGeom prst="rect">
            <a:avLst/>
          </a:prstGeom>
          <a:noFill/>
        </p:spPr>
        <p:txBody>
          <a:bodyPr wrap="square" rtlCol="0">
            <a:spAutoFit/>
          </a:bodyPr>
          <a:lstStyle/>
          <a:p>
            <a:r>
              <a:rPr lang="en-US" sz="6600" b="1" dirty="0" smtClean="0">
                <a:solidFill>
                  <a:srgbClr val="FF0000"/>
                </a:solidFill>
              </a:rPr>
              <a:t>VẬN DỤNG</a:t>
            </a:r>
            <a:endParaRPr lang="en-US" sz="6600" b="1" dirty="0">
              <a:solidFill>
                <a:srgbClr val="FF0000"/>
              </a:solidFill>
            </a:endParaRPr>
          </a:p>
        </p:txBody>
      </p:sp>
    </p:spTree>
    <p:extLst>
      <p:ext uri="{BB962C8B-B14F-4D97-AF65-F5344CB8AC3E}">
        <p14:creationId xmlns:p14="http://schemas.microsoft.com/office/powerpoint/2010/main" val="2969932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B6B0C9-D747-8821-8D9E-2D554342A878}"/>
              </a:ext>
            </a:extLst>
          </p:cNvPr>
          <p:cNvSpPr txBox="1"/>
          <p:nvPr/>
        </p:nvSpPr>
        <p:spPr>
          <a:xfrm>
            <a:off x="1666240" y="550732"/>
            <a:ext cx="10129519" cy="2246769"/>
          </a:xfrm>
          <a:prstGeom prst="rect">
            <a:avLst/>
          </a:prstGeom>
          <a:noFill/>
        </p:spPr>
        <p:txBody>
          <a:bodyPr wrap="square">
            <a:spAutoFit/>
          </a:bodyPr>
          <a:lstStyle/>
          <a:p>
            <a:pPr algn="just" rtl="0" latinLnBrk="0"/>
            <a:r>
              <a:rPr lang="vi-VN" sz="2800" b="1" i="0" dirty="0">
                <a:solidFill>
                  <a:srgbClr val="046C91"/>
                </a:solidFill>
                <a:effectLst/>
                <a:latin typeface="Cambria" panose="02040503050406030204" pitchFamily="18" charset="0"/>
              </a:rPr>
              <a:t>Trao đổi về những điểm cần lưu ý khi viết đoạn văn nêu </a:t>
            </a:r>
            <a:endParaRPr lang="en-US" sz="2800" b="1" i="0" dirty="0">
              <a:solidFill>
                <a:srgbClr val="046C91"/>
              </a:solidFill>
              <a:effectLst/>
              <a:latin typeface="Cambria" panose="02040503050406030204" pitchFamily="18" charset="0"/>
            </a:endParaRPr>
          </a:p>
          <a:p>
            <a:pPr algn="just" rtl="0" latinLnBrk="0"/>
            <a:r>
              <a:rPr lang="vi-VN" sz="2800" b="1" i="0" dirty="0">
                <a:solidFill>
                  <a:srgbClr val="046C91"/>
                </a:solidFill>
                <a:effectLst/>
                <a:latin typeface="Cambria" panose="02040503050406030204" pitchFamily="18" charset="0"/>
              </a:rPr>
              <a:t>ý kiến về câu chuyện đã đọc hoặc đã nghe.</a:t>
            </a:r>
          </a:p>
          <a:p>
            <a:pPr algn="just" rtl="0" latinLnBrk="0"/>
            <a:r>
              <a:rPr lang="vi-VN" sz="2800" b="1" i="0" dirty="0">
                <a:solidFill>
                  <a:srgbClr val="046C91"/>
                </a:solidFill>
                <a:effectLst/>
                <a:latin typeface="Cambria" panose="02040503050406030204" pitchFamily="18" charset="0"/>
              </a:rPr>
              <a:t>- Cách sắp xếp ý trong đoạn (mở đầu, triển khai,...)</a:t>
            </a:r>
          </a:p>
          <a:p>
            <a:pPr algn="just" rtl="0" latinLnBrk="0"/>
            <a:r>
              <a:rPr lang="vi-VN" sz="2800" b="1" i="0" dirty="0">
                <a:solidFill>
                  <a:srgbClr val="046C91"/>
                </a:solidFill>
                <a:effectLst/>
                <a:latin typeface="Cambria" panose="02040503050406030204" pitchFamily="18" charset="0"/>
              </a:rPr>
              <a:t>- Cách nêu lí do yêu thích câu chuyện</a:t>
            </a:r>
          </a:p>
          <a:p>
            <a:pPr algn="just" rtl="0" latinLnBrk="0"/>
            <a:r>
              <a:rPr lang="vi-VN" sz="2800" b="1" i="0" dirty="0">
                <a:solidFill>
                  <a:srgbClr val="046C91"/>
                </a:solidFill>
                <a:effectLst/>
                <a:latin typeface="Cambria" panose="02040503050406030204" pitchFamily="18" charset="0"/>
              </a:rPr>
              <a:t>- Cách thức trình bày đoạn văn</a:t>
            </a:r>
          </a:p>
        </p:txBody>
      </p:sp>
      <p:pic>
        <p:nvPicPr>
          <p:cNvPr id="6" name="Picture 5">
            <a:extLst>
              <a:ext uri="{FF2B5EF4-FFF2-40B4-BE49-F238E27FC236}">
                <a16:creationId xmlns:a16="http://schemas.microsoft.com/office/drawing/2014/main" id="{32558D56-1FF5-0B32-7AE4-8E120DFE580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72636" y="2774005"/>
            <a:ext cx="5131284" cy="4083995"/>
          </a:xfrm>
          <a:prstGeom prst="rect">
            <a:avLst/>
          </a:prstGeom>
        </p:spPr>
      </p:pic>
      <p:pic>
        <p:nvPicPr>
          <p:cNvPr id="7" name="Picture 6">
            <a:extLst>
              <a:ext uri="{FF2B5EF4-FFF2-40B4-BE49-F238E27FC236}">
                <a16:creationId xmlns:a16="http://schemas.microsoft.com/office/drawing/2014/main" id="{F8D46B2A-164C-1F93-526D-57C26ECBAFA8}"/>
              </a:ext>
            </a:extLst>
          </p:cNvPr>
          <p:cNvPicPr>
            <a:picLocks noChangeAspect="1"/>
          </p:cNvPicPr>
          <p:nvPr/>
        </p:nvPicPr>
        <p:blipFill>
          <a:blip r:embed="rId3"/>
          <a:stretch>
            <a:fillRect/>
          </a:stretch>
        </p:blipFill>
        <p:spPr>
          <a:xfrm>
            <a:off x="879811" y="338276"/>
            <a:ext cx="1024217" cy="1182727"/>
          </a:xfrm>
          <a:prstGeom prst="rect">
            <a:avLst/>
          </a:prstGeom>
        </p:spPr>
      </p:pic>
    </p:spTree>
    <p:extLst>
      <p:ext uri="{BB962C8B-B14F-4D97-AF65-F5344CB8AC3E}">
        <p14:creationId xmlns:p14="http://schemas.microsoft.com/office/powerpoint/2010/main" val="3973257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5E2A9E-38FF-39B0-1F3B-53C7D9545FF2}"/>
              </a:ext>
            </a:extLst>
          </p:cNvPr>
          <p:cNvSpPr txBox="1"/>
          <p:nvPr/>
        </p:nvSpPr>
        <p:spPr>
          <a:xfrm>
            <a:off x="1635760" y="582067"/>
            <a:ext cx="9753600" cy="5693866"/>
          </a:xfrm>
          <a:prstGeom prst="rect">
            <a:avLst/>
          </a:prstGeom>
          <a:noFill/>
        </p:spPr>
        <p:txBody>
          <a:bodyPr wrap="square">
            <a:spAutoFit/>
          </a:bodyPr>
          <a:lstStyle/>
          <a:p>
            <a:pPr algn="just" rtl="0" latinLnBrk="0"/>
            <a:r>
              <a:rPr lang="vi-VN" sz="2800" b="0" i="0" dirty="0">
                <a:solidFill>
                  <a:srgbClr val="000000"/>
                </a:solidFill>
                <a:effectLst/>
                <a:latin typeface="Cambria" panose="02040503050406030204" pitchFamily="18" charset="0"/>
              </a:rPr>
              <a:t>Những điểm cần lưu ý khi viết đoạn văn nêu ý kiến về câu chuyện đã đọc hoặc đã nghe.</a:t>
            </a:r>
          </a:p>
          <a:p>
            <a:pPr algn="just" rtl="0" latinLnBrk="0"/>
            <a:r>
              <a:rPr lang="vi-VN" sz="2800" b="1" i="0" dirty="0">
                <a:solidFill>
                  <a:srgbClr val="000000"/>
                </a:solidFill>
                <a:effectLst/>
                <a:latin typeface="Cambria" panose="02040503050406030204" pitchFamily="18" charset="0"/>
              </a:rPr>
              <a:t>Cách sắp xếp ý trong đoạn (mở đầu, triển khai,...): </a:t>
            </a:r>
            <a:endParaRPr lang="en-US" sz="2800" b="1" i="0" dirty="0">
              <a:solidFill>
                <a:srgbClr val="000000"/>
              </a:solidFill>
              <a:effectLst/>
              <a:latin typeface="Cambria" panose="02040503050406030204" pitchFamily="18" charset="0"/>
            </a:endParaRPr>
          </a:p>
          <a:p>
            <a:pPr algn="just" rtl="0" latinLnBrk="0"/>
            <a:r>
              <a:rPr lang="vi-VN" sz="2800" b="0" i="0" dirty="0">
                <a:solidFill>
                  <a:srgbClr val="000000"/>
                </a:solidFill>
                <a:effectLst/>
                <a:latin typeface="Cambria" panose="02040503050406030204" pitchFamily="18" charset="0"/>
              </a:rPr>
              <a:t>+ </a:t>
            </a:r>
            <a:r>
              <a:rPr lang="vi-VN" sz="2800" b="1" dirty="0">
                <a:solidFill>
                  <a:srgbClr val="000000"/>
                </a:solidFill>
                <a:effectLst/>
                <a:latin typeface="Cambria" panose="02040503050406030204" pitchFamily="18" charset="0"/>
              </a:rPr>
              <a:t>Cách 1</a:t>
            </a:r>
            <a:r>
              <a:rPr lang="vi-VN" sz="2800" b="0" i="0" dirty="0">
                <a:solidFill>
                  <a:srgbClr val="000000"/>
                </a:solidFill>
                <a:effectLst/>
                <a:latin typeface="Cambria" panose="02040503050406030204" pitchFamily="18" charset="0"/>
              </a:rPr>
              <a:t>: Mở đầu: nêu nhận xét hoặc cảm nghĩ; triển khai: nêu các lí do yêu thích hoặc không yêu thích câu chuyện.</a:t>
            </a:r>
          </a:p>
          <a:p>
            <a:pPr algn="just" rtl="0" latinLnBrk="0"/>
            <a:r>
              <a:rPr lang="vi-VN" sz="2800" b="0" i="0" dirty="0">
                <a:solidFill>
                  <a:srgbClr val="000000"/>
                </a:solidFill>
                <a:effectLst/>
                <a:latin typeface="Cambria" panose="02040503050406030204" pitchFamily="18" charset="0"/>
              </a:rPr>
              <a:t>+ </a:t>
            </a:r>
            <a:r>
              <a:rPr lang="vi-VN" sz="2800" b="1" i="0" dirty="0">
                <a:solidFill>
                  <a:srgbClr val="000000"/>
                </a:solidFill>
                <a:effectLst/>
                <a:latin typeface="Cambria" panose="02040503050406030204" pitchFamily="18" charset="0"/>
              </a:rPr>
              <a:t>Cách 2</a:t>
            </a:r>
            <a:r>
              <a:rPr lang="vi-VN" sz="2800" b="0" i="0" dirty="0">
                <a:solidFill>
                  <a:srgbClr val="000000"/>
                </a:solidFill>
                <a:effectLst/>
                <a:latin typeface="Cambria" panose="02040503050406030204" pitchFamily="18" charset="0"/>
              </a:rPr>
              <a:t>: Mở đầu: nêu nhận xét hoặc cảm nghĩ; triển khai: nêu các lí do yêu thích hoặc không yêu thích câu chuyện; kết thúc: tiếp tục khẳng định ý kiến về câu chuyện.</a:t>
            </a:r>
          </a:p>
          <a:p>
            <a:pPr algn="just" rtl="0" latinLnBrk="0"/>
            <a:r>
              <a:rPr lang="vi-VN" sz="2800" b="1" i="0" dirty="0">
                <a:solidFill>
                  <a:srgbClr val="000000"/>
                </a:solidFill>
                <a:effectLst/>
                <a:latin typeface="Cambria" panose="02040503050406030204" pitchFamily="18" charset="0"/>
              </a:rPr>
              <a:t>Cách nêu lí do yêu thích câu chuyện</a:t>
            </a:r>
            <a:r>
              <a:rPr lang="vi-VN" sz="2800" b="0" i="0" dirty="0">
                <a:solidFill>
                  <a:srgbClr val="000000"/>
                </a:solidFill>
                <a:effectLst/>
                <a:latin typeface="Cambria" panose="02040503050406030204" pitchFamily="18" charset="0"/>
              </a:rPr>
              <a:t>: cần nói rõ mình thích hoặc không thích câu chuyện đó và giải thích lí do.</a:t>
            </a:r>
          </a:p>
          <a:p>
            <a:pPr algn="just" rtl="0" latinLnBrk="0"/>
            <a:r>
              <a:rPr lang="vi-VN" sz="2800" b="1" i="0" dirty="0">
                <a:solidFill>
                  <a:srgbClr val="000000"/>
                </a:solidFill>
                <a:effectLst/>
                <a:latin typeface="Cambria" panose="02040503050406030204" pitchFamily="18" charset="0"/>
              </a:rPr>
              <a:t>Cách thức trình bày đoạn văn</a:t>
            </a:r>
            <a:r>
              <a:rPr lang="vi-VN" sz="2800" b="0" i="0" dirty="0">
                <a:solidFill>
                  <a:srgbClr val="000000"/>
                </a:solidFill>
                <a:effectLst/>
                <a:latin typeface="Cambria" panose="02040503050406030204" pitchFamily="18" charset="0"/>
              </a:rPr>
              <a:t>: Mỗi đoạn văn thường gồm một số câu được viết liên tục, không xuống dòng, trình bày một ý nhất định. Cầu đầu tiên được viết lùi đầu dòng.</a:t>
            </a:r>
          </a:p>
        </p:txBody>
      </p:sp>
      <p:pic>
        <p:nvPicPr>
          <p:cNvPr id="2" name="Picture 1">
            <a:extLst>
              <a:ext uri="{FF2B5EF4-FFF2-40B4-BE49-F238E27FC236}">
                <a16:creationId xmlns:a16="http://schemas.microsoft.com/office/drawing/2014/main" id="{8829866A-3A5C-6559-4BC6-5FE69BD6219D}"/>
              </a:ext>
            </a:extLst>
          </p:cNvPr>
          <p:cNvPicPr>
            <a:picLocks noChangeAspect="1"/>
          </p:cNvPicPr>
          <p:nvPr/>
        </p:nvPicPr>
        <p:blipFill>
          <a:blip r:embed="rId3"/>
          <a:stretch>
            <a:fillRect/>
          </a:stretch>
        </p:blipFill>
        <p:spPr>
          <a:xfrm>
            <a:off x="879811" y="338276"/>
            <a:ext cx="1024217" cy="1182727"/>
          </a:xfrm>
          <a:prstGeom prst="rect">
            <a:avLst/>
          </a:prstGeom>
        </p:spPr>
      </p:pic>
    </p:spTree>
    <p:extLst>
      <p:ext uri="{BB962C8B-B14F-4D97-AF65-F5344CB8AC3E}">
        <p14:creationId xmlns:p14="http://schemas.microsoft.com/office/powerpoint/2010/main" val="2678663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5F0490E7-DEB4-3185-13D1-1C238FAE91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364" y="111810"/>
            <a:ext cx="4573893" cy="1987960"/>
          </a:xfrm>
          <a:prstGeom prst="rect">
            <a:avLst/>
          </a:prstGeom>
        </p:spPr>
      </p:pic>
      <p:grpSp>
        <p:nvGrpSpPr>
          <p:cNvPr id="8" name="Group 7">
            <a:extLst>
              <a:ext uri="{FF2B5EF4-FFF2-40B4-BE49-F238E27FC236}">
                <a16:creationId xmlns:a16="http://schemas.microsoft.com/office/drawing/2014/main" id="{EFCD5358-5C1E-06F5-B44E-038088DDAD2C}"/>
              </a:ext>
            </a:extLst>
          </p:cNvPr>
          <p:cNvGrpSpPr/>
          <p:nvPr/>
        </p:nvGrpSpPr>
        <p:grpSpPr>
          <a:xfrm>
            <a:off x="1960460" y="1153635"/>
            <a:ext cx="9972175" cy="1892270"/>
            <a:chOff x="1960461" y="1153635"/>
            <a:chExt cx="9676814" cy="1892270"/>
          </a:xfrm>
        </p:grpSpPr>
        <p:sp>
          <p:nvSpPr>
            <p:cNvPr id="2" name="矩形 11">
              <a:extLst>
                <a:ext uri="{FF2B5EF4-FFF2-40B4-BE49-F238E27FC236}">
                  <a16:creationId xmlns:a16="http://schemas.microsoft.com/office/drawing/2014/main" id="{CCDC56B2-40DF-A66C-EA58-62D97BA56471}"/>
                </a:ext>
              </a:extLst>
            </p:cNvPr>
            <p:cNvSpPr/>
            <p:nvPr/>
          </p:nvSpPr>
          <p:spPr>
            <a:xfrm>
              <a:off x="2053058" y="1153635"/>
              <a:ext cx="9584217"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BD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1D689553-BE3B-32AC-D7C8-E244D0270F29}"/>
                </a:ext>
              </a:extLst>
            </p:cNvPr>
            <p:cNvSpPr txBox="1"/>
            <p:nvPr/>
          </p:nvSpPr>
          <p:spPr>
            <a:xfrm>
              <a:off x="1960461" y="1351825"/>
              <a:ext cx="9584217" cy="1323439"/>
            </a:xfrm>
            <a:prstGeom prst="rect">
              <a:avLst/>
            </a:prstGeom>
            <a:noFill/>
          </p:spPr>
          <p:txBody>
            <a:bodyPr wrap="square" rtlCol="0">
              <a:spAutoFit/>
            </a:bodyPr>
            <a:lstStyle/>
            <a:p>
              <a:pPr algn="ctr"/>
              <a:r>
                <a:rPr lang="en-US" sz="4000" b="1" dirty="0">
                  <a:latin typeface="Cambria" panose="02040503050406030204" pitchFamily="18" charset="0"/>
                </a:rPr>
                <a:t>Chia </a:t>
              </a:r>
              <a:r>
                <a:rPr lang="en-US" sz="4000" b="1" dirty="0" err="1">
                  <a:latin typeface="Cambria" panose="02040503050406030204" pitchFamily="18" charset="0"/>
                </a:rPr>
                <a:t>sẻ</a:t>
              </a:r>
              <a:r>
                <a:rPr lang="en-US" sz="4000" b="1" dirty="0">
                  <a:latin typeface="Cambria" panose="02040503050406030204" pitchFamily="18" charset="0"/>
                </a:rPr>
                <a:t> ý </a:t>
              </a:r>
              <a:r>
                <a:rPr lang="en-US" sz="4000" b="1" dirty="0" err="1">
                  <a:latin typeface="Cambria" panose="02040503050406030204" pitchFamily="18" charset="0"/>
                </a:rPr>
                <a:t>kiến</a:t>
              </a:r>
              <a:r>
                <a:rPr lang="en-US" sz="4000" b="1" dirty="0">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em</a:t>
              </a:r>
              <a:r>
                <a:rPr lang="en-US" sz="4000" b="1" dirty="0">
                  <a:latin typeface="Cambria" panose="02040503050406030204" pitchFamily="18" charset="0"/>
                </a:rPr>
                <a:t> </a:t>
              </a:r>
              <a:r>
                <a:rPr lang="en-US" sz="4000" b="1" dirty="0" err="1">
                  <a:latin typeface="Cambria" panose="02040503050406030204" pitchFamily="18" charset="0"/>
                </a:rPr>
                <a:t>về</a:t>
              </a:r>
              <a:r>
                <a:rPr lang="en-US" sz="4000" b="1" dirty="0">
                  <a:latin typeface="Cambria" panose="02040503050406030204" pitchFamily="18" charset="0"/>
                </a:rPr>
                <a:t> </a:t>
              </a:r>
              <a:r>
                <a:rPr lang="en-US" sz="4000" b="1" dirty="0" err="1">
                  <a:latin typeface="Cambria" panose="02040503050406030204" pitchFamily="18" charset="0"/>
                </a:rPr>
                <a:t>câu</a:t>
              </a:r>
              <a:r>
                <a:rPr lang="en-US" sz="4000" b="1" dirty="0">
                  <a:latin typeface="Cambria" panose="02040503050406030204" pitchFamily="18" charset="0"/>
                </a:rPr>
                <a:t> </a:t>
              </a:r>
              <a:r>
                <a:rPr lang="en-US" sz="4000" b="1" dirty="0" err="1">
                  <a:latin typeface="Cambria" panose="02040503050406030204" pitchFamily="18" charset="0"/>
                </a:rPr>
                <a:t>chuyện</a:t>
              </a:r>
              <a:r>
                <a:rPr lang="en-US" sz="4000" b="1" dirty="0">
                  <a:latin typeface="Cambria" panose="02040503050406030204" pitchFamily="18" charset="0"/>
                </a:rPr>
                <a:t> </a:t>
              </a:r>
            </a:p>
            <a:p>
              <a:pPr algn="ctr"/>
              <a:r>
                <a:rPr lang="en-US" sz="4000" b="1" dirty="0" err="1">
                  <a:solidFill>
                    <a:srgbClr val="FF0000"/>
                  </a:solidFill>
                  <a:latin typeface="Cambria" panose="02040503050406030204" pitchFamily="18" charset="0"/>
                </a:rPr>
                <a:t>Thi</a:t>
              </a:r>
              <a:r>
                <a:rPr lang="en-US" sz="4000" b="1" dirty="0">
                  <a:solidFill>
                    <a:srgbClr val="FF0000"/>
                  </a:solidFill>
                  <a:latin typeface="Cambria" panose="02040503050406030204" pitchFamily="18" charset="0"/>
                </a:rPr>
                <a:t> </a:t>
              </a:r>
              <a:r>
                <a:rPr lang="en-US" sz="4000" b="1" dirty="0" err="1">
                  <a:solidFill>
                    <a:srgbClr val="FF0000"/>
                  </a:solidFill>
                  <a:latin typeface="Cambria" panose="02040503050406030204" pitchFamily="18" charset="0"/>
                </a:rPr>
                <a:t>nhạc</a:t>
              </a:r>
              <a:r>
                <a:rPr lang="en-US" sz="4000" b="1" dirty="0">
                  <a:solidFill>
                    <a:srgbClr val="FF0000"/>
                  </a:solidFill>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nhà</a:t>
              </a:r>
              <a:r>
                <a:rPr lang="en-US" sz="4000" b="1" dirty="0">
                  <a:latin typeface="Cambria" panose="02040503050406030204" pitchFamily="18" charset="0"/>
                </a:rPr>
                <a:t> </a:t>
              </a:r>
              <a:r>
                <a:rPr lang="en-US" sz="4000" b="1" dirty="0" err="1">
                  <a:latin typeface="Cambria" panose="02040503050406030204" pitchFamily="18" charset="0"/>
                </a:rPr>
                <a:t>văn</a:t>
              </a:r>
              <a:r>
                <a:rPr lang="en-US" sz="4000" b="1" dirty="0">
                  <a:latin typeface="Cambria" panose="02040503050406030204" pitchFamily="18" charset="0"/>
                </a:rPr>
                <a:t>  </a:t>
              </a:r>
              <a:r>
                <a:rPr lang="en-US" sz="4000" b="1" dirty="0" err="1">
                  <a:solidFill>
                    <a:srgbClr val="FF0000"/>
                  </a:solidFill>
                  <a:latin typeface="Cambria" panose="02040503050406030204" pitchFamily="18" charset="0"/>
                </a:rPr>
                <a:t>Nguyễn</a:t>
              </a:r>
              <a:r>
                <a:rPr lang="en-US" sz="4000" b="1" dirty="0">
                  <a:solidFill>
                    <a:srgbClr val="FF0000"/>
                  </a:solidFill>
                  <a:latin typeface="Cambria" panose="02040503050406030204" pitchFamily="18" charset="0"/>
                </a:rPr>
                <a:t> Phan </a:t>
              </a:r>
              <a:r>
                <a:rPr lang="en-US" sz="4000" b="1" dirty="0" err="1">
                  <a:solidFill>
                    <a:srgbClr val="FF0000"/>
                  </a:solidFill>
                  <a:latin typeface="Cambria" panose="02040503050406030204" pitchFamily="18" charset="0"/>
                </a:rPr>
                <a:t>Hách</a:t>
              </a:r>
              <a:endParaRPr lang="en-US" sz="4000" b="1" dirty="0">
                <a:solidFill>
                  <a:srgbClr val="FF0000"/>
                </a:solidFill>
                <a:latin typeface="Cambria" panose="02040503050406030204" pitchFamily="18" charset="0"/>
              </a:endParaRPr>
            </a:p>
          </p:txBody>
        </p:sp>
      </p:grpSp>
      <p:pic>
        <p:nvPicPr>
          <p:cNvPr id="7" name="Picture 6">
            <a:extLst>
              <a:ext uri="{FF2B5EF4-FFF2-40B4-BE49-F238E27FC236}">
                <a16:creationId xmlns:a16="http://schemas.microsoft.com/office/drawing/2014/main" id="{51CB4360-D276-5422-F9CC-D90D18C335E8}"/>
              </a:ext>
            </a:extLst>
          </p:cNvPr>
          <p:cNvPicPr>
            <a:picLocks noChangeAspect="1"/>
          </p:cNvPicPr>
          <p:nvPr/>
        </p:nvPicPr>
        <p:blipFill>
          <a:blip r:embed="rId3"/>
          <a:stretch>
            <a:fillRect/>
          </a:stretch>
        </p:blipFill>
        <p:spPr>
          <a:xfrm>
            <a:off x="852428" y="3250758"/>
            <a:ext cx="10900593" cy="3115326"/>
          </a:xfrm>
          <a:prstGeom prst="rect">
            <a:avLst/>
          </a:prstGeom>
        </p:spPr>
      </p:pic>
    </p:spTree>
    <p:extLst>
      <p:ext uri="{BB962C8B-B14F-4D97-AF65-F5344CB8AC3E}">
        <p14:creationId xmlns:p14="http://schemas.microsoft.com/office/powerpoint/2010/main" val="1659265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6D9D636-5B33-6AF9-0B5E-A17DBEC4F0DB}"/>
              </a:ext>
            </a:extLst>
          </p:cNvPr>
          <p:cNvPicPr>
            <a:picLocks noChangeAspect="1"/>
          </p:cNvPicPr>
          <p:nvPr/>
        </p:nvPicPr>
        <p:blipFill>
          <a:blip r:embed="rId2"/>
          <a:stretch>
            <a:fillRect/>
          </a:stretch>
        </p:blipFill>
        <p:spPr>
          <a:xfrm rot="177113">
            <a:off x="534934" y="1716516"/>
            <a:ext cx="11122133" cy="4034569"/>
          </a:xfrm>
          <a:prstGeom prst="rect">
            <a:avLst/>
          </a:prstGeom>
        </p:spPr>
      </p:pic>
      <p:sp>
        <p:nvSpPr>
          <p:cNvPr id="5" name="TextBox 4">
            <a:extLst>
              <a:ext uri="{FF2B5EF4-FFF2-40B4-BE49-F238E27FC236}">
                <a16:creationId xmlns:a16="http://schemas.microsoft.com/office/drawing/2014/main" id="{0629B347-C481-1EF8-7EC9-48E93FF92076}"/>
              </a:ext>
            </a:extLst>
          </p:cNvPr>
          <p:cNvSpPr txBox="1"/>
          <p:nvPr/>
        </p:nvSpPr>
        <p:spPr>
          <a:xfrm>
            <a:off x="1524001" y="3178419"/>
            <a:ext cx="9987280" cy="1754326"/>
          </a:xfrm>
          <a:prstGeom prst="rect">
            <a:avLst/>
          </a:prstGeom>
          <a:noFill/>
        </p:spPr>
        <p:txBody>
          <a:bodyPr wrap="square">
            <a:spAutoFit/>
          </a:bodyPr>
          <a:lstStyle/>
          <a:p>
            <a:pPr algn="just" rtl="0" latinLnBrk="0"/>
            <a:r>
              <a:rPr lang="en-US" sz="3600" b="1" i="0" dirty="0">
                <a:solidFill>
                  <a:srgbClr val="046C91"/>
                </a:solidFill>
                <a:effectLst/>
                <a:latin typeface="Cambria" panose="02040503050406030204" pitchFamily="18" charset="0"/>
              </a:rPr>
              <a:t>Khi </a:t>
            </a:r>
            <a:r>
              <a:rPr lang="en-US" sz="3600" b="1" i="0" dirty="0" err="1">
                <a:solidFill>
                  <a:srgbClr val="046C91"/>
                </a:solidFill>
                <a:effectLst/>
                <a:latin typeface="Cambria" panose="02040503050406030204" pitchFamily="18" charset="0"/>
              </a:rPr>
              <a:t>viết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đoạn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văn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ý </a:t>
            </a:r>
            <a:r>
              <a:rPr lang="en-US" sz="3600" b="1" i="0" dirty="0" err="1">
                <a:solidFill>
                  <a:srgbClr val="046C91"/>
                </a:solidFill>
                <a:effectLst/>
                <a:latin typeface="Cambria" panose="02040503050406030204" pitchFamily="18" charset="0"/>
              </a:rPr>
              <a:t>kiến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một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cần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nói</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mình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hoặc</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không</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đó</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và</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lí</a:t>
            </a:r>
            <a:r>
              <a:rPr lang="en-US" sz="3600" b="1" i="0" dirty="0">
                <a:solidFill>
                  <a:srgbClr val="046C91"/>
                </a:solidFill>
                <a:effectLst/>
                <a:latin typeface="Cambria" panose="02040503050406030204" pitchFamily="18" charset="0"/>
              </a:rPr>
              <a:t> do.</a:t>
            </a:r>
            <a:endParaRPr lang="vi-VN" sz="3600" b="1" i="0" dirty="0">
              <a:solidFill>
                <a:srgbClr val="046C91"/>
              </a:solidFill>
              <a:effectLst/>
              <a:latin typeface="Cambria" panose="02040503050406030204" pitchFamily="18" charset="0"/>
            </a:endParaRPr>
          </a:p>
        </p:txBody>
      </p:sp>
      <p:pic>
        <p:nvPicPr>
          <p:cNvPr id="3" name="Picture 2">
            <a:extLst>
              <a:ext uri="{FF2B5EF4-FFF2-40B4-BE49-F238E27FC236}">
                <a16:creationId xmlns:a16="http://schemas.microsoft.com/office/drawing/2014/main" id="{983C4C4B-5D68-BE95-4851-5C1CD8EAEB2B}"/>
              </a:ext>
            </a:extLst>
          </p:cNvPr>
          <p:cNvPicPr>
            <a:picLocks noChangeAspect="1"/>
          </p:cNvPicPr>
          <p:nvPr/>
        </p:nvPicPr>
        <p:blipFill>
          <a:blip r:embed="rId3"/>
          <a:stretch>
            <a:fillRect/>
          </a:stretch>
        </p:blipFill>
        <p:spPr>
          <a:xfrm>
            <a:off x="4090242" y="1953614"/>
            <a:ext cx="4011516" cy="1780186"/>
          </a:xfrm>
          <a:prstGeom prst="rect">
            <a:avLst/>
          </a:prstGeom>
        </p:spPr>
      </p:pic>
    </p:spTree>
    <p:extLst>
      <p:ext uri="{BB962C8B-B14F-4D97-AF65-F5344CB8AC3E}">
        <p14:creationId xmlns:p14="http://schemas.microsoft.com/office/powerpoint/2010/main" val="383287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673ABFF-3F1F-6E05-C4ED-7C3115872141}"/>
              </a:ext>
            </a:extLst>
          </p:cNvPr>
          <p:cNvPicPr>
            <a:picLocks noChangeAspect="1"/>
          </p:cNvPicPr>
          <p:nvPr/>
        </p:nvPicPr>
        <p:blipFill>
          <a:blip r:embed="rId3"/>
          <a:stretch>
            <a:fillRect/>
          </a:stretch>
        </p:blipFill>
        <p:spPr>
          <a:xfrm rot="21437275">
            <a:off x="161101" y="523613"/>
            <a:ext cx="11975566" cy="5903610"/>
          </a:xfrm>
          <a:prstGeom prst="rect">
            <a:avLst/>
          </a:prstGeom>
        </p:spPr>
      </p:pic>
      <p:grpSp>
        <p:nvGrpSpPr>
          <p:cNvPr id="4" name="Group 3">
            <a:extLst>
              <a:ext uri="{FF2B5EF4-FFF2-40B4-BE49-F238E27FC236}">
                <a16:creationId xmlns:a16="http://schemas.microsoft.com/office/drawing/2014/main" id="{503B2E06-C5B9-9408-F1A8-492A7047E9B7}"/>
              </a:ext>
            </a:extLst>
          </p:cNvPr>
          <p:cNvGrpSpPr/>
          <p:nvPr/>
        </p:nvGrpSpPr>
        <p:grpSpPr>
          <a:xfrm>
            <a:off x="4089267" y="688407"/>
            <a:ext cx="4636241" cy="646331"/>
            <a:chOff x="2046211" y="3584641"/>
            <a:chExt cx="4636241" cy="646331"/>
          </a:xfrm>
        </p:grpSpPr>
        <p:sp>
          <p:nvSpPr>
            <p:cNvPr id="23" name="矩形 11">
              <a:extLst>
                <a:ext uri="{FF2B5EF4-FFF2-40B4-BE49-F238E27FC236}">
                  <a16:creationId xmlns:a16="http://schemas.microsoft.com/office/drawing/2014/main" id="{314B9F9A-D9E9-B3EE-2D32-1E0C6311D168}"/>
                </a:ext>
              </a:extLst>
            </p:cNvPr>
            <p:cNvSpPr/>
            <p:nvPr/>
          </p:nvSpPr>
          <p:spPr>
            <a:xfrm>
              <a:off x="2046211" y="3609805"/>
              <a:ext cx="4636241" cy="596005"/>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2" name="文本框 1">
              <a:extLst>
                <a:ext uri="{FF2B5EF4-FFF2-40B4-BE49-F238E27FC236}">
                  <a16:creationId xmlns:a16="http://schemas.microsoft.com/office/drawing/2014/main" id="{CCB097CB-90AC-E64D-BDC8-120645DD820A}"/>
                </a:ext>
              </a:extLst>
            </p:cNvPr>
            <p:cNvSpPr txBox="1"/>
            <p:nvPr/>
          </p:nvSpPr>
          <p:spPr>
            <a:xfrm>
              <a:off x="2202360" y="3584641"/>
              <a:ext cx="4292880"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1"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4" name="图片 23">
            <a:extLst>
              <a:ext uri="{FF2B5EF4-FFF2-40B4-BE49-F238E27FC236}">
                <a16:creationId xmlns:a16="http://schemas.microsoft.com/office/drawing/2014/main" id="{FECB65A8-3724-FD3F-0EFC-5D1EE5CBAE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9051" y="760862"/>
            <a:ext cx="631618" cy="620134"/>
          </a:xfrm>
          <a:prstGeom prst="rect">
            <a:avLst/>
          </a:prstGeom>
        </p:spPr>
      </p:pic>
      <p:pic>
        <p:nvPicPr>
          <p:cNvPr id="25" name="图片 24">
            <a:extLst>
              <a:ext uri="{FF2B5EF4-FFF2-40B4-BE49-F238E27FC236}">
                <a16:creationId xmlns:a16="http://schemas.microsoft.com/office/drawing/2014/main" id="{5AAAB1FD-41BD-D5A6-4A07-02E022D9F0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99183">
            <a:off x="1515265" y="5893061"/>
            <a:ext cx="629902" cy="629902"/>
          </a:xfrm>
          <a:prstGeom prst="rect">
            <a:avLst/>
          </a:prstGeom>
        </p:spPr>
      </p:pic>
      <p:pic>
        <p:nvPicPr>
          <p:cNvPr id="26" name="图片 25">
            <a:extLst>
              <a:ext uri="{FF2B5EF4-FFF2-40B4-BE49-F238E27FC236}">
                <a16:creationId xmlns:a16="http://schemas.microsoft.com/office/drawing/2014/main" id="{46CA4EC4-E2C1-351F-E419-FFC67E7198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498135">
            <a:off x="3175477" y="6332278"/>
            <a:ext cx="363968" cy="363968"/>
          </a:xfrm>
          <a:prstGeom prst="rect">
            <a:avLst/>
          </a:prstGeom>
        </p:spPr>
      </p:pic>
      <p:pic>
        <p:nvPicPr>
          <p:cNvPr id="27" name="图片 26">
            <a:extLst>
              <a:ext uri="{FF2B5EF4-FFF2-40B4-BE49-F238E27FC236}">
                <a16:creationId xmlns:a16="http://schemas.microsoft.com/office/drawing/2014/main" id="{9B37D0B9-3BD7-D8D2-B182-2E8A2FE43E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1391" y="369382"/>
            <a:ext cx="1996591" cy="867782"/>
          </a:xfrm>
          <a:prstGeom prst="rect">
            <a:avLst/>
          </a:prstGeom>
        </p:spPr>
      </p:pic>
      <p:pic>
        <p:nvPicPr>
          <p:cNvPr id="33" name="图片 32">
            <a:extLst>
              <a:ext uri="{FF2B5EF4-FFF2-40B4-BE49-F238E27FC236}">
                <a16:creationId xmlns:a16="http://schemas.microsoft.com/office/drawing/2014/main" id="{0C271EA8-AE4A-88B4-F6C7-5CC80CC4AA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74890" y="4469590"/>
            <a:ext cx="2658965" cy="2658965"/>
          </a:xfrm>
          <a:prstGeom prst="rect">
            <a:avLst/>
          </a:prstGeom>
        </p:spPr>
      </p:pic>
      <p:grpSp>
        <p:nvGrpSpPr>
          <p:cNvPr id="12" name="Group 6"/>
          <p:cNvGrpSpPr>
            <a:grpSpLocks/>
          </p:cNvGrpSpPr>
          <p:nvPr/>
        </p:nvGrpSpPr>
        <p:grpSpPr bwMode="auto">
          <a:xfrm>
            <a:off x="2684927" y="1993965"/>
            <a:ext cx="9193129" cy="1117600"/>
            <a:chOff x="2685045" y="1917765"/>
            <a:chExt cx="9193612" cy="1117600"/>
          </a:xfrm>
        </p:grpSpPr>
        <p:pic>
          <p:nvPicPr>
            <p:cNvPr id="13" name="图片 5" descr="图片包含 文字, 矢量图形&#10;&#10;已生成高可信度的说明"/>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98814" y="1917765"/>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p:cNvSpPr>
              <a:spLocks noChangeArrowheads="1"/>
            </p:cNvSpPr>
            <p:nvPr/>
          </p:nvSpPr>
          <p:spPr bwMode="auto">
            <a:xfrm>
              <a:off x="2685045" y="2067437"/>
              <a:ext cx="91936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sz="3000" dirty="0"/>
                <a:t>H</a:t>
              </a:r>
              <a:r>
                <a:rPr lang="vi-VN" sz="3000" dirty="0"/>
                <a:t>iểu được cách viết đoạn văn nêu ý kiến </a:t>
              </a:r>
              <a:endParaRPr lang="en-US" altLang="en-US" sz="3000" dirty="0">
                <a:solidFill>
                  <a:prstClr val="black"/>
                </a:solidFill>
                <a:cs typeface="华康方圆体W7"/>
              </a:endParaRPr>
            </a:p>
          </p:txBody>
        </p:sp>
      </p:grpSp>
      <p:grpSp>
        <p:nvGrpSpPr>
          <p:cNvPr id="15" name="Group 8"/>
          <p:cNvGrpSpPr>
            <a:grpSpLocks/>
          </p:cNvGrpSpPr>
          <p:nvPr/>
        </p:nvGrpSpPr>
        <p:grpSpPr bwMode="auto">
          <a:xfrm>
            <a:off x="2605678" y="3622726"/>
            <a:ext cx="9008536" cy="1118183"/>
            <a:chOff x="2548387" y="3412761"/>
            <a:chExt cx="9007938" cy="1117600"/>
          </a:xfrm>
        </p:grpSpPr>
        <p:pic>
          <p:nvPicPr>
            <p:cNvPr id="16" name="图片 5" descr="图片包含 文字, 矢量图形&#10;&#10;已生成高可信度的说明"/>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8387" y="3412761"/>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7"/>
            <p:cNvSpPr>
              <a:spLocks noChangeArrowheads="1"/>
            </p:cNvSpPr>
            <p:nvPr/>
          </p:nvSpPr>
          <p:spPr bwMode="auto">
            <a:xfrm>
              <a:off x="3689251" y="3515228"/>
              <a:ext cx="7867074" cy="101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vi-VN" sz="3000" dirty="0"/>
                <a:t>Biết sử dụng câu văn đúng, hay và phù hợp với hoàn cảnh</a:t>
              </a:r>
              <a:endParaRPr lang="en-US" altLang="en-US" sz="3000" dirty="0">
                <a:solidFill>
                  <a:prstClr val="black"/>
                </a:solidFill>
                <a:cs typeface="华康方圆体W7"/>
              </a:endParaRPr>
            </a:p>
          </p:txBody>
        </p:sp>
      </p:grpSp>
    </p:spTree>
    <p:extLst>
      <p:ext uri="{BB962C8B-B14F-4D97-AF65-F5344CB8AC3E}">
        <p14:creationId xmlns:p14="http://schemas.microsoft.com/office/powerpoint/2010/main" val="2295251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3180C9F9-DF4A-0249-F2EF-EECFA7C2224E}"/>
              </a:ext>
            </a:extLst>
          </p:cNvPr>
          <p:cNvSpPr/>
          <p:nvPr/>
        </p:nvSpPr>
        <p:spPr>
          <a:xfrm rot="21418000">
            <a:off x="2067814" y="2036856"/>
            <a:ext cx="9359726" cy="302875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5FF14807-6E18-4A4E-3523-71C4B460B17E}"/>
              </a:ext>
            </a:extLst>
          </p:cNvPr>
          <p:cNvSpPr txBox="1"/>
          <p:nvPr/>
        </p:nvSpPr>
        <p:spPr>
          <a:xfrm>
            <a:off x="2540192" y="2703288"/>
            <a:ext cx="8639325" cy="1323439"/>
          </a:xfrm>
          <a:prstGeom prst="rect">
            <a:avLst/>
          </a:prstGeom>
          <a:noFill/>
        </p:spPr>
        <p:txBody>
          <a:bodyPr wrap="square" rtlCol="0">
            <a:spAutoFit/>
          </a:bodyPr>
          <a:lstStyle/>
          <a:p>
            <a:pPr marL="571500" indent="-571500" algn="ctr">
              <a:buFontTx/>
              <a:buChar char="-"/>
            </a:pPr>
            <a:r>
              <a:rPr lang="en-US" sz="4000" b="1" dirty="0">
                <a:solidFill>
                  <a:schemeClr val="bg1"/>
                </a:solidFill>
                <a:latin typeface="Cambria" panose="02040503050406030204" pitchFamily="18" charset="0"/>
              </a:rPr>
              <a:t>Chia </a:t>
            </a:r>
            <a:r>
              <a:rPr lang="en-US" sz="4000" b="1" dirty="0" err="1">
                <a:solidFill>
                  <a:schemeClr val="bg1"/>
                </a:solidFill>
                <a:latin typeface="Cambria" panose="02040503050406030204" pitchFamily="18" charset="0"/>
              </a:rPr>
              <a:t>sẻ</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bài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học</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với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người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thân</a:t>
            </a:r>
            <a:r>
              <a:rPr lang="en-US" sz="4000" b="1" dirty="0">
                <a:solidFill>
                  <a:schemeClr val="bg1"/>
                </a:solidFill>
                <a:latin typeface="Cambria" panose="02040503050406030204" pitchFamily="18" charset="0"/>
              </a:rPr>
              <a:t>.</a:t>
            </a:r>
          </a:p>
          <a:p>
            <a:pPr marL="571500" indent="-571500" algn="ctr">
              <a:buFontTx/>
              <a:buChar char="-"/>
            </a:pPr>
            <a:r>
              <a:rPr lang="en-US" sz="4000" b="1" dirty="0" err="1">
                <a:solidFill>
                  <a:schemeClr val="bg1"/>
                </a:solidFill>
                <a:latin typeface="Cambria" panose="02040503050406030204" pitchFamily="18" charset="0"/>
              </a:rPr>
              <a:t>Chuẩn</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bị</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bài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học</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tiếp</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theo.</a:t>
            </a:r>
            <a:endParaRPr lang="en-US" sz="4000" b="1" dirty="0">
              <a:solidFill>
                <a:schemeClr val="bg1"/>
              </a:solidFill>
              <a:latin typeface="Cambria" panose="02040503050406030204" pitchFamily="18" charset="0"/>
            </a:endParaRPr>
          </a:p>
        </p:txBody>
      </p:sp>
      <p:pic>
        <p:nvPicPr>
          <p:cNvPr id="5" name="图片 7">
            <a:extLst>
              <a:ext uri="{FF2B5EF4-FFF2-40B4-BE49-F238E27FC236}">
                <a16:creationId xmlns:a16="http://schemas.microsoft.com/office/drawing/2014/main" id="{5A69D736-0B77-96A9-CAB9-8D5A6D1A3F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428" y="2836440"/>
            <a:ext cx="5771322" cy="2508401"/>
          </a:xfrm>
          <a:prstGeom prst="rect">
            <a:avLst/>
          </a:prstGeom>
        </p:spPr>
      </p:pic>
      <p:sp>
        <p:nvSpPr>
          <p:cNvPr id="8" name="TextBox 7"/>
          <p:cNvSpPr txBox="1"/>
          <p:nvPr/>
        </p:nvSpPr>
        <p:spPr>
          <a:xfrm>
            <a:off x="3504089" y="1156775"/>
            <a:ext cx="6136219" cy="707886"/>
          </a:xfrm>
          <a:prstGeom prst="rect">
            <a:avLst/>
          </a:prstGeom>
          <a:noFill/>
        </p:spPr>
        <p:txBody>
          <a:bodyPr wrap="square" rtlCol="0">
            <a:spAutoFit/>
          </a:bodyPr>
          <a:lstStyle/>
          <a:p>
            <a:r>
              <a:rPr lang="en-US" sz="4000" b="1" dirty="0">
                <a:ln w="22225">
                  <a:solidFill>
                    <a:schemeClr val="accent2"/>
                  </a:solidFill>
                  <a:prstDash val="solid"/>
                </a:ln>
                <a:solidFill>
                  <a:srgbClr val="00B050"/>
                </a:solidFill>
              </a:rPr>
              <a:t>ĐỊNH HƯỚNG HỌC TẬP </a:t>
            </a:r>
          </a:p>
        </p:txBody>
      </p:sp>
    </p:spTree>
    <p:extLst>
      <p:ext uri="{BB962C8B-B14F-4D97-AF65-F5344CB8AC3E}">
        <p14:creationId xmlns:p14="http://schemas.microsoft.com/office/powerpoint/2010/main" val="1506601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A6B7728-0370-BFA1-F421-D89E34A5C4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65" y="1072002"/>
            <a:ext cx="1388993" cy="622518"/>
          </a:xfrm>
          <a:prstGeom prst="rect">
            <a:avLst/>
          </a:prstGeom>
        </p:spPr>
      </p:pic>
      <p:pic>
        <p:nvPicPr>
          <p:cNvPr id="5" name="图片 4">
            <a:extLst>
              <a:ext uri="{FF2B5EF4-FFF2-40B4-BE49-F238E27FC236}">
                <a16:creationId xmlns:a16="http://schemas.microsoft.com/office/drawing/2014/main" id="{D16F5480-43B2-BDE8-D559-245EB261712A}"/>
              </a:ext>
            </a:extLst>
          </p:cNvPr>
          <p:cNvPicPr>
            <a:picLocks noChangeAspect="1"/>
          </p:cNvPicPr>
          <p:nvPr/>
        </p:nvPicPr>
        <p:blipFill>
          <a:blip r:embed="rId4"/>
          <a:stretch>
            <a:fillRect/>
          </a:stretch>
        </p:blipFill>
        <p:spPr>
          <a:xfrm>
            <a:off x="587917" y="1232406"/>
            <a:ext cx="10628172" cy="3855384"/>
          </a:xfrm>
          <a:prstGeom prst="rect">
            <a:avLst/>
          </a:prstGeom>
        </p:spPr>
      </p:pic>
      <p:pic>
        <p:nvPicPr>
          <p:cNvPr id="6" name="图片 5">
            <a:extLst>
              <a:ext uri="{FF2B5EF4-FFF2-40B4-BE49-F238E27FC236}">
                <a16:creationId xmlns:a16="http://schemas.microsoft.com/office/drawing/2014/main" id="{A82C1839-6F54-A1A0-A51C-1420B23D9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731" y="628315"/>
            <a:ext cx="876852" cy="860909"/>
          </a:xfrm>
          <a:prstGeom prst="rect">
            <a:avLst/>
          </a:prstGeom>
        </p:spPr>
      </p:pic>
      <p:pic>
        <p:nvPicPr>
          <p:cNvPr id="10" name="图片 9">
            <a:extLst>
              <a:ext uri="{FF2B5EF4-FFF2-40B4-BE49-F238E27FC236}">
                <a16:creationId xmlns:a16="http://schemas.microsoft.com/office/drawing/2014/main" id="{C2848049-3D64-C663-DB57-EAD61028E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9297" y="1662989"/>
            <a:ext cx="879337" cy="668792"/>
          </a:xfrm>
          <a:prstGeom prst="rect">
            <a:avLst/>
          </a:prstGeom>
        </p:spPr>
      </p:pic>
      <p:pic>
        <p:nvPicPr>
          <p:cNvPr id="11" name="图片 10">
            <a:extLst>
              <a:ext uri="{FF2B5EF4-FFF2-40B4-BE49-F238E27FC236}">
                <a16:creationId xmlns:a16="http://schemas.microsoft.com/office/drawing/2014/main" id="{C16E9332-B051-4E00-0885-8027815CC3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2514" y="625072"/>
            <a:ext cx="446930" cy="446930"/>
          </a:xfrm>
          <a:prstGeom prst="rect">
            <a:avLst/>
          </a:prstGeom>
        </p:spPr>
      </p:pic>
      <p:sp>
        <p:nvSpPr>
          <p:cNvPr id="12" name="矩形 11">
            <a:extLst>
              <a:ext uri="{FF2B5EF4-FFF2-40B4-BE49-F238E27FC236}">
                <a16:creationId xmlns:a16="http://schemas.microsoft.com/office/drawing/2014/main" id="{1ACBBCE0-1359-247B-E20C-78CD2FEAFA1C}"/>
              </a:ext>
            </a:extLst>
          </p:cNvPr>
          <p:cNvSpPr/>
          <p:nvPr/>
        </p:nvSpPr>
        <p:spPr>
          <a:xfrm rot="21418000">
            <a:off x="2251739" y="2315605"/>
            <a:ext cx="8454458"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3" name="图片 12">
            <a:extLst>
              <a:ext uri="{FF2B5EF4-FFF2-40B4-BE49-F238E27FC236}">
                <a16:creationId xmlns:a16="http://schemas.microsoft.com/office/drawing/2014/main" id="{A5C07473-1D2D-1CEA-A470-7F0E3ED6A9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5814015" y="626997"/>
            <a:ext cx="629902" cy="629902"/>
          </a:xfrm>
          <a:prstGeom prst="rect">
            <a:avLst/>
          </a:prstGeom>
        </p:spPr>
      </p:pic>
      <p:pic>
        <p:nvPicPr>
          <p:cNvPr id="14" name="图片 13">
            <a:extLst>
              <a:ext uri="{FF2B5EF4-FFF2-40B4-BE49-F238E27FC236}">
                <a16:creationId xmlns:a16="http://schemas.microsoft.com/office/drawing/2014/main" id="{E2A50E28-633D-F342-FFAA-8043C693D7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7474227" y="563864"/>
            <a:ext cx="363968" cy="363968"/>
          </a:xfrm>
          <a:prstGeom prst="rect">
            <a:avLst/>
          </a:prstGeom>
        </p:spPr>
      </p:pic>
      <p:sp>
        <p:nvSpPr>
          <p:cNvPr id="15" name="文本框 14">
            <a:extLst>
              <a:ext uri="{FF2B5EF4-FFF2-40B4-BE49-F238E27FC236}">
                <a16:creationId xmlns:a16="http://schemas.microsoft.com/office/drawing/2014/main" id="{A7945B54-984E-391F-11D9-91B1FBFD2CFA}"/>
              </a:ext>
            </a:extLst>
          </p:cNvPr>
          <p:cNvSpPr txBox="1"/>
          <p:nvPr/>
        </p:nvSpPr>
        <p:spPr>
          <a:xfrm rot="21360040">
            <a:off x="3969442" y="1713699"/>
            <a:ext cx="4500088" cy="646331"/>
          </a:xfrm>
          <a:prstGeom prst="rect">
            <a:avLst/>
          </a:prstGeom>
          <a:solidFill>
            <a:schemeClr val="bg1"/>
          </a:soli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1" lang="zh-CN" altLang="en-US"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8" name="图片 17">
            <a:extLst>
              <a:ext uri="{FF2B5EF4-FFF2-40B4-BE49-F238E27FC236}">
                <a16:creationId xmlns:a16="http://schemas.microsoft.com/office/drawing/2014/main" id="{E369D0B9-9059-F4DD-6B1F-1B0A6E807E6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2773" y="3308747"/>
            <a:ext cx="4264715" cy="3651146"/>
          </a:xfrm>
          <a:prstGeom prst="rect">
            <a:avLst/>
          </a:prstGeom>
        </p:spPr>
      </p:pic>
      <p:pic>
        <p:nvPicPr>
          <p:cNvPr id="22" name="图片 21">
            <a:extLst>
              <a:ext uri="{FF2B5EF4-FFF2-40B4-BE49-F238E27FC236}">
                <a16:creationId xmlns:a16="http://schemas.microsoft.com/office/drawing/2014/main" id="{3EB8A87D-AC89-0FCE-3D43-3FBFF8E2E3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94161" flipH="1">
            <a:off x="3114716" y="245593"/>
            <a:ext cx="1946787" cy="1946787"/>
          </a:xfrm>
          <a:prstGeom prst="rect">
            <a:avLst/>
          </a:prstGeom>
        </p:spPr>
      </p:pic>
      <p:pic>
        <p:nvPicPr>
          <p:cNvPr id="8" name="图片 7">
            <a:extLst>
              <a:ext uri="{FF2B5EF4-FFF2-40B4-BE49-F238E27FC236}">
                <a16:creationId xmlns:a16="http://schemas.microsoft.com/office/drawing/2014/main" id="{4C159E13-9F9A-3DE8-5564-EDA02C98C60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1788" y="3090441"/>
            <a:ext cx="5771322" cy="2508401"/>
          </a:xfrm>
          <a:prstGeom prst="rect">
            <a:avLst/>
          </a:prstGeom>
        </p:spPr>
      </p:pic>
      <p:pic>
        <p:nvPicPr>
          <p:cNvPr id="3" name="Picture 2">
            <a:extLst>
              <a:ext uri="{FF2B5EF4-FFF2-40B4-BE49-F238E27FC236}">
                <a16:creationId xmlns:a16="http://schemas.microsoft.com/office/drawing/2014/main" id="{CBF68DE6-E07A-6283-DCB6-8E404ED4F279}"/>
              </a:ext>
            </a:extLst>
          </p:cNvPr>
          <p:cNvPicPr>
            <a:picLocks noChangeAspect="1"/>
          </p:cNvPicPr>
          <p:nvPr/>
        </p:nvPicPr>
        <p:blipFill>
          <a:blip r:embed="rId13"/>
          <a:stretch>
            <a:fillRect/>
          </a:stretch>
        </p:blipFill>
        <p:spPr>
          <a:xfrm>
            <a:off x="2016309" y="2315936"/>
            <a:ext cx="8925318" cy="2078916"/>
          </a:xfrm>
          <a:prstGeom prst="rect">
            <a:avLst/>
          </a:prstGeom>
        </p:spPr>
      </p:pic>
    </p:spTree>
    <p:extLst>
      <p:ext uri="{BB962C8B-B14F-4D97-AF65-F5344CB8AC3E}">
        <p14:creationId xmlns:p14="http://schemas.microsoft.com/office/powerpoint/2010/main" val="2880465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A6B7728-0370-BFA1-F421-D89E34A5C4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65" y="1072002"/>
            <a:ext cx="1388993" cy="622518"/>
          </a:xfrm>
          <a:prstGeom prst="rect">
            <a:avLst/>
          </a:prstGeom>
        </p:spPr>
      </p:pic>
      <p:pic>
        <p:nvPicPr>
          <p:cNvPr id="5" name="图片 4">
            <a:extLst>
              <a:ext uri="{FF2B5EF4-FFF2-40B4-BE49-F238E27FC236}">
                <a16:creationId xmlns:a16="http://schemas.microsoft.com/office/drawing/2014/main" id="{D16F5480-43B2-BDE8-D559-245EB261712A}"/>
              </a:ext>
            </a:extLst>
          </p:cNvPr>
          <p:cNvPicPr>
            <a:picLocks noChangeAspect="1"/>
          </p:cNvPicPr>
          <p:nvPr/>
        </p:nvPicPr>
        <p:blipFill>
          <a:blip r:embed="rId4"/>
          <a:stretch>
            <a:fillRect/>
          </a:stretch>
        </p:blipFill>
        <p:spPr>
          <a:xfrm>
            <a:off x="587917" y="1232406"/>
            <a:ext cx="10628172" cy="3855384"/>
          </a:xfrm>
          <a:prstGeom prst="rect">
            <a:avLst/>
          </a:prstGeom>
        </p:spPr>
      </p:pic>
      <p:pic>
        <p:nvPicPr>
          <p:cNvPr id="6" name="图片 5">
            <a:extLst>
              <a:ext uri="{FF2B5EF4-FFF2-40B4-BE49-F238E27FC236}">
                <a16:creationId xmlns:a16="http://schemas.microsoft.com/office/drawing/2014/main" id="{A82C1839-6F54-A1A0-A51C-1420B23D9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731" y="628315"/>
            <a:ext cx="876852" cy="860909"/>
          </a:xfrm>
          <a:prstGeom prst="rect">
            <a:avLst/>
          </a:prstGeom>
        </p:spPr>
      </p:pic>
      <p:pic>
        <p:nvPicPr>
          <p:cNvPr id="10" name="图片 9">
            <a:extLst>
              <a:ext uri="{FF2B5EF4-FFF2-40B4-BE49-F238E27FC236}">
                <a16:creationId xmlns:a16="http://schemas.microsoft.com/office/drawing/2014/main" id="{C2848049-3D64-C663-DB57-EAD61028E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9297" y="1662989"/>
            <a:ext cx="879337" cy="668792"/>
          </a:xfrm>
          <a:prstGeom prst="rect">
            <a:avLst/>
          </a:prstGeom>
        </p:spPr>
      </p:pic>
      <p:pic>
        <p:nvPicPr>
          <p:cNvPr id="11" name="图片 10">
            <a:extLst>
              <a:ext uri="{FF2B5EF4-FFF2-40B4-BE49-F238E27FC236}">
                <a16:creationId xmlns:a16="http://schemas.microsoft.com/office/drawing/2014/main" id="{C16E9332-B051-4E00-0885-8027815CC3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2514" y="625072"/>
            <a:ext cx="446930" cy="446930"/>
          </a:xfrm>
          <a:prstGeom prst="rect">
            <a:avLst/>
          </a:prstGeom>
        </p:spPr>
      </p:pic>
      <p:pic>
        <p:nvPicPr>
          <p:cNvPr id="13" name="图片 12">
            <a:extLst>
              <a:ext uri="{FF2B5EF4-FFF2-40B4-BE49-F238E27FC236}">
                <a16:creationId xmlns:a16="http://schemas.microsoft.com/office/drawing/2014/main" id="{A5C07473-1D2D-1CEA-A470-7F0E3ED6A9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5814015" y="626997"/>
            <a:ext cx="629902" cy="629902"/>
          </a:xfrm>
          <a:prstGeom prst="rect">
            <a:avLst/>
          </a:prstGeom>
        </p:spPr>
      </p:pic>
      <p:pic>
        <p:nvPicPr>
          <p:cNvPr id="14" name="图片 13">
            <a:extLst>
              <a:ext uri="{FF2B5EF4-FFF2-40B4-BE49-F238E27FC236}">
                <a16:creationId xmlns:a16="http://schemas.microsoft.com/office/drawing/2014/main" id="{E2A50E28-633D-F342-FFAA-8043C693D7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7474227" y="563864"/>
            <a:ext cx="363968" cy="363968"/>
          </a:xfrm>
          <a:prstGeom prst="rect">
            <a:avLst/>
          </a:prstGeom>
        </p:spPr>
      </p:pic>
      <p:sp>
        <p:nvSpPr>
          <p:cNvPr id="15" name="文本框 14">
            <a:extLst>
              <a:ext uri="{FF2B5EF4-FFF2-40B4-BE49-F238E27FC236}">
                <a16:creationId xmlns:a16="http://schemas.microsoft.com/office/drawing/2014/main" id="{A7945B54-984E-391F-11D9-91B1FBFD2CFA}"/>
              </a:ext>
            </a:extLst>
          </p:cNvPr>
          <p:cNvSpPr txBox="1"/>
          <p:nvPr/>
        </p:nvSpPr>
        <p:spPr>
          <a:xfrm rot="21360040">
            <a:off x="3969442" y="1713699"/>
            <a:ext cx="4500088" cy="646331"/>
          </a:xfrm>
          <a:prstGeom prst="rect">
            <a:avLst/>
          </a:prstGeom>
          <a:solidFill>
            <a:schemeClr val="bg1"/>
          </a:soli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1" lang="zh-CN" altLang="en-US"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22" name="图片 21">
            <a:extLst>
              <a:ext uri="{FF2B5EF4-FFF2-40B4-BE49-F238E27FC236}">
                <a16:creationId xmlns:a16="http://schemas.microsoft.com/office/drawing/2014/main" id="{3EB8A87D-AC89-0FCE-3D43-3FBFF8E2E3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94161" flipH="1">
            <a:off x="3114716" y="245593"/>
            <a:ext cx="1946787" cy="1946787"/>
          </a:xfrm>
          <a:prstGeom prst="rect">
            <a:avLst/>
          </a:prstGeom>
        </p:spPr>
      </p:pic>
      <p:pic>
        <p:nvPicPr>
          <p:cNvPr id="8" name="图片 7">
            <a:extLst>
              <a:ext uri="{FF2B5EF4-FFF2-40B4-BE49-F238E27FC236}">
                <a16:creationId xmlns:a16="http://schemas.microsoft.com/office/drawing/2014/main" id="{4C159E13-9F9A-3DE8-5564-EDA02C98C60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1788" y="3090441"/>
            <a:ext cx="5771322" cy="2508401"/>
          </a:xfrm>
          <a:prstGeom prst="rect">
            <a:avLst/>
          </a:prstGeom>
        </p:spPr>
      </p:pic>
      <p:grpSp>
        <p:nvGrpSpPr>
          <p:cNvPr id="16" name="Group 15">
            <a:extLst>
              <a:ext uri="{FF2B5EF4-FFF2-40B4-BE49-F238E27FC236}">
                <a16:creationId xmlns:a16="http://schemas.microsoft.com/office/drawing/2014/main" id="{A5CE2154-4C1C-20F1-614A-7B9C783DE86B}"/>
              </a:ext>
            </a:extLst>
          </p:cNvPr>
          <p:cNvGrpSpPr/>
          <p:nvPr/>
        </p:nvGrpSpPr>
        <p:grpSpPr>
          <a:xfrm>
            <a:off x="2251739" y="2200549"/>
            <a:ext cx="8454458" cy="2456901"/>
            <a:chOff x="2251739" y="2200549"/>
            <a:chExt cx="8454458" cy="2456901"/>
          </a:xfrm>
        </p:grpSpPr>
        <p:sp>
          <p:nvSpPr>
            <p:cNvPr id="12" name="矩形 11">
              <a:extLst>
                <a:ext uri="{FF2B5EF4-FFF2-40B4-BE49-F238E27FC236}">
                  <a16:creationId xmlns:a16="http://schemas.microsoft.com/office/drawing/2014/main" id="{1ACBBCE0-1359-247B-E20C-78CD2FEAFA1C}"/>
                </a:ext>
              </a:extLst>
            </p:cNvPr>
            <p:cNvSpPr/>
            <p:nvPr/>
          </p:nvSpPr>
          <p:spPr>
            <a:xfrm rot="21418000">
              <a:off x="2251739" y="2315605"/>
              <a:ext cx="8454458"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a16="http://schemas.microsoft.com/office/drawing/2014/main" id="{84E385CA-8214-3B5C-0FD2-EE1570AD0781}"/>
                </a:ext>
              </a:extLst>
            </p:cNvPr>
            <p:cNvPicPr>
              <a:picLocks noChangeAspect="1"/>
            </p:cNvPicPr>
            <p:nvPr/>
          </p:nvPicPr>
          <p:blipFill>
            <a:blip r:embed="rId12"/>
            <a:stretch>
              <a:fillRect/>
            </a:stretch>
          </p:blipFill>
          <p:spPr>
            <a:xfrm>
              <a:off x="2261283" y="2200549"/>
              <a:ext cx="7669433" cy="2456901"/>
            </a:xfrm>
            <a:prstGeom prst="rect">
              <a:avLst/>
            </a:prstGeom>
          </p:spPr>
        </p:pic>
      </p:grpSp>
      <p:pic>
        <p:nvPicPr>
          <p:cNvPr id="3" name="Picture 2">
            <a:extLst>
              <a:ext uri="{FF2B5EF4-FFF2-40B4-BE49-F238E27FC236}">
                <a16:creationId xmlns:a16="http://schemas.microsoft.com/office/drawing/2014/main" id="{4463037A-0232-C14B-E075-E37B98E13156}"/>
              </a:ext>
            </a:extLst>
          </p:cNvPr>
          <p:cNvPicPr>
            <a:picLocks noChangeAspect="1"/>
          </p:cNvPicPr>
          <p:nvPr/>
        </p:nvPicPr>
        <p:blipFill>
          <a:blip r:embed="rId13"/>
          <a:stretch>
            <a:fillRect/>
          </a:stretch>
        </p:blipFill>
        <p:spPr>
          <a:xfrm>
            <a:off x="9815608" y="224584"/>
            <a:ext cx="2176461" cy="1694835"/>
          </a:xfrm>
          <a:prstGeom prst="rect">
            <a:avLst/>
          </a:prstGeom>
        </p:spPr>
      </p:pic>
      <p:pic>
        <p:nvPicPr>
          <p:cNvPr id="18" name="图片 17">
            <a:extLst>
              <a:ext uri="{FF2B5EF4-FFF2-40B4-BE49-F238E27FC236}">
                <a16:creationId xmlns:a16="http://schemas.microsoft.com/office/drawing/2014/main" id="{E369D0B9-9059-F4DD-6B1F-1B0A6E807E6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52773" y="3308747"/>
            <a:ext cx="4264715" cy="3651146"/>
          </a:xfrm>
          <a:prstGeom prst="rect">
            <a:avLst/>
          </a:prstGeom>
        </p:spPr>
      </p:pic>
    </p:spTree>
    <p:extLst>
      <p:ext uri="{BB962C8B-B14F-4D97-AF65-F5344CB8AC3E}">
        <p14:creationId xmlns:p14="http://schemas.microsoft.com/office/powerpoint/2010/main" val="2547509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673ABFF-3F1F-6E05-C4ED-7C3115872141}"/>
              </a:ext>
            </a:extLst>
          </p:cNvPr>
          <p:cNvPicPr>
            <a:picLocks noChangeAspect="1"/>
          </p:cNvPicPr>
          <p:nvPr/>
        </p:nvPicPr>
        <p:blipFill>
          <a:blip r:embed="rId3"/>
          <a:stretch>
            <a:fillRect/>
          </a:stretch>
        </p:blipFill>
        <p:spPr>
          <a:xfrm rot="21437275">
            <a:off x="161101" y="523613"/>
            <a:ext cx="11975566" cy="5903610"/>
          </a:xfrm>
          <a:prstGeom prst="rect">
            <a:avLst/>
          </a:prstGeom>
        </p:spPr>
      </p:pic>
      <p:grpSp>
        <p:nvGrpSpPr>
          <p:cNvPr id="4" name="Group 3">
            <a:extLst>
              <a:ext uri="{FF2B5EF4-FFF2-40B4-BE49-F238E27FC236}">
                <a16:creationId xmlns:a16="http://schemas.microsoft.com/office/drawing/2014/main" id="{503B2E06-C5B9-9408-F1A8-492A7047E9B7}"/>
              </a:ext>
            </a:extLst>
          </p:cNvPr>
          <p:cNvGrpSpPr/>
          <p:nvPr/>
        </p:nvGrpSpPr>
        <p:grpSpPr>
          <a:xfrm>
            <a:off x="4089267" y="688407"/>
            <a:ext cx="4636241" cy="646331"/>
            <a:chOff x="2046211" y="3584641"/>
            <a:chExt cx="4636241" cy="646331"/>
          </a:xfrm>
        </p:grpSpPr>
        <p:sp>
          <p:nvSpPr>
            <p:cNvPr id="23" name="矩形 11">
              <a:extLst>
                <a:ext uri="{FF2B5EF4-FFF2-40B4-BE49-F238E27FC236}">
                  <a16:creationId xmlns:a16="http://schemas.microsoft.com/office/drawing/2014/main" id="{314B9F9A-D9E9-B3EE-2D32-1E0C6311D168}"/>
                </a:ext>
              </a:extLst>
            </p:cNvPr>
            <p:cNvSpPr/>
            <p:nvPr/>
          </p:nvSpPr>
          <p:spPr>
            <a:xfrm>
              <a:off x="2046211" y="3609805"/>
              <a:ext cx="4636241" cy="596005"/>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2" name="文本框 1">
              <a:extLst>
                <a:ext uri="{FF2B5EF4-FFF2-40B4-BE49-F238E27FC236}">
                  <a16:creationId xmlns:a16="http://schemas.microsoft.com/office/drawing/2014/main" id="{CCB097CB-90AC-E64D-BDC8-120645DD820A}"/>
                </a:ext>
              </a:extLst>
            </p:cNvPr>
            <p:cNvSpPr txBox="1"/>
            <p:nvPr/>
          </p:nvSpPr>
          <p:spPr>
            <a:xfrm>
              <a:off x="2202360" y="3584641"/>
              <a:ext cx="4292880"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1"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4" name="图片 23">
            <a:extLst>
              <a:ext uri="{FF2B5EF4-FFF2-40B4-BE49-F238E27FC236}">
                <a16:creationId xmlns:a16="http://schemas.microsoft.com/office/drawing/2014/main" id="{FECB65A8-3724-FD3F-0EFC-5D1EE5CBAE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9051" y="760862"/>
            <a:ext cx="631618" cy="620134"/>
          </a:xfrm>
          <a:prstGeom prst="rect">
            <a:avLst/>
          </a:prstGeom>
        </p:spPr>
      </p:pic>
      <p:pic>
        <p:nvPicPr>
          <p:cNvPr id="25" name="图片 24">
            <a:extLst>
              <a:ext uri="{FF2B5EF4-FFF2-40B4-BE49-F238E27FC236}">
                <a16:creationId xmlns:a16="http://schemas.microsoft.com/office/drawing/2014/main" id="{5AAAB1FD-41BD-D5A6-4A07-02E022D9F0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99183">
            <a:off x="1515265" y="5893061"/>
            <a:ext cx="629902" cy="629902"/>
          </a:xfrm>
          <a:prstGeom prst="rect">
            <a:avLst/>
          </a:prstGeom>
        </p:spPr>
      </p:pic>
      <p:pic>
        <p:nvPicPr>
          <p:cNvPr id="26" name="图片 25">
            <a:extLst>
              <a:ext uri="{FF2B5EF4-FFF2-40B4-BE49-F238E27FC236}">
                <a16:creationId xmlns:a16="http://schemas.microsoft.com/office/drawing/2014/main" id="{46CA4EC4-E2C1-351F-E419-FFC67E7198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498135">
            <a:off x="3175477" y="6332278"/>
            <a:ext cx="363968" cy="363968"/>
          </a:xfrm>
          <a:prstGeom prst="rect">
            <a:avLst/>
          </a:prstGeom>
        </p:spPr>
      </p:pic>
      <p:pic>
        <p:nvPicPr>
          <p:cNvPr id="27" name="图片 26">
            <a:extLst>
              <a:ext uri="{FF2B5EF4-FFF2-40B4-BE49-F238E27FC236}">
                <a16:creationId xmlns:a16="http://schemas.microsoft.com/office/drawing/2014/main" id="{9B37D0B9-3BD7-D8D2-B182-2E8A2FE43E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1391" y="369382"/>
            <a:ext cx="1996591" cy="867782"/>
          </a:xfrm>
          <a:prstGeom prst="rect">
            <a:avLst/>
          </a:prstGeom>
        </p:spPr>
      </p:pic>
      <p:pic>
        <p:nvPicPr>
          <p:cNvPr id="33" name="图片 32">
            <a:extLst>
              <a:ext uri="{FF2B5EF4-FFF2-40B4-BE49-F238E27FC236}">
                <a16:creationId xmlns:a16="http://schemas.microsoft.com/office/drawing/2014/main" id="{0C271EA8-AE4A-88B4-F6C7-5CC80CC4AA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74890" y="4469590"/>
            <a:ext cx="2658965" cy="2658965"/>
          </a:xfrm>
          <a:prstGeom prst="rect">
            <a:avLst/>
          </a:prstGeom>
        </p:spPr>
      </p:pic>
      <p:grpSp>
        <p:nvGrpSpPr>
          <p:cNvPr id="12" name="Group 6"/>
          <p:cNvGrpSpPr>
            <a:grpSpLocks/>
          </p:cNvGrpSpPr>
          <p:nvPr/>
        </p:nvGrpSpPr>
        <p:grpSpPr bwMode="auto">
          <a:xfrm>
            <a:off x="2684927" y="1993965"/>
            <a:ext cx="9193129" cy="1117600"/>
            <a:chOff x="2685045" y="1917765"/>
            <a:chExt cx="9193612" cy="1117600"/>
          </a:xfrm>
        </p:grpSpPr>
        <p:pic>
          <p:nvPicPr>
            <p:cNvPr id="13" name="图片 5" descr="图片包含 文字, 矢量图形&#10;&#10;已生成高可信度的说明"/>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98814" y="1917765"/>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p:cNvSpPr>
              <a:spLocks noChangeArrowheads="1"/>
            </p:cNvSpPr>
            <p:nvPr/>
          </p:nvSpPr>
          <p:spPr bwMode="auto">
            <a:xfrm>
              <a:off x="2685045" y="2067437"/>
              <a:ext cx="91936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sz="3000" dirty="0"/>
                <a:t>H</a:t>
              </a:r>
              <a:r>
                <a:rPr lang="vi-VN" sz="3000" dirty="0"/>
                <a:t>iểu được cách viết đoạn văn nêu ý kiến </a:t>
              </a:r>
              <a:endParaRPr lang="en-US" altLang="en-US" sz="3000" dirty="0">
                <a:solidFill>
                  <a:prstClr val="black"/>
                </a:solidFill>
                <a:cs typeface="华康方圆体W7"/>
              </a:endParaRPr>
            </a:p>
          </p:txBody>
        </p:sp>
      </p:grpSp>
      <p:grpSp>
        <p:nvGrpSpPr>
          <p:cNvPr id="15" name="Group 8"/>
          <p:cNvGrpSpPr>
            <a:grpSpLocks/>
          </p:cNvGrpSpPr>
          <p:nvPr/>
        </p:nvGrpSpPr>
        <p:grpSpPr bwMode="auto">
          <a:xfrm>
            <a:off x="2605678" y="3622726"/>
            <a:ext cx="9008536" cy="1118183"/>
            <a:chOff x="2548387" y="3412761"/>
            <a:chExt cx="9007938" cy="1117600"/>
          </a:xfrm>
        </p:grpSpPr>
        <p:pic>
          <p:nvPicPr>
            <p:cNvPr id="16" name="图片 5" descr="图片包含 文字, 矢量图形&#10;&#10;已生成高可信度的说明"/>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8387" y="3412761"/>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7"/>
            <p:cNvSpPr>
              <a:spLocks noChangeArrowheads="1"/>
            </p:cNvSpPr>
            <p:nvPr/>
          </p:nvSpPr>
          <p:spPr bwMode="auto">
            <a:xfrm>
              <a:off x="3689251" y="3515228"/>
              <a:ext cx="7867074" cy="101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vi-VN" sz="3000" dirty="0"/>
                <a:t>Biết sử dụng câu văn đúng, hay và phù hợp với hoàn cảnh</a:t>
              </a:r>
              <a:endParaRPr lang="en-US" altLang="en-US" sz="3000" dirty="0">
                <a:solidFill>
                  <a:prstClr val="black"/>
                </a:solidFill>
                <a:cs typeface="华康方圆体W7"/>
              </a:endParaRPr>
            </a:p>
          </p:txBody>
        </p:sp>
      </p:grpSp>
    </p:spTree>
    <p:extLst>
      <p:ext uri="{BB962C8B-B14F-4D97-AF65-F5344CB8AC3E}">
        <p14:creationId xmlns:p14="http://schemas.microsoft.com/office/powerpoint/2010/main" val="3848113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05756" y="1267230"/>
            <a:ext cx="2993352" cy="1301006"/>
          </a:xfrm>
          <a:prstGeom prst="rect">
            <a:avLst/>
          </a:prstGeom>
        </p:spPr>
      </p:pic>
      <p:pic>
        <p:nvPicPr>
          <p:cNvPr id="2" name="Picture 1">
            <a:extLst>
              <a:ext uri="{FF2B5EF4-FFF2-40B4-BE49-F238E27FC236}">
                <a16:creationId xmlns:a16="http://schemas.microsoft.com/office/drawing/2014/main" id="{C85270F0-3928-711A-E994-8D991F009403}"/>
              </a:ext>
            </a:extLst>
          </p:cNvPr>
          <p:cNvPicPr>
            <a:picLocks noChangeAspect="1"/>
          </p:cNvPicPr>
          <p:nvPr/>
        </p:nvPicPr>
        <p:blipFill>
          <a:blip r:embed="rId11"/>
          <a:stretch>
            <a:fillRect/>
          </a:stretch>
        </p:blipFill>
        <p:spPr>
          <a:xfrm>
            <a:off x="1761368" y="2098430"/>
            <a:ext cx="8669263" cy="3450635"/>
          </a:xfrm>
          <a:prstGeom prst="rect">
            <a:avLst/>
          </a:prstGeom>
        </p:spPr>
      </p:pic>
    </p:spTree>
    <p:extLst>
      <p:ext uri="{BB962C8B-B14F-4D97-AF65-F5344CB8AC3E}">
        <p14:creationId xmlns:p14="http://schemas.microsoft.com/office/powerpoint/2010/main" val="3169774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243B56-5C76-56C8-AAB4-2FAD95608047}"/>
              </a:ext>
            </a:extLst>
          </p:cNvPr>
          <p:cNvSpPr txBox="1"/>
          <p:nvPr/>
        </p:nvSpPr>
        <p:spPr>
          <a:xfrm>
            <a:off x="1064029" y="1511030"/>
            <a:ext cx="10507287" cy="4401205"/>
          </a:xfrm>
          <a:prstGeom prst="rect">
            <a:avLst/>
          </a:prstGeom>
          <a:noFill/>
        </p:spPr>
        <p:txBody>
          <a:bodyPr wrap="square" rtlCol="0">
            <a:spAutoFit/>
          </a:bodyPr>
          <a:lstStyle/>
          <a:p>
            <a:pPr algn="just"/>
            <a:r>
              <a:rPr lang="en-US" sz="2800" dirty="0">
                <a:latin typeface="Cambria" panose="02040503050406030204" pitchFamily="18" charset="0"/>
              </a:rPr>
              <a:t>    </a:t>
            </a:r>
            <a:r>
              <a:rPr lang="vi-VN" sz="2800" dirty="0">
                <a:latin typeface="Cambria" panose="02040503050406030204" pitchFamily="18" charset="0"/>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algn="r"/>
            <a:r>
              <a:rPr lang="vi-VN" sz="2800" dirty="0">
                <a:latin typeface="Cambria" panose="02040503050406030204" pitchFamily="18" charset="0"/>
              </a:rPr>
              <a:t>(Tùng Anh)</a:t>
            </a:r>
            <a:endParaRPr lang="en-US" sz="2800" dirty="0">
              <a:latin typeface="Cambria" panose="02040503050406030204" pitchFamily="18" charset="0"/>
            </a:endParaRPr>
          </a:p>
        </p:txBody>
      </p:sp>
      <p:grpSp>
        <p:nvGrpSpPr>
          <p:cNvPr id="6" name="Group 5">
            <a:extLst>
              <a:ext uri="{FF2B5EF4-FFF2-40B4-BE49-F238E27FC236}">
                <a16:creationId xmlns:a16="http://schemas.microsoft.com/office/drawing/2014/main" id="{B4A9E138-FEFA-CA16-4254-15493065FAD5}"/>
              </a:ext>
            </a:extLst>
          </p:cNvPr>
          <p:cNvGrpSpPr/>
          <p:nvPr/>
        </p:nvGrpSpPr>
        <p:grpSpPr>
          <a:xfrm>
            <a:off x="1969192" y="561107"/>
            <a:ext cx="8333048" cy="611497"/>
            <a:chOff x="1969192" y="561107"/>
            <a:chExt cx="8333048" cy="611497"/>
          </a:xfrm>
        </p:grpSpPr>
        <p:sp>
          <p:nvSpPr>
            <p:cNvPr id="5" name="TextBox 4">
              <a:extLst>
                <a:ext uri="{FF2B5EF4-FFF2-40B4-BE49-F238E27FC236}">
                  <a16:creationId xmlns:a16="http://schemas.microsoft.com/office/drawing/2014/main" id="{63BEA10D-B878-7143-8383-2A867CBD805D}"/>
                </a:ext>
              </a:extLst>
            </p:cNvPr>
            <p:cNvSpPr txBox="1"/>
            <p:nvPr/>
          </p:nvSpPr>
          <p:spPr>
            <a:xfrm>
              <a:off x="2256905" y="561107"/>
              <a:ext cx="7882776" cy="584775"/>
            </a:xfrm>
            <a:prstGeom prst="rect">
              <a:avLst/>
            </a:prstGeom>
            <a:noFill/>
          </p:spPr>
          <p:txBody>
            <a:bodyPr wrap="square" rtlCol="0">
              <a:spAutoFit/>
            </a:bodyPr>
            <a:lstStyle/>
            <a:p>
              <a:pPr algn="just"/>
              <a:r>
                <a:rPr lang="vi-VN" sz="3200" b="1" dirty="0">
                  <a:solidFill>
                    <a:srgbClr val="046C92"/>
                  </a:solidFill>
                  <a:latin typeface="Cambria" panose="02040503050406030204" pitchFamily="18" charset="0"/>
                </a:rPr>
                <a:t>Đọc đoạn văn dưới đây và trả lời câu hỏi.</a:t>
              </a:r>
              <a:endParaRPr lang="en-US" sz="3200" b="1" dirty="0">
                <a:solidFill>
                  <a:srgbClr val="046C92"/>
                </a:solidFill>
                <a:latin typeface="Cambria" panose="02040503050406030204" pitchFamily="18" charset="0"/>
              </a:endParaRPr>
            </a:p>
          </p:txBody>
        </p:sp>
        <p:sp>
          <p:nvSpPr>
            <p:cNvPr id="3" name="Rectangle: Rounded Corners 2">
              <a:extLst>
                <a:ext uri="{FF2B5EF4-FFF2-40B4-BE49-F238E27FC236}">
                  <a16:creationId xmlns:a16="http://schemas.microsoft.com/office/drawing/2014/main" id="{A545DABA-A15F-CDCB-41BF-8E6A64862C8B}"/>
                </a:ext>
              </a:extLst>
            </p:cNvPr>
            <p:cNvSpPr/>
            <p:nvPr/>
          </p:nvSpPr>
          <p:spPr>
            <a:xfrm>
              <a:off x="1969192" y="561107"/>
              <a:ext cx="8333048" cy="611497"/>
            </a:xfrm>
            <a:prstGeom prst="roundRect">
              <a:avLst>
                <a:gd name="adj" fmla="val 50000"/>
              </a:avLst>
            </a:prstGeom>
            <a:noFill/>
            <a:ln w="28575">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E9C2C835-C811-01BC-93EF-12BC0C2D95E0}"/>
              </a:ext>
            </a:extLst>
          </p:cNvPr>
          <p:cNvPicPr>
            <a:picLocks noChangeAspect="1"/>
          </p:cNvPicPr>
          <p:nvPr/>
        </p:nvPicPr>
        <p:blipFill>
          <a:blip r:embed="rId3"/>
          <a:stretch>
            <a:fillRect/>
          </a:stretch>
        </p:blipFill>
        <p:spPr>
          <a:xfrm>
            <a:off x="892154" y="357450"/>
            <a:ext cx="914479" cy="1176630"/>
          </a:xfrm>
          <a:prstGeom prst="rect">
            <a:avLst/>
          </a:prstGeom>
        </p:spPr>
      </p:pic>
    </p:spTree>
    <p:extLst>
      <p:ext uri="{BB962C8B-B14F-4D97-AF65-F5344CB8AC3E}">
        <p14:creationId xmlns:p14="http://schemas.microsoft.com/office/powerpoint/2010/main" val="198981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9CD9D1-40EC-4534-79F6-72AA27941132}"/>
              </a:ext>
            </a:extLst>
          </p:cNvPr>
          <p:cNvGrpSpPr/>
          <p:nvPr/>
        </p:nvGrpSpPr>
        <p:grpSpPr>
          <a:xfrm>
            <a:off x="0" y="413513"/>
            <a:ext cx="11937900" cy="1662471"/>
            <a:chOff x="-541090" y="54948"/>
            <a:chExt cx="17451033" cy="2775145"/>
          </a:xfrm>
        </p:grpSpPr>
        <p:sp>
          <p:nvSpPr>
            <p:cNvPr id="3" name="Rectangle 1">
              <a:extLst>
                <a:ext uri="{FF2B5EF4-FFF2-40B4-BE49-F238E27FC236}">
                  <a16:creationId xmlns:a16="http://schemas.microsoft.com/office/drawing/2014/main" id="{9025C253-2A0B-A657-2E38-4B5D25742778}"/>
                </a:ext>
              </a:extLst>
            </p:cNvPr>
            <p:cNvSpPr/>
            <p:nvPr/>
          </p:nvSpPr>
          <p:spPr>
            <a:xfrm>
              <a:off x="-218290" y="54948"/>
              <a:ext cx="17128233" cy="2775145"/>
            </a:xfrm>
            <a:custGeom>
              <a:avLst/>
              <a:gdLst>
                <a:gd name="connsiteX0" fmla="*/ 0 w 17128233"/>
                <a:gd name="connsiteY0" fmla="*/ 0 h 2775145"/>
                <a:gd name="connsiteX1" fmla="*/ 17128233 w 17128233"/>
                <a:gd name="connsiteY1" fmla="*/ 0 h 2775145"/>
                <a:gd name="connsiteX2" fmla="*/ 17128233 w 17128233"/>
                <a:gd name="connsiteY2" fmla="*/ 2775145 h 2775145"/>
                <a:gd name="connsiteX3" fmla="*/ 0 w 17128233"/>
                <a:gd name="connsiteY3" fmla="*/ 2775145 h 2775145"/>
                <a:gd name="connsiteX4" fmla="*/ 0 w 17128233"/>
                <a:gd name="connsiteY4" fmla="*/ 0 h 2775145"/>
                <a:gd name="connsiteX0" fmla="*/ 0 w 17128233"/>
                <a:gd name="connsiteY0" fmla="*/ 0 h 2775145"/>
                <a:gd name="connsiteX1" fmla="*/ 17128233 w 17128233"/>
                <a:gd name="connsiteY1" fmla="*/ 0 h 2775145"/>
                <a:gd name="connsiteX2" fmla="*/ 17128233 w 17128233"/>
                <a:gd name="connsiteY2" fmla="*/ 2775145 h 2775145"/>
                <a:gd name="connsiteX3" fmla="*/ 0 w 17128233"/>
                <a:gd name="connsiteY3" fmla="*/ 2775145 h 2775145"/>
                <a:gd name="connsiteX4" fmla="*/ 0 w 17128233"/>
                <a:gd name="connsiteY4" fmla="*/ 0 h 2775145"/>
                <a:gd name="connsiteX0" fmla="*/ 0 w 17128233"/>
                <a:gd name="connsiteY0" fmla="*/ 0 h 2775145"/>
                <a:gd name="connsiteX1" fmla="*/ 17128233 w 17128233"/>
                <a:gd name="connsiteY1" fmla="*/ 0 h 2775145"/>
                <a:gd name="connsiteX2" fmla="*/ 17128233 w 17128233"/>
                <a:gd name="connsiteY2" fmla="*/ 2775145 h 2775145"/>
                <a:gd name="connsiteX3" fmla="*/ 0 w 17128233"/>
                <a:gd name="connsiteY3" fmla="*/ 2775145 h 2775145"/>
                <a:gd name="connsiteX4" fmla="*/ 0 w 17128233"/>
                <a:gd name="connsiteY4" fmla="*/ 0 h 277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8233" h="2775145" fill="none" extrusionOk="0">
                  <a:moveTo>
                    <a:pt x="0" y="0"/>
                  </a:moveTo>
                  <a:cubicBezTo>
                    <a:pt x="6098357" y="104505"/>
                    <a:pt x="9696927" y="327191"/>
                    <a:pt x="17128233" y="0"/>
                  </a:cubicBezTo>
                  <a:cubicBezTo>
                    <a:pt x="16772282" y="693231"/>
                    <a:pt x="16892830" y="1921725"/>
                    <a:pt x="17128233" y="2775145"/>
                  </a:cubicBezTo>
                  <a:cubicBezTo>
                    <a:pt x="9109070" y="2552099"/>
                    <a:pt x="3755578" y="1686672"/>
                    <a:pt x="0" y="2775145"/>
                  </a:cubicBezTo>
                  <a:cubicBezTo>
                    <a:pt x="123829" y="1808020"/>
                    <a:pt x="152364" y="698917"/>
                    <a:pt x="0" y="0"/>
                  </a:cubicBezTo>
                  <a:close/>
                </a:path>
                <a:path w="17128233" h="2775145" stroke="0" extrusionOk="0">
                  <a:moveTo>
                    <a:pt x="0" y="0"/>
                  </a:moveTo>
                  <a:cubicBezTo>
                    <a:pt x="8452211" y="30879"/>
                    <a:pt x="13356489" y="-205632"/>
                    <a:pt x="17128233" y="0"/>
                  </a:cubicBezTo>
                  <a:cubicBezTo>
                    <a:pt x="16934582" y="277599"/>
                    <a:pt x="17277315" y="1653795"/>
                    <a:pt x="17128233" y="2775145"/>
                  </a:cubicBezTo>
                  <a:cubicBezTo>
                    <a:pt x="11344112" y="2657717"/>
                    <a:pt x="4317832" y="3331937"/>
                    <a:pt x="0" y="2775145"/>
                  </a:cubicBezTo>
                  <a:cubicBezTo>
                    <a:pt x="69947" y="1977950"/>
                    <a:pt x="147671" y="1405263"/>
                    <a:pt x="0" y="0"/>
                  </a:cubicBezTo>
                  <a:close/>
                </a:path>
                <a:path w="17128233" h="2775145" fill="none" stroke="0" extrusionOk="0">
                  <a:moveTo>
                    <a:pt x="0" y="0"/>
                  </a:moveTo>
                  <a:cubicBezTo>
                    <a:pt x="5528583" y="-632304"/>
                    <a:pt x="10767505" y="591907"/>
                    <a:pt x="17128233" y="0"/>
                  </a:cubicBezTo>
                  <a:cubicBezTo>
                    <a:pt x="16794471" y="525111"/>
                    <a:pt x="17132098" y="1947332"/>
                    <a:pt x="17128233" y="2775145"/>
                  </a:cubicBezTo>
                  <a:cubicBezTo>
                    <a:pt x="8696450" y="1911444"/>
                    <a:pt x="4842777" y="2704079"/>
                    <a:pt x="0" y="2775145"/>
                  </a:cubicBezTo>
                  <a:cubicBezTo>
                    <a:pt x="75087" y="1816247"/>
                    <a:pt x="-2616" y="512428"/>
                    <a:pt x="0" y="0"/>
                  </a:cubicBezTo>
                  <a:close/>
                </a:path>
                <a:path w="17128233" h="2775145" fill="none" stroke="0" extrusionOk="0">
                  <a:moveTo>
                    <a:pt x="0" y="0"/>
                  </a:moveTo>
                  <a:cubicBezTo>
                    <a:pt x="6428610" y="95327"/>
                    <a:pt x="9900711" y="476645"/>
                    <a:pt x="17128233" y="0"/>
                  </a:cubicBezTo>
                  <a:cubicBezTo>
                    <a:pt x="16747165" y="612323"/>
                    <a:pt x="17031618" y="2021701"/>
                    <a:pt x="17128233" y="2775145"/>
                  </a:cubicBezTo>
                  <a:cubicBezTo>
                    <a:pt x="8629199" y="2028302"/>
                    <a:pt x="4009692" y="1900555"/>
                    <a:pt x="0" y="2775145"/>
                  </a:cubicBezTo>
                  <a:cubicBezTo>
                    <a:pt x="129097" y="1820325"/>
                    <a:pt x="84159" y="576998"/>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7830632-B98D-D8E6-9C39-9D4AD7F2E6B4}"/>
                </a:ext>
              </a:extLst>
            </p:cNvPr>
            <p:cNvSpPr txBox="1"/>
            <p:nvPr/>
          </p:nvSpPr>
          <p:spPr>
            <a:xfrm>
              <a:off x="-541090" y="140601"/>
              <a:ext cx="17442205" cy="2517463"/>
            </a:xfrm>
            <a:prstGeom prst="rect">
              <a:avLst/>
            </a:prstGeom>
            <a:noFill/>
          </p:spPr>
          <p:txBody>
            <a:bodyPr wrap="square">
              <a:spAutoFit/>
            </a:bodyPr>
            <a:lstStyle/>
            <a:p>
              <a:pPr algn="ctr">
                <a:spcBef>
                  <a:spcPct val="50000"/>
                </a:spcBef>
                <a:defRPr/>
              </a:pPr>
              <a:r>
                <a:rPr kumimoji="0" lang="en-US"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a. </a:t>
              </a:r>
              <a:r>
                <a:rPr kumimoji="0" lang="vi-VN"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Người viết muốn nói gì qua đoạn văn trên? Tìm câu trả lời đúng. </a:t>
              </a:r>
            </a:p>
          </p:txBody>
        </p:sp>
      </p:grpSp>
      <p:grpSp>
        <p:nvGrpSpPr>
          <p:cNvPr id="5" name="Group 4">
            <a:extLst>
              <a:ext uri="{FF2B5EF4-FFF2-40B4-BE49-F238E27FC236}">
                <a16:creationId xmlns:a16="http://schemas.microsoft.com/office/drawing/2014/main" id="{47A2A0E7-4B81-F070-888D-D37B09E9BEE1}"/>
              </a:ext>
            </a:extLst>
          </p:cNvPr>
          <p:cNvGrpSpPr/>
          <p:nvPr/>
        </p:nvGrpSpPr>
        <p:grpSpPr>
          <a:xfrm>
            <a:off x="2148178" y="3656037"/>
            <a:ext cx="8401083" cy="1234803"/>
            <a:chOff x="6700677" y="2864057"/>
            <a:chExt cx="4613081" cy="1058871"/>
          </a:xfrm>
          <a:solidFill>
            <a:schemeClr val="bg1"/>
          </a:solidFill>
        </p:grpSpPr>
        <p:sp>
          <p:nvSpPr>
            <p:cNvPr id="6" name="Rectangle: Rounded Corners 5">
              <a:extLst>
                <a:ext uri="{FF2B5EF4-FFF2-40B4-BE49-F238E27FC236}">
                  <a16:creationId xmlns:a16="http://schemas.microsoft.com/office/drawing/2014/main" id="{71DABA43-E4D3-DCAD-9907-360294583FF9}"/>
                </a:ext>
              </a:extLst>
            </p:cNvPr>
            <p:cNvSpPr/>
            <p:nvPr/>
          </p:nvSpPr>
          <p:spPr>
            <a:xfrm>
              <a:off x="6700677" y="2864058"/>
              <a:ext cx="4613081" cy="1058870"/>
            </a:xfrm>
            <a:prstGeom prst="roundRect">
              <a:avLst>
                <a:gd name="adj" fmla="val 13859"/>
              </a:avLst>
            </a:prstGeom>
            <a:grpFill/>
            <a:ln w="1905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C3ABB6E-A7C5-C9E2-7DC5-FD0990F22B6B}"/>
                </a:ext>
              </a:extLst>
            </p:cNvPr>
            <p:cNvSpPr txBox="1"/>
            <p:nvPr/>
          </p:nvSpPr>
          <p:spPr>
            <a:xfrm>
              <a:off x="6762802" y="2864057"/>
              <a:ext cx="4271278" cy="1029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Thuật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lại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diễn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biến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buổi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nhạc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trong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câu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chuyện</a:t>
              </a:r>
              <a:r>
                <a:rPr lang="en-US" sz="3600" b="1" dirty="0">
                  <a:solidFill>
                    <a:prstClr val="black"/>
                  </a:solidFill>
                  <a:latin typeface="Cambria" panose="02040503050406030204" pitchFamily="18" charset="0"/>
                </a:rPr>
                <a:t>.</a:t>
              </a:r>
            </a:p>
          </p:txBody>
        </p:sp>
      </p:grpSp>
      <p:grpSp>
        <p:nvGrpSpPr>
          <p:cNvPr id="8" name="Group 7">
            <a:extLst>
              <a:ext uri="{FF2B5EF4-FFF2-40B4-BE49-F238E27FC236}">
                <a16:creationId xmlns:a16="http://schemas.microsoft.com/office/drawing/2014/main" id="{C3DC3189-B611-5911-BF75-0EA7EC2A2BCF}"/>
              </a:ext>
            </a:extLst>
          </p:cNvPr>
          <p:cNvGrpSpPr/>
          <p:nvPr/>
        </p:nvGrpSpPr>
        <p:grpSpPr>
          <a:xfrm>
            <a:off x="2148179" y="2142913"/>
            <a:ext cx="8401084" cy="1200329"/>
            <a:chOff x="1051131" y="2777572"/>
            <a:chExt cx="8401084" cy="1200329"/>
          </a:xfrm>
        </p:grpSpPr>
        <p:sp>
          <p:nvSpPr>
            <p:cNvPr id="9" name="Rectangle: Rounded Corners 8">
              <a:extLst>
                <a:ext uri="{FF2B5EF4-FFF2-40B4-BE49-F238E27FC236}">
                  <a16:creationId xmlns:a16="http://schemas.microsoft.com/office/drawing/2014/main" id="{E947954E-DEAC-06FA-5903-719B51844594}"/>
                </a:ext>
              </a:extLst>
            </p:cNvPr>
            <p:cNvSpPr/>
            <p:nvPr/>
          </p:nvSpPr>
          <p:spPr>
            <a:xfrm>
              <a:off x="1051131" y="2851422"/>
              <a:ext cx="8401084" cy="1077623"/>
            </a:xfrm>
            <a:prstGeom prst="roundRect">
              <a:avLst>
                <a:gd name="adj" fmla="val 13859"/>
              </a:avLst>
            </a:prstGeom>
            <a:solidFill>
              <a:schemeClr val="bg1"/>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0B59DF-0E11-09EB-3201-532F7BA67BFC}"/>
                </a:ext>
              </a:extLst>
            </p:cNvPr>
            <p:cNvSpPr txBox="1"/>
            <p:nvPr/>
          </p:nvSpPr>
          <p:spPr>
            <a:xfrm>
              <a:off x="1448070" y="2777572"/>
              <a:ext cx="76657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rPr>
                <a:t>Nêu lí do người viết yêu thích câu chuyện Thi nhạc</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F23C4A08-4FEF-5971-390E-82A611E0C8D4}"/>
              </a:ext>
            </a:extLst>
          </p:cNvPr>
          <p:cNvGrpSpPr/>
          <p:nvPr/>
        </p:nvGrpSpPr>
        <p:grpSpPr>
          <a:xfrm>
            <a:off x="2245516" y="5063131"/>
            <a:ext cx="8264966" cy="1200329"/>
            <a:chOff x="981375" y="4826357"/>
            <a:chExt cx="8264966" cy="1200329"/>
          </a:xfrm>
        </p:grpSpPr>
        <p:sp>
          <p:nvSpPr>
            <p:cNvPr id="12" name="Rectangle: Rounded Corners 11">
              <a:extLst>
                <a:ext uri="{FF2B5EF4-FFF2-40B4-BE49-F238E27FC236}">
                  <a16:creationId xmlns:a16="http://schemas.microsoft.com/office/drawing/2014/main" id="{28C9052A-8F3F-7BA2-BBFC-7270A0D0BD91}"/>
                </a:ext>
              </a:extLst>
            </p:cNvPr>
            <p:cNvSpPr/>
            <p:nvPr/>
          </p:nvSpPr>
          <p:spPr>
            <a:xfrm>
              <a:off x="981375" y="4872763"/>
              <a:ext cx="8264966" cy="1153923"/>
            </a:xfrm>
            <a:prstGeom prst="roundRect">
              <a:avLst>
                <a:gd name="adj" fmla="val 13859"/>
              </a:avLst>
            </a:prstGeom>
            <a:solidFill>
              <a:schemeClr val="bg1"/>
            </a:solidFill>
            <a:ln w="1905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30FC69E-0355-CBF4-943D-4963542454FC}"/>
                </a:ext>
              </a:extLst>
            </p:cNvPr>
            <p:cNvSpPr txBox="1"/>
            <p:nvPr/>
          </p:nvSpPr>
          <p:spPr>
            <a:xfrm>
              <a:off x="1530101" y="4826357"/>
              <a:ext cx="70755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rPr>
                <a:t>Tả</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hình</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dáng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điệu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bộ</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của</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các</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nhân</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vật</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trong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câu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chuyện</a:t>
              </a:r>
              <a:r>
                <a:rPr lang="en-US" sz="3600" b="1" kern="0" dirty="0">
                  <a:solidFill>
                    <a:prstClr val="black"/>
                  </a:solidFill>
                  <a:latin typeface="Cambria" panose="02040503050406030204" pitchFamily="18" charset="0"/>
                </a:rPr>
                <a:t>.</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5C921A17-A182-5780-36DA-99A39C7469E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58208" b="61433"/>
          <a:stretch/>
        </p:blipFill>
        <p:spPr>
          <a:xfrm>
            <a:off x="10039928" y="2327900"/>
            <a:ext cx="953350" cy="857536"/>
          </a:xfrm>
          <a:prstGeom prst="rect">
            <a:avLst/>
          </a:prstGeom>
        </p:spPr>
      </p:pic>
      <p:pic>
        <p:nvPicPr>
          <p:cNvPr id="18" name="Picture 17">
            <a:extLst>
              <a:ext uri="{FF2B5EF4-FFF2-40B4-BE49-F238E27FC236}">
                <a16:creationId xmlns:a16="http://schemas.microsoft.com/office/drawing/2014/main" id="{6354DE04-C819-2FD5-DD3C-4B39F81F836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0017999" y="3836310"/>
            <a:ext cx="891076" cy="896464"/>
          </a:xfrm>
          <a:prstGeom prst="rect">
            <a:avLst/>
          </a:prstGeom>
        </p:spPr>
      </p:pic>
      <p:pic>
        <p:nvPicPr>
          <p:cNvPr id="19" name="Picture 18">
            <a:extLst>
              <a:ext uri="{FF2B5EF4-FFF2-40B4-BE49-F238E27FC236}">
                <a16:creationId xmlns:a16="http://schemas.microsoft.com/office/drawing/2014/main" id="{CB830F25-00F0-71FA-6B50-3D07482A058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0064944" y="5196577"/>
            <a:ext cx="891076" cy="896464"/>
          </a:xfrm>
          <a:prstGeom prst="rect">
            <a:avLst/>
          </a:prstGeom>
        </p:spPr>
      </p:pic>
      <p:pic>
        <p:nvPicPr>
          <p:cNvPr id="21" name="Picture 20">
            <a:extLst>
              <a:ext uri="{FF2B5EF4-FFF2-40B4-BE49-F238E27FC236}">
                <a16:creationId xmlns:a16="http://schemas.microsoft.com/office/drawing/2014/main" id="{4ADDE360-56EF-720F-CA5B-0BEF36DE7F1E}"/>
              </a:ext>
            </a:extLst>
          </p:cNvPr>
          <p:cNvPicPr>
            <a:picLocks noChangeAspect="1"/>
          </p:cNvPicPr>
          <p:nvPr/>
        </p:nvPicPr>
        <p:blipFill>
          <a:blip r:embed="rId6"/>
          <a:stretch>
            <a:fillRect/>
          </a:stretch>
        </p:blipFill>
        <p:spPr>
          <a:xfrm>
            <a:off x="1334596" y="2068084"/>
            <a:ext cx="1377064" cy="1392713"/>
          </a:xfrm>
          <a:prstGeom prst="rect">
            <a:avLst/>
          </a:prstGeom>
        </p:spPr>
      </p:pic>
      <p:pic>
        <p:nvPicPr>
          <p:cNvPr id="22" name="Picture 21">
            <a:extLst>
              <a:ext uri="{FF2B5EF4-FFF2-40B4-BE49-F238E27FC236}">
                <a16:creationId xmlns:a16="http://schemas.microsoft.com/office/drawing/2014/main" id="{4FB52C0D-74C9-9EF8-C6E2-AA077544282A}"/>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1369781" y="3576153"/>
            <a:ext cx="1501016" cy="1517588"/>
          </a:xfrm>
          <a:prstGeom prst="rect">
            <a:avLst/>
          </a:prstGeom>
        </p:spPr>
      </p:pic>
      <p:pic>
        <p:nvPicPr>
          <p:cNvPr id="23" name="Picture 22">
            <a:extLst>
              <a:ext uri="{FF2B5EF4-FFF2-40B4-BE49-F238E27FC236}">
                <a16:creationId xmlns:a16="http://schemas.microsoft.com/office/drawing/2014/main" id="{5C588969-C016-58E0-C73A-5D813DF33440}"/>
              </a:ext>
            </a:extLst>
          </p:cNvPr>
          <p:cNvPicPr>
            <a:picLocks noChangeAspect="1"/>
          </p:cNvPicPr>
          <p:nvPr/>
        </p:nvPicPr>
        <p:blipFill rotWithShape="1">
          <a:blip r:embed="rId8"/>
          <a:srcRect r="50703"/>
          <a:stretch/>
        </p:blipFill>
        <p:spPr>
          <a:xfrm>
            <a:off x="1449183" y="5010366"/>
            <a:ext cx="1487889" cy="1570786"/>
          </a:xfrm>
          <a:prstGeom prst="rect">
            <a:avLst/>
          </a:prstGeom>
        </p:spPr>
      </p:pic>
      <p:pic>
        <p:nvPicPr>
          <p:cNvPr id="26" name="Picture 25">
            <a:extLst>
              <a:ext uri="{FF2B5EF4-FFF2-40B4-BE49-F238E27FC236}">
                <a16:creationId xmlns:a16="http://schemas.microsoft.com/office/drawing/2014/main" id="{175610CE-28E9-8C3E-CA6C-35FF0C501D8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7" name="Picture 26">
            <a:extLst>
              <a:ext uri="{FF2B5EF4-FFF2-40B4-BE49-F238E27FC236}">
                <a16:creationId xmlns:a16="http://schemas.microsoft.com/office/drawing/2014/main" id="{FC3C082E-75BC-EC05-7CB6-48DB63ECF0F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8" name="Picture 27">
            <a:extLst>
              <a:ext uri="{FF2B5EF4-FFF2-40B4-BE49-F238E27FC236}">
                <a16:creationId xmlns:a16="http://schemas.microsoft.com/office/drawing/2014/main" id="{F0D308A2-37B5-E492-5185-4CED4AB0FD5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9" name="Picture 28">
            <a:extLst>
              <a:ext uri="{FF2B5EF4-FFF2-40B4-BE49-F238E27FC236}">
                <a16:creationId xmlns:a16="http://schemas.microsoft.com/office/drawing/2014/main" id="{0E487FBE-8EB9-45A4-F296-6CBFB8B77A9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361629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ppt_w"/>
                                          </p:val>
                                        </p:tav>
                                        <p:tav tm="100000">
                                          <p:val>
                                            <p:strVal val="#ppt_w"/>
                                          </p:val>
                                        </p:tav>
                                      </p:tavLst>
                                    </p:anim>
                                    <p:anim calcmode="lin" valueType="num">
                                      <p:cBhvr>
                                        <p:cTn id="8"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indefinite"/>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669082A-60D0-5E5F-E6A3-621765C74526}"/>
              </a:ext>
            </a:extLst>
          </p:cNvPr>
          <p:cNvGrpSpPr/>
          <p:nvPr/>
        </p:nvGrpSpPr>
        <p:grpSpPr>
          <a:xfrm>
            <a:off x="8670639" y="2229402"/>
            <a:ext cx="3186081" cy="3153759"/>
            <a:chOff x="8702961" y="2034094"/>
            <a:chExt cx="3186081" cy="3153759"/>
          </a:xfrm>
        </p:grpSpPr>
        <p:sp>
          <p:nvSpPr>
            <p:cNvPr id="8" name="Oval 7">
              <a:extLst>
                <a:ext uri="{FF2B5EF4-FFF2-40B4-BE49-F238E27FC236}">
                  <a16:creationId xmlns:a16="http://schemas.microsoft.com/office/drawing/2014/main" id="{1E2F149E-FFC6-017F-A3FB-BDC3E9BD197E}"/>
                </a:ext>
              </a:extLst>
            </p:cNvPr>
            <p:cNvSpPr/>
            <p:nvPr/>
          </p:nvSpPr>
          <p:spPr>
            <a:xfrm>
              <a:off x="8702961" y="2034094"/>
              <a:ext cx="3153759" cy="3153759"/>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EB5941-E469-EDA5-3E6A-23791EC1E874}"/>
                </a:ext>
              </a:extLst>
            </p:cNvPr>
            <p:cNvSpPr txBox="1"/>
            <p:nvPr/>
          </p:nvSpPr>
          <p:spPr>
            <a:xfrm>
              <a:off x="8871522" y="2487588"/>
              <a:ext cx="3017520" cy="2246769"/>
            </a:xfrm>
            <a:prstGeom prst="rect">
              <a:avLst/>
            </a:prstGeom>
            <a:noFill/>
          </p:spPr>
          <p:txBody>
            <a:bodyPr wrap="square">
              <a:spAutoFit/>
            </a:bodyPr>
            <a:lstStyle/>
            <a:p>
              <a:pPr algn="ctr"/>
              <a:r>
                <a:rPr lang="vi-VN" sz="2800" b="0" i="0" dirty="0">
                  <a:solidFill>
                    <a:srgbClr val="000000"/>
                  </a:solidFill>
                  <a:effectLst/>
                  <a:latin typeface="Cambria" panose="02040503050406030204" pitchFamily="18" charset="0"/>
                </a:rPr>
                <a:t>b. Câu mở đầu đoạn văn cho biết: </a:t>
              </a:r>
              <a:r>
                <a:rPr lang="vi-VN" sz="2800" b="1" i="0" dirty="0">
                  <a:solidFill>
                    <a:srgbClr val="000000"/>
                  </a:solidFill>
                  <a:effectLst/>
                  <a:latin typeface="Cambria" panose="02040503050406030204" pitchFamily="18" charset="0"/>
                </a:rPr>
                <a:t>người viết rất thích câu chuyện </a:t>
              </a:r>
              <a:r>
                <a:rPr lang="vi-VN" sz="2800" b="1" i="1" dirty="0">
                  <a:solidFill>
                    <a:srgbClr val="000000"/>
                  </a:solidFill>
                  <a:effectLst/>
                  <a:latin typeface="Cambria" panose="02040503050406030204" pitchFamily="18" charset="0"/>
                </a:rPr>
                <a:t>Thi nhạc.</a:t>
              </a:r>
              <a:endParaRPr lang="en-US" sz="2800" dirty="0">
                <a:latin typeface="Cambria" panose="02040503050406030204" pitchFamily="18" charset="0"/>
              </a:endParaRPr>
            </a:p>
          </p:txBody>
        </p:sp>
      </p:grpSp>
      <p:sp>
        <p:nvSpPr>
          <p:cNvPr id="4" name="TextBox 3">
            <a:extLst>
              <a:ext uri="{FF2B5EF4-FFF2-40B4-BE49-F238E27FC236}">
                <a16:creationId xmlns:a16="http://schemas.microsoft.com/office/drawing/2014/main" id="{584CC778-899A-DA36-5527-016C81A56C22}"/>
              </a:ext>
            </a:extLst>
          </p:cNvPr>
          <p:cNvSpPr txBox="1"/>
          <p:nvPr/>
        </p:nvSpPr>
        <p:spPr>
          <a:xfrm>
            <a:off x="1700876" y="591533"/>
            <a:ext cx="9032240" cy="584775"/>
          </a:xfrm>
          <a:prstGeom prst="rect">
            <a:avLst/>
          </a:prstGeom>
          <a:noFill/>
        </p:spPr>
        <p:txBody>
          <a:bodyPr wrap="square">
            <a:spAutoFit/>
          </a:bodyPr>
          <a:lstStyle/>
          <a:p>
            <a:pPr algn="just"/>
            <a:r>
              <a:rPr lang="vi-VN" sz="3200" b="1" dirty="0">
                <a:solidFill>
                  <a:srgbClr val="046C92"/>
                </a:solidFill>
                <a:latin typeface="Cambria" panose="02040503050406030204" pitchFamily="18" charset="0"/>
              </a:rPr>
              <a:t>b. Câu mở đầu đoạn văn cho biết điều gì?</a:t>
            </a:r>
          </a:p>
        </p:txBody>
      </p:sp>
      <p:sp>
        <p:nvSpPr>
          <p:cNvPr id="6" name="Rectangle 5">
            <a:extLst>
              <a:ext uri="{FF2B5EF4-FFF2-40B4-BE49-F238E27FC236}">
                <a16:creationId xmlns:a16="http://schemas.microsoft.com/office/drawing/2014/main" id="{992F6FEE-5D35-6181-CA6B-A948F6849B60}"/>
              </a:ext>
            </a:extLst>
          </p:cNvPr>
          <p:cNvSpPr/>
          <p:nvPr/>
        </p:nvSpPr>
        <p:spPr>
          <a:xfrm>
            <a:off x="1540161" y="1412854"/>
            <a:ext cx="7122160"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56FA2E-0394-9C27-2EA3-152C83708637}"/>
              </a:ext>
            </a:extLst>
          </p:cNvPr>
          <p:cNvSpPr/>
          <p:nvPr/>
        </p:nvSpPr>
        <p:spPr>
          <a:xfrm>
            <a:off x="1172556" y="1827014"/>
            <a:ext cx="4801524"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Curved 10">
            <a:extLst>
              <a:ext uri="{FF2B5EF4-FFF2-40B4-BE49-F238E27FC236}">
                <a16:creationId xmlns:a16="http://schemas.microsoft.com/office/drawing/2014/main" id="{83C1B86F-B88E-80AC-C928-98486277EB41}"/>
              </a:ext>
            </a:extLst>
          </p:cNvPr>
          <p:cNvCxnSpPr>
            <a:stCxn id="6" idx="3"/>
            <a:endCxn id="8" idx="0"/>
          </p:cNvCxnSpPr>
          <p:nvPr/>
        </p:nvCxnSpPr>
        <p:spPr>
          <a:xfrm>
            <a:off x="8662321" y="1619934"/>
            <a:ext cx="1585198" cy="609468"/>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AB8474A-C349-D802-D75A-399BA7BDEEF2}"/>
              </a:ext>
            </a:extLst>
          </p:cNvPr>
          <p:cNvPicPr>
            <a:picLocks noChangeAspect="1"/>
          </p:cNvPicPr>
          <p:nvPr/>
        </p:nvPicPr>
        <p:blipFill>
          <a:blip r:embed="rId2"/>
          <a:stretch>
            <a:fillRect/>
          </a:stretch>
        </p:blipFill>
        <p:spPr>
          <a:xfrm>
            <a:off x="892154" y="357450"/>
            <a:ext cx="914479" cy="1176630"/>
          </a:xfrm>
          <a:prstGeom prst="rect">
            <a:avLst/>
          </a:prstGeom>
        </p:spPr>
      </p:pic>
      <p:sp>
        <p:nvSpPr>
          <p:cNvPr id="5" name="TextBox 4">
            <a:extLst>
              <a:ext uri="{FF2B5EF4-FFF2-40B4-BE49-F238E27FC236}">
                <a16:creationId xmlns:a16="http://schemas.microsoft.com/office/drawing/2014/main" id="{B04E9EF0-C02C-2D4D-72A4-6D629CBAEA8C}"/>
              </a:ext>
            </a:extLst>
          </p:cNvPr>
          <p:cNvSpPr txBox="1"/>
          <p:nvPr/>
        </p:nvSpPr>
        <p:spPr>
          <a:xfrm>
            <a:off x="1172556" y="1412854"/>
            <a:ext cx="7498083" cy="4561225"/>
          </a:xfrm>
          <a:prstGeom prst="rect">
            <a:avLst/>
          </a:prstGeom>
          <a:noFill/>
        </p:spPr>
        <p:txBody>
          <a:bodyPr wrap="square" rtlCol="0">
            <a:spAutoFit/>
          </a:bodyPr>
          <a:lstStyle/>
          <a:p>
            <a:pPr algn="just"/>
            <a:r>
              <a:rPr lang="en-US" sz="2400" dirty="0">
                <a:latin typeface="Cambria" panose="02040503050406030204" pitchFamily="18" charset="0"/>
              </a:rPr>
              <a:t>    </a:t>
            </a:r>
            <a:r>
              <a:rPr lang="vi-VN" sz="2400" dirty="0">
                <a:latin typeface="Cambria" panose="02040503050406030204" pitchFamily="18" charset="0"/>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algn="r"/>
            <a:r>
              <a:rPr lang="vi-VN" sz="2400" dirty="0">
                <a:latin typeface="Cambria" panose="02040503050406030204" pitchFamily="18" charset="0"/>
              </a:rPr>
              <a:t>(Tùng Anh)</a:t>
            </a:r>
            <a:endParaRPr lang="en-US" sz="2400" dirty="0">
              <a:latin typeface="Cambria" panose="02040503050406030204" pitchFamily="18" charset="0"/>
            </a:endParaRPr>
          </a:p>
        </p:txBody>
      </p:sp>
    </p:spTree>
    <p:extLst>
      <p:ext uri="{BB962C8B-B14F-4D97-AF65-F5344CB8AC3E}">
        <p14:creationId xmlns:p14="http://schemas.microsoft.com/office/powerpoint/2010/main" val="1748744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E7809-BAA2-CD54-A827-DA7D7EFC976A}"/>
              </a:ext>
            </a:extLst>
          </p:cNvPr>
          <p:cNvSpPr txBox="1"/>
          <p:nvPr/>
        </p:nvSpPr>
        <p:spPr>
          <a:xfrm>
            <a:off x="1849120" y="575995"/>
            <a:ext cx="9276080" cy="1077218"/>
          </a:xfrm>
          <a:prstGeom prst="rect">
            <a:avLst/>
          </a:prstGeom>
          <a:noFill/>
        </p:spPr>
        <p:txBody>
          <a:bodyPr wrap="square">
            <a:spAutoFit/>
          </a:bodyPr>
          <a:lstStyle/>
          <a:p>
            <a:pPr algn="ctr"/>
            <a:r>
              <a:rPr lang="en-US" sz="3200" b="1" dirty="0">
                <a:solidFill>
                  <a:srgbClr val="046C92"/>
                </a:solidFill>
                <a:latin typeface="Cambria" panose="02040503050406030204" pitchFamily="18" charset="0"/>
              </a:rPr>
              <a:t>c. </a:t>
            </a:r>
            <a:r>
              <a:rPr lang="en-US" sz="3200" b="1" dirty="0" err="1">
                <a:solidFill>
                  <a:srgbClr val="046C92"/>
                </a:solidFill>
                <a:latin typeface="Cambria" panose="02040503050406030204" pitchFamily="18" charset="0"/>
              </a:rPr>
              <a:t>Những</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câu</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văn</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tiếp</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theo</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cho</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biết</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người</a:t>
            </a:r>
            <a:r>
              <a:rPr lang="en-US" sz="3200" b="1" dirty="0">
                <a:solidFill>
                  <a:srgbClr val="046C92"/>
                </a:solidFill>
                <a:latin typeface="Cambria" panose="02040503050406030204" pitchFamily="18" charset="0"/>
              </a:rPr>
              <a:t> </a:t>
            </a:r>
            <a:r>
              <a:rPr lang="vi-VN" sz="3200" b="1" dirty="0">
                <a:solidFill>
                  <a:srgbClr val="046C92"/>
                </a:solidFill>
                <a:latin typeface="Cambria" panose="02040503050406030204" pitchFamily="18" charset="0"/>
              </a:rPr>
              <a:t>viết yêu thích những gì ở câu chuyện? </a:t>
            </a:r>
            <a:endParaRPr lang="en-US" sz="3200" b="1" dirty="0">
              <a:solidFill>
                <a:srgbClr val="046C92"/>
              </a:solidFill>
            </a:endParaRPr>
          </a:p>
        </p:txBody>
      </p:sp>
      <p:grpSp>
        <p:nvGrpSpPr>
          <p:cNvPr id="9" name="Group 8">
            <a:extLst>
              <a:ext uri="{FF2B5EF4-FFF2-40B4-BE49-F238E27FC236}">
                <a16:creationId xmlns:a16="http://schemas.microsoft.com/office/drawing/2014/main" id="{7F01B025-8367-DD35-B1F4-9A4CC55025E2}"/>
              </a:ext>
            </a:extLst>
          </p:cNvPr>
          <p:cNvGrpSpPr/>
          <p:nvPr/>
        </p:nvGrpSpPr>
        <p:grpSpPr>
          <a:xfrm>
            <a:off x="4161213" y="1764701"/>
            <a:ext cx="4116186" cy="1077218"/>
            <a:chOff x="4240876" y="1933396"/>
            <a:chExt cx="4116186" cy="1077218"/>
          </a:xfrm>
        </p:grpSpPr>
        <p:sp>
          <p:nvSpPr>
            <p:cNvPr id="8" name="Rectangle: Rounded Corners 7">
              <a:extLst>
                <a:ext uri="{FF2B5EF4-FFF2-40B4-BE49-F238E27FC236}">
                  <a16:creationId xmlns:a16="http://schemas.microsoft.com/office/drawing/2014/main" id="{47FAA5B9-E5D4-3D5D-2F4A-9D8C68B65AD3}"/>
                </a:ext>
              </a:extLst>
            </p:cNvPr>
            <p:cNvSpPr/>
            <p:nvPr/>
          </p:nvSpPr>
          <p:spPr>
            <a:xfrm>
              <a:off x="4531129" y="1933396"/>
              <a:ext cx="3535680" cy="1077218"/>
            </a:xfrm>
            <a:prstGeom prst="roundRect">
              <a:avLst>
                <a:gd name="adj" fmla="val 46848"/>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2C0FFA-A48F-A4C9-369F-44D0D4A40A1D}"/>
                </a:ext>
              </a:extLst>
            </p:cNvPr>
            <p:cNvSpPr txBox="1"/>
            <p:nvPr/>
          </p:nvSpPr>
          <p:spPr>
            <a:xfrm>
              <a:off x="4240876" y="2148840"/>
              <a:ext cx="4116186" cy="646331"/>
            </a:xfrm>
            <a:prstGeom prst="rect">
              <a:avLst/>
            </a:prstGeom>
            <a:noFill/>
          </p:spPr>
          <p:txBody>
            <a:bodyPr wrap="square" rtlCol="0">
              <a:spAutoFit/>
            </a:bodyPr>
            <a:lstStyle/>
            <a:p>
              <a:pPr algn="ct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grpSp>
      <p:sp>
        <p:nvSpPr>
          <p:cNvPr id="6" name="TextBox 5">
            <a:extLst>
              <a:ext uri="{FF2B5EF4-FFF2-40B4-BE49-F238E27FC236}">
                <a16:creationId xmlns:a16="http://schemas.microsoft.com/office/drawing/2014/main" id="{8739DB17-58C8-9D41-3F74-46A993479B2D}"/>
              </a:ext>
            </a:extLst>
          </p:cNvPr>
          <p:cNvSpPr txBox="1"/>
          <p:nvPr/>
        </p:nvSpPr>
        <p:spPr>
          <a:xfrm>
            <a:off x="1491442" y="1855693"/>
            <a:ext cx="715356" cy="584775"/>
          </a:xfrm>
          <a:prstGeom prst="rect">
            <a:avLst/>
          </a:prstGeom>
          <a:noFill/>
        </p:spPr>
        <p:txBody>
          <a:bodyPr wrap="square">
            <a:spAutoFit/>
          </a:bodyPr>
          <a:lstStyle/>
          <a:p>
            <a:pPr algn="ctr"/>
            <a:r>
              <a:rPr lang="en-US" sz="3200" b="1" dirty="0">
                <a:solidFill>
                  <a:srgbClr val="F2685D"/>
                </a:solidFill>
                <a:latin typeface="Cambria" panose="02040503050406030204" pitchFamily="18" charset="0"/>
              </a:rPr>
              <a:t>G.</a:t>
            </a:r>
            <a:endParaRPr lang="en-US" sz="3200" b="1" dirty="0">
              <a:solidFill>
                <a:srgbClr val="F2685D"/>
              </a:solidFill>
            </a:endParaRPr>
          </a:p>
        </p:txBody>
      </p:sp>
      <p:grpSp>
        <p:nvGrpSpPr>
          <p:cNvPr id="13" name="Group 12">
            <a:extLst>
              <a:ext uri="{FF2B5EF4-FFF2-40B4-BE49-F238E27FC236}">
                <a16:creationId xmlns:a16="http://schemas.microsoft.com/office/drawing/2014/main" id="{BC92C270-1267-4514-C3EF-DA2511011A04}"/>
              </a:ext>
            </a:extLst>
          </p:cNvPr>
          <p:cNvGrpSpPr/>
          <p:nvPr/>
        </p:nvGrpSpPr>
        <p:grpSpPr>
          <a:xfrm>
            <a:off x="1229360" y="3525805"/>
            <a:ext cx="4989946" cy="2541509"/>
            <a:chOff x="1320800" y="3616960"/>
            <a:chExt cx="4989946" cy="2541509"/>
          </a:xfrm>
        </p:grpSpPr>
        <p:sp>
          <p:nvSpPr>
            <p:cNvPr id="14" name="Rectangle: Rounded Corners 13">
              <a:extLst>
                <a:ext uri="{FF2B5EF4-FFF2-40B4-BE49-F238E27FC236}">
                  <a16:creationId xmlns:a16="http://schemas.microsoft.com/office/drawing/2014/main" id="{E282AADD-BAF4-5AAC-4CF2-8791B5B9925E}"/>
                </a:ext>
              </a:extLst>
            </p:cNvPr>
            <p:cNvSpPr/>
            <p:nvPr/>
          </p:nvSpPr>
          <p:spPr>
            <a:xfrm>
              <a:off x="1320800" y="3616960"/>
              <a:ext cx="4989946" cy="254150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BDCA91A-F112-C331-AF63-E33FE37AAECF}"/>
                </a:ext>
              </a:extLst>
            </p:cNvPr>
            <p:cNvSpPr txBox="1"/>
            <p:nvPr/>
          </p:nvSpPr>
          <p:spPr>
            <a:xfrm>
              <a:off x="1380373" y="3850976"/>
              <a:ext cx="4715627" cy="2246769"/>
            </a:xfrm>
            <a:prstGeom prst="rect">
              <a:avLst/>
            </a:prstGeom>
            <a:noFill/>
          </p:spPr>
          <p:txBody>
            <a:bodyPr wrap="square" rtlCol="0">
              <a:spAutoFit/>
            </a:bodyPr>
            <a:lstStyle/>
            <a:p>
              <a:pPr marL="457200" indent="-457200" algn="just">
                <a:buFontTx/>
                <a:buChar char="-"/>
              </a:pPr>
              <a:r>
                <a:rPr lang="en-US" sz="2800" dirty="0" err="1">
                  <a:latin typeface="Cambria" panose="02040503050406030204" pitchFamily="18" charset="0"/>
                </a:rPr>
                <a:t>Những</a:t>
              </a:r>
              <a:r>
                <a:rPr lang="en-US" sz="2800" dirty="0">
                  <a:latin typeface="Cambria" panose="02040503050406030204" pitchFamily="18" charset="0"/>
                </a:rPr>
                <a:t> con </a:t>
              </a:r>
              <a:r>
                <a:rPr lang="en-US" sz="2800" dirty="0" err="1">
                  <a:latin typeface="Cambria" panose="02040503050406030204" pitchFamily="18" charset="0"/>
                </a:rPr>
                <a:t>vật</a:t>
              </a:r>
              <a:r>
                <a:rPr lang="en-US" sz="2800" dirty="0">
                  <a:latin typeface="Cambria" panose="02040503050406030204" pitchFamily="18" charset="0"/>
                </a:rPr>
                <a:t> </a:t>
              </a:r>
              <a:r>
                <a:rPr lang="en-US" sz="2800" dirty="0" err="1">
                  <a:latin typeface="Cambria" panose="02040503050406030204" pitchFamily="18" charset="0"/>
                </a:rPr>
                <a:t>quen</a:t>
              </a:r>
              <a:r>
                <a:rPr lang="en-US" sz="2800" dirty="0">
                  <a:latin typeface="Cambria" panose="02040503050406030204" pitchFamily="18" charset="0"/>
                </a:rPr>
                <a:t> </a:t>
              </a:r>
              <a:r>
                <a:rPr lang="en-US" sz="2800" dirty="0" err="1">
                  <a:latin typeface="Cambria" panose="02040503050406030204" pitchFamily="18" charset="0"/>
                </a:rPr>
                <a:t>thuộc</a:t>
              </a:r>
              <a:r>
                <a:rPr lang="en-US" sz="2800" dirty="0">
                  <a:latin typeface="Cambria" panose="02040503050406030204" pitchFamily="18" charset="0"/>
                </a:rPr>
                <a:t> </a:t>
              </a:r>
              <a:r>
                <a:rPr lang="en-US" sz="2800" dirty="0" err="1">
                  <a:latin typeface="Cambria" panose="02040503050406030204" pitchFamily="18" charset="0"/>
                </a:rPr>
                <a:t>hiện</a:t>
              </a:r>
              <a:r>
                <a:rPr lang="en-US" sz="2800" dirty="0">
                  <a:latin typeface="Cambria" panose="02040503050406030204" pitchFamily="18" charset="0"/>
                </a:rPr>
                <a:t> </a:t>
              </a:r>
              <a:r>
                <a:rPr lang="en-US" sz="2800" dirty="0" err="1">
                  <a:latin typeface="Cambria" panose="02040503050406030204" pitchFamily="18" charset="0"/>
                </a:rPr>
                <a:t>ra</a:t>
              </a:r>
              <a:r>
                <a:rPr lang="en-US" sz="2800" dirty="0">
                  <a:latin typeface="Cambria" panose="02040503050406030204" pitchFamily="18" charset="0"/>
                </a:rPr>
                <a:t> </a:t>
              </a:r>
              <a:r>
                <a:rPr lang="en-US" sz="2800" dirty="0" err="1">
                  <a:latin typeface="Cambria" panose="02040503050406030204" pitchFamily="18" charset="0"/>
                </a:rPr>
                <a:t>như</a:t>
              </a:r>
              <a:r>
                <a:rPr lang="en-US" sz="2800" dirty="0">
                  <a:latin typeface="Cambria" panose="02040503050406030204" pitchFamily="18" charset="0"/>
                </a:rPr>
                <a:t> </a:t>
              </a:r>
              <a:r>
                <a:rPr lang="en-US" sz="2800" dirty="0" err="1">
                  <a:latin typeface="Cambria" panose="02040503050406030204" pitchFamily="18" charset="0"/>
                </a:rPr>
                <a:t>thế</a:t>
              </a:r>
              <a:r>
                <a:rPr lang="en-US" sz="2800" dirty="0">
                  <a:latin typeface="Cambria" panose="02040503050406030204" pitchFamily="18" charset="0"/>
                </a:rPr>
                <a:t> </a:t>
              </a:r>
              <a:r>
                <a:rPr lang="en-US" sz="2800" dirty="0" err="1">
                  <a:latin typeface="Cambria" panose="02040503050406030204" pitchFamily="18" charset="0"/>
                </a:rPr>
                <a:t>nào</a:t>
              </a:r>
              <a:r>
                <a:rPr lang="en-US" sz="2800" dirty="0">
                  <a:latin typeface="Cambria" panose="02040503050406030204" pitchFamily="18" charset="0"/>
                </a:rPr>
                <a:t>?</a:t>
              </a:r>
            </a:p>
            <a:p>
              <a:pPr marL="457200" indent="-457200" algn="just">
                <a:buFontTx/>
                <a:buChar char="-"/>
              </a:pP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kêu</a:t>
              </a:r>
              <a:r>
                <a:rPr lang="en-US" sz="2800" dirty="0">
                  <a:latin typeface="Cambria" panose="02040503050406030204" pitchFamily="18" charset="0"/>
                </a:rPr>
                <a:t>, </a:t>
              </a: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gáy</a:t>
              </a:r>
              <a:r>
                <a:rPr lang="en-US" sz="2800" dirty="0">
                  <a:latin typeface="Cambria" panose="02040503050406030204" pitchFamily="18" charset="0"/>
                </a:rPr>
                <a:t>, </a:t>
              </a: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hót</a:t>
              </a:r>
              <a:r>
                <a:rPr lang="en-US" sz="2800" dirty="0">
                  <a:latin typeface="Cambria" panose="02040503050406030204" pitchFamily="18" charset="0"/>
                </a:rPr>
                <a:t> </a:t>
              </a:r>
              <a:r>
                <a:rPr lang="en-US" sz="2800" dirty="0" err="1">
                  <a:latin typeface="Cambria" panose="02040503050406030204" pitchFamily="18" charset="0"/>
                </a:rPr>
                <a:t>của</a:t>
              </a:r>
              <a:r>
                <a:rPr lang="en-US" sz="2800" dirty="0">
                  <a:latin typeface="Cambria" panose="02040503050406030204" pitchFamily="18" charset="0"/>
                </a:rPr>
                <a:t> </a:t>
              </a:r>
              <a:r>
                <a:rPr lang="en-US" sz="2800" dirty="0" err="1">
                  <a:latin typeface="Cambria" panose="02040503050406030204" pitchFamily="18" charset="0"/>
                </a:rPr>
                <a:t>chúng</a:t>
              </a:r>
              <a:r>
                <a:rPr lang="en-US" sz="2800" dirty="0">
                  <a:latin typeface="Cambria" panose="02040503050406030204" pitchFamily="18" charset="0"/>
                </a:rPr>
                <a:t> </a:t>
              </a:r>
              <a:r>
                <a:rPr lang="en-US" sz="2800" dirty="0" err="1">
                  <a:latin typeface="Cambria" panose="02040503050406030204" pitchFamily="18" charset="0"/>
                </a:rPr>
                <a:t>được</a:t>
              </a:r>
              <a:r>
                <a:rPr lang="en-US" sz="2800" dirty="0">
                  <a:latin typeface="Cambria" panose="02040503050406030204" pitchFamily="18" charset="0"/>
                </a:rPr>
                <a:t>     </a:t>
              </a:r>
              <a:r>
                <a:rPr lang="en-US" sz="2800" dirty="0" err="1">
                  <a:latin typeface="Cambria" panose="02040503050406030204" pitchFamily="18" charset="0"/>
                </a:rPr>
                <a:t>miêu</a:t>
              </a:r>
              <a:r>
                <a:rPr lang="en-US" sz="2800" dirty="0">
                  <a:latin typeface="Cambria" panose="02040503050406030204" pitchFamily="18" charset="0"/>
                </a:rPr>
                <a:t> </a:t>
              </a:r>
              <a:r>
                <a:rPr lang="en-US" sz="2800" dirty="0" err="1">
                  <a:latin typeface="Cambria" panose="02040503050406030204" pitchFamily="18" charset="0"/>
                </a:rPr>
                <a:t>tả</a:t>
              </a:r>
              <a:r>
                <a:rPr lang="en-US" sz="2800" dirty="0">
                  <a:latin typeface="Cambria" panose="02040503050406030204" pitchFamily="18" charset="0"/>
                </a:rPr>
                <a:t> </a:t>
              </a:r>
              <a:r>
                <a:rPr lang="en-US" sz="2800" dirty="0" err="1">
                  <a:latin typeface="Cambria" panose="02040503050406030204" pitchFamily="18" charset="0"/>
                </a:rPr>
                <a:t>ra</a:t>
              </a:r>
              <a:r>
                <a:rPr lang="en-US" sz="2800" dirty="0">
                  <a:latin typeface="Cambria" panose="02040503050406030204" pitchFamily="18" charset="0"/>
                </a:rPr>
                <a:t> </a:t>
              </a:r>
              <a:r>
                <a:rPr lang="en-US" sz="2800" dirty="0" err="1">
                  <a:latin typeface="Cambria" panose="02040503050406030204" pitchFamily="18" charset="0"/>
                </a:rPr>
                <a:t>sao</a:t>
              </a:r>
              <a:r>
                <a:rPr lang="en-US" sz="2800" dirty="0">
                  <a:latin typeface="Cambria" panose="02040503050406030204" pitchFamily="18" charset="0"/>
                </a:rPr>
                <a:t>?</a:t>
              </a:r>
            </a:p>
          </p:txBody>
        </p:sp>
      </p:grpSp>
      <p:grpSp>
        <p:nvGrpSpPr>
          <p:cNvPr id="20" name="Group 19">
            <a:extLst>
              <a:ext uri="{FF2B5EF4-FFF2-40B4-BE49-F238E27FC236}">
                <a16:creationId xmlns:a16="http://schemas.microsoft.com/office/drawing/2014/main" id="{9E2F0F09-625F-CAC8-C23D-76F896B651DB}"/>
              </a:ext>
            </a:extLst>
          </p:cNvPr>
          <p:cNvGrpSpPr/>
          <p:nvPr/>
        </p:nvGrpSpPr>
        <p:grpSpPr>
          <a:xfrm>
            <a:off x="6684587" y="3410474"/>
            <a:ext cx="4989946" cy="2541509"/>
            <a:chOff x="6654107" y="3429000"/>
            <a:chExt cx="4989946" cy="2541509"/>
          </a:xfrm>
        </p:grpSpPr>
        <p:sp>
          <p:nvSpPr>
            <p:cNvPr id="11" name="Rectangle: Rounded Corners 10">
              <a:extLst>
                <a:ext uri="{FF2B5EF4-FFF2-40B4-BE49-F238E27FC236}">
                  <a16:creationId xmlns:a16="http://schemas.microsoft.com/office/drawing/2014/main" id="{98C5124D-EA67-2DDF-A967-146FDA58DE99}"/>
                </a:ext>
              </a:extLst>
            </p:cNvPr>
            <p:cNvSpPr/>
            <p:nvPr/>
          </p:nvSpPr>
          <p:spPr>
            <a:xfrm>
              <a:off x="6654107" y="3429000"/>
              <a:ext cx="4989946" cy="254150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46B3369-9300-9AAD-F534-F25E914097D7}"/>
                </a:ext>
              </a:extLst>
            </p:cNvPr>
            <p:cNvSpPr txBox="1"/>
            <p:nvPr/>
          </p:nvSpPr>
          <p:spPr>
            <a:xfrm>
              <a:off x="6939279" y="3832294"/>
              <a:ext cx="4704773" cy="1569660"/>
            </a:xfrm>
            <a:prstGeom prst="rect">
              <a:avLst/>
            </a:prstGeom>
            <a:noFill/>
          </p:spPr>
          <p:txBody>
            <a:bodyPr wrap="square">
              <a:spAutoFit/>
            </a:bodyPr>
            <a:lstStyle/>
            <a:p>
              <a:pPr algn="ctr"/>
              <a:r>
                <a:rPr lang="en-US" sz="3200" dirty="0" err="1">
                  <a:latin typeface="Cambria" panose="02040503050406030204" pitchFamily="18" charset="0"/>
                </a:rPr>
                <a:t>Vì</a:t>
              </a:r>
              <a:r>
                <a:rPr lang="en-US" sz="3200" dirty="0">
                  <a:latin typeface="Cambria" panose="02040503050406030204" pitchFamily="18" charset="0"/>
                </a:rPr>
                <a:t> </a:t>
              </a:r>
              <a:r>
                <a:rPr lang="vi-VN" sz="3200" dirty="0">
                  <a:latin typeface="Cambria" panose="02040503050406030204" pitchFamily="18" charset="0"/>
                </a:rPr>
                <a:t>sao nhân vật thầy giáo vàng anh để lại ấn tượng khó quên?</a:t>
              </a:r>
              <a:endParaRPr lang="en-US" sz="3200" dirty="0">
                <a:latin typeface="Cambria" panose="02040503050406030204" pitchFamily="18" charset="0"/>
              </a:endParaRPr>
            </a:p>
          </p:txBody>
        </p:sp>
      </p:grpSp>
      <p:cxnSp>
        <p:nvCxnSpPr>
          <p:cNvPr id="22" name="Connector: Curved 21">
            <a:extLst>
              <a:ext uri="{FF2B5EF4-FFF2-40B4-BE49-F238E27FC236}">
                <a16:creationId xmlns:a16="http://schemas.microsoft.com/office/drawing/2014/main" id="{27FD9EF8-40A6-3CAD-2021-002DA24222A3}"/>
              </a:ext>
            </a:extLst>
          </p:cNvPr>
          <p:cNvCxnSpPr>
            <a:stCxn id="8" idx="2"/>
            <a:endCxn id="14" idx="0"/>
          </p:cNvCxnSpPr>
          <p:nvPr/>
        </p:nvCxnSpPr>
        <p:spPr>
          <a:xfrm rot="5400000">
            <a:off x="4629877" y="1936376"/>
            <a:ext cx="683886" cy="2494973"/>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1D2C48B6-2E10-8030-E096-60369379EEDD}"/>
              </a:ext>
            </a:extLst>
          </p:cNvPr>
          <p:cNvCxnSpPr>
            <a:stCxn id="8" idx="2"/>
            <a:endCxn id="11" idx="0"/>
          </p:cNvCxnSpPr>
          <p:nvPr/>
        </p:nvCxnSpPr>
        <p:spPr>
          <a:xfrm rot="16200000" flipH="1">
            <a:off x="7415156" y="1646069"/>
            <a:ext cx="568555" cy="2960254"/>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BBB1EFF-8292-B2DA-52E6-C937A68F283E}"/>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9510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22" presetClass="entr" presetSubtype="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docProps/app.xml><?xml version="1.0" encoding="utf-8"?>
<Properties xmlns="http://schemas.openxmlformats.org/officeDocument/2006/extended-properties" xmlns:vt="http://schemas.openxmlformats.org/officeDocument/2006/docPropsVTypes">
  <TotalTime>205</TotalTime>
  <Words>1913</Words>
  <Application>Microsoft Office PowerPoint</Application>
  <PresentationFormat>Widescreen</PresentationFormat>
  <Paragraphs>79</Paragraphs>
  <Slides>23</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思源黑体 CN Regular</vt:lpstr>
      <vt:lpstr>字魂37号-波纹乖乖体</vt:lpstr>
      <vt:lpstr>华康方圆体W7</vt:lpstr>
      <vt:lpstr>DengXian</vt:lpstr>
      <vt:lpstr>DengXian</vt:lpstr>
      <vt:lpstr>Cambria</vt:lpstr>
      <vt:lpstr>Arial</vt:lpstr>
      <vt:lpstr>Calibri Light</vt:lpstr>
      <vt:lpstr>Vogue-ExtraBold</vt:lpstr>
      <vt:lpstr>Calibri</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KhanhHuyen</dc:creator>
  <cp:keywords>MNT;MANGNONTEAM</cp:keywords>
  <dc:description>MT50</dc:description>
  <cp:lastModifiedBy>Hai Yen</cp:lastModifiedBy>
  <cp:revision>8</cp:revision>
  <dcterms:created xsi:type="dcterms:W3CDTF">2023-06-16T08:42:04Z</dcterms:created>
  <dcterms:modified xsi:type="dcterms:W3CDTF">2023-08-24T03:24:57Z</dcterms:modified>
  <cp:category>MT50</cp:category>
</cp:coreProperties>
</file>