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0" r:id="rId4"/>
    <p:sldId id="272" r:id="rId5"/>
    <p:sldId id="273" r:id="rId6"/>
    <p:sldId id="274" r:id="rId7"/>
    <p:sldId id="275" r:id="rId8"/>
    <p:sldId id="276" r:id="rId9"/>
    <p:sldId id="280" r:id="rId10"/>
    <p:sldId id="278" r:id="rId11"/>
    <p:sldId id="277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9" r:id="rId20"/>
    <p:sldId id="281" r:id="rId21"/>
    <p:sldId id="282" r:id="rId22"/>
    <p:sldId id="271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#9Slide03 Arima Madurai Black" panose="020B0604020202020204" charset="0"/>
      <p:bold r:id="rId27"/>
    </p:embeddedFont>
    <p:embeddedFont>
      <p:font typeface="#9Slide05 SVNHollycakes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E"/>
    <a:srgbClr val="34393F"/>
    <a:srgbClr val="29C5C9"/>
    <a:srgbClr val="C5C4C4"/>
    <a:srgbClr val="CCD2D5"/>
    <a:srgbClr val="D7DFE4"/>
    <a:srgbClr val="F0F9FD"/>
    <a:srgbClr val="CDD3D6"/>
    <a:srgbClr val="CAE9FA"/>
    <a:srgbClr val="D48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3818" autoAdjust="0"/>
  </p:normalViewPr>
  <p:slideViewPr>
    <p:cSldViewPr snapToGrid="0">
      <p:cViewPr>
        <p:scale>
          <a:sx n="33" d="100"/>
          <a:sy n="33" d="100"/>
        </p:scale>
        <p:origin x="2178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994D9-83F0-4738-8864-632F419BAA0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7552B-66B8-47F1-9753-00E98CBB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0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0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err="1"/>
              <a:t>hỏi</a:t>
            </a:r>
            <a:r>
              <a:rPr lang="en-GB" baseline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02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7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40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51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6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73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7513AC9-A0C4-441F-AAF5-20EF8D659B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304" y="-235134"/>
            <a:ext cx="12249304" cy="72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4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ED3DCFE-2903-426B-8618-A4C1F07C54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1157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8.png"/><Relationship Id="rId3" Type="http://schemas.openxmlformats.org/officeDocument/2006/relationships/image" Target="../media/image23.jpg"/><Relationship Id="rId7" Type="http://schemas.openxmlformats.org/officeDocument/2006/relationships/image" Target="../media/image27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png"/><Relationship Id="rId3" Type="http://schemas.openxmlformats.org/officeDocument/2006/relationships/image" Target="../media/image23.jpg"/><Relationship Id="rId7" Type="http://schemas.openxmlformats.org/officeDocument/2006/relationships/image" Target="../media/image27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openxmlformats.org/officeDocument/2006/relationships/image" Target="../media/image23.jpg"/><Relationship Id="rId7" Type="http://schemas.openxmlformats.org/officeDocument/2006/relationships/image" Target="../media/image27.sv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8313" y="1278643"/>
            <a:ext cx="452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sadora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2472" y="2101772"/>
            <a:ext cx="8807942" cy="19622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16942" y="4210997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Hollycakes" panose="02000000000000000000" pitchFamily="2" charset="0"/>
              </a:rPr>
              <a:t>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#9Slide05 SVNHollycake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45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6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7" name="图片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8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422" y="-232229"/>
            <a:ext cx="1408443" cy="1341375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sp>
        <p:nvSpPr>
          <p:cNvPr id="11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325148" y="2597916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LUYỆN TẬP</a:t>
            </a:r>
            <a:endParaRPr lang="zh-CN" altLang="en-US" sz="72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40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/>
          <p:cNvGrpSpPr/>
          <p:nvPr/>
        </p:nvGrpSpPr>
        <p:grpSpPr>
          <a:xfrm>
            <a:off x="763735" y="189014"/>
            <a:ext cx="10580914" cy="1437096"/>
            <a:chOff x="2752641" y="3846647"/>
            <a:chExt cx="10005372" cy="1437096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 1: Những phép tính nào dưới đây có cùng kết quả.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" y="49393"/>
            <a:ext cx="1474500" cy="19002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09002" y="1927438"/>
            <a:ext cx="3126671" cy="2023181"/>
            <a:chOff x="513996" y="1949645"/>
            <a:chExt cx="3126671" cy="2023181"/>
          </a:xfrm>
        </p:grpSpPr>
        <p:grpSp>
          <p:nvGrpSpPr>
            <p:cNvPr id="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8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80 000 : 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23730" y="1949645"/>
            <a:ext cx="3126671" cy="2023181"/>
            <a:chOff x="513996" y="1949645"/>
            <a:chExt cx="3126671" cy="2023181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1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6 000 x 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1196" y="4296359"/>
            <a:ext cx="3126671" cy="2023181"/>
            <a:chOff x="513996" y="1949645"/>
            <a:chExt cx="3126671" cy="2023181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5 000 x 8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51890" y="4296359"/>
            <a:ext cx="3126671" cy="2023181"/>
            <a:chOff x="513996" y="1949645"/>
            <a:chExt cx="3126671" cy="2023181"/>
          </a:xfrm>
        </p:grpSpPr>
        <p:grpSp>
          <p:nvGrpSpPr>
            <p:cNvPr id="2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2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90 000 : 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591196" y="4085642"/>
            <a:ext cx="3126671" cy="2023181"/>
            <a:chOff x="513996" y="1949645"/>
            <a:chExt cx="3126671" cy="2023181"/>
          </a:xfrm>
        </p:grpSpPr>
        <p:grpSp>
          <p:nvGrpSpPr>
            <p:cNvPr id="2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3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20 000 x 2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15644" y="3359242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5910" y="3439173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24 000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89107" y="5705956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06652" y="5849182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30 000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7412" y="5650958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91009" y="2683371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80 000 : 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53203" y="5070886"/>
            <a:ext cx="2915523" cy="70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5 000 x 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73203" y="4860167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20 000 x 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4B7418E-6349-4533-A0FA-080DAC505F98}"/>
              </a:ext>
            </a:extLst>
          </p:cNvPr>
          <p:cNvSpPr/>
          <p:nvPr/>
        </p:nvSpPr>
        <p:spPr>
          <a:xfrm>
            <a:off x="203200" y="6358844"/>
            <a:ext cx="1563174" cy="499156"/>
          </a:xfrm>
          <a:prstGeom prst="round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71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/>
          <p:cNvGrpSpPr/>
          <p:nvPr/>
        </p:nvGrpSpPr>
        <p:grpSpPr>
          <a:xfrm>
            <a:off x="773723" y="190309"/>
            <a:ext cx="10172183" cy="1235079"/>
            <a:chOff x="2752641" y="3846647"/>
            <a:chExt cx="10005372" cy="1437096"/>
          </a:xfrm>
          <a:solidFill>
            <a:srgbClr val="6F69AC"/>
          </a:solidFill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FD6F9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466859" y="4024511"/>
              <a:ext cx="860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 2. Đặt tính rồi tính</a:t>
              </a:r>
              <a:endParaRPr lang="vi-VN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3" y="-142278"/>
            <a:ext cx="1474500" cy="1900252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02" y="1935567"/>
            <a:ext cx="2641829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5 071 x 9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138" y="1963987"/>
            <a:ext cx="2998805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17 218 x 4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197" y="1963987"/>
            <a:ext cx="2830088" cy="783193"/>
          </a:xfrm>
          <a:prstGeom prst="roundRect">
            <a:avLst/>
          </a:prstGeom>
          <a:solidFill>
            <a:srgbClr val="CCFF66"/>
          </a:solidFill>
          <a:ln w="28575">
            <a:solidFill>
              <a:srgbClr val="00CC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56 472 : 8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419" y="1976615"/>
            <a:ext cx="2830088" cy="783193"/>
          </a:xfrm>
          <a:prstGeom prst="roundRect">
            <a:avLst/>
          </a:prstGeom>
          <a:solidFill>
            <a:srgbClr val="CC66FF"/>
          </a:solidFill>
          <a:ln w="28575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91 503 : 7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988" y="3139993"/>
            <a:ext cx="2925277" cy="2512905"/>
            <a:chOff x="240942" y="3228939"/>
            <a:chExt cx="2934459" cy="2585323"/>
          </a:xfrm>
        </p:grpSpPr>
        <p:grpSp>
          <p:nvGrpSpPr>
            <p:cNvPr id="22" name="Group 21"/>
            <p:cNvGrpSpPr/>
            <p:nvPr/>
          </p:nvGrpSpPr>
          <p:grpSpPr>
            <a:xfrm>
              <a:off x="240942" y="3228939"/>
              <a:ext cx="2934459" cy="2585323"/>
              <a:chOff x="710650" y="2879315"/>
              <a:chExt cx="2934459" cy="2585323"/>
            </a:xfrm>
          </p:grpSpPr>
          <p:sp>
            <p:nvSpPr>
              <p:cNvPr id="23" name="Text Box 1"/>
              <p:cNvSpPr txBox="1"/>
              <p:nvPr/>
            </p:nvSpPr>
            <p:spPr>
              <a:xfrm>
                <a:off x="869908" y="2879315"/>
                <a:ext cx="277520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5 071</a:t>
                </a:r>
                <a:endParaRPr lang="en-US" altLang="vi-VN" sz="5400" b="1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    9 </a:t>
                </a:r>
              </a:p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45 639</a:t>
                </a:r>
                <a:r>
                  <a:rPr lang="vi-VN" altLang="en-US" sz="2800" b="1">
                    <a:solidFill>
                      <a:srgbClr val="0070C0"/>
                    </a:solidFill>
                    <a:latin typeface="Arial" panose="020B0604020202020204" pitchFamily="34" charset="0"/>
                    <a:sym typeface="+mn-ea"/>
                  </a:rPr>
                  <a:t> 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4" name="Minus 23"/>
              <p:cNvSpPr/>
              <p:nvPr/>
            </p:nvSpPr>
            <p:spPr>
              <a:xfrm>
                <a:off x="710650" y="4551072"/>
                <a:ext cx="2437131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40794" y="3872754"/>
              <a:ext cx="373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98499" y="3139993"/>
            <a:ext cx="2766517" cy="2585323"/>
            <a:chOff x="400200" y="3228939"/>
            <a:chExt cx="2775201" cy="26598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0200" y="3228939"/>
              <a:ext cx="2775201" cy="2659828"/>
              <a:chOff x="869908" y="2879315"/>
              <a:chExt cx="2775201" cy="2659828"/>
            </a:xfrm>
          </p:grpSpPr>
          <p:sp>
            <p:nvSpPr>
              <p:cNvPr id="30" name="Text Box 1"/>
              <p:cNvSpPr txBox="1"/>
              <p:nvPr/>
            </p:nvSpPr>
            <p:spPr>
              <a:xfrm>
                <a:off x="869908" y="2879315"/>
                <a:ext cx="2775201" cy="265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en-US" altLang="vi-VN" sz="5400" b="1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17 218</a:t>
                </a:r>
                <a:endParaRPr lang="en-US" altLang="vi-VN" sz="54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      4 </a:t>
                </a:r>
              </a:p>
              <a:p>
                <a:pPr algn="l"/>
                <a:r>
                  <a:rPr lang="en-US" altLang="vi-VN" sz="5400" b="1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68 872</a:t>
                </a:r>
                <a:r>
                  <a:rPr lang="vi-VN" altLang="en-US" sz="2800" b="1">
                    <a:solidFill>
                      <a:srgbClr val="002060"/>
                    </a:solidFill>
                    <a:latin typeface="Arial" panose="020B0604020202020204" pitchFamily="34" charset="0"/>
                    <a:sym typeface="+mn-ea"/>
                  </a:rPr>
                  <a:t> 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Minus 30"/>
              <p:cNvSpPr/>
              <p:nvPr/>
            </p:nvSpPr>
            <p:spPr>
              <a:xfrm>
                <a:off x="1073719" y="4551072"/>
                <a:ext cx="2437131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94751" y="3872754"/>
              <a:ext cx="373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graphicFrame>
        <p:nvGraphicFramePr>
          <p:cNvPr id="32" name="Table 31"/>
          <p:cNvGraphicFramePr/>
          <p:nvPr>
            <p:extLst>
              <p:ext uri="{D42A27DB-BD31-4B8C-83A1-F6EECF244321}">
                <p14:modId xmlns:p14="http://schemas.microsoft.com/office/powerpoint/2010/main" val="1650743927"/>
              </p:ext>
            </p:extLst>
          </p:nvPr>
        </p:nvGraphicFramePr>
        <p:xfrm>
          <a:off x="5399444" y="3004074"/>
          <a:ext cx="312599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56472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8</a:t>
                      </a:r>
                      <a:endParaRPr lang="en-US" sz="48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04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47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72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en-US" sz="4800" b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7059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/>
          <p:nvPr>
            <p:extLst>
              <p:ext uri="{D42A27DB-BD31-4B8C-83A1-F6EECF244321}">
                <p14:modId xmlns:p14="http://schemas.microsoft.com/office/powerpoint/2010/main" val="3008614482"/>
              </p:ext>
            </p:extLst>
          </p:nvPr>
        </p:nvGraphicFramePr>
        <p:xfrm>
          <a:off x="8783141" y="3017520"/>
          <a:ext cx="364194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91503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7</a:t>
                      </a:r>
                      <a:endParaRPr lang="en-US" sz="4800" b="1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21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05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50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</a:t>
                      </a: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6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13071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50A8E01-5E5F-43F1-9BCB-48C0BE14D76C}"/>
              </a:ext>
            </a:extLst>
          </p:cNvPr>
          <p:cNvSpPr/>
          <p:nvPr/>
        </p:nvSpPr>
        <p:spPr>
          <a:xfrm>
            <a:off x="203200" y="6358844"/>
            <a:ext cx="1563174" cy="499156"/>
          </a:xfrm>
          <a:prstGeom prst="round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01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8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6064180" y="2802077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72676" y="851380"/>
            <a:ext cx="804672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66034" y="1299615"/>
            <a:ext cx="585216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64540" y="1308313"/>
            <a:ext cx="3200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66034" y="1770263"/>
            <a:ext cx="621792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064180" y="2880168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119234" y="1756550"/>
            <a:ext cx="2651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66034" y="2258573"/>
            <a:ext cx="64922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647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7361" y="3281642"/>
            <a:ext cx="183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Tóm tắt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257" y="3894644"/>
            <a:ext cx="5168767" cy="25937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 : 4 xe ô tô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 xe chở: 4 500 kg gạo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Chia đều cho 5 xã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 mỗi xã:  ? kg gạo</a:t>
            </a:r>
          </a:p>
        </p:txBody>
      </p:sp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778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3723" y="2866721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Phương pháp giải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257" y="3894644"/>
            <a:ext cx="1105857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Tìm tổng số kg gạo 4 xe chở được = Số kg gạo mỗi xe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 4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Số kg gạo mỗi xã nhận được = Tổng số gạo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5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(xã)</a:t>
            </a:r>
          </a:p>
        </p:txBody>
      </p:sp>
    </p:spTree>
    <p:extLst>
      <p:ext uri="{BB962C8B-B14F-4D97-AF65-F5344CB8AC3E}">
        <p14:creationId xmlns:p14="http://schemas.microsoft.com/office/powerpoint/2010/main" val="1674084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8901" y="2352235"/>
            <a:ext cx="2044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Bài giải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0485" y="3039034"/>
            <a:ext cx="7281091" cy="345588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Tổng số gạo mà 4 xe ô tô chở là: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4 500 x 4 = 18 000 (kg)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 kg gạo mỗi xã nhận được là”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18 000 : 5 = 3 600 (kg)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   Đáp số: 3 600 kg gạo.</a:t>
            </a:r>
          </a:p>
        </p:txBody>
      </p:sp>
      <p:grpSp>
        <p:nvGrpSpPr>
          <p:cNvPr id="3" name="组合 27"/>
          <p:cNvGrpSpPr/>
          <p:nvPr/>
        </p:nvGrpSpPr>
        <p:grpSpPr>
          <a:xfrm>
            <a:off x="773723" y="190733"/>
            <a:ext cx="10580914" cy="2108713"/>
            <a:chOff x="2752641" y="3846647"/>
            <a:chExt cx="10005372" cy="131350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313503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13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026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202008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292219" y="4211252"/>
              <a:ext cx="8926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40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4: Tính giá trị của biểu thức.</a:t>
              </a:r>
              <a:endPara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5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62387"/>
            <a:ext cx="1474500" cy="1900252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68" y="2366778"/>
            <a:ext cx="4854497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a) 6 000 x 5 : 3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836" y="2366778"/>
            <a:ext cx="5634317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b) 13 206 x (36 : 9)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8117" y="3455893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30 000 : 3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8117" y="426719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10 000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38352" y="343331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13 206 x 4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38352" y="416377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52 824</a:t>
            </a:r>
          </a:p>
        </p:txBody>
      </p:sp>
    </p:spTree>
    <p:extLst>
      <p:ext uri="{BB962C8B-B14F-4D97-AF65-F5344CB8AC3E}">
        <p14:creationId xmlns:p14="http://schemas.microsoft.com/office/powerpoint/2010/main" val="39557290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573" y="4618070"/>
            <a:ext cx="2617132" cy="26171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189F87-9600-4CEB-B89E-28DD8122404B}"/>
              </a:ext>
            </a:extLst>
          </p:cNvPr>
          <p:cNvSpPr txBox="1"/>
          <p:nvPr/>
        </p:nvSpPr>
        <p:spPr>
          <a:xfrm>
            <a:off x="1131948" y="1795042"/>
            <a:ext cx="10167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Thực hiện đ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phép nhân, chia đã học trong phạm vi 100 000.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 Tính giá trị biểu thức có liên quan đến phép nhân, chia.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Giải đ</a:t>
            </a:r>
            <a:r>
              <a:rPr lang="vi-VN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bài toán thực tế liên quan đến các phép nhân, chia.</a:t>
            </a:r>
          </a:p>
        </p:txBody>
      </p:sp>
      <p:sp>
        <p:nvSpPr>
          <p:cNvPr id="30" name="矩形 4">
            <a:extLst>
              <a:ext uri="{FF2B5EF4-FFF2-40B4-BE49-F238E27FC236}">
                <a16:creationId xmlns:a16="http://schemas.microsoft.com/office/drawing/2014/main" id="{B512B05B-34EE-4B57-839F-2409FDF20128}"/>
              </a:ext>
            </a:extLst>
          </p:cNvPr>
          <p:cNvSpPr/>
          <p:nvPr/>
        </p:nvSpPr>
        <p:spPr>
          <a:xfrm>
            <a:off x="2715905" y="591694"/>
            <a:ext cx="69996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YÊU CẦU CẦN ĐẠT</a:t>
            </a:r>
            <a:endParaRPr lang="zh-CN" altLang="en-US" sz="4800" b="1" dirty="0"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829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573" y="4618070"/>
            <a:ext cx="2617132" cy="26171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189F87-9600-4CEB-B89E-28DD8122404B}"/>
              </a:ext>
            </a:extLst>
          </p:cNvPr>
          <p:cNvSpPr txBox="1"/>
          <p:nvPr/>
        </p:nvSpPr>
        <p:spPr>
          <a:xfrm>
            <a:off x="1386487" y="1701321"/>
            <a:ext cx="9637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Khi thực hiện phép nhân, chia trong phạm vi 100 000 cần lưu ý gì?</a:t>
            </a:r>
          </a:p>
        </p:txBody>
      </p:sp>
      <p:sp>
        <p:nvSpPr>
          <p:cNvPr id="30" name="矩形 4">
            <a:extLst>
              <a:ext uri="{FF2B5EF4-FFF2-40B4-BE49-F238E27FC236}">
                <a16:creationId xmlns:a16="http://schemas.microsoft.com/office/drawing/2014/main" id="{B512B05B-34EE-4B57-839F-2409FDF20128}"/>
              </a:ext>
            </a:extLst>
          </p:cNvPr>
          <p:cNvSpPr/>
          <p:nvPr/>
        </p:nvSpPr>
        <p:spPr>
          <a:xfrm>
            <a:off x="2715905" y="591694"/>
            <a:ext cx="69996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VẬN DỤNG - CỦNG CỐ</a:t>
            </a:r>
            <a:endParaRPr lang="zh-CN" altLang="en-US" sz="4800" b="1" dirty="0"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007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0F9FD"/>
            </a:gs>
            <a:gs pos="58000">
              <a:srgbClr val="D7DFE4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" y="3966947"/>
            <a:ext cx="12192000" cy="28907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29837" y="95423"/>
            <a:ext cx="8791442" cy="5596345"/>
            <a:chOff x="1810148" y="95616"/>
            <a:chExt cx="8791442" cy="5596345"/>
          </a:xfrm>
        </p:grpSpPr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7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8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9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2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972" y="1012744"/>
            <a:ext cx="1751642" cy="1715691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188023" y="2583620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KHỞI ĐỘNG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FE9538-238E-461D-91CC-2566DEDDEE27}"/>
              </a:ext>
            </a:extLst>
          </p:cNvPr>
          <p:cNvSpPr/>
          <p:nvPr/>
        </p:nvSpPr>
        <p:spPr>
          <a:xfrm>
            <a:off x="10646342" y="40680"/>
            <a:ext cx="1486486" cy="680645"/>
          </a:xfrm>
          <a:prstGeom prst="roundRect">
            <a:avLst/>
          </a:prstGeom>
          <a:solidFill>
            <a:srgbClr val="CAE9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B11FB8-A237-415A-B310-E8FCF7925B6D}"/>
              </a:ext>
            </a:extLst>
          </p:cNvPr>
          <p:cNvSpPr/>
          <p:nvPr/>
        </p:nvSpPr>
        <p:spPr>
          <a:xfrm>
            <a:off x="243351" y="6371771"/>
            <a:ext cx="1486486" cy="4859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7000">
                <a:srgbClr val="F0F9FD"/>
              </a:gs>
              <a:gs pos="64000">
                <a:srgbClr val="CDD3D6">
                  <a:shade val="67500"/>
                  <a:satMod val="115000"/>
                </a:srgbClr>
              </a:gs>
              <a:gs pos="90000">
                <a:srgbClr val="CDD3D6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57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0A215EA-10C7-4A66-A248-5B8B1A77CF13}"/>
              </a:ext>
            </a:extLst>
          </p:cNvPr>
          <p:cNvGrpSpPr/>
          <p:nvPr/>
        </p:nvGrpSpPr>
        <p:grpSpPr>
          <a:xfrm>
            <a:off x="2253930" y="543527"/>
            <a:ext cx="8791442" cy="5178570"/>
            <a:chOff x="1810148" y="95616"/>
            <a:chExt cx="8791442" cy="5596345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FE817DA0-5939-47DA-AFE6-5E55893D3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21" name="组合 12">
              <a:extLst>
                <a:ext uri="{FF2B5EF4-FFF2-40B4-BE49-F238E27FC236}">
                  <a16:creationId xmlns:a16="http://schemas.microsoft.com/office/drawing/2014/main" id="{25D48C8E-D82A-48F7-8806-336BB6F7390E}"/>
                </a:ext>
              </a:extLst>
            </p:cNvPr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22" name="图片 13">
                <a:extLst>
                  <a:ext uri="{FF2B5EF4-FFF2-40B4-BE49-F238E27FC236}">
                    <a16:creationId xmlns:a16="http://schemas.microsoft.com/office/drawing/2014/main" id="{B839A2FF-00AB-454A-B7B7-09974CB4F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23" name="图片 14">
                <a:extLst>
                  <a:ext uri="{FF2B5EF4-FFF2-40B4-BE49-F238E27FC236}">
                    <a16:creationId xmlns:a16="http://schemas.microsoft.com/office/drawing/2014/main" id="{529EA435-57B7-4184-84C2-7DE371E06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5" y="279400"/>
                <a:ext cx="8362072" cy="6299200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4" name="图片 15">
            <a:extLst>
              <a:ext uri="{FF2B5EF4-FFF2-40B4-BE49-F238E27FC236}">
                <a16:creationId xmlns:a16="http://schemas.microsoft.com/office/drawing/2014/main" id="{71A6CB9E-125B-4CB5-8A1E-70BB16222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422" y="-232229"/>
            <a:ext cx="1408443" cy="13413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2CC675-9B36-4B92-BC83-B07AE368BC35}"/>
              </a:ext>
            </a:extLst>
          </p:cNvPr>
          <p:cNvSpPr/>
          <p:nvPr/>
        </p:nvSpPr>
        <p:spPr>
          <a:xfrm>
            <a:off x="159657" y="6357257"/>
            <a:ext cx="1451429" cy="500743"/>
          </a:xfrm>
          <a:prstGeom prst="roundRect">
            <a:avLst/>
          </a:prstGeom>
          <a:solidFill>
            <a:srgbClr val="FF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03DF2-DCF5-450D-8936-282B4A7363FB}"/>
              </a:ext>
            </a:extLst>
          </p:cNvPr>
          <p:cNvSpPr txBox="1"/>
          <p:nvPr/>
        </p:nvSpPr>
        <p:spPr>
          <a:xfrm>
            <a:off x="2871801" y="2486481"/>
            <a:ext cx="5552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C4254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 hướng học 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6A19DB-C719-4462-AB75-B233D8E12004}"/>
              </a:ext>
            </a:extLst>
          </p:cNvPr>
          <p:cNvSpPr txBox="1"/>
          <p:nvPr/>
        </p:nvSpPr>
        <p:spPr>
          <a:xfrm>
            <a:off x="3725127" y="3249799"/>
            <a:ext cx="4281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Hoàn thành các bài tập và chuẩn bị bài sau!</a:t>
            </a:r>
          </a:p>
        </p:txBody>
      </p:sp>
    </p:spTree>
    <p:extLst>
      <p:ext uri="{BB962C8B-B14F-4D97-AF65-F5344CB8AC3E}">
        <p14:creationId xmlns:p14="http://schemas.microsoft.com/office/powerpoint/2010/main" val="1441165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5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235022" y="4622290"/>
            <a:ext cx="1063853" cy="1355319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9411911" y="557992"/>
            <a:ext cx="1063853" cy="1355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7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15635" y="984249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9BC64-BE2B-4957-A26C-E396D7E5FD8A}"/>
              </a:ext>
            </a:extLst>
          </p:cNvPr>
          <p:cNvSpPr/>
          <p:nvPr/>
        </p:nvSpPr>
        <p:spPr>
          <a:xfrm>
            <a:off x="11567886" y="6226629"/>
            <a:ext cx="624114" cy="631371"/>
          </a:xfrm>
          <a:prstGeom prst="ellipse">
            <a:avLst/>
          </a:prstGeom>
          <a:solidFill>
            <a:srgbClr val="29C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428674" y="534229"/>
            <a:ext cx="10362640" cy="153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1186818"/>
              <a:ext cx="9986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2000 + 4000 : 2</a:t>
              </a: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904547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3 000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895733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4 000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317881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5 000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348484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8 000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0068755" y="949389"/>
            <a:ext cx="2123245" cy="179007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5D5BC09-1C63-45A7-A708-CF434CF3AD74}"/>
              </a:ext>
            </a:extLst>
          </p:cNvPr>
          <p:cNvSpPr/>
          <p:nvPr/>
        </p:nvSpPr>
        <p:spPr>
          <a:xfrm>
            <a:off x="11611428" y="6096000"/>
            <a:ext cx="580571" cy="762000"/>
          </a:xfrm>
          <a:prstGeom prst="ellipse">
            <a:avLst/>
          </a:prstGeom>
          <a:solidFill>
            <a:srgbClr val="343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2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 </a:t>
              </a:r>
              <a:r>
                <a:rPr lang="en-US" sz="4400" b="1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2 458 + 1 402 = ….?</a:t>
              </a:r>
              <a:endPara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3 858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3 850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699102" y="4645453"/>
              <a:ext cx="20223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3 870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9" y="4645453"/>
              <a:ext cx="2091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3 860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-59796" y="-132198"/>
            <a:ext cx="2139270" cy="2109832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8A07587-5CCE-41C0-AA25-6F4F08F1B788}"/>
              </a:ext>
            </a:extLst>
          </p:cNvPr>
          <p:cNvSpPr/>
          <p:nvPr/>
        </p:nvSpPr>
        <p:spPr>
          <a:xfrm>
            <a:off x="11611428" y="6096000"/>
            <a:ext cx="580571" cy="762000"/>
          </a:xfrm>
          <a:prstGeom prst="ellipse">
            <a:avLst/>
          </a:prstGeom>
          <a:solidFill>
            <a:srgbClr val="343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3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25 x (16 : 4) =….?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100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50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200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6975029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>
                  <a:latin typeface="UTM Avo" panose="02040603050506020204" pitchFamily="18" charset="0"/>
                  <a:ea typeface="Cambria" panose="02040503050406030204" pitchFamily="18" charset="0"/>
                </a:rPr>
                <a:t>150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9832526" y="-101461"/>
            <a:ext cx="2452370" cy="203708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2598979-907B-4662-AEBC-B3ED4A95515A}"/>
              </a:ext>
            </a:extLst>
          </p:cNvPr>
          <p:cNvSpPr/>
          <p:nvPr/>
        </p:nvSpPr>
        <p:spPr>
          <a:xfrm>
            <a:off x="11611428" y="6096000"/>
            <a:ext cx="580571" cy="762000"/>
          </a:xfrm>
          <a:prstGeom prst="ellipse">
            <a:avLst/>
          </a:prstGeom>
          <a:solidFill>
            <a:srgbClr val="343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20 000 - 8 000 + 7 000 =…?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5 000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10 000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898615" y="4122455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19 000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249739" y="4153058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>
                  <a:latin typeface="UTM Avo" panose="02040603050506020204" pitchFamily="18" charset="0"/>
                  <a:ea typeface="Cambria" panose="02040503050406030204" pitchFamily="18" charset="0"/>
                </a:rPr>
                <a:t>18 000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0628" y="4778968"/>
            <a:ext cx="2468256" cy="24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8313" y="1278643"/>
            <a:ext cx="452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sadora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2472" y="2101772"/>
            <a:ext cx="8807942" cy="19622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16942" y="4210997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Hollycakes" panose="02000000000000000000" pitchFamily="2" charset="0"/>
              </a:rPr>
              <a:t>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#9Slide05 SVNHollycake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025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573" y="4624393"/>
            <a:ext cx="2617132" cy="26171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189F87-9600-4CEB-B89E-28DD8122404B}"/>
              </a:ext>
            </a:extLst>
          </p:cNvPr>
          <p:cNvSpPr txBox="1"/>
          <p:nvPr/>
        </p:nvSpPr>
        <p:spPr>
          <a:xfrm>
            <a:off x="1131948" y="1795042"/>
            <a:ext cx="10167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Thực hiện đ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phép nhân, chia đã học trong phạm vi 100 000.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 Tính giá trị biểu thức có liên quan đến phép nhân, chia.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Giải đ</a:t>
            </a:r>
            <a:r>
              <a:rPr lang="vi-VN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bài toán thực tế liên quan đến các phép nhân, chia.</a:t>
            </a:r>
          </a:p>
        </p:txBody>
      </p:sp>
      <p:sp>
        <p:nvSpPr>
          <p:cNvPr id="30" name="矩形 4">
            <a:extLst>
              <a:ext uri="{FF2B5EF4-FFF2-40B4-BE49-F238E27FC236}">
                <a16:creationId xmlns:a16="http://schemas.microsoft.com/office/drawing/2014/main" id="{B512B05B-34EE-4B57-839F-2409FDF20128}"/>
              </a:ext>
            </a:extLst>
          </p:cNvPr>
          <p:cNvSpPr/>
          <p:nvPr/>
        </p:nvSpPr>
        <p:spPr>
          <a:xfrm>
            <a:off x="2715905" y="591694"/>
            <a:ext cx="69996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YÊU CẦU CẦN ĐẠT</a:t>
            </a:r>
            <a:endParaRPr lang="zh-CN" altLang="en-US" sz="4800" b="1" dirty="0"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49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1298</TotalTime>
  <Words>765</Words>
  <Application>Microsoft Office PowerPoint</Application>
  <PresentationFormat>Widescreen</PresentationFormat>
  <Paragraphs>113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UTM Isadora</vt:lpstr>
      <vt:lpstr>Calibri</vt:lpstr>
      <vt:lpstr>#9Slide03 Arima Madurai Black</vt:lpstr>
      <vt:lpstr>Cambria</vt:lpstr>
      <vt:lpstr>Calibri Light</vt:lpstr>
      <vt:lpstr>UTM Avo</vt:lpstr>
      <vt:lpstr>等线</vt:lpstr>
      <vt:lpstr>#9Slide05 SVNHollycakes</vt:lpstr>
      <vt:lpstr>inpin heiti</vt:lpstr>
      <vt:lpstr>UTM Showcard</vt:lpstr>
      <vt:lpstr>Arial</vt:lpstr>
      <vt:lpstr>Times New Roman</vt:lpstr>
      <vt:lpstr>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MĂNGNON</cp:keywords>
  <dc:description>9Slide.vn</dc:description>
  <cp:lastModifiedBy>Hà Lê</cp:lastModifiedBy>
  <cp:revision>15</cp:revision>
  <dcterms:created xsi:type="dcterms:W3CDTF">2023-06-18T15:06:24Z</dcterms:created>
  <dcterms:modified xsi:type="dcterms:W3CDTF">2023-08-23T16:10:08Z</dcterms:modified>
  <cp:category>9Slide.vn</cp:category>
  <cp:version>MT50</cp:version>
</cp:coreProperties>
</file>