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8" r:id="rId3"/>
    <p:sldMasterId id="2147483703" r:id="rId4"/>
    <p:sldMasterId id="2147483715" r:id="rId5"/>
    <p:sldMasterId id="2147483720" r:id="rId6"/>
    <p:sldMasterId id="2147483731" r:id="rId7"/>
    <p:sldMasterId id="2147483745" r:id="rId8"/>
    <p:sldMasterId id="2147483774" r:id="rId9"/>
    <p:sldMasterId id="2147483786" r:id="rId10"/>
    <p:sldMasterId id="2147483823" r:id="rId11"/>
  </p:sldMasterIdLst>
  <p:notesMasterIdLst>
    <p:notesMasterId r:id="rId34"/>
  </p:notesMasterIdLst>
  <p:sldIdLst>
    <p:sldId id="534" r:id="rId12"/>
    <p:sldId id="2007577150" r:id="rId13"/>
    <p:sldId id="2007577104" r:id="rId14"/>
    <p:sldId id="348" r:id="rId15"/>
    <p:sldId id="2007577128" r:id="rId16"/>
    <p:sldId id="350" r:id="rId17"/>
    <p:sldId id="2007577152" r:id="rId18"/>
    <p:sldId id="2007577153" r:id="rId19"/>
    <p:sldId id="2007577154" r:id="rId20"/>
    <p:sldId id="2007577103" r:id="rId21"/>
    <p:sldId id="2007577130" r:id="rId22"/>
    <p:sldId id="351" r:id="rId23"/>
    <p:sldId id="2007577131" r:id="rId24"/>
    <p:sldId id="2007577155" r:id="rId25"/>
    <p:sldId id="2007577156" r:id="rId26"/>
    <p:sldId id="2007577157" r:id="rId27"/>
    <p:sldId id="2007577125" r:id="rId28"/>
    <p:sldId id="2007577158" r:id="rId29"/>
    <p:sldId id="2007577159" r:id="rId30"/>
    <p:sldId id="517" r:id="rId31"/>
    <p:sldId id="294" r:id="rId32"/>
    <p:sldId id="200757716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6FD5D-8662-4E46-B691-854BA79865B2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93CE6-34C6-4D59-8144-42A465EEA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6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313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88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514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730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128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dirty="0"/>
              <a:t>Slide</a:t>
            </a:r>
            <a:r>
              <a:rPr lang="en-US" baseline="0" dirty="0"/>
              <a:t> HS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67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73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2023/9/15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77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2023/9/15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9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2023/9/15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2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2023/9/15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820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2023/9/15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3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2023/9/15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367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83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2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53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1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7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9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8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6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18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8042668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2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1" y="3778834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6235609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1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093751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48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7471633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2492945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2396615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1" y="740801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1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0470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1187478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8" y="600201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613994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4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17264473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1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2285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126" lvl="1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8858339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1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1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8060256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863861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92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5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31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5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73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07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9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/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01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89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22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6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6413501"/>
            <a:ext cx="12192000" cy="17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그림 8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33" y="2949576"/>
            <a:ext cx="2827867" cy="277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그림 9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0" y="3708401"/>
            <a:ext cx="2389717" cy="176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그림 10" descr="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985" y="2722563"/>
            <a:ext cx="7548033" cy="349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atinLnBrk="1">
              <a:defRPr/>
            </a:pPr>
            <a:fld id="{77DDF403-B60D-4F2B-B047-018E1BD1D8E6}" type="datetimeFigureOut">
              <a:rPr lang="ko-KR" altLang="en-US" smtClean="0"/>
              <a:pPr latinLnBrk="1">
                <a:defRPr/>
              </a:pPr>
              <a:t>2023-09-15</a:t>
            </a:fld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9A0DB2DC-4C9A-4742-B13C-FB6460FD3503}" type="slidenum">
              <a:rPr lang="ko-KR" altLang="en-US" sz="1200" dirty="0">
                <a:solidFill>
                  <a:srgbClr val="898989"/>
                </a:solidFill>
              </a:rPr>
              <a:t>‹#›</a:t>
            </a:fld>
            <a:endParaRPr lang="ko-KR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2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ko-KR" altLang="en-US" sz="1200" dirty="0">
                <a:solidFill>
                  <a:srgbClr val="898989"/>
                </a:solidFill>
              </a:rPr>
              <a:t>‹#›</a:t>
            </a:fld>
            <a:endParaRPr lang="ko-KR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4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09600" y="56901"/>
            <a:ext cx="10972800" cy="909603"/>
          </a:xfrm>
        </p:spPr>
        <p:txBody>
          <a:bodyPr>
            <a:normAutofit/>
          </a:bodyPr>
          <a:lstStyle>
            <a:lvl1pPr>
              <a:defRPr sz="3500" b="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ko-KR" altLang="en-US" sz="1200" dirty="0">
                <a:solidFill>
                  <a:srgbClr val="898989"/>
                </a:solidFill>
              </a:rPr>
              <a:t>‹#›</a:t>
            </a:fld>
            <a:endParaRPr lang="ko-KR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0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6" descr="나비.png"/>
          <p:cNvPicPr>
            <a:picLocks noChangeAspect="1"/>
          </p:cNvPicPr>
          <p:nvPr userDrawn="1"/>
        </p:nvPicPr>
        <p:blipFill>
          <a:blip r:embed="rId2"/>
          <a:srcRect l="53795" r="16418"/>
          <a:stretch>
            <a:fillRect/>
          </a:stretch>
        </p:blipFill>
        <p:spPr>
          <a:xfrm rot="565956">
            <a:off x="6074833" y="1982788"/>
            <a:ext cx="2116667" cy="132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atinLnBrk="1">
              <a:defRPr/>
            </a:pPr>
            <a:endParaRPr lang="ko-KR" altLang="en-US" dirty="0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atinLnBrk="1">
              <a:defRPr/>
            </a:pPr>
            <a:endParaRPr lang="ko-KR" alt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9A0DB2DC-4C9A-4742-B13C-FB6460FD3503}" type="slidenum">
              <a:rPr lang="ko-KR" altLang="en-US" sz="1200" dirty="0">
                <a:solidFill>
                  <a:srgbClr val="898989"/>
                </a:solidFill>
              </a:rPr>
              <a:t>‹#›</a:t>
            </a:fld>
            <a:endParaRPr lang="ko-KR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76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8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12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2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68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6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6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3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8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81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3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68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00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23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1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2023/9/15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1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2023/9/15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42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2023/9/15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09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2023/9/15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95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2023/9/15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939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2023/9/15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61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2023/9/15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970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2023/9/15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55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2023/9/15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24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2023/9/15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198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4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9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0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0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7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2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1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01802-2CD5-4D2C-B861-B6597225E212}"/>
              </a:ext>
            </a:extLst>
          </p:cNvPr>
          <p:cNvSpPr txBox="1"/>
          <p:nvPr userDrawn="1"/>
        </p:nvSpPr>
        <p:spPr>
          <a:xfrm>
            <a:off x="1244010" y="6502009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6798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0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2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15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7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8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01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2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1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3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5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1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4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53285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044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32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1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6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2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7271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0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6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7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6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0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38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58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2023/9/15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996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2023/9/15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10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2023/9/15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287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2023/9/15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164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2023/9/15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111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theme" Target="../theme/theme5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1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theme" Target="../theme/theme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image" Target="../media/image18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42B6AC8-7369-4074-BC3D-E34C24BFE97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678" y="0"/>
            <a:ext cx="1198195" cy="11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0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2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657916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E962-A5B1-492A-953A-52C9DB33B05F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7B075BF-2B1A-40EE-B567-B2134CE95A3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678" y="0"/>
            <a:ext cx="1198195" cy="11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7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 userDrawn="1">
            <p:ph type="title"/>
          </p:nvPr>
        </p:nvSpPr>
        <p:spPr>
          <a:xfrm>
            <a:off x="609600" y="0"/>
            <a:ext cx="10972800" cy="9096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 userDrawn="1"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>
              <a:defRPr/>
            </a:pPr>
            <a:fld id="{B25735D7-CE78-4F2F-A040-7D836B67C313}" type="datetimeFigureOut">
              <a:rPr lang="ko-KR" altLang="en-US" smtClean="0"/>
              <a:pPr latinLnBrk="1">
                <a:defRPr/>
              </a:pPr>
              <a:t>2023-09-15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/>
            <a:fld id="{9A0DB2DC-4C9A-4742-B13C-FB6460FD3503}" type="slidenum">
              <a:rPr lang="ko-KR" altLang="en-US" sz="1200" dirty="0">
                <a:solidFill>
                  <a:srgbClr val="898989"/>
                </a:solidFill>
              </a:rPr>
              <a:t>‹#›</a:t>
            </a:fld>
            <a:endParaRPr lang="ko-KR" altLang="en-US" sz="1200" dirty="0">
              <a:solidFill>
                <a:srgbClr val="898989"/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E270FCF-7185-4774-8209-BD092BF5929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678" y="0"/>
            <a:ext cx="1198195" cy="11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3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E27E-A421-4A24-8ED8-2D854328C538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90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DE4826-5B4A-4BC3-84D8-C88B63A55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3" b="7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AB4E442-A751-43E9-A45C-7DDB7A4768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28300">
                <a:srgbClr val="FFFFFF">
                  <a:alpha val="79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2678BB-B56C-4713-A2A2-A0E438A21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/>
        </p:blipFill>
        <p:spPr>
          <a:xfrm>
            <a:off x="0" y="5518755"/>
            <a:ext cx="12192000" cy="13392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D62FD3-F3DE-4915-9A9B-24E6CECB43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07" y="6236871"/>
            <a:ext cx="5583247" cy="5671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0C55E9C-00B0-45D6-AEB6-895465D2183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5904686"/>
            <a:ext cx="1357313" cy="1421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DDE340-11E3-4E71-A8E9-0009FA90343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0017"/>
            <a:ext cx="1162050" cy="1545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54F506-702C-4FA1-B787-AA4B9C50DB3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26" y="6382247"/>
            <a:ext cx="1320800" cy="1377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770628-DACC-4000-9917-8318718BDEF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153" y="4851400"/>
            <a:ext cx="2181344" cy="1743098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6AC009-819D-4255-ADE2-D9328CA8E0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678" y="0"/>
            <a:ext cx="1198195" cy="11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94038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2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2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2023/9/15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153400" y="6525479"/>
            <a:ext cx="37107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solidFill>
                  <a:schemeClr val="bg1">
                    <a:lumMod val="65000"/>
                  </a:schemeClr>
                </a:solidFill>
              </a:rPr>
              <a:t>Hương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bg1">
                    <a:lumMod val="65000"/>
                  </a:schemeClr>
                </a:solidFill>
              </a:rPr>
              <a:t>thảo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3125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png"/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5" Type="http://schemas.openxmlformats.org/officeDocument/2006/relationships/image" Target="../media/image42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png"/><Relationship Id="rId14" Type="http://schemas.openxmlformats.org/officeDocument/2006/relationships/image" Target="../media/image4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54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95" y="1267037"/>
            <a:ext cx="8304027" cy="375669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80" y="609584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831" y="3190830"/>
            <a:ext cx="1704722" cy="12192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2915716" y="1943157"/>
            <a:ext cx="660654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 algn="ctr">
              <a:buNone/>
              <a:defRPr/>
            </a:pPr>
            <a:r>
              <a:rPr kumimoji="0" lang="en-US" altLang="zh-CN" sz="4800" b="0" i="0" u="none" strike="noStrike" kern="1200" cap="all" spc="0" normalizeH="0" baseline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Chào</a:t>
            </a:r>
            <a:r>
              <a:rPr kumimoji="0" lang="en-US" altLang="zh-CN" sz="4800" b="0" i="0" u="none" strike="noStrike" kern="1200" cap="all" spc="0" normalizeH="0" baseline="0" noProof="0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0" i="0" u="none" strike="noStrike" kern="1200" cap="all" spc="0" normalizeH="0" baseline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mừng</a:t>
            </a:r>
            <a:r>
              <a:rPr kumimoji="0" lang="en-US" altLang="zh-CN" sz="4800" b="0" i="0" u="none" strike="noStrike" kern="1200" cap="all" spc="0" normalizeH="0" baseline="0" noProof="0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0" i="0" u="none" strike="noStrike" kern="1200" cap="all" spc="0" normalizeH="0" baseline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4800" b="0" i="0" u="none" strike="noStrike" kern="1200" cap="all" spc="0" normalizeH="0" baseline="0" noProof="0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0" i="0" u="none" strike="noStrike" kern="1200" cap="all" spc="0" normalizeH="0" baseline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em</a:t>
            </a:r>
            <a:r>
              <a:rPr kumimoji="0" lang="en-US" altLang="zh-CN" sz="4800" b="0" i="0" u="none" strike="noStrike" kern="1200" cap="all" spc="0" normalizeH="0" baseline="0" noProof="0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0" i="0" u="none" strike="noStrike" kern="1200" cap="all" spc="0" normalizeH="0" baseline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đến</a:t>
            </a:r>
            <a:r>
              <a:rPr kumimoji="0" lang="en-US" altLang="zh-CN" sz="4800" b="0" i="0" u="none" strike="noStrike" kern="1200" cap="all" spc="0" normalizeH="0" baseline="0" noProof="0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0" i="0" u="none" strike="noStrike" kern="1200" cap="all" spc="0" normalizeH="0" baseline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0" lang="en-US" altLang="zh-CN" sz="4800" b="0" i="0" u="none" strike="noStrike" kern="1200" cap="all" spc="0" normalizeH="0" baseline="0" noProof="0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0" i="0" u="none" strike="noStrike" kern="1200" cap="all" spc="0" normalizeH="0" baseline="0" noProof="0" dirty="0" err="1" smtClean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tiết</a:t>
            </a:r>
            <a:r>
              <a:rPr lang="en-US" altLang="zh-CN" sz="4800" cap="all" dirty="0" smtClean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TNXH</a:t>
            </a:r>
          </a:p>
          <a:p>
            <a:pPr lvl="0" algn="ctr">
              <a:buNone/>
              <a:defRPr/>
            </a:pPr>
            <a:r>
              <a:rPr kumimoji="0" lang="en-US" altLang="zh-CN" sz="4800" b="0" i="0" u="none" strike="noStrike" kern="1200" cap="all" spc="0" normalizeH="0" baseline="0" noProof="0" dirty="0" smtClean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LỚP</a:t>
            </a:r>
            <a:r>
              <a:rPr kumimoji="0" lang="en-US" altLang="zh-CN" sz="4800" b="0" i="0" u="none" strike="noStrike" kern="1200" cap="all" spc="0" normalizeH="0" noProof="0" dirty="0" smtClean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3</a:t>
            </a:r>
            <a:endParaRPr kumimoji="0" lang="zh-CN" altLang="en-US" sz="4800" b="0" i="0" u="none" strike="noStrike" kern="1200" cap="all" spc="0" normalizeH="0" baseline="0" noProof="0" dirty="0">
              <a:ln w="38100">
                <a:noFill/>
              </a:ln>
              <a:solidFill>
                <a:prstClr val="white"/>
              </a:soli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715695" y="2407454"/>
            <a:ext cx="744732" cy="719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20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50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64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86989" y="457201"/>
            <a:ext cx="6737685" cy="5751094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2467992"/>
            <a:ext cx="4547551" cy="35459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083" y="-108899"/>
            <a:ext cx="2061034" cy="2061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4D3AAC-F792-48B1-A01E-8FA8C51B3D07}"/>
              </a:ext>
            </a:extLst>
          </p:cNvPr>
          <p:cNvSpPr txBox="1"/>
          <p:nvPr/>
        </p:nvSpPr>
        <p:spPr>
          <a:xfrm>
            <a:off x="4676139" y="921618"/>
            <a:ext cx="5797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A1606-E2E3-4589-89DC-1741D0042AF4}"/>
              </a:ext>
            </a:extLst>
          </p:cNvPr>
          <p:cNvSpPr txBox="1"/>
          <p:nvPr/>
        </p:nvSpPr>
        <p:spPr>
          <a:xfrm>
            <a:off x="4676139" y="1693664"/>
            <a:ext cx="59077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 sinh xung quanh nhà ở, làm cho môi trường xung quanh nhà ở của mình có không khí trong lành, thoáng đãng, sạch sẽ và đẹp hơn.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2654922-B509-4EFB-9100-0453E079FBEA}"/>
              </a:ext>
            </a:extLst>
          </p:cNvPr>
          <p:cNvGrpSpPr/>
          <p:nvPr/>
        </p:nvGrpSpPr>
        <p:grpSpPr>
          <a:xfrm>
            <a:off x="1553592" y="967667"/>
            <a:ext cx="8682361" cy="4026364"/>
            <a:chOff x="1175657" y="2190296"/>
            <a:chExt cx="4412343" cy="2828475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AEDCA78-B878-49CA-BD44-C977939E4B6A}"/>
                </a:ext>
              </a:extLst>
            </p:cNvPr>
            <p:cNvSpPr/>
            <p:nvPr/>
          </p:nvSpPr>
          <p:spPr>
            <a:xfrm>
              <a:off x="1175657" y="2943228"/>
              <a:ext cx="4412343" cy="2075543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 w="28575">
              <a:solidFill>
                <a:srgbClr val="FFA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B5AD474-A2E1-431C-80A9-04C34E6C7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342" y="2190296"/>
              <a:ext cx="3258230" cy="1237800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1C9C6AA-F6CC-4883-904C-515B09D264E8}"/>
              </a:ext>
            </a:extLst>
          </p:cNvPr>
          <p:cNvSpPr txBox="1"/>
          <p:nvPr/>
        </p:nvSpPr>
        <p:spPr>
          <a:xfrm>
            <a:off x="1752599" y="2793477"/>
            <a:ext cx="848335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defRPr/>
            </a:pPr>
            <a:r>
              <a:rPr lang="vi-VN" altLang="zh-CN" sz="4400" b="1" dirty="0">
                <a:solidFill>
                  <a:srgbClr val="E53238"/>
                </a:solidFill>
                <a:ea typeface="百变马丁" panose="02010601030101010101" pitchFamily="2" charset="-122"/>
              </a:rPr>
              <a:t>2. Lợi ích của việc gi</a:t>
            </a:r>
            <a:r>
              <a:rPr lang="en-US" altLang="zh-CN" sz="4400" b="1">
                <a:solidFill>
                  <a:srgbClr val="E53238"/>
                </a:solidFill>
                <a:ea typeface="百变马丁" panose="02010601030101010101" pitchFamily="2" charset="-122"/>
              </a:rPr>
              <a:t>ữ</a:t>
            </a:r>
            <a:r>
              <a:rPr lang="vi-VN" altLang="zh-CN" sz="4400" b="1">
                <a:solidFill>
                  <a:srgbClr val="E53238"/>
                </a:solidFill>
                <a:ea typeface="百变马丁" panose="02010601030101010101" pitchFamily="2" charset="-122"/>
              </a:rPr>
              <a:t> sạch môi trường xung quanh nhà 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百变马丁" panose="02010601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07E6FD5-F837-42BE-A93E-127D90FA7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75216"/>
            <a:ext cx="1068387" cy="650322"/>
          </a:xfrm>
          <a:prstGeom prst="rect">
            <a:avLst/>
          </a:prstGeom>
        </p:spPr>
      </p:pic>
      <p:pic>
        <p:nvPicPr>
          <p:cNvPr id="7" name="Picture 6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631D8289-4EBB-4DC8-8740-BC9561322EC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" y="4252575"/>
            <a:ext cx="3046876" cy="26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436880" y="223520"/>
            <a:ext cx="11328400" cy="6543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52882B9-431D-4CD6-B54A-AFF44EC19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8" y="1174816"/>
            <a:ext cx="3820160" cy="3150714"/>
          </a:xfrm>
          <a:prstGeom prst="rect">
            <a:avLst/>
          </a:prstGeom>
        </p:spPr>
      </p:pic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CB2C7D6D-CB98-4EE3-82F7-E93D8C8C45E0}"/>
              </a:ext>
            </a:extLst>
          </p:cNvPr>
          <p:cNvSpPr/>
          <p:nvPr/>
        </p:nvSpPr>
        <p:spPr>
          <a:xfrm>
            <a:off x="3549585" y="303282"/>
            <a:ext cx="8132980" cy="1121589"/>
          </a:xfrm>
          <a:prstGeom prst="roundRect">
            <a:avLst/>
          </a:prstGeom>
          <a:solidFill>
            <a:sysClr val="window" lastClr="FFFFFF">
              <a:alpha val="44000"/>
            </a:sysClr>
          </a:solidFill>
          <a:ln w="38100" cap="flat" cmpd="sng" algn="ctr">
            <a:solidFill>
              <a:srgbClr val="5B9BD5">
                <a:shade val="50000"/>
              </a:srgbClr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2FED0-73F2-4D26-81D1-A2D2F64D7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573" y="1555860"/>
            <a:ext cx="5090161" cy="2387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9F6240-2163-4A72-8E62-51441B896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310" y="3912472"/>
            <a:ext cx="3276600" cy="2752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D02BC4-CA11-4010-8276-DBA3B49BD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910" y="3969623"/>
            <a:ext cx="3276600" cy="273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4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63120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AB7266-ACEF-4F29-B4EC-48B6ADA863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3166" y="2488137"/>
            <a:ext cx="3891280" cy="32568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2676B5-C60B-4CDB-B572-BEBF9749C2E6}"/>
              </a:ext>
            </a:extLst>
          </p:cNvPr>
          <p:cNvSpPr txBox="1"/>
          <p:nvPr/>
        </p:nvSpPr>
        <p:spPr>
          <a:xfrm>
            <a:off x="426720" y="609365"/>
            <a:ext cx="5794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Chia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sẻ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trước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lớp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636B63-8BF6-4F11-96D4-10ABBA6C4131}"/>
              </a:ext>
            </a:extLst>
          </p:cNvPr>
          <p:cNvGrpSpPr/>
          <p:nvPr/>
        </p:nvGrpSpPr>
        <p:grpSpPr>
          <a:xfrm>
            <a:off x="5888990" y="1563143"/>
            <a:ext cx="5175250" cy="4309019"/>
            <a:chOff x="4385310" y="1555860"/>
            <a:chExt cx="6553200" cy="514755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66771D-1BF9-47A9-98A5-5A5463830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0573" y="1555860"/>
              <a:ext cx="5090161" cy="238749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C38834E-A4B2-44F7-A414-8C7B3A147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5310" y="3912472"/>
              <a:ext cx="3276600" cy="27527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462A8FB-6074-4A37-8857-143FC674D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1910" y="3969623"/>
              <a:ext cx="3276600" cy="2733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63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0573A-84CE-47A2-A8EA-C495C7DD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BA753831-9E83-41F7-B643-F2B665886778}"/>
              </a:ext>
            </a:extLst>
          </p:cNvPr>
          <p:cNvSpPr/>
          <p:nvPr/>
        </p:nvSpPr>
        <p:spPr>
          <a:xfrm flipH="1">
            <a:off x="6278880" y="2186519"/>
            <a:ext cx="5167504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dẹp, vệ sinh chuồng nuôi bò làm như thế để giữ vệ sinh môi trường xung quanh, ruồi không có chỗ đậu.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1875BE-B077-4F37-BCE5-E7FC685AD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2281783"/>
            <a:ext cx="5380980" cy="252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8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0573A-84CE-47A2-A8EA-C495C7DD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BA753831-9E83-41F7-B643-F2B665886778}"/>
              </a:ext>
            </a:extLst>
          </p:cNvPr>
          <p:cNvSpPr/>
          <p:nvPr/>
        </p:nvSpPr>
        <p:spPr>
          <a:xfrm flipH="1">
            <a:off x="5679842" y="2186519"/>
            <a:ext cx="5766542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bác đang sửa đường thoát nước thải gần nhà, nhà sẽ sạch đẹp hẳn lên.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43A4DB-F49C-4C39-8E23-A3D2425AF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16" y="1755994"/>
            <a:ext cx="4740784" cy="398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07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0573A-84CE-47A2-A8EA-C495C7DD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BA753831-9E83-41F7-B643-F2B665886778}"/>
              </a:ext>
            </a:extLst>
          </p:cNvPr>
          <p:cNvSpPr/>
          <p:nvPr/>
        </p:nvSpPr>
        <p:spPr>
          <a:xfrm flipH="1">
            <a:off x="5405120" y="2186519"/>
            <a:ext cx="6041264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nữ vứt rác bừa bãi ra ngoài đường không đúng nơi quy định gây mất vệ sinh.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874ED5-3F74-4435-BE22-53543469F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713124"/>
            <a:ext cx="4339822" cy="362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2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9">
            <a:extLst>
              <a:ext uri="{FF2B5EF4-FFF2-40B4-BE49-F238E27FC236}">
                <a16:creationId xmlns:a16="http://schemas.microsoft.com/office/drawing/2014/main" id="{4882BC73-21F2-49B4-AD3B-E7B022BD27B3}"/>
              </a:ext>
            </a:extLst>
          </p:cNvPr>
          <p:cNvSpPr/>
          <p:nvPr/>
        </p:nvSpPr>
        <p:spPr bwMode="auto">
          <a:xfrm>
            <a:off x="66676" y="1245268"/>
            <a:ext cx="4878302" cy="4367464"/>
          </a:xfrm>
          <a:prstGeom prst="ellips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2E149-A651-4AA5-8C83-00343D0FD393}"/>
              </a:ext>
            </a:extLst>
          </p:cNvPr>
          <p:cNvSpPr txBox="1"/>
          <p:nvPr/>
        </p:nvSpPr>
        <p:spPr>
          <a:xfrm>
            <a:off x="424570" y="2459504"/>
            <a:ext cx="4057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800" dirty="0">
                <a:solidFill>
                  <a:srgbClr val="FFFFFF"/>
                </a:solidFill>
                <a:latin typeface="Calibri"/>
              </a:rPr>
              <a:t>Mọi người dân dù sống ở đâu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等腰三角形 14">
            <a:extLst>
              <a:ext uri="{FF2B5EF4-FFF2-40B4-BE49-F238E27FC236}">
                <a16:creationId xmlns:a16="http://schemas.microsoft.com/office/drawing/2014/main" id="{0A755C37-F45C-4B94-BA7F-F585BE164BE6}"/>
              </a:ext>
            </a:extLst>
          </p:cNvPr>
          <p:cNvSpPr/>
          <p:nvPr/>
        </p:nvSpPr>
        <p:spPr>
          <a:xfrm rot="3975024" flipH="1">
            <a:off x="4818562" y="1665468"/>
            <a:ext cx="442229" cy="627451"/>
          </a:xfrm>
          <a:prstGeom prst="triangl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CDE89-17AD-44BA-BEE7-57E371FCFDE4}"/>
              </a:ext>
            </a:extLst>
          </p:cNvPr>
          <p:cNvSpPr txBox="1"/>
          <p:nvPr/>
        </p:nvSpPr>
        <p:spPr>
          <a:xfrm>
            <a:off x="5592605" y="1230716"/>
            <a:ext cx="6174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>
                <a:solidFill>
                  <a:srgbClr val="007E39"/>
                </a:solidFill>
                <a:latin typeface="Calibri"/>
              </a:rPr>
              <a:t>Đ</a:t>
            </a:r>
            <a:r>
              <a:rPr lang="vi-VN" sz="4000" dirty="0">
                <a:solidFill>
                  <a:srgbClr val="007E39"/>
                </a:solidFill>
                <a:latin typeface="Calibri"/>
              </a:rPr>
              <a:t>ều phải biết giữ gìn môi trường xung quanh nhà ở sạch sẽ.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4023A-032E-48E2-9D82-4E1E4CB3C2B0}"/>
              </a:ext>
            </a:extLst>
          </p:cNvPr>
          <p:cNvSpPr txBox="1"/>
          <p:nvPr/>
        </p:nvSpPr>
        <p:spPr>
          <a:xfrm>
            <a:off x="5692567" y="3656665"/>
            <a:ext cx="64994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7E39"/>
                </a:solidFill>
                <a:latin typeface="Calibri"/>
              </a:rPr>
              <a:t>Cần phải làm những công việc đó tùy theo sức của mình và phụ thuộc vào điều kiện sống cụ thể nơi mình sinh sống.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等腰三角形 14">
            <a:extLst>
              <a:ext uri="{FF2B5EF4-FFF2-40B4-BE49-F238E27FC236}">
                <a16:creationId xmlns:a16="http://schemas.microsoft.com/office/drawing/2014/main" id="{290DE022-B86F-4A11-B6EC-C75819D78112}"/>
              </a:ext>
            </a:extLst>
          </p:cNvPr>
          <p:cNvSpPr/>
          <p:nvPr/>
        </p:nvSpPr>
        <p:spPr>
          <a:xfrm rot="6220156" flipH="1">
            <a:off x="5014397" y="3761835"/>
            <a:ext cx="442229" cy="627451"/>
          </a:xfrm>
          <a:prstGeom prst="triangl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6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15" y="1116422"/>
            <a:ext cx="5721095" cy="4697938"/>
          </a:xfrm>
          <a:prstGeom prst="rect">
            <a:avLst/>
          </a:prstGeom>
        </p:spPr>
      </p:pic>
      <p:grpSp>
        <p:nvGrpSpPr>
          <p:cNvPr id="3" name="2"/>
          <p:cNvGrpSpPr/>
          <p:nvPr/>
        </p:nvGrpSpPr>
        <p:grpSpPr>
          <a:xfrm flipH="1">
            <a:off x="6724003" y="2113204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62"/>
          <p:cNvSpPr txBox="1"/>
          <p:nvPr/>
        </p:nvSpPr>
        <p:spPr>
          <a:xfrm rot="21307475">
            <a:off x="2576104" y="2170624"/>
            <a:ext cx="43909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Vận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dụng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2654922-B509-4EFB-9100-0453E079FBEA}"/>
              </a:ext>
            </a:extLst>
          </p:cNvPr>
          <p:cNvGrpSpPr/>
          <p:nvPr/>
        </p:nvGrpSpPr>
        <p:grpSpPr>
          <a:xfrm>
            <a:off x="1553592" y="967667"/>
            <a:ext cx="8682361" cy="4026364"/>
            <a:chOff x="1175657" y="2190296"/>
            <a:chExt cx="4412343" cy="2828475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AEDCA78-B878-49CA-BD44-C977939E4B6A}"/>
                </a:ext>
              </a:extLst>
            </p:cNvPr>
            <p:cNvSpPr/>
            <p:nvPr/>
          </p:nvSpPr>
          <p:spPr>
            <a:xfrm>
              <a:off x="1175657" y="2943228"/>
              <a:ext cx="4412343" cy="2075543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 w="28575">
              <a:solidFill>
                <a:srgbClr val="FFA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B5AD474-A2E1-431C-80A9-04C34E6C7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342" y="2190296"/>
              <a:ext cx="3258230" cy="1237800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1C9C6AA-F6CC-4883-904C-515B09D264E8}"/>
              </a:ext>
            </a:extLst>
          </p:cNvPr>
          <p:cNvSpPr txBox="1"/>
          <p:nvPr/>
        </p:nvSpPr>
        <p:spPr>
          <a:xfrm>
            <a:off x="1752599" y="2793477"/>
            <a:ext cx="848335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/>
                <a:ea typeface="百变马丁" panose="02010601030101010101" pitchFamily="2" charset="-122"/>
                <a:cs typeface="+mn-cs"/>
              </a:rPr>
              <a:t>3. </a:t>
            </a:r>
            <a:r>
              <a:rPr lang="en-US" altLang="zh-CN" sz="4400" b="1" dirty="0" err="1">
                <a:solidFill>
                  <a:srgbClr val="E53238"/>
                </a:solidFill>
                <a:latin typeface="Arial"/>
                <a:ea typeface="百变马丁" panose="02010601030101010101" pitchFamily="2" charset="-122"/>
              </a:rPr>
              <a:t>Liên</a:t>
            </a:r>
            <a:r>
              <a:rPr lang="en-US" altLang="zh-CN" sz="4400" b="1" dirty="0">
                <a:solidFill>
                  <a:srgbClr val="E53238"/>
                </a:solidFill>
                <a:latin typeface="Arial"/>
                <a:ea typeface="百变马丁" panose="02010601030101010101" pitchFamily="2" charset="-122"/>
              </a:rPr>
              <a:t> </a:t>
            </a:r>
            <a:r>
              <a:rPr lang="en-US" altLang="zh-CN" sz="4400" b="1" dirty="0" err="1">
                <a:solidFill>
                  <a:srgbClr val="E53238"/>
                </a:solidFill>
                <a:latin typeface="Arial"/>
                <a:ea typeface="百变马丁" panose="02010601030101010101" pitchFamily="2" charset="-122"/>
              </a:rPr>
              <a:t>hệ</a:t>
            </a:r>
            <a:r>
              <a:rPr lang="en-US" altLang="zh-CN" sz="4400" b="1" dirty="0">
                <a:solidFill>
                  <a:srgbClr val="E53238"/>
                </a:solidFill>
                <a:latin typeface="Arial"/>
                <a:ea typeface="百变马丁" panose="02010601030101010101" pitchFamily="2" charset="-122"/>
              </a:rPr>
              <a:t> </a:t>
            </a:r>
            <a:r>
              <a:rPr lang="en-US" altLang="zh-CN" sz="4400" b="1" dirty="0" err="1">
                <a:solidFill>
                  <a:srgbClr val="E53238"/>
                </a:solidFill>
                <a:latin typeface="Arial"/>
                <a:ea typeface="百变马丁" panose="02010601030101010101" pitchFamily="2" charset="-122"/>
              </a:rPr>
              <a:t>bản</a:t>
            </a:r>
            <a:r>
              <a:rPr lang="en-US" altLang="zh-CN" sz="4400" b="1" dirty="0">
                <a:solidFill>
                  <a:srgbClr val="E53238"/>
                </a:solidFill>
                <a:latin typeface="Arial"/>
                <a:ea typeface="百变马丁" panose="02010601030101010101" pitchFamily="2" charset="-122"/>
              </a:rPr>
              <a:t> </a:t>
            </a:r>
            <a:r>
              <a:rPr lang="en-US" altLang="zh-CN" sz="4400" b="1" dirty="0" err="1">
                <a:solidFill>
                  <a:srgbClr val="E53238"/>
                </a:solidFill>
                <a:latin typeface="Arial"/>
                <a:ea typeface="百变马丁" panose="02010601030101010101" pitchFamily="2" charset="-122"/>
              </a:rPr>
              <a:t>thân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百变马丁" panose="02010601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07E6FD5-F837-42BE-A93E-127D90FA7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75216"/>
            <a:ext cx="1068387" cy="650322"/>
          </a:xfrm>
          <a:prstGeom prst="rect">
            <a:avLst/>
          </a:prstGeom>
        </p:spPr>
      </p:pic>
      <p:pic>
        <p:nvPicPr>
          <p:cNvPr id="7" name="Picture 6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631D8289-4EBB-4DC8-8740-BC9561322EC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" y="4252575"/>
            <a:ext cx="3046876" cy="26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95" y="1267037"/>
            <a:ext cx="8304027" cy="375669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80" y="609584"/>
            <a:ext cx="1303954" cy="125975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715695" y="2407454"/>
            <a:ext cx="744732" cy="719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AFA15D-6F68-492E-87B5-5ADF3225A59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96" y="4252575"/>
            <a:ext cx="3809620" cy="2857215"/>
          </a:xfrm>
          <a:prstGeom prst="rect">
            <a:avLst/>
          </a:prstGeom>
        </p:spPr>
      </p:pic>
      <p:pic>
        <p:nvPicPr>
          <p:cNvPr id="6" name="Picture 5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5DF4662E-7E97-4564-ACF2-38380959194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" y="4252575"/>
            <a:ext cx="3046876" cy="260542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261FA46-BBB5-4764-8C5B-52CE8DBE1FE8}"/>
              </a:ext>
            </a:extLst>
          </p:cNvPr>
          <p:cNvSpPr/>
          <p:nvPr/>
        </p:nvSpPr>
        <p:spPr>
          <a:xfrm>
            <a:off x="4729528" y="2274733"/>
            <a:ext cx="3544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lang="en-US" sz="4000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iny" panose="02000903060500060000" pitchFamily="2" charset="0"/>
                <a:cs typeface="Arial"/>
                <a:sym typeface="Arial"/>
              </a:rPr>
              <a:t> 3 – </a:t>
            </a:r>
            <a:r>
              <a:rPr lang="en-US" sz="4000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lang="en-US" sz="4000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iny" panose="02000903060500060000" pitchFamily="2" charset="0"/>
                <a:cs typeface="Arial"/>
                <a:sym typeface="Arial"/>
              </a:rPr>
              <a:t> 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EF27BAE-1A4D-44AB-A905-BEEA1C9B760D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13211" y="1470869"/>
            <a:ext cx="1700931" cy="8291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22239D-35BA-4079-AE50-F4E058AF6F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17431" y="2934001"/>
            <a:ext cx="493818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7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3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33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43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79709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D574A89-434F-4527-81DD-C2630C322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46" y="244655"/>
            <a:ext cx="4500110" cy="371150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357B5FD-7C09-4473-92DF-2EC0ED1E86EE}"/>
              </a:ext>
            </a:extLst>
          </p:cNvPr>
          <p:cNvGrpSpPr/>
          <p:nvPr/>
        </p:nvGrpSpPr>
        <p:grpSpPr>
          <a:xfrm>
            <a:off x="5239471" y="241617"/>
            <a:ext cx="5997489" cy="1473515"/>
            <a:chOff x="5300431" y="1251591"/>
            <a:chExt cx="5997489" cy="147351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B077F0E-CFBB-4284-B9DD-963349F1E367}"/>
                </a:ext>
              </a:extLst>
            </p:cNvPr>
            <p:cNvGrpSpPr/>
            <p:nvPr/>
          </p:nvGrpSpPr>
          <p:grpSpPr>
            <a:xfrm>
              <a:off x="5300431" y="1251591"/>
              <a:ext cx="5997489" cy="1473515"/>
              <a:chOff x="4436414" y="1551563"/>
              <a:chExt cx="7327378" cy="4327762"/>
            </a:xfrm>
          </p:grpSpPr>
          <p:sp>
            <p:nvSpPr>
              <p:cNvPr id="19" name="Rectangle: Diagonal Corners Rounded 18">
                <a:extLst>
                  <a:ext uri="{FF2B5EF4-FFF2-40B4-BE49-F238E27FC236}">
                    <a16:creationId xmlns:a16="http://schemas.microsoft.com/office/drawing/2014/main" id="{EDFE5DF4-569D-4C22-92A8-59E0BFE5FE3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" name="Rectangle: Diagonal Corners Rounded 19">
                <a:extLst>
                  <a:ext uri="{FF2B5EF4-FFF2-40B4-BE49-F238E27FC236}">
                    <a16:creationId xmlns:a16="http://schemas.microsoft.com/office/drawing/2014/main" id="{1E204DA8-AD96-4D41-93D5-DF756ECC8ED3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D415642-5A08-4AA9-9299-A92B74C28602}"/>
                </a:ext>
              </a:extLst>
            </p:cNvPr>
            <p:cNvSpPr txBox="1"/>
            <p:nvPr/>
          </p:nvSpPr>
          <p:spPr>
            <a:xfrm>
              <a:off x="5669690" y="1402289"/>
              <a:ext cx="526247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Tại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phải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giữ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gìn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xung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quanh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nhà</a:t>
              </a:r>
              <a:r>
                <a:rPr lang="en-US" sz="3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ở? </a:t>
              </a:r>
              <a:endPara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16487C-4F0B-4F72-B8AE-616DBF29DBA6}"/>
              </a:ext>
            </a:extLst>
          </p:cNvPr>
          <p:cNvGrpSpPr/>
          <p:nvPr/>
        </p:nvGrpSpPr>
        <p:grpSpPr>
          <a:xfrm>
            <a:off x="5320751" y="1954675"/>
            <a:ext cx="5997489" cy="1835005"/>
            <a:chOff x="5300431" y="1251591"/>
            <a:chExt cx="5997489" cy="147351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9B55543-3847-4157-B776-87B90822F1C3}"/>
                </a:ext>
              </a:extLst>
            </p:cNvPr>
            <p:cNvGrpSpPr/>
            <p:nvPr/>
          </p:nvGrpSpPr>
          <p:grpSpPr>
            <a:xfrm>
              <a:off x="5300431" y="1251591"/>
              <a:ext cx="5997489" cy="1473515"/>
              <a:chOff x="4436414" y="1551563"/>
              <a:chExt cx="7327378" cy="4327762"/>
            </a:xfrm>
          </p:grpSpPr>
          <p:sp>
            <p:nvSpPr>
              <p:cNvPr id="26" name="Rectangle: Diagonal Corners Rounded 25">
                <a:extLst>
                  <a:ext uri="{FF2B5EF4-FFF2-40B4-BE49-F238E27FC236}">
                    <a16:creationId xmlns:a16="http://schemas.microsoft.com/office/drawing/2014/main" id="{84AC3E16-71AD-4679-B169-BAE9CC3B4424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F7DFC31B-68D1-4B8D-8195-B71B35552E18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15E307-FC2F-446D-B1A4-57DB46FAFDE1}"/>
                </a:ext>
              </a:extLst>
            </p:cNvPr>
            <p:cNvSpPr txBox="1"/>
            <p:nvPr/>
          </p:nvSpPr>
          <p:spPr>
            <a:xfrm>
              <a:off x="5669690" y="1402289"/>
              <a:ext cx="5262470" cy="115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Nói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đã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để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giữ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vệ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sinh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xung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quanh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nhà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ở? 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4778A17C-EAF8-44C8-8739-9F0C16FA02F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0752" y="3963681"/>
            <a:ext cx="4500110" cy="2610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24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4080" y="2642482"/>
            <a:ext cx="893944" cy="119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5" y="-72023"/>
            <a:ext cx="12187592" cy="6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526" y="1055944"/>
            <a:ext cx="2116202" cy="2315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87963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1756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309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8028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4159" y="-98805"/>
            <a:ext cx="1333516" cy="133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738" y="3705867"/>
            <a:ext cx="2329891" cy="232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8624" y="1114984"/>
            <a:ext cx="6369404" cy="3789858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332565" y="1348689"/>
            <a:ext cx="5854016" cy="32352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56" tIns="121856" rIns="121856" bIns="121856" anchor="t" anchorCtr="0">
            <a:noAutofit/>
          </a:bodyPr>
          <a:lstStyle/>
          <a:p>
            <a:pPr algn="ctr" defTabSz="914126">
              <a:buClr>
                <a:srgbClr val="000000"/>
              </a:buClr>
              <a:buSzPts val="4667"/>
              <a:defRPr/>
            </a:pPr>
            <a:endParaRPr sz="4666" b="1" kern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09774" y="2763837"/>
            <a:ext cx="1325665" cy="297131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7665" y="3691449"/>
            <a:ext cx="1857601" cy="27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83B872-B9A7-4240-AE74-6719200D22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5202" y="1569480"/>
            <a:ext cx="6369404" cy="1449297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4905FA-6E7C-484E-9DCB-CA077387B3F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52" y="-48413"/>
            <a:ext cx="1650945" cy="16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79709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椭圆 9">
            <a:extLst>
              <a:ext uri="{FF2B5EF4-FFF2-40B4-BE49-F238E27FC236}">
                <a16:creationId xmlns:a16="http://schemas.microsoft.com/office/drawing/2014/main" id="{8D47CA21-11E1-47A3-B737-8D77CA3DDE32}"/>
              </a:ext>
            </a:extLst>
          </p:cNvPr>
          <p:cNvSpPr/>
          <p:nvPr/>
        </p:nvSpPr>
        <p:spPr bwMode="auto">
          <a:xfrm>
            <a:off x="887910" y="1245268"/>
            <a:ext cx="4057068" cy="4367464"/>
          </a:xfrm>
          <a:prstGeom prst="ellips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BEE0E4-710B-4229-A4D9-489B5BA18374}"/>
              </a:ext>
            </a:extLst>
          </p:cNvPr>
          <p:cNvSpPr txBox="1"/>
          <p:nvPr/>
        </p:nvSpPr>
        <p:spPr>
          <a:xfrm>
            <a:off x="1008359" y="1772361"/>
            <a:ext cx="37242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 gìn môi trường xung quanh nhà ở đem lại rất nhiều lợi ích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等腰三角形 14">
            <a:extLst>
              <a:ext uri="{FF2B5EF4-FFF2-40B4-BE49-F238E27FC236}">
                <a16:creationId xmlns:a16="http://schemas.microsoft.com/office/drawing/2014/main" id="{7E66F4CA-67B0-4844-B780-EB31D694B578}"/>
              </a:ext>
            </a:extLst>
          </p:cNvPr>
          <p:cNvSpPr/>
          <p:nvPr/>
        </p:nvSpPr>
        <p:spPr>
          <a:xfrm rot="3975024" flipH="1">
            <a:off x="4818562" y="1665468"/>
            <a:ext cx="442229" cy="627451"/>
          </a:xfrm>
          <a:prstGeom prst="triangl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BAA66A-2EAE-47FE-89A1-951546F37E41}"/>
              </a:ext>
            </a:extLst>
          </p:cNvPr>
          <p:cNvSpPr txBox="1"/>
          <p:nvPr/>
        </p:nvSpPr>
        <p:spPr>
          <a:xfrm>
            <a:off x="5592606" y="1230716"/>
            <a:ext cx="5847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4000" dirty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ảm bảo được sức khỏe, phòng tránh nhiều bệnh tật,…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375D8B-3A99-4A21-8768-1C5512DE778B}"/>
              </a:ext>
            </a:extLst>
          </p:cNvPr>
          <p:cNvSpPr txBox="1"/>
          <p:nvPr/>
        </p:nvSpPr>
        <p:spPr>
          <a:xfrm>
            <a:off x="5692567" y="3656665"/>
            <a:ext cx="58475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dirty="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khí sạch sẽ, trong lành, giúp em có sức khỏe tốt, học hành hiệu quả hơn.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等腰三角形 14">
            <a:extLst>
              <a:ext uri="{FF2B5EF4-FFF2-40B4-BE49-F238E27FC236}">
                <a16:creationId xmlns:a16="http://schemas.microsoft.com/office/drawing/2014/main" id="{5F70D242-595F-4921-B287-EB3E7DDDCAE3}"/>
              </a:ext>
            </a:extLst>
          </p:cNvPr>
          <p:cNvSpPr/>
          <p:nvPr/>
        </p:nvSpPr>
        <p:spPr>
          <a:xfrm rot="6220156" flipH="1">
            <a:off x="5014397" y="3761835"/>
            <a:ext cx="442229" cy="627451"/>
          </a:xfrm>
          <a:prstGeom prst="triangl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4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 animBg="1"/>
      <p:bldP spid="32" grpId="0"/>
      <p:bldP spid="33" grpId="0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2654922-B509-4EFB-9100-0453E079FBEA}"/>
              </a:ext>
            </a:extLst>
          </p:cNvPr>
          <p:cNvGrpSpPr/>
          <p:nvPr/>
        </p:nvGrpSpPr>
        <p:grpSpPr>
          <a:xfrm>
            <a:off x="1553592" y="967667"/>
            <a:ext cx="8682361" cy="4026364"/>
            <a:chOff x="1175657" y="2190296"/>
            <a:chExt cx="4412343" cy="2828475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AEDCA78-B878-49CA-BD44-C977939E4B6A}"/>
                </a:ext>
              </a:extLst>
            </p:cNvPr>
            <p:cNvSpPr/>
            <p:nvPr/>
          </p:nvSpPr>
          <p:spPr>
            <a:xfrm>
              <a:off x="1175657" y="2943228"/>
              <a:ext cx="4412343" cy="2075543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 w="28575">
              <a:solidFill>
                <a:srgbClr val="FFA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B5AD474-A2E1-431C-80A9-04C34E6C7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342" y="2190296"/>
              <a:ext cx="3258230" cy="1237800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1C9C6AA-F6CC-4883-904C-515B09D264E8}"/>
              </a:ext>
            </a:extLst>
          </p:cNvPr>
          <p:cNvSpPr txBox="1"/>
          <p:nvPr/>
        </p:nvSpPr>
        <p:spPr>
          <a:xfrm>
            <a:off x="1752599" y="2635595"/>
            <a:ext cx="8483354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defRPr/>
            </a:pPr>
            <a:r>
              <a:rPr lang="vi-VN" altLang="zh-CN" sz="3800" b="1" dirty="0">
                <a:solidFill>
                  <a:srgbClr val="E53238"/>
                </a:solidFill>
                <a:ea typeface="百变马丁" panose="02010601030101010101" pitchFamily="2" charset="-122"/>
              </a:rPr>
              <a:t>1. Những việc cần làm để giữ sạch môi trường xung quanh nhà ở. 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/>
              <a:ea typeface="百变马丁" panose="02010601030101010101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07E6FD5-F837-42BE-A93E-127D90FA7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75216"/>
            <a:ext cx="1068387" cy="65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1CAB7D-3DA8-4790-A0B0-002E875763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844" y="4161544"/>
            <a:ext cx="3809620" cy="28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9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50874" y="170121"/>
            <a:ext cx="11536326" cy="6687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oogle Shape;1023;p13">
            <a:extLst>
              <a:ext uri="{FF2B5EF4-FFF2-40B4-BE49-F238E27FC236}">
                <a16:creationId xmlns:a16="http://schemas.microsoft.com/office/drawing/2014/main" id="{767B6976-4F88-41CA-BD53-EA4255504B8E}"/>
              </a:ext>
            </a:extLst>
          </p:cNvPr>
          <p:cNvGrpSpPr/>
          <p:nvPr/>
        </p:nvGrpSpPr>
        <p:grpSpPr>
          <a:xfrm>
            <a:off x="167994" y="1573132"/>
            <a:ext cx="4484624" cy="2528919"/>
            <a:chOff x="5876916" y="975793"/>
            <a:chExt cx="4684259" cy="2641495"/>
          </a:xfrm>
        </p:grpSpPr>
        <p:grpSp>
          <p:nvGrpSpPr>
            <p:cNvPr id="23" name="Google Shape;1024;p13">
              <a:extLst>
                <a:ext uri="{FF2B5EF4-FFF2-40B4-BE49-F238E27FC236}">
                  <a16:creationId xmlns:a16="http://schemas.microsoft.com/office/drawing/2014/main" id="{E0AE6488-3731-4B18-8D77-4C62C38326A9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25" name="Google Shape;1025;p13" descr="2">
                <a:extLst>
                  <a:ext uri="{FF2B5EF4-FFF2-40B4-BE49-F238E27FC236}">
                    <a16:creationId xmlns:a16="http://schemas.microsoft.com/office/drawing/2014/main" id="{E0B4A787-9A83-4BBA-A581-688F46F5D7F5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oogle Shape;1026;p13" descr="1">
                <a:extLst>
                  <a:ext uri="{FF2B5EF4-FFF2-40B4-BE49-F238E27FC236}">
                    <a16:creationId xmlns:a16="http://schemas.microsoft.com/office/drawing/2014/main" id="{6E6FC139-446A-45D7-A6B0-B8CA32DA92A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Google Shape;1027;p13" descr="3">
                <a:extLst>
                  <a:ext uri="{FF2B5EF4-FFF2-40B4-BE49-F238E27FC236}">
                    <a16:creationId xmlns:a16="http://schemas.microsoft.com/office/drawing/2014/main" id="{24DB04C9-A9B3-4900-AA71-85C4743F701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4" name="Google Shape;1028;p13">
              <a:extLst>
                <a:ext uri="{FF2B5EF4-FFF2-40B4-BE49-F238E27FC236}">
                  <a16:creationId xmlns:a16="http://schemas.microsoft.com/office/drawing/2014/main" id="{487ED9E4-8EE8-42D5-9974-5E2B270A691F}"/>
                </a:ext>
              </a:extLst>
            </p:cNvPr>
            <p:cNvSpPr/>
            <p:nvPr/>
          </p:nvSpPr>
          <p:spPr>
            <a:xfrm>
              <a:off x="6714251" y="2510908"/>
              <a:ext cx="3495263" cy="11063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luận</a:t>
              </a:r>
              <a:endPara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4</a:t>
              </a:r>
              <a:endParaRPr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F9EA0B8-C189-41CB-9480-9AB0F6B3C4A8}"/>
              </a:ext>
            </a:extLst>
          </p:cNvPr>
          <p:cNvGrpSpPr/>
          <p:nvPr/>
        </p:nvGrpSpPr>
        <p:grpSpPr>
          <a:xfrm>
            <a:off x="437484" y="-108120"/>
            <a:ext cx="10923184" cy="1367529"/>
            <a:chOff x="2010732" y="677561"/>
            <a:chExt cx="16384776" cy="205129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6D14799-E5C9-4F28-A94A-FFEA7A64A3BD}"/>
                </a:ext>
              </a:extLst>
            </p:cNvPr>
            <p:cNvSpPr/>
            <p:nvPr/>
          </p:nvSpPr>
          <p:spPr>
            <a:xfrm>
              <a:off x="4806316" y="997113"/>
              <a:ext cx="13589192" cy="1027099"/>
            </a:xfrm>
            <a:prstGeom prst="rect">
              <a:avLst/>
            </a:prstGeom>
            <a:solidFill>
              <a:srgbClr val="DCE6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9E43BAC-9C61-43BE-AEF5-6946A5B8F600}"/>
                </a:ext>
              </a:extLst>
            </p:cNvPr>
            <p:cNvGrpSpPr/>
            <p:nvPr/>
          </p:nvGrpSpPr>
          <p:grpSpPr>
            <a:xfrm>
              <a:off x="2010732" y="677561"/>
              <a:ext cx="2981469" cy="2051293"/>
              <a:chOff x="1928814" y="125280"/>
              <a:chExt cx="2981469" cy="2051293"/>
            </a:xfrm>
          </p:grpSpPr>
          <p:pic>
            <p:nvPicPr>
              <p:cNvPr id="32" name="Picture 4">
                <a:extLst>
                  <a:ext uri="{FF2B5EF4-FFF2-40B4-BE49-F238E27FC236}">
                    <a16:creationId xmlns:a16="http://schemas.microsoft.com/office/drawing/2014/main" id="{F9DB42AE-D32D-4CDB-A53C-5D251DC43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15855" b="15342"/>
              <a:stretch>
                <a:fillRect/>
              </a:stretch>
            </p:blipFill>
            <p:spPr>
              <a:xfrm>
                <a:off x="1928814" y="125280"/>
                <a:ext cx="2981469" cy="2051293"/>
              </a:xfrm>
              <a:prstGeom prst="rect">
                <a:avLst/>
              </a:prstGeom>
            </p:spPr>
          </p:pic>
          <p:pic>
            <p:nvPicPr>
              <p:cNvPr id="33" name="Picture 10">
                <a:extLst>
                  <a:ext uri="{FF2B5EF4-FFF2-40B4-BE49-F238E27FC236}">
                    <a16:creationId xmlns:a16="http://schemas.microsoft.com/office/drawing/2014/main" id="{C13ABD8C-03CA-47EC-836F-8B317366F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92012" y="224239"/>
                <a:ext cx="2269232" cy="1577115"/>
              </a:xfrm>
              <a:prstGeom prst="rect">
                <a:avLst/>
              </a:prstGeom>
            </p:spPr>
          </p:pic>
        </p:grpSp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F3AFE118-39B8-4371-A4CB-E18036765493}"/>
                </a:ext>
              </a:extLst>
            </p:cNvPr>
            <p:cNvSpPr txBox="1"/>
            <p:nvPr/>
          </p:nvSpPr>
          <p:spPr>
            <a:xfrm>
              <a:off x="5691480" y="1195746"/>
              <a:ext cx="12131630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Quan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sát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các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hình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dưới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đây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và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thực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hiện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79B1B86-9E46-4EFF-89EA-C4E29B52B200}"/>
              </a:ext>
            </a:extLst>
          </p:cNvPr>
          <p:cNvGrpSpPr/>
          <p:nvPr/>
        </p:nvGrpSpPr>
        <p:grpSpPr>
          <a:xfrm>
            <a:off x="4635768" y="1131572"/>
            <a:ext cx="6889142" cy="983193"/>
            <a:chOff x="8710459" y="2769288"/>
            <a:chExt cx="8533283" cy="2746407"/>
          </a:xfrm>
        </p:grpSpPr>
        <p:sp>
          <p:nvSpPr>
            <p:cNvPr id="38" name="Speech Bubble: Rectangle with Corners Rounded 6">
              <a:extLst>
                <a:ext uri="{FF2B5EF4-FFF2-40B4-BE49-F238E27FC236}">
                  <a16:creationId xmlns:a16="http://schemas.microsoft.com/office/drawing/2014/main" id="{5F55E283-05CE-4562-A606-535520D1291C}"/>
                </a:ext>
              </a:extLst>
            </p:cNvPr>
            <p:cNvSpPr/>
            <p:nvPr/>
          </p:nvSpPr>
          <p:spPr>
            <a:xfrm flipH="1">
              <a:off x="8839153" y="2931953"/>
              <a:ext cx="8275896" cy="2583742"/>
            </a:xfrm>
            <a:prstGeom prst="wedgeRoundRectCallout">
              <a:avLst>
                <a:gd name="adj1" fmla="val 57459"/>
                <a:gd name="adj2" fmla="val 29358"/>
                <a:gd name="adj3" fmla="val 16667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630"/>
              <a:endParaRPr lang="en-US" sz="3200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60CD458-D6E9-423E-B36E-A1C77D65DA44}"/>
                </a:ext>
              </a:extLst>
            </p:cNvPr>
            <p:cNvSpPr/>
            <p:nvPr/>
          </p:nvSpPr>
          <p:spPr>
            <a:xfrm>
              <a:off x="8710459" y="2769288"/>
              <a:ext cx="8533283" cy="2620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Kể tên việc làm trong mỗi hình? Nêu lợi ích của những việc làm đó?</a:t>
              </a:r>
              <a:endPara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F6B7D2A-3A80-4BD4-9551-FD178CE9EA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5696" y="2188307"/>
            <a:ext cx="2977538" cy="23854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F4D09E-F69B-44AC-9B17-A1648EA946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3234" y="2267824"/>
            <a:ext cx="2805835" cy="230594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1A19E5E-4CD5-4B97-9576-8341485771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6735" y="4470998"/>
            <a:ext cx="2756499" cy="228208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E5AC83D-4EE8-48D9-B712-FEFED97EEA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7575" y="4527643"/>
            <a:ext cx="2756499" cy="213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50874" y="170121"/>
            <a:ext cx="11536326" cy="65283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EA5272-24CF-4F88-A86D-7E882F8E28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3406" y="2152857"/>
            <a:ext cx="3891280" cy="32568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AE8563-FA9B-4233-BAE0-A161ADD165BC}"/>
              </a:ext>
            </a:extLst>
          </p:cNvPr>
          <p:cNvSpPr txBox="1"/>
          <p:nvPr/>
        </p:nvSpPr>
        <p:spPr>
          <a:xfrm>
            <a:off x="1422400" y="346627"/>
            <a:ext cx="5794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Chia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sẻ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trước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lớp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45D483-CCE8-41B2-80E0-CD1D3E141B2F}"/>
              </a:ext>
            </a:extLst>
          </p:cNvPr>
          <p:cNvGrpSpPr/>
          <p:nvPr/>
        </p:nvGrpSpPr>
        <p:grpSpPr>
          <a:xfrm>
            <a:off x="6676866" y="2117477"/>
            <a:ext cx="4318154" cy="3651749"/>
            <a:chOff x="5195696" y="2188307"/>
            <a:chExt cx="5848378" cy="456477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C4F222-F499-4702-9532-BF3E93D05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5696" y="2188307"/>
              <a:ext cx="2977538" cy="238546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187F85E-80A9-437D-9A89-AA446E731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73234" y="2267824"/>
              <a:ext cx="2805835" cy="230594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4BAFA5-DCB9-4D6E-A17D-BECAEB61D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6735" y="4470998"/>
              <a:ext cx="2756499" cy="228208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FC4E879-77A0-48E1-85ED-201988C99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7575" y="4527643"/>
              <a:ext cx="2756499" cy="2131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747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0573A-84CE-47A2-A8EA-C495C7DD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BA753831-9E83-41F7-B643-F2B665886778}"/>
              </a:ext>
            </a:extLst>
          </p:cNvPr>
          <p:cNvSpPr/>
          <p:nvPr/>
        </p:nvSpPr>
        <p:spPr>
          <a:xfrm flipH="1">
            <a:off x="5343536" y="2186519"/>
            <a:ext cx="6102848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C0B3B0C-CBA5-46DC-9715-6570A3967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16" y="1825524"/>
            <a:ext cx="4344942" cy="34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3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0573A-84CE-47A2-A8EA-C495C7DD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BA753831-9E83-41F7-B643-F2B665886778}"/>
              </a:ext>
            </a:extLst>
          </p:cNvPr>
          <p:cNvSpPr/>
          <p:nvPr/>
        </p:nvSpPr>
        <p:spPr>
          <a:xfrm flipH="1">
            <a:off x="5343536" y="2186519"/>
            <a:ext cx="6102848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 đang đổ nước bẩn trong chum vãi đi.</a:t>
            </a: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 sinh đồ dùng để muỗi không có chỗ ẩn nấp dễ gây bệnh.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AE4E02-07FF-4EA7-A9C4-66482FF86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94" y="1804541"/>
            <a:ext cx="4148791" cy="34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72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 ông cháu đang cùng nhau quét dọn vệ sinh sân vườn, tỉa cây cảnh khu vực trước cửa nhà mình để có không gian thoáng đãng và đẹp hơn.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0573A-84CE-47A2-A8EA-C495C7DD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BA753831-9E83-41F7-B643-F2B665886778}"/>
              </a:ext>
            </a:extLst>
          </p:cNvPr>
          <p:cNvSpPr/>
          <p:nvPr/>
        </p:nvSpPr>
        <p:spPr>
          <a:xfrm flipH="1">
            <a:off x="5343536" y="2186519"/>
            <a:ext cx="6102848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ông cháu đang cùng nhau quét dọn vệ sinh sân vườn, tỉa cây cảnh khu vực trước cửa nhà mình để có không gian thoáng đãng và đẹp hơn.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28113D-ECD5-45CB-8094-804F6BBA7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01" y="1946255"/>
            <a:ext cx="4067463" cy="33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67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 ông cháu đang cùng nhau quét dọn vệ sinh sân vườn, tỉa cây cảnh khu vực trước cửa nhà mình để có không gian thoáng đãng và đẹp hơn.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00573A-84CE-47A2-A8EA-C495C7DD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BA753831-9E83-41F7-B643-F2B665886778}"/>
              </a:ext>
            </a:extLst>
          </p:cNvPr>
          <p:cNvSpPr/>
          <p:nvPr/>
        </p:nvSpPr>
        <p:spPr>
          <a:xfrm flipH="1">
            <a:off x="5343536" y="2186519"/>
            <a:ext cx="6102848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dẹp, phát quang bụi rậm xung quanh nhà để ruồi, muỗi không có chỗ ẩn nấp, giũ gìn môi trường xung quanh.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128159-9249-4745-B72F-780C952C6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16" y="1756515"/>
            <a:ext cx="4298041" cy="33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04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6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529</Words>
  <Application>Microsoft Office PowerPoint</Application>
  <PresentationFormat>Widescreen</PresentationFormat>
  <Paragraphs>47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58" baseType="lpstr">
      <vt:lpstr>맑은 고딕</vt:lpstr>
      <vt:lpstr>微软雅黑</vt:lpstr>
      <vt:lpstr>微软雅黑</vt:lpstr>
      <vt:lpstr>黑体</vt:lpstr>
      <vt:lpstr>宋体</vt:lpstr>
      <vt:lpstr>Arial</vt:lpstr>
      <vt:lpstr>Arial Black</vt:lpstr>
      <vt:lpstr>Arial-Rounded</vt:lpstr>
      <vt:lpstr>Calibri</vt:lpstr>
      <vt:lpstr>Coiny</vt:lpstr>
      <vt:lpstr>等线</vt:lpstr>
      <vt:lpstr>Georgia</vt:lpstr>
      <vt:lpstr>HY견고딕</vt:lpstr>
      <vt:lpstr>inpin heiti</vt:lpstr>
      <vt:lpstr>Lato Hairline</vt:lpstr>
      <vt:lpstr>Lato Light</vt:lpstr>
      <vt:lpstr>Lato Regular</vt:lpstr>
      <vt:lpstr>Roboto</vt:lpstr>
      <vt:lpstr>Times New Roman</vt:lpstr>
      <vt:lpstr>Utm AVO</vt:lpstr>
      <vt:lpstr>字魂59号-创粗黑</vt:lpstr>
      <vt:lpstr>方正卡通简体</vt:lpstr>
      <vt:lpstr>方正少儿简体</vt:lpstr>
      <vt:lpstr>方正黑体简体</vt:lpstr>
      <vt:lpstr>百变马丁</vt:lpstr>
      <vt:lpstr>2_Office 主题​​</vt:lpstr>
      <vt:lpstr>Office 主题​​</vt:lpstr>
      <vt:lpstr>디자인 사용자 지정</vt:lpstr>
      <vt:lpstr>1_Office 主题​​</vt:lpstr>
      <vt:lpstr>包图主题2</vt:lpstr>
      <vt:lpstr>2_Office 主题</vt:lpstr>
      <vt:lpstr>5_Office Theme</vt:lpstr>
      <vt:lpstr>2_Office Theme</vt:lpstr>
      <vt:lpstr>Office 主题</vt:lpstr>
      <vt:lpstr>3_Office 主题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47</cp:revision>
  <dcterms:created xsi:type="dcterms:W3CDTF">2022-07-09T23:00:05Z</dcterms:created>
  <dcterms:modified xsi:type="dcterms:W3CDTF">2023-09-15T03:45:53Z</dcterms:modified>
</cp:coreProperties>
</file>