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2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3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</p:sldMasterIdLst>
  <p:notesMasterIdLst>
    <p:notesMasterId r:id="rId35"/>
  </p:notesMasterIdLst>
  <p:sldIdLst>
    <p:sldId id="260" r:id="rId4"/>
    <p:sldId id="289" r:id="rId5"/>
    <p:sldId id="295" r:id="rId6"/>
    <p:sldId id="288" r:id="rId7"/>
    <p:sldId id="303" r:id="rId8"/>
    <p:sldId id="286" r:id="rId9"/>
    <p:sldId id="304" r:id="rId10"/>
    <p:sldId id="306" r:id="rId11"/>
    <p:sldId id="305" r:id="rId12"/>
    <p:sldId id="307" r:id="rId13"/>
    <p:sldId id="298" r:id="rId14"/>
    <p:sldId id="310" r:id="rId15"/>
    <p:sldId id="309" r:id="rId16"/>
    <p:sldId id="312" r:id="rId17"/>
    <p:sldId id="290" r:id="rId18"/>
    <p:sldId id="308" r:id="rId19"/>
    <p:sldId id="291" r:id="rId20"/>
    <p:sldId id="311" r:id="rId21"/>
    <p:sldId id="313" r:id="rId22"/>
    <p:sldId id="292" r:id="rId23"/>
    <p:sldId id="404" r:id="rId24"/>
    <p:sldId id="293" r:id="rId25"/>
    <p:sldId id="405" r:id="rId26"/>
    <p:sldId id="406" r:id="rId27"/>
    <p:sldId id="407" r:id="rId28"/>
    <p:sldId id="408" r:id="rId29"/>
    <p:sldId id="409" r:id="rId30"/>
    <p:sldId id="413" r:id="rId31"/>
    <p:sldId id="411" r:id="rId32"/>
    <p:sldId id="412" r:id="rId33"/>
    <p:sldId id="26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81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F60D3-97DD-431C-A702-2CFF2E88F5E8}" type="datetimeFigureOut">
              <a:rPr lang="en-US" smtClean="0"/>
              <a:t>15/09/2023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C3221-3C5D-4873-B6E5-B40D97A1F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683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970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942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3354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44731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72760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815704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9341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775530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575562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20068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347870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1012960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9108970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156205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5167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227752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108396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743588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210101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24782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961923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1171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32219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46833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3DE8D2-B29D-49BB-AA12-29E0A1E32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9517" y="-471924"/>
            <a:ext cx="1674098" cy="167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813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8011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60609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BB080C-052D-41B8-B464-8D56F0E05B1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516" y="265044"/>
            <a:ext cx="1271082" cy="127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83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E745574-B69C-4AAB-ADCE-47D96257003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516" y="265044"/>
            <a:ext cx="1271082" cy="127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32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0BF5EC8F-8082-4C8C-BCBB-5B73D8B1ABB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516" y="265044"/>
            <a:ext cx="1271082" cy="127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875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12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1.xml"/><Relationship Id="rId6" Type="http://schemas.openxmlformats.org/officeDocument/2006/relationships/image" Target="../media/image20.png"/><Relationship Id="rId5" Type="http://schemas.openxmlformats.org/officeDocument/2006/relationships/image" Target="../media/image16.sv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image" Target="../media/image12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6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8.xml"/><Relationship Id="rId6" Type="http://schemas.openxmlformats.org/officeDocument/2006/relationships/image" Target="../media/image16.svg"/><Relationship Id="rId5" Type="http://schemas.openxmlformats.org/officeDocument/2006/relationships/image" Target="../media/image11.png"/><Relationship Id="rId4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1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4.xml"/><Relationship Id="rId7" Type="http://schemas.openxmlformats.org/officeDocument/2006/relationships/image" Target="../media/image16.sv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.jpe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g"/><Relationship Id="rId1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5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g"/><Relationship Id="rId1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7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8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9.xml"/><Relationship Id="rId5" Type="http://schemas.openxmlformats.org/officeDocument/2006/relationships/image" Target="../media/image51.sv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6" Type="http://schemas.openxmlformats.org/officeDocument/2006/relationships/image" Target="../media/image16.svg"/><Relationship Id="rId5" Type="http://schemas.openxmlformats.org/officeDocument/2006/relationships/image" Target="../media/image11.png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F8CF07-18C2-444F-BC21-83E31D5D69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4564" y="1479385"/>
            <a:ext cx="7966807" cy="469934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3E92656-C40E-4A6F-B001-FFDBC18E4FCB}"/>
              </a:ext>
            </a:extLst>
          </p:cNvPr>
          <p:cNvSpPr txBox="1"/>
          <p:nvPr/>
        </p:nvSpPr>
        <p:spPr>
          <a:xfrm>
            <a:off x="4355053" y="1662166"/>
            <a:ext cx="7445828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dirty="0" err="1" smtClean="0">
                <a:solidFill>
                  <a:prstClr val="black"/>
                </a:solidFill>
                <a:latin typeface="Coiny" panose="02000903060500060000" pitchFamily="2" charset="0"/>
              </a:rPr>
              <a:t>Tự</a:t>
            </a:r>
            <a:r>
              <a:rPr lang="en-US" sz="3400" dirty="0" smtClean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oiny" panose="02000903060500060000" pitchFamily="2" charset="0"/>
              </a:rPr>
              <a:t>nhiên</a:t>
            </a:r>
            <a:r>
              <a:rPr lang="en-US" sz="34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oiny" panose="02000903060500060000" pitchFamily="2" charset="0"/>
              </a:rPr>
              <a:t>xã</a:t>
            </a:r>
            <a:r>
              <a:rPr lang="en-US" sz="34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oiny" panose="02000903060500060000" pitchFamily="2" charset="0"/>
              </a:rPr>
              <a:t>hội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lvl="0" algn="ctr">
              <a:lnSpc>
                <a:spcPct val="150000"/>
              </a:lnSpc>
            </a:pP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61C74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oiny" panose="02000903060500060000" pitchFamily="2" charset="0"/>
              </a:rPr>
              <a:t>Bài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61C74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oiny" panose="02000903060500060000" pitchFamily="2" charset="0"/>
              </a:rPr>
              <a:t> 02: PHÒNG TRÁNH HỎA HOẠN KHI Ở NHÀ (T1)</a:t>
            </a:r>
            <a:endParaRPr kumimoji="0" lang="en-US" sz="4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61C749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6E816148-96ED-45C9-81B5-3D31959106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771" y="5093875"/>
            <a:ext cx="3595022" cy="1836710"/>
          </a:xfrm>
          <a:prstGeom prst="rect">
            <a:avLst/>
          </a:prstGeom>
        </p:spPr>
      </p:pic>
      <p:pic>
        <p:nvPicPr>
          <p:cNvPr id="14" name="Picture 4" descr="C:\Users\HP\Desktop\38376747.jpg">
            <a:extLst>
              <a:ext uri="{FF2B5EF4-FFF2-40B4-BE49-F238E27FC236}">
                <a16:creationId xmlns:a16="http://schemas.microsoft.com/office/drawing/2014/main" id="{76F56EE1-EFCA-443B-BBF0-B8EE81461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6" b="90000" l="8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723" y="4162320"/>
            <a:ext cx="2854793" cy="308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1430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xit" presetSubtype="2" ac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3240804" y="1411316"/>
            <a:ext cx="78854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2. Những nguyên nhân khác gây cháy và cách phòng tránh cháy. 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9" name="Picture 2" descr="Education School Image Transparent Teacher Cute Teacher - Girl Teacher  Cartoon Png, Png Download - 900x900(#2789483) - PngFind">
            <a:extLst>
              <a:ext uri="{FF2B5EF4-FFF2-40B4-BE49-F238E27FC236}">
                <a16:creationId xmlns:a16="http://schemas.microsoft.com/office/drawing/2014/main" id="{D79F7B7E-ED16-430D-8A7B-B017F746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4" y="1986358"/>
            <a:ext cx="4481872" cy="46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39881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2370232" y="629920"/>
            <a:ext cx="9255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Những nguy cơ dẫn đến cháy nhà: 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Baloo 2" panose="03080502040302020200" pitchFamily="66" charset="0"/>
              <a:ea typeface="+mn-ea"/>
              <a:cs typeface="Baloo 2" panose="03080502040302020200" pitchFamily="66" charset="0"/>
            </a:endParaRPr>
          </a:p>
        </p:txBody>
      </p:sp>
      <p:grpSp>
        <p:nvGrpSpPr>
          <p:cNvPr id="8102" name="Group 8101">
            <a:extLst>
              <a:ext uri="{FF2B5EF4-FFF2-40B4-BE49-F238E27FC236}">
                <a16:creationId xmlns:a16="http://schemas.microsoft.com/office/drawing/2014/main" id="{9755D063-668A-4BBA-AA35-85F9157BED96}"/>
              </a:ext>
            </a:extLst>
          </p:cNvPr>
          <p:cNvGrpSpPr/>
          <p:nvPr/>
        </p:nvGrpSpPr>
        <p:grpSpPr>
          <a:xfrm>
            <a:off x="674462" y="1335180"/>
            <a:ext cx="8478948" cy="1408679"/>
            <a:chOff x="674462" y="1335180"/>
            <a:chExt cx="6531010" cy="1408679"/>
          </a:xfrm>
        </p:grpSpPr>
        <p:grpSp>
          <p:nvGrpSpPr>
            <p:cNvPr id="8096" name="组合 18">
              <a:extLst>
                <a:ext uri="{FF2B5EF4-FFF2-40B4-BE49-F238E27FC236}">
                  <a16:creationId xmlns:a16="http://schemas.microsoft.com/office/drawing/2014/main" id="{79127C28-955A-4598-BDA8-C86519468223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1154956"/>
              <a:chOff x="1317" y="3053"/>
              <a:chExt cx="16681" cy="5391"/>
            </a:xfrm>
          </p:grpSpPr>
          <p:grpSp>
            <p:nvGrpSpPr>
              <p:cNvPr id="8097" name="组合 15">
                <a:extLst>
                  <a:ext uri="{FF2B5EF4-FFF2-40B4-BE49-F238E27FC236}">
                    <a16:creationId xmlns:a16="http://schemas.microsoft.com/office/drawing/2014/main" id="{C4378ACD-73D5-42AD-AA28-5A9753D259DF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099" name="圆角矩形 14">
                  <a:extLst>
                    <a:ext uri="{FF2B5EF4-FFF2-40B4-BE49-F238E27FC236}">
                      <a16:creationId xmlns:a16="http://schemas.microsoft.com/office/drawing/2014/main" id="{57D03369-A6E9-475D-ACB0-068351DF1A03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00" name="圆角矩形 13">
                  <a:extLst>
                    <a:ext uri="{FF2B5EF4-FFF2-40B4-BE49-F238E27FC236}">
                      <a16:creationId xmlns:a16="http://schemas.microsoft.com/office/drawing/2014/main" id="{9EE33C5C-1657-401F-B719-6CD72A137474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098" name="文本框 17">
                <a:extLst>
                  <a:ext uri="{FF2B5EF4-FFF2-40B4-BE49-F238E27FC236}">
                    <a16:creationId xmlns:a16="http://schemas.microsoft.com/office/drawing/2014/main" id="{B29E3A72-7534-4477-85F6-53851E56BDD3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5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nl-NL" sz="3200" i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Đốt rác, rơm rạ gần đống rơm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01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9901C5E8-CA60-43D4-84BD-B6EDE7336414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03" name="Group 8102">
            <a:extLst>
              <a:ext uri="{FF2B5EF4-FFF2-40B4-BE49-F238E27FC236}">
                <a16:creationId xmlns:a16="http://schemas.microsoft.com/office/drawing/2014/main" id="{14416D47-E0C0-4B5E-B042-1CF953CD9E7A}"/>
              </a:ext>
            </a:extLst>
          </p:cNvPr>
          <p:cNvGrpSpPr/>
          <p:nvPr/>
        </p:nvGrpSpPr>
        <p:grpSpPr>
          <a:xfrm>
            <a:off x="674462" y="2606063"/>
            <a:ext cx="8621938" cy="1408679"/>
            <a:chOff x="674462" y="1335180"/>
            <a:chExt cx="6531010" cy="1408679"/>
          </a:xfrm>
        </p:grpSpPr>
        <p:grpSp>
          <p:nvGrpSpPr>
            <p:cNvPr id="8104" name="组合 18">
              <a:extLst>
                <a:ext uri="{FF2B5EF4-FFF2-40B4-BE49-F238E27FC236}">
                  <a16:creationId xmlns:a16="http://schemas.microsoft.com/office/drawing/2014/main" id="{31AB7CB2-B2F3-4D6C-AFE4-37ADD33167D9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1154956"/>
              <a:chOff x="1317" y="3053"/>
              <a:chExt cx="16681" cy="5391"/>
            </a:xfrm>
          </p:grpSpPr>
          <p:grpSp>
            <p:nvGrpSpPr>
              <p:cNvPr id="8106" name="组合 15">
                <a:extLst>
                  <a:ext uri="{FF2B5EF4-FFF2-40B4-BE49-F238E27FC236}">
                    <a16:creationId xmlns:a16="http://schemas.microsoft.com/office/drawing/2014/main" id="{FD18086F-D390-4FFB-B309-0FBD6326539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108" name="圆角矩形 14">
                  <a:extLst>
                    <a:ext uri="{FF2B5EF4-FFF2-40B4-BE49-F238E27FC236}">
                      <a16:creationId xmlns:a16="http://schemas.microsoft.com/office/drawing/2014/main" id="{2875A94A-2F45-430B-B579-DF316417FE0E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09" name="圆角矩形 13">
                  <a:extLst>
                    <a:ext uri="{FF2B5EF4-FFF2-40B4-BE49-F238E27FC236}">
                      <a16:creationId xmlns:a16="http://schemas.microsoft.com/office/drawing/2014/main" id="{E2D2F92B-CCFD-48BA-A656-AAD4DFB38E1F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107" name="文本框 17">
                <a:extLst>
                  <a:ext uri="{FF2B5EF4-FFF2-40B4-BE49-F238E27FC236}">
                    <a16:creationId xmlns:a16="http://schemas.microsoft.com/office/drawing/2014/main" id="{9559595A-AE3B-4952-B125-AF263D6F1A25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5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nl-NL" sz="3200" i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</a:t>
                </a:r>
                <a:r>
                  <a:rPr lang="nl-NL" sz="3200" i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ừa sạc điện thoại vừa sử dụng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05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CC818A0C-DD45-4458-9389-3E436AEED5FC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25" name="Group 8124">
            <a:extLst>
              <a:ext uri="{FF2B5EF4-FFF2-40B4-BE49-F238E27FC236}">
                <a16:creationId xmlns:a16="http://schemas.microsoft.com/office/drawing/2014/main" id="{7E390A80-5497-4DDF-8DA8-6DFD786DF3C2}"/>
              </a:ext>
            </a:extLst>
          </p:cNvPr>
          <p:cNvGrpSpPr/>
          <p:nvPr/>
        </p:nvGrpSpPr>
        <p:grpSpPr>
          <a:xfrm>
            <a:off x="674462" y="3876946"/>
            <a:ext cx="8621938" cy="1431817"/>
            <a:chOff x="674462" y="3697449"/>
            <a:chExt cx="7538790" cy="1431817"/>
          </a:xfrm>
        </p:grpSpPr>
        <p:grpSp>
          <p:nvGrpSpPr>
            <p:cNvPr id="8111" name="组合 18">
              <a:extLst>
                <a:ext uri="{FF2B5EF4-FFF2-40B4-BE49-F238E27FC236}">
                  <a16:creationId xmlns:a16="http://schemas.microsoft.com/office/drawing/2014/main" id="{E3DABB13-C222-4940-BC14-E8D2589696BE}"/>
                </a:ext>
              </a:extLst>
            </p:cNvPr>
            <p:cNvGrpSpPr/>
            <p:nvPr/>
          </p:nvGrpSpPr>
          <p:grpSpPr>
            <a:xfrm>
              <a:off x="1241740" y="3951172"/>
              <a:ext cx="6971512" cy="1178094"/>
              <a:chOff x="1317" y="3053"/>
              <a:chExt cx="16631" cy="5499"/>
            </a:xfrm>
          </p:grpSpPr>
          <p:grpSp>
            <p:nvGrpSpPr>
              <p:cNvPr id="8113" name="组合 15">
                <a:extLst>
                  <a:ext uri="{FF2B5EF4-FFF2-40B4-BE49-F238E27FC236}">
                    <a16:creationId xmlns:a16="http://schemas.microsoft.com/office/drawing/2014/main" id="{C21ABA58-F8A2-484E-90A2-095F9DB17DE9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31" cy="3965"/>
                <a:chOff x="1020" y="2328"/>
                <a:chExt cx="10979" cy="8169"/>
              </a:xfrm>
            </p:grpSpPr>
            <p:sp>
              <p:nvSpPr>
                <p:cNvPr id="8115" name="圆角矩形 14">
                  <a:extLst>
                    <a:ext uri="{FF2B5EF4-FFF2-40B4-BE49-F238E27FC236}">
                      <a16:creationId xmlns:a16="http://schemas.microsoft.com/office/drawing/2014/main" id="{133C166B-1D95-4B32-84C0-2956F5C7D6A2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779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16" name="圆角矩形 13">
                  <a:extLst>
                    <a:ext uri="{FF2B5EF4-FFF2-40B4-BE49-F238E27FC236}">
                      <a16:creationId xmlns:a16="http://schemas.microsoft.com/office/drawing/2014/main" id="{F217F5E8-B492-46F2-A873-8511EFE617CB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114" name="文本框 17">
                <a:extLst>
                  <a:ext uri="{FF2B5EF4-FFF2-40B4-BE49-F238E27FC236}">
                    <a16:creationId xmlns:a16="http://schemas.microsoft.com/office/drawing/2014/main" id="{E71E4008-3B80-4444-97EB-94C9DFE86CE5}"/>
                  </a:ext>
                </a:extLst>
              </p:cNvPr>
              <p:cNvSpPr txBox="1"/>
              <p:nvPr/>
            </p:nvSpPr>
            <p:spPr>
              <a:xfrm>
                <a:off x="2699" y="3524"/>
                <a:ext cx="14996" cy="5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nl-NL" sz="3200" i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Để vật dễ bén lửa gần bếp đun nấu,...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1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7134F38E-9487-4118-8A31-0D9471FF67F5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3697449"/>
              <a:ext cx="1247817" cy="12478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262527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Picture 3">
            <a:extLst>
              <a:ext uri="{FF2B5EF4-FFF2-40B4-BE49-F238E27FC236}">
                <a16:creationId xmlns:a16="http://schemas.microsoft.com/office/drawing/2014/main" id="{95D6CF85-3E19-474E-8AB9-A8826327E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81586" y="2022516"/>
            <a:ext cx="5162013" cy="401346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754EDB4-916A-403A-8C9C-5D999C42AB72}"/>
              </a:ext>
            </a:extLst>
          </p:cNvPr>
          <p:cNvGrpSpPr/>
          <p:nvPr/>
        </p:nvGrpSpPr>
        <p:grpSpPr>
          <a:xfrm>
            <a:off x="3884813" y="352697"/>
            <a:ext cx="5110345" cy="3441051"/>
            <a:chOff x="7080069" y="1954726"/>
            <a:chExt cx="5110345" cy="3441051"/>
          </a:xfrm>
        </p:grpSpPr>
        <p:pic>
          <p:nvPicPr>
            <p:cNvPr id="7" name="图片 5">
              <a:extLst>
                <a:ext uri="{FF2B5EF4-FFF2-40B4-BE49-F238E27FC236}">
                  <a16:creationId xmlns:a16="http://schemas.microsoft.com/office/drawing/2014/main" id="{D3ADD819-7F08-47E8-8E10-17713E45E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069" y="1954726"/>
              <a:ext cx="5096377" cy="344105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8292CD6-99E8-4944-8A3E-59BAA2F24682}"/>
                </a:ext>
              </a:extLst>
            </p:cNvPr>
            <p:cNvSpPr txBox="1"/>
            <p:nvPr/>
          </p:nvSpPr>
          <p:spPr>
            <a:xfrm>
              <a:off x="7513240" y="2644169"/>
              <a:ext cx="46771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Nêu các nguyên nhân khác có thể dẫn đến cháy?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178034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2370232" y="629920"/>
            <a:ext cx="9255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Nguyên nhân khác gây cháy: 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Baloo 2" panose="03080502040302020200" pitchFamily="66" charset="0"/>
              <a:ea typeface="+mn-ea"/>
              <a:cs typeface="Baloo 2" panose="03080502040302020200" pitchFamily="66" charset="0"/>
            </a:endParaRPr>
          </a:p>
        </p:txBody>
      </p:sp>
      <p:grpSp>
        <p:nvGrpSpPr>
          <p:cNvPr id="8102" name="Group 8101">
            <a:extLst>
              <a:ext uri="{FF2B5EF4-FFF2-40B4-BE49-F238E27FC236}">
                <a16:creationId xmlns:a16="http://schemas.microsoft.com/office/drawing/2014/main" id="{9755D063-668A-4BBA-AA35-85F9157BED96}"/>
              </a:ext>
            </a:extLst>
          </p:cNvPr>
          <p:cNvGrpSpPr/>
          <p:nvPr/>
        </p:nvGrpSpPr>
        <p:grpSpPr>
          <a:xfrm>
            <a:off x="674462" y="1335180"/>
            <a:ext cx="8478948" cy="1247817"/>
            <a:chOff x="674462" y="1335180"/>
            <a:chExt cx="6531010" cy="1247817"/>
          </a:xfrm>
        </p:grpSpPr>
        <p:grpSp>
          <p:nvGrpSpPr>
            <p:cNvPr id="8096" name="组合 18">
              <a:extLst>
                <a:ext uri="{FF2B5EF4-FFF2-40B4-BE49-F238E27FC236}">
                  <a16:creationId xmlns:a16="http://schemas.microsoft.com/office/drawing/2014/main" id="{79127C28-955A-4598-BDA8-C86519468223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8097" name="组合 15">
                <a:extLst>
                  <a:ext uri="{FF2B5EF4-FFF2-40B4-BE49-F238E27FC236}">
                    <a16:creationId xmlns:a16="http://schemas.microsoft.com/office/drawing/2014/main" id="{C4378ACD-73D5-42AD-AA28-5A9753D259DF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099" name="圆角矩形 14">
                  <a:extLst>
                    <a:ext uri="{FF2B5EF4-FFF2-40B4-BE49-F238E27FC236}">
                      <a16:creationId xmlns:a16="http://schemas.microsoft.com/office/drawing/2014/main" id="{57D03369-A6E9-475D-ACB0-068351DF1A03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00" name="圆角矩形 13">
                  <a:extLst>
                    <a:ext uri="{FF2B5EF4-FFF2-40B4-BE49-F238E27FC236}">
                      <a16:creationId xmlns:a16="http://schemas.microsoft.com/office/drawing/2014/main" id="{9EE33C5C-1657-401F-B719-6CD72A137474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098" name="文本框 17">
                <a:extLst>
                  <a:ext uri="{FF2B5EF4-FFF2-40B4-BE49-F238E27FC236}">
                    <a16:creationId xmlns:a16="http://schemas.microsoft.com/office/drawing/2014/main" id="{B29E3A72-7534-4477-85F6-53851E56BDD3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Palatino Linotype" panose="02040502050505030304" pitchFamily="18" charset="0"/>
                    <a:cs typeface="Arial" panose="020B0604020202020204" pitchFamily="34" charset="0"/>
                  </a:rPr>
                  <a:t>Đốt vàng mã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01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9901C5E8-CA60-43D4-84BD-B6EDE7336414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03" name="Group 8102">
            <a:extLst>
              <a:ext uri="{FF2B5EF4-FFF2-40B4-BE49-F238E27FC236}">
                <a16:creationId xmlns:a16="http://schemas.microsoft.com/office/drawing/2014/main" id="{14416D47-E0C0-4B5E-B042-1CF953CD9E7A}"/>
              </a:ext>
            </a:extLst>
          </p:cNvPr>
          <p:cNvGrpSpPr/>
          <p:nvPr/>
        </p:nvGrpSpPr>
        <p:grpSpPr>
          <a:xfrm>
            <a:off x="674462" y="2606063"/>
            <a:ext cx="8621938" cy="1247817"/>
            <a:chOff x="674462" y="1335180"/>
            <a:chExt cx="6531010" cy="1247817"/>
          </a:xfrm>
        </p:grpSpPr>
        <p:grpSp>
          <p:nvGrpSpPr>
            <p:cNvPr id="8104" name="组合 18">
              <a:extLst>
                <a:ext uri="{FF2B5EF4-FFF2-40B4-BE49-F238E27FC236}">
                  <a16:creationId xmlns:a16="http://schemas.microsoft.com/office/drawing/2014/main" id="{31AB7CB2-B2F3-4D6C-AFE4-37ADD33167D9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8106" name="组合 15">
                <a:extLst>
                  <a:ext uri="{FF2B5EF4-FFF2-40B4-BE49-F238E27FC236}">
                    <a16:creationId xmlns:a16="http://schemas.microsoft.com/office/drawing/2014/main" id="{FD18086F-D390-4FFB-B309-0FBD6326539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108" name="圆角矩形 14">
                  <a:extLst>
                    <a:ext uri="{FF2B5EF4-FFF2-40B4-BE49-F238E27FC236}">
                      <a16:creationId xmlns:a16="http://schemas.microsoft.com/office/drawing/2014/main" id="{2875A94A-2F45-430B-B579-DF316417FE0E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09" name="圆角矩形 13">
                  <a:extLst>
                    <a:ext uri="{FF2B5EF4-FFF2-40B4-BE49-F238E27FC236}">
                      <a16:creationId xmlns:a16="http://schemas.microsoft.com/office/drawing/2014/main" id="{E2D2F92B-CCFD-48BA-A656-AAD4DFB38E1F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107" name="文本框 17">
                <a:extLst>
                  <a:ext uri="{FF2B5EF4-FFF2-40B4-BE49-F238E27FC236}">
                    <a16:creationId xmlns:a16="http://schemas.microsoft.com/office/drawing/2014/main" id="{9559595A-AE3B-4952-B125-AF263D6F1A25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Trẻ em đùa nghịch lửa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05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CC818A0C-DD45-4458-9389-3E436AEED5FC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25" name="Group 8124">
            <a:extLst>
              <a:ext uri="{FF2B5EF4-FFF2-40B4-BE49-F238E27FC236}">
                <a16:creationId xmlns:a16="http://schemas.microsoft.com/office/drawing/2014/main" id="{7E390A80-5497-4DDF-8DA8-6DFD786DF3C2}"/>
              </a:ext>
            </a:extLst>
          </p:cNvPr>
          <p:cNvGrpSpPr/>
          <p:nvPr/>
        </p:nvGrpSpPr>
        <p:grpSpPr>
          <a:xfrm>
            <a:off x="674462" y="3876946"/>
            <a:ext cx="8621938" cy="1247817"/>
            <a:chOff x="674462" y="3697449"/>
            <a:chExt cx="7538790" cy="1247817"/>
          </a:xfrm>
        </p:grpSpPr>
        <p:grpSp>
          <p:nvGrpSpPr>
            <p:cNvPr id="8111" name="组合 18">
              <a:extLst>
                <a:ext uri="{FF2B5EF4-FFF2-40B4-BE49-F238E27FC236}">
                  <a16:creationId xmlns:a16="http://schemas.microsoft.com/office/drawing/2014/main" id="{E3DABB13-C222-4940-BC14-E8D2589696BE}"/>
                </a:ext>
              </a:extLst>
            </p:cNvPr>
            <p:cNvGrpSpPr/>
            <p:nvPr/>
          </p:nvGrpSpPr>
          <p:grpSpPr>
            <a:xfrm>
              <a:off x="1241740" y="3951172"/>
              <a:ext cx="6971512" cy="849453"/>
              <a:chOff x="1317" y="3053"/>
              <a:chExt cx="16631" cy="3965"/>
            </a:xfrm>
          </p:grpSpPr>
          <p:grpSp>
            <p:nvGrpSpPr>
              <p:cNvPr id="8113" name="组合 15">
                <a:extLst>
                  <a:ext uri="{FF2B5EF4-FFF2-40B4-BE49-F238E27FC236}">
                    <a16:creationId xmlns:a16="http://schemas.microsoft.com/office/drawing/2014/main" id="{C21ABA58-F8A2-484E-90A2-095F9DB17DE9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31" cy="3965"/>
                <a:chOff x="1020" y="2328"/>
                <a:chExt cx="10979" cy="8169"/>
              </a:xfrm>
            </p:grpSpPr>
            <p:sp>
              <p:nvSpPr>
                <p:cNvPr id="8115" name="圆角矩形 14">
                  <a:extLst>
                    <a:ext uri="{FF2B5EF4-FFF2-40B4-BE49-F238E27FC236}">
                      <a16:creationId xmlns:a16="http://schemas.microsoft.com/office/drawing/2014/main" id="{133C166B-1D95-4B32-84C0-2956F5C7D6A2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779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16" name="圆角矩形 13">
                  <a:extLst>
                    <a:ext uri="{FF2B5EF4-FFF2-40B4-BE49-F238E27FC236}">
                      <a16:creationId xmlns:a16="http://schemas.microsoft.com/office/drawing/2014/main" id="{F217F5E8-B492-46F2-A873-8511EFE617CB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114" name="文本框 17">
                <a:extLst>
                  <a:ext uri="{FF2B5EF4-FFF2-40B4-BE49-F238E27FC236}">
                    <a16:creationId xmlns:a16="http://schemas.microsoft.com/office/drawing/2014/main" id="{E71E4008-3B80-4444-97EB-94C9DFE86CE5}"/>
                  </a:ext>
                </a:extLst>
              </p:cNvPr>
              <p:cNvSpPr txBox="1"/>
              <p:nvPr/>
            </p:nvSpPr>
            <p:spPr>
              <a:xfrm>
                <a:off x="2699" y="3524"/>
                <a:ext cx="14996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 chú ý khi châm hương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1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7134F38E-9487-4118-8A31-0D9471FF67F5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3697449"/>
              <a:ext cx="1247817" cy="12478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739884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3240804" y="1411316"/>
            <a:ext cx="78854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3. </a:t>
            </a:r>
            <a:r>
              <a:rPr kumimoji="0" lang="vi-VN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Những thiệt hại do cháy gây ra và cách phòng tránh cháy.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9" name="Picture 2" descr="Education School Image Transparent Teacher Cute Teacher - Girl Teacher  Cartoon Png, Png Download - 900x900(#2789483) - PngFind">
            <a:extLst>
              <a:ext uri="{FF2B5EF4-FFF2-40B4-BE49-F238E27FC236}">
                <a16:creationId xmlns:a16="http://schemas.microsoft.com/office/drawing/2014/main" id="{D79F7B7E-ED16-430D-8A7B-B017F746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4" y="1986358"/>
            <a:ext cx="4481872" cy="46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90085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2"/>
            <a:ext cx="11220995" cy="6357257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1479004" y="563826"/>
            <a:ext cx="9255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2. </a:t>
            </a:r>
            <a:r>
              <a:rPr lang="en-US" sz="3600" b="1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Nêu</a:t>
            </a:r>
            <a:r>
              <a:rPr lang="en-US" sz="36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n</a:t>
            </a:r>
            <a:r>
              <a:rPr kumimoji="0" lang="vi-VN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hững thiệt hại có thể xảy ra về người và tài sản do hỏa hoạn.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Baloo 2" panose="03080502040302020200" pitchFamily="66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C5B512-D1CA-4AD2-AC59-49913B8BD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6331" y="1721785"/>
            <a:ext cx="5379839" cy="31885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DDF3DB-4E91-473E-BE2E-2CFD62BC8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618" y="1764155"/>
            <a:ext cx="4700502" cy="3816730"/>
          </a:xfrm>
          <a:prstGeom prst="rect">
            <a:avLst/>
          </a:prstGeom>
        </p:spPr>
      </p:pic>
      <p:sp>
        <p:nvSpPr>
          <p:cNvPr id="11" name="圆角矩形 13">
            <a:extLst>
              <a:ext uri="{FF2B5EF4-FFF2-40B4-BE49-F238E27FC236}">
                <a16:creationId xmlns:a16="http://schemas.microsoft.com/office/drawing/2014/main" id="{D9416E84-FA13-4222-9EE7-824AE6306B00}"/>
              </a:ext>
            </a:extLst>
          </p:cNvPr>
          <p:cNvSpPr/>
          <p:nvPr/>
        </p:nvSpPr>
        <p:spPr>
          <a:xfrm>
            <a:off x="3818857" y="5093846"/>
            <a:ext cx="5284504" cy="628221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Cháy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gây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thiệt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hại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gì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" name="圆角矩形 13">
            <a:extLst>
              <a:ext uri="{FF2B5EF4-FFF2-40B4-BE49-F238E27FC236}">
                <a16:creationId xmlns:a16="http://schemas.microsoft.com/office/drawing/2014/main" id="{7DC79879-89E9-4F33-AA7A-6D173E800B38}"/>
              </a:ext>
            </a:extLst>
          </p:cNvPr>
          <p:cNvSpPr/>
          <p:nvPr/>
        </p:nvSpPr>
        <p:spPr>
          <a:xfrm>
            <a:off x="3818857" y="5905619"/>
            <a:ext cx="5284504" cy="628221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Cách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phòng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tránh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987369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52296F8-44B0-430B-9438-60553DC71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pic>
        <p:nvPicPr>
          <p:cNvPr id="37" name="Picture 3">
            <a:extLst>
              <a:ext uri="{FF2B5EF4-FFF2-40B4-BE49-F238E27FC236}">
                <a16:creationId xmlns:a16="http://schemas.microsoft.com/office/drawing/2014/main" id="{95D6CF85-3E19-474E-8AB9-A8826327E6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717826" y="1900596"/>
            <a:ext cx="5162013" cy="40134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510903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椭圆 9">
            <a:extLst>
              <a:ext uri="{FF2B5EF4-FFF2-40B4-BE49-F238E27FC236}">
                <a16:creationId xmlns:a16="http://schemas.microsoft.com/office/drawing/2014/main" id="{BA8F7D7A-CC97-4781-974E-95837FCE7284}"/>
              </a:ext>
            </a:extLst>
          </p:cNvPr>
          <p:cNvSpPr/>
          <p:nvPr/>
        </p:nvSpPr>
        <p:spPr bwMode="auto">
          <a:xfrm>
            <a:off x="762000" y="1245268"/>
            <a:ext cx="4182977" cy="436746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7B1AC0-CD64-4180-ACB9-E43D210157DE}"/>
              </a:ext>
            </a:extLst>
          </p:cNvPr>
          <p:cNvSpPr txBox="1"/>
          <p:nvPr/>
        </p:nvSpPr>
        <p:spPr>
          <a:xfrm>
            <a:off x="1206321" y="2610993"/>
            <a:ext cx="3188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 quả của cháy gây ra</a:t>
            </a:r>
            <a:endParaRPr kumimoji="0" lang="en-US" sz="40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等腰三角形 14">
            <a:extLst>
              <a:ext uri="{FF2B5EF4-FFF2-40B4-BE49-F238E27FC236}">
                <a16:creationId xmlns:a16="http://schemas.microsoft.com/office/drawing/2014/main" id="{1EA7D6C1-B1EA-4539-ACCC-D5C496204E85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D09B6A-2566-4F7C-96FC-F705B579FFD0}"/>
              </a:ext>
            </a:extLst>
          </p:cNvPr>
          <p:cNvSpPr txBox="1"/>
          <p:nvPr/>
        </p:nvSpPr>
        <p:spPr>
          <a:xfrm>
            <a:off x="5592605" y="1230716"/>
            <a:ext cx="60592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cs typeface="Arial" panose="020B0604020202020204" pitchFamily="34" charset="0"/>
              </a:rPr>
              <a:t>Cháy nhà gây thiệt hại về người (bị bỏng, chết)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0A5012-ABFD-4F6C-AB55-4E0096D18F2E}"/>
              </a:ext>
            </a:extLst>
          </p:cNvPr>
          <p:cNvSpPr txBox="1"/>
          <p:nvPr/>
        </p:nvSpPr>
        <p:spPr>
          <a:xfrm>
            <a:off x="5592605" y="3071430"/>
            <a:ext cx="5918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002060"/>
                </a:solidFill>
                <a:cs typeface="Arial" panose="020B0604020202020204" pitchFamily="34" charset="0"/>
              </a:rPr>
              <a:t>T</a:t>
            </a:r>
            <a:r>
              <a:rPr lang="vi-VN" sz="3200" dirty="0">
                <a:solidFill>
                  <a:srgbClr val="002060"/>
                </a:solidFill>
                <a:cs typeface="Arial" panose="020B0604020202020204" pitchFamily="34" charset="0"/>
              </a:rPr>
              <a:t>hiệt hại về tài sản (hư hỏng đồ dùng, nhà cửa,..).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等腰三角形 14">
            <a:extLst>
              <a:ext uri="{FF2B5EF4-FFF2-40B4-BE49-F238E27FC236}">
                <a16:creationId xmlns:a16="http://schemas.microsoft.com/office/drawing/2014/main" id="{5C019BB7-63FC-4297-B7DF-9BC374BE1AB6}"/>
              </a:ext>
            </a:extLst>
          </p:cNvPr>
          <p:cNvSpPr/>
          <p:nvPr/>
        </p:nvSpPr>
        <p:spPr>
          <a:xfrm rot="6220156" flipH="1">
            <a:off x="4974988" y="3247978"/>
            <a:ext cx="442229" cy="627451"/>
          </a:xfrm>
          <a:prstGeom prst="triangl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93826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3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椭圆 9">
            <a:extLst>
              <a:ext uri="{FF2B5EF4-FFF2-40B4-BE49-F238E27FC236}">
                <a16:creationId xmlns:a16="http://schemas.microsoft.com/office/drawing/2014/main" id="{BA8F7D7A-CC97-4781-974E-95837FCE7284}"/>
              </a:ext>
            </a:extLst>
          </p:cNvPr>
          <p:cNvSpPr/>
          <p:nvPr/>
        </p:nvSpPr>
        <p:spPr bwMode="auto">
          <a:xfrm>
            <a:off x="762000" y="1245268"/>
            <a:ext cx="4182977" cy="436746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7B1AC0-CD64-4180-ACB9-E43D210157DE}"/>
              </a:ext>
            </a:extLst>
          </p:cNvPr>
          <p:cNvSpPr txBox="1"/>
          <p:nvPr/>
        </p:nvSpPr>
        <p:spPr>
          <a:xfrm>
            <a:off x="1206321" y="2610993"/>
            <a:ext cx="3188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40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phòng tránh cháy: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等腰三角形 14">
            <a:extLst>
              <a:ext uri="{FF2B5EF4-FFF2-40B4-BE49-F238E27FC236}">
                <a16:creationId xmlns:a16="http://schemas.microsoft.com/office/drawing/2014/main" id="{1EA7D6C1-B1EA-4539-ACCC-D5C496204E85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D09B6A-2566-4F7C-96FC-F705B579FFD0}"/>
              </a:ext>
            </a:extLst>
          </p:cNvPr>
          <p:cNvSpPr txBox="1"/>
          <p:nvPr/>
        </p:nvSpPr>
        <p:spPr>
          <a:xfrm>
            <a:off x="5592605" y="1230716"/>
            <a:ext cx="60592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>
                <a:solidFill>
                  <a:srgbClr val="002060"/>
                </a:solidFill>
                <a:cs typeface="Arial" panose="020B0604020202020204" pitchFamily="34" charset="0"/>
              </a:rPr>
              <a:t>Không để vật dễ cháy nơi đun nấu;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0A5012-ABFD-4F6C-AB55-4E0096D18F2E}"/>
              </a:ext>
            </a:extLst>
          </p:cNvPr>
          <p:cNvSpPr txBox="1"/>
          <p:nvPr/>
        </p:nvSpPr>
        <p:spPr>
          <a:xfrm>
            <a:off x="5592605" y="2790791"/>
            <a:ext cx="5918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>
                <a:solidFill>
                  <a:srgbClr val="002060"/>
                </a:solidFill>
                <a:cs typeface="Arial" panose="020B0604020202020204" pitchFamily="34" charset="0"/>
              </a:rPr>
              <a:t>Hệ thống điện phải lắp Aptomat tự ngắt toàn nhà;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等腰三角形 14">
            <a:extLst>
              <a:ext uri="{FF2B5EF4-FFF2-40B4-BE49-F238E27FC236}">
                <a16:creationId xmlns:a16="http://schemas.microsoft.com/office/drawing/2014/main" id="{5C019BB7-63FC-4297-B7DF-9BC374BE1AB6}"/>
              </a:ext>
            </a:extLst>
          </p:cNvPr>
          <p:cNvSpPr/>
          <p:nvPr/>
        </p:nvSpPr>
        <p:spPr>
          <a:xfrm rot="6220156" flipH="1">
            <a:off x="4981266" y="2976847"/>
            <a:ext cx="442229" cy="627451"/>
          </a:xfrm>
          <a:prstGeom prst="triangl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F66D32-2F0A-47C6-9C9E-8518CB498070}"/>
              </a:ext>
            </a:extLst>
          </p:cNvPr>
          <p:cNvSpPr txBox="1"/>
          <p:nvPr/>
        </p:nvSpPr>
        <p:spPr>
          <a:xfrm>
            <a:off x="5388406" y="4135193"/>
            <a:ext cx="5918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>
                <a:solidFill>
                  <a:srgbClr val="002060"/>
                </a:solidFill>
                <a:cs typeface="Arial" panose="020B0604020202020204" pitchFamily="34" charset="0"/>
              </a:rPr>
              <a:t>Đun bếp phải trông coi,...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等腰三角形 14">
            <a:extLst>
              <a:ext uri="{FF2B5EF4-FFF2-40B4-BE49-F238E27FC236}">
                <a16:creationId xmlns:a16="http://schemas.microsoft.com/office/drawing/2014/main" id="{5E428716-5826-42C2-8500-071FAA1EC9DC}"/>
              </a:ext>
            </a:extLst>
          </p:cNvPr>
          <p:cNvSpPr/>
          <p:nvPr/>
        </p:nvSpPr>
        <p:spPr>
          <a:xfrm rot="6220156" flipH="1">
            <a:off x="4777067" y="4321249"/>
            <a:ext cx="442229" cy="627451"/>
          </a:xfrm>
          <a:prstGeom prst="triangl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001557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3" grpId="0"/>
      <p:bldP spid="14" grpId="0" animBg="1"/>
      <p:bldP spid="15" grpId="0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3149364" y="2102196"/>
            <a:ext cx="7885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4. Cách xử lí khi có cháy 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9" name="Picture 2" descr="Education School Image Transparent Teacher Cute Teacher - Girl Teacher  Cartoon Png, Png Download - 900x900(#2789483) - PngFind">
            <a:extLst>
              <a:ext uri="{FF2B5EF4-FFF2-40B4-BE49-F238E27FC236}">
                <a16:creationId xmlns:a16="http://schemas.microsoft.com/office/drawing/2014/main" id="{D79F7B7E-ED16-430D-8A7B-B017F746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4" y="1986358"/>
            <a:ext cx="4481872" cy="46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8981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Picture 3">
            <a:extLst>
              <a:ext uri="{FF2B5EF4-FFF2-40B4-BE49-F238E27FC236}">
                <a16:creationId xmlns:a16="http://schemas.microsoft.com/office/drawing/2014/main" id="{95D6CF85-3E19-474E-8AB9-A8826327E6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209806" y="3174962"/>
            <a:ext cx="4249794" cy="330421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CAEC7B-771F-4322-B9F7-6C7B9BF8CE04}"/>
              </a:ext>
            </a:extLst>
          </p:cNvPr>
          <p:cNvGrpSpPr/>
          <p:nvPr/>
        </p:nvGrpSpPr>
        <p:grpSpPr>
          <a:xfrm>
            <a:off x="578349" y="679864"/>
            <a:ext cx="6201182" cy="2402307"/>
            <a:chOff x="486909" y="1848264"/>
            <a:chExt cx="6201182" cy="2402307"/>
          </a:xfrm>
        </p:grpSpPr>
        <p:grpSp>
          <p:nvGrpSpPr>
            <p:cNvPr id="41" name="组合 18">
              <a:extLst>
                <a:ext uri="{FF2B5EF4-FFF2-40B4-BE49-F238E27FC236}">
                  <a16:creationId xmlns:a16="http://schemas.microsoft.com/office/drawing/2014/main" id="{8E5D1B76-A4E5-49A1-A37F-B9044ABC37C3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43" name="组合 15">
                <a:extLst>
                  <a:ext uri="{FF2B5EF4-FFF2-40B4-BE49-F238E27FC236}">
                    <a16:creationId xmlns:a16="http://schemas.microsoft.com/office/drawing/2014/main" id="{77FEBF56-5B5D-4311-BBCB-AFCCC2B78810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45" name="圆角矩形 14">
                  <a:extLst>
                    <a:ext uri="{FF2B5EF4-FFF2-40B4-BE49-F238E27FC236}">
                      <a16:creationId xmlns:a16="http://schemas.microsoft.com/office/drawing/2014/main" id="{D67382E9-CF04-4B6F-B860-796A6CC53955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6" name="圆角矩形 13">
                  <a:extLst>
                    <a:ext uri="{FF2B5EF4-FFF2-40B4-BE49-F238E27FC236}">
                      <a16:creationId xmlns:a16="http://schemas.microsoft.com/office/drawing/2014/main" id="{6AFC5EAF-45F7-417A-972B-AB14E02C093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44" name="文本框 17">
                <a:extLst>
                  <a:ext uri="{FF2B5EF4-FFF2-40B4-BE49-F238E27FC236}">
                    <a16:creationId xmlns:a16="http://schemas.microsoft.com/office/drawing/2014/main" id="{DBDFCB9A-2A4D-4751-88D1-DB310BA17C43}"/>
                  </a:ext>
                </a:extLst>
              </p:cNvPr>
              <p:cNvSpPr txBox="1"/>
              <p:nvPr/>
            </p:nvSpPr>
            <p:spPr>
              <a:xfrm>
                <a:off x="2839" y="3249"/>
                <a:ext cx="14856" cy="3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Em đã nhìn thấy cháy nhà trong thực tế hoặc trên truyền hình chưa?</a:t>
                </a:r>
                <a:endPara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E0EF4313-4476-40BF-B24F-58A01AAA5F42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email"/>
            <a:stretch>
              <a:fillRect/>
            </a:stretch>
          </p:blipFill>
          <p:spPr>
            <a:xfrm rot="19945025">
              <a:off x="486909" y="1848264"/>
              <a:ext cx="1345666" cy="1345666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4ABCAB-BFD5-4809-92DA-C192A2F18C06}"/>
              </a:ext>
            </a:extLst>
          </p:cNvPr>
          <p:cNvGrpSpPr/>
          <p:nvPr/>
        </p:nvGrpSpPr>
        <p:grpSpPr>
          <a:xfrm>
            <a:off x="364989" y="3351944"/>
            <a:ext cx="6201182" cy="1960471"/>
            <a:chOff x="486909" y="1848264"/>
            <a:chExt cx="6201182" cy="2402307"/>
          </a:xfrm>
        </p:grpSpPr>
        <p:grpSp>
          <p:nvGrpSpPr>
            <p:cNvPr id="17" name="组合 18">
              <a:extLst>
                <a:ext uri="{FF2B5EF4-FFF2-40B4-BE49-F238E27FC236}">
                  <a16:creationId xmlns:a16="http://schemas.microsoft.com/office/drawing/2014/main" id="{40FCC44C-333B-49A8-870C-8AB88FE759FB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19" name="组合 15">
                <a:extLst>
                  <a:ext uri="{FF2B5EF4-FFF2-40B4-BE49-F238E27FC236}">
                    <a16:creationId xmlns:a16="http://schemas.microsoft.com/office/drawing/2014/main" id="{DAA4CA2B-D6E6-4611-95F7-892527550AE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8"/>
              </a:xfrm>
            </p:grpSpPr>
            <p:sp>
              <p:nvSpPr>
                <p:cNvPr id="21" name="圆角矩形 14">
                  <a:extLst>
                    <a:ext uri="{FF2B5EF4-FFF2-40B4-BE49-F238E27FC236}">
                      <a16:creationId xmlns:a16="http://schemas.microsoft.com/office/drawing/2014/main" id="{FC29E40F-7F7E-499E-B5A6-B797BF31F42F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5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2" name="圆角矩形 13">
                  <a:extLst>
                    <a:ext uri="{FF2B5EF4-FFF2-40B4-BE49-F238E27FC236}">
                      <a16:creationId xmlns:a16="http://schemas.microsoft.com/office/drawing/2014/main" id="{0076BFA0-1882-4753-AD75-720FF8745B6E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文本框 17">
                <a:extLst>
                  <a:ext uri="{FF2B5EF4-FFF2-40B4-BE49-F238E27FC236}">
                    <a16:creationId xmlns:a16="http://schemas.microsoft.com/office/drawing/2014/main" id="{055AFA44-8865-4720-9ACD-7F368FF174C9}"/>
                  </a:ext>
                </a:extLst>
              </p:cNvPr>
              <p:cNvSpPr txBox="1"/>
              <p:nvPr/>
            </p:nvSpPr>
            <p:spPr>
              <a:xfrm>
                <a:off x="2839" y="3249"/>
                <a:ext cx="14856" cy="21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Theo em, nguyên nhân nào dẫn đến cháy nhà? </a:t>
                </a:r>
                <a:endPara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8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6910CF66-E4D3-4D0A-8724-90E82CA5ED51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email"/>
            <a:stretch>
              <a:fillRect/>
            </a:stretch>
          </p:blipFill>
          <p:spPr>
            <a:xfrm rot="19945025">
              <a:off x="486909" y="1848264"/>
              <a:ext cx="1345666" cy="134566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81116033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367418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972AB8-7DD0-413D-8100-288BD17219C3}"/>
              </a:ext>
            </a:extLst>
          </p:cNvPr>
          <p:cNvSpPr txBox="1"/>
          <p:nvPr/>
        </p:nvSpPr>
        <p:spPr>
          <a:xfrm>
            <a:off x="1468120" y="452313"/>
            <a:ext cx="9255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ea typeface="+mn-ea"/>
                <a:cs typeface="Baloo 2" panose="03080502040302020200" pitchFamily="66" charset="0"/>
              </a:rPr>
              <a:t>3. Mọi người trong hình đang làm gì? Nêu nhận xét của em về các cách ứng xử đó.</a:t>
            </a:r>
            <a:endParaRPr kumimoji="0" lang="en-US" sz="30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ea typeface="+mn-ea"/>
              <a:cs typeface="Baloo 2" panose="03080502040302020200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6C2067-FF08-47CD-9580-3FA33CAF3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427" y="1558031"/>
            <a:ext cx="2928604" cy="2487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628BEC-902D-463B-AAF8-78564F3802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1649" y="1541466"/>
            <a:ext cx="2928604" cy="2597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C738DC-F14E-4865-B8EB-ED52837AF6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5299" y="4157529"/>
            <a:ext cx="3044770" cy="2570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87A8B0D-AD4A-4529-9540-6C852A7F3E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1649" y="4194711"/>
            <a:ext cx="3044770" cy="2608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9" name="Google Shape;1023;p13">
            <a:extLst>
              <a:ext uri="{FF2B5EF4-FFF2-40B4-BE49-F238E27FC236}">
                <a16:creationId xmlns:a16="http://schemas.microsoft.com/office/drawing/2014/main" id="{D0A78D7C-38A3-40AD-9CDE-07C0BC2DA618}"/>
              </a:ext>
            </a:extLst>
          </p:cNvPr>
          <p:cNvGrpSpPr/>
          <p:nvPr/>
        </p:nvGrpSpPr>
        <p:grpSpPr>
          <a:xfrm>
            <a:off x="233803" y="3878858"/>
            <a:ext cx="4484624" cy="2528919"/>
            <a:chOff x="5876916" y="975793"/>
            <a:chExt cx="4684259" cy="2641495"/>
          </a:xfrm>
        </p:grpSpPr>
        <p:grpSp>
          <p:nvGrpSpPr>
            <p:cNvPr id="20" name="Google Shape;1024;p13">
              <a:extLst>
                <a:ext uri="{FF2B5EF4-FFF2-40B4-BE49-F238E27FC236}">
                  <a16:creationId xmlns:a16="http://schemas.microsoft.com/office/drawing/2014/main" id="{58758FC8-65D8-4862-8B94-70A06BB65541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2" name="Google Shape;1025;p13" descr="2">
                <a:extLst>
                  <a:ext uri="{FF2B5EF4-FFF2-40B4-BE49-F238E27FC236}">
                    <a16:creationId xmlns:a16="http://schemas.microsoft.com/office/drawing/2014/main" id="{A75CACC5-72D6-4AF8-89F2-E8E947A9ECA0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" name="Google Shape;1026;p13" descr="1">
                <a:extLst>
                  <a:ext uri="{FF2B5EF4-FFF2-40B4-BE49-F238E27FC236}">
                    <a16:creationId xmlns:a16="http://schemas.microsoft.com/office/drawing/2014/main" id="{7CEBF5BF-1712-4963-AB9A-1217DBA99984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1027;p13" descr="3">
                <a:extLst>
                  <a:ext uri="{FF2B5EF4-FFF2-40B4-BE49-F238E27FC236}">
                    <a16:creationId xmlns:a16="http://schemas.microsoft.com/office/drawing/2014/main" id="{FABA99B1-4EE2-47A9-934A-70B658A564C6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1" name="Google Shape;1028;p13">
              <a:extLst>
                <a:ext uri="{FF2B5EF4-FFF2-40B4-BE49-F238E27FC236}">
                  <a16:creationId xmlns:a16="http://schemas.microsoft.com/office/drawing/2014/main" id="{BE508EF8-228D-4E0F-B90A-7BA6C7F82EC8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510671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3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8E261B-0444-4DAB-BE44-8F3CA2359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226" y="521223"/>
            <a:ext cx="4313813" cy="3664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圆角矩形 13">
            <a:extLst>
              <a:ext uri="{FF2B5EF4-FFF2-40B4-BE49-F238E27FC236}">
                <a16:creationId xmlns:a16="http://schemas.microsoft.com/office/drawing/2014/main" id="{CD137087-C49F-40CA-9443-CAD44585C2EE}"/>
              </a:ext>
            </a:extLst>
          </p:cNvPr>
          <p:cNvSpPr/>
          <p:nvPr/>
        </p:nvSpPr>
        <p:spPr>
          <a:xfrm>
            <a:off x="679416" y="4504566"/>
            <a:ext cx="4847623" cy="151015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altLang="zh-CN" sz="2800" b="1" dirty="0">
                <a:solidFill>
                  <a:srgbClr val="00B050"/>
                </a:solidFill>
                <a:cs typeface="Arial" panose="020B0604020202020204" pitchFamily="34" charset="0"/>
              </a:rPr>
              <a:t>Mọi người thoát khỏi đám cháy bằng cách bò thoát bằng cầu thang bộ.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25274C-CD51-492D-986A-068AD32FAA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2448" y="698186"/>
            <a:ext cx="3684271" cy="3267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圆角矩形 13">
            <a:extLst>
              <a:ext uri="{FF2B5EF4-FFF2-40B4-BE49-F238E27FC236}">
                <a16:creationId xmlns:a16="http://schemas.microsoft.com/office/drawing/2014/main" id="{AF366453-7B19-4C3D-86E5-7CFC26EBAA29}"/>
              </a:ext>
            </a:extLst>
          </p:cNvPr>
          <p:cNvSpPr/>
          <p:nvPr/>
        </p:nvSpPr>
        <p:spPr>
          <a:xfrm>
            <a:off x="6664961" y="4504566"/>
            <a:ext cx="4847623" cy="151015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altLang="zh-CN" sz="2800" b="1">
                <a:solidFill>
                  <a:srgbClr val="00B050"/>
                </a:solidFill>
                <a:cs typeface="Arial" panose="020B0604020202020204" pitchFamily="34" charset="0"/>
              </a:rPr>
              <a:t>Bế em bé chạy ra ngoài đám cháy và kêu cứu.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03671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圆角矩形 13">
            <a:extLst>
              <a:ext uri="{FF2B5EF4-FFF2-40B4-BE49-F238E27FC236}">
                <a16:creationId xmlns:a16="http://schemas.microsoft.com/office/drawing/2014/main" id="{CD137087-C49F-40CA-9443-CAD44585C2EE}"/>
              </a:ext>
            </a:extLst>
          </p:cNvPr>
          <p:cNvSpPr/>
          <p:nvPr/>
        </p:nvSpPr>
        <p:spPr>
          <a:xfrm>
            <a:off x="679416" y="4504566"/>
            <a:ext cx="4847623" cy="151015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Ra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kí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hiệu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giúp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đỡ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gọi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cứu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hỏa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圆角矩形 13">
            <a:extLst>
              <a:ext uri="{FF2B5EF4-FFF2-40B4-BE49-F238E27FC236}">
                <a16:creationId xmlns:a16="http://schemas.microsoft.com/office/drawing/2014/main" id="{AF366453-7B19-4C3D-86E5-7CFC26EBAA29}"/>
              </a:ext>
            </a:extLst>
          </p:cNvPr>
          <p:cNvSpPr/>
          <p:nvPr/>
        </p:nvSpPr>
        <p:spPr>
          <a:xfrm>
            <a:off x="6664961" y="4504566"/>
            <a:ext cx="4847623" cy="151015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khăn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bịt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mũi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chạy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ngay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ra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khỏi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đám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cháy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4410E3-E0E4-4849-97B9-3B6C98F85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898" y="698186"/>
            <a:ext cx="3928001" cy="3315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69AB25-06B9-4C8A-8EE6-669BBC1B9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9914" y="670793"/>
            <a:ext cx="3928001" cy="3365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5371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4844A8F0-44CC-42CB-B858-6E8F1A695CB4}"/>
              </a:ext>
            </a:extLst>
          </p:cNvPr>
          <p:cNvGrpSpPr/>
          <p:nvPr/>
        </p:nvGrpSpPr>
        <p:grpSpPr>
          <a:xfrm>
            <a:off x="1166191" y="1045783"/>
            <a:ext cx="7970767" cy="3366505"/>
            <a:chOff x="1852946" y="-485322"/>
            <a:chExt cx="7970767" cy="336650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C78F17B-22EB-4AD0-A829-33FFEE510EF8}"/>
                </a:ext>
              </a:extLst>
            </p:cNvPr>
            <p:cNvSpPr txBox="1"/>
            <p:nvPr/>
          </p:nvSpPr>
          <p:spPr>
            <a:xfrm>
              <a:off x="4442112" y="1557744"/>
              <a:ext cx="538160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Luyện</a:t>
              </a:r>
              <a:r>
                <a:rPr kumimoji="1" lang="en-US" altLang="zh-CN" sz="8000" b="0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tập</a:t>
              </a:r>
              <a:endPara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852946" y="-485322"/>
              <a:ext cx="1960873" cy="3261834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104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3149364" y="2102196"/>
            <a:ext cx="78854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5.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Thực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hành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điều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tra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phát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hiện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những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thứ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thể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gây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cháy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nhà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9" name="Picture 2" descr="Education School Image Transparent Teacher Cute Teacher - Girl Teacher  Cartoon Png, Png Download - 900x900(#2789483) - PngFind">
            <a:extLst>
              <a:ext uri="{FF2B5EF4-FFF2-40B4-BE49-F238E27FC236}">
                <a16:creationId xmlns:a16="http://schemas.microsoft.com/office/drawing/2014/main" id="{D79F7B7E-ED16-430D-8A7B-B017F746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4" y="1986358"/>
            <a:ext cx="4481872" cy="46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459805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274321" y="378822"/>
            <a:ext cx="11443062" cy="6357257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1479004" y="563826"/>
            <a:ext cx="9255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Đ</a:t>
            </a:r>
            <a:r>
              <a:rPr kumimoji="0" lang="vi-VN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iều tra, phát hiện những thứ có thể gây cháy nhà em theo gợi ý. 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Baloo 2" panose="03080502040302020200" pitchFamily="66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8B6A8A-C0FE-4A71-A737-8DFC6F2FD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3840" y="2316186"/>
            <a:ext cx="7443330" cy="2630623"/>
          </a:xfrm>
          <a:prstGeom prst="rect">
            <a:avLst/>
          </a:prstGeom>
        </p:spPr>
      </p:pic>
      <p:grpSp>
        <p:nvGrpSpPr>
          <p:cNvPr id="12" name="Google Shape;1023;p13">
            <a:extLst>
              <a:ext uri="{FF2B5EF4-FFF2-40B4-BE49-F238E27FC236}">
                <a16:creationId xmlns:a16="http://schemas.microsoft.com/office/drawing/2014/main" id="{B4FB08C7-557C-407D-A6D9-24F211460188}"/>
              </a:ext>
            </a:extLst>
          </p:cNvPr>
          <p:cNvGrpSpPr/>
          <p:nvPr/>
        </p:nvGrpSpPr>
        <p:grpSpPr>
          <a:xfrm>
            <a:off x="-304677" y="3125582"/>
            <a:ext cx="4484624" cy="2528919"/>
            <a:chOff x="5876916" y="975793"/>
            <a:chExt cx="4684259" cy="2641495"/>
          </a:xfrm>
        </p:grpSpPr>
        <p:grpSp>
          <p:nvGrpSpPr>
            <p:cNvPr id="13" name="Google Shape;1024;p13">
              <a:extLst>
                <a:ext uri="{FF2B5EF4-FFF2-40B4-BE49-F238E27FC236}">
                  <a16:creationId xmlns:a16="http://schemas.microsoft.com/office/drawing/2014/main" id="{35ED81C6-78F2-43FE-AFAD-717111DE8724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6" name="Google Shape;1025;p13" descr="2">
                <a:extLst>
                  <a:ext uri="{FF2B5EF4-FFF2-40B4-BE49-F238E27FC236}">
                    <a16:creationId xmlns:a16="http://schemas.microsoft.com/office/drawing/2014/main" id="{2D5ECF40-1DC7-4FE5-BC64-BD46CC9EF805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Google Shape;1026;p13" descr="1">
                <a:extLst>
                  <a:ext uri="{FF2B5EF4-FFF2-40B4-BE49-F238E27FC236}">
                    <a16:creationId xmlns:a16="http://schemas.microsoft.com/office/drawing/2014/main" id="{62E5FDD0-A635-4630-93E9-6C2A00069946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Google Shape;1027;p13" descr="3">
                <a:extLst>
                  <a:ext uri="{FF2B5EF4-FFF2-40B4-BE49-F238E27FC236}">
                    <a16:creationId xmlns:a16="http://schemas.microsoft.com/office/drawing/2014/main" id="{72E6B10A-B6A2-406E-A039-6C51F361303D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4" name="Google Shape;1028;p13">
              <a:extLst>
                <a:ext uri="{FF2B5EF4-FFF2-40B4-BE49-F238E27FC236}">
                  <a16:creationId xmlns:a16="http://schemas.microsoft.com/office/drawing/2014/main" id="{F9811E84-2478-4211-9C3E-E66C0B26461D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8715576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8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274321" y="378822"/>
            <a:ext cx="11443062" cy="6357257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CD96A38-7F33-4A85-9CA7-961FC9C6D7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336262"/>
              </p:ext>
            </p:extLst>
          </p:nvPr>
        </p:nvGraphicFramePr>
        <p:xfrm>
          <a:off x="474618" y="1322071"/>
          <a:ext cx="10884263" cy="3975100"/>
        </p:xfrm>
        <a:graphic>
          <a:graphicData uri="http://schemas.openxmlformats.org/drawingml/2006/table">
            <a:tbl>
              <a:tblPr/>
              <a:tblGrid>
                <a:gridCol w="3331917">
                  <a:extLst>
                    <a:ext uri="{9D8B030D-6E8A-4147-A177-3AD203B41FA5}">
                      <a16:colId xmlns:a16="http://schemas.microsoft.com/office/drawing/2014/main" val="2588480953"/>
                    </a:ext>
                  </a:extLst>
                </a:gridCol>
                <a:gridCol w="3776173">
                  <a:extLst>
                    <a:ext uri="{9D8B030D-6E8A-4147-A177-3AD203B41FA5}">
                      <a16:colId xmlns:a16="http://schemas.microsoft.com/office/drawing/2014/main" val="61438325"/>
                    </a:ext>
                  </a:extLst>
                </a:gridCol>
                <a:gridCol w="3776173">
                  <a:extLst>
                    <a:ext uri="{9D8B030D-6E8A-4147-A177-3AD203B41FA5}">
                      <a16:colId xmlns:a16="http://schemas.microsoft.com/office/drawing/2014/main" val="5336389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vi-VN" sz="3000" b="1" dirty="0">
                          <a:effectLst/>
                        </a:rPr>
                        <a:t>Các thứ dễ gây cháy</a:t>
                      </a:r>
                      <a:endParaRPr lang="vi-VN" sz="3000" dirty="0">
                        <a:effectLst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000" b="1" dirty="0">
                          <a:effectLst/>
                        </a:rPr>
                        <a:t>Nguy cơ gây cháy</a:t>
                      </a:r>
                      <a:endParaRPr lang="vi-VN" sz="3000" dirty="0">
                        <a:effectLst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000" b="1" dirty="0">
                          <a:effectLst/>
                        </a:rPr>
                        <a:t>Đề xuất của em</a:t>
                      </a:r>
                      <a:endParaRPr lang="vi-VN" sz="3000" dirty="0">
                        <a:effectLst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0142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Can xăng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Để gần bếp lửa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Không để gần bếp lửa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2883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dirty="0" err="1">
                          <a:effectLst/>
                        </a:rPr>
                        <a:t>Giấy</a:t>
                      </a:r>
                      <a:r>
                        <a:rPr lang="en-US" sz="3000" dirty="0">
                          <a:effectLst/>
                        </a:rPr>
                        <a:t> </a:t>
                      </a:r>
                      <a:r>
                        <a:rPr lang="en-US" sz="3000" dirty="0" err="1">
                          <a:effectLst/>
                        </a:rPr>
                        <a:t>báo</a:t>
                      </a:r>
                      <a:endParaRPr lang="en-US" sz="3000" dirty="0">
                        <a:effectLst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Để gần bếp lửa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Cất gọn vào trong kho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059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Nến, đèn dầu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Để gần vải vóc, giấy báo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Không để gần các vật liệu dễ cháy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65009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Bình ga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Rò rỉ khí ga.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dirty="0" err="1">
                          <a:effectLst/>
                        </a:rPr>
                        <a:t>Khóa</a:t>
                      </a:r>
                      <a:r>
                        <a:rPr lang="en-US" sz="3000" dirty="0">
                          <a:effectLst/>
                        </a:rPr>
                        <a:t> van </a:t>
                      </a:r>
                      <a:r>
                        <a:rPr lang="en-US" sz="3000" dirty="0" err="1">
                          <a:effectLst/>
                        </a:rPr>
                        <a:t>bình</a:t>
                      </a:r>
                      <a:r>
                        <a:rPr lang="en-US" sz="3000" dirty="0">
                          <a:effectLst/>
                        </a:rPr>
                        <a:t> ga </a:t>
                      </a:r>
                      <a:r>
                        <a:rPr lang="en-US" sz="3000" dirty="0" err="1">
                          <a:effectLst/>
                        </a:rPr>
                        <a:t>sau</a:t>
                      </a:r>
                      <a:r>
                        <a:rPr lang="en-US" sz="3000" dirty="0">
                          <a:effectLst/>
                        </a:rPr>
                        <a:t> </a:t>
                      </a:r>
                      <a:r>
                        <a:rPr lang="en-US" sz="3000" dirty="0" err="1">
                          <a:effectLst/>
                        </a:rPr>
                        <a:t>khi</a:t>
                      </a:r>
                      <a:r>
                        <a:rPr lang="en-US" sz="3000" dirty="0">
                          <a:effectLst/>
                        </a:rPr>
                        <a:t> </a:t>
                      </a:r>
                      <a:r>
                        <a:rPr lang="en-US" sz="3000" dirty="0" err="1">
                          <a:effectLst/>
                        </a:rPr>
                        <a:t>sử</a:t>
                      </a:r>
                      <a:r>
                        <a:rPr lang="en-US" sz="3000" dirty="0">
                          <a:effectLst/>
                        </a:rPr>
                        <a:t> </a:t>
                      </a:r>
                      <a:r>
                        <a:rPr lang="en-US" sz="3000" dirty="0" err="1">
                          <a:effectLst/>
                        </a:rPr>
                        <a:t>dụng</a:t>
                      </a:r>
                      <a:r>
                        <a:rPr lang="en-US" sz="3000" dirty="0">
                          <a:effectLst/>
                        </a:rPr>
                        <a:t> </a:t>
                      </a:r>
                      <a:r>
                        <a:rPr lang="en-US" sz="3000" dirty="0" err="1">
                          <a:effectLst/>
                        </a:rPr>
                        <a:t>xong</a:t>
                      </a:r>
                      <a:r>
                        <a:rPr lang="en-US" sz="3000" dirty="0">
                          <a:effectLst/>
                        </a:rPr>
                        <a:t>.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666677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0905166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F8CF07-18C2-444F-BC21-83E31D5D69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4564" y="1479385"/>
            <a:ext cx="7966807" cy="469934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3E92656-C40E-4A6F-B001-FFDBC18E4FCB}"/>
              </a:ext>
            </a:extLst>
          </p:cNvPr>
          <p:cNvSpPr txBox="1"/>
          <p:nvPr/>
        </p:nvSpPr>
        <p:spPr>
          <a:xfrm>
            <a:off x="4355053" y="1662166"/>
            <a:ext cx="74458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Trò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: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Cứu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hỏa</a:t>
            </a:r>
            <a:endParaRPr kumimoji="0" lang="en-US" sz="4000" b="0" i="0" u="none" strike="noStrike" kern="1200" cap="none" spc="0" normalizeH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Khi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VD: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VD: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61C749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6E816148-96ED-45C9-81B5-3D31959106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771" y="5093875"/>
            <a:ext cx="3595022" cy="1836710"/>
          </a:xfrm>
          <a:prstGeom prst="rect">
            <a:avLst/>
          </a:prstGeom>
        </p:spPr>
      </p:pic>
      <p:pic>
        <p:nvPicPr>
          <p:cNvPr id="14" name="Picture 4" descr="C:\Users\HP\Desktop\38376747.jpg">
            <a:extLst>
              <a:ext uri="{FF2B5EF4-FFF2-40B4-BE49-F238E27FC236}">
                <a16:creationId xmlns:a16="http://schemas.microsoft.com/office/drawing/2014/main" id="{76F56EE1-EFCA-443B-BBF0-B8EE81461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6" b="90000" l="8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723" y="4162320"/>
            <a:ext cx="2854793" cy="308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893610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xit" presetSubtype="2" ac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3240804" y="1411316"/>
            <a:ext cx="78854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1. Tìm hiểu về nguy cơ/ nguyên nhân cháy nhà. 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9" name="Picture 2" descr="Education School Image Transparent Teacher Cute Teacher - Girl Teacher  Cartoon Png, Png Download - 900x900(#2789483) - PngFind">
            <a:extLst>
              <a:ext uri="{FF2B5EF4-FFF2-40B4-BE49-F238E27FC236}">
                <a16:creationId xmlns:a16="http://schemas.microsoft.com/office/drawing/2014/main" id="{D79F7B7E-ED16-430D-8A7B-B017F746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4" y="1986358"/>
            <a:ext cx="4481872" cy="46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02810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30184B-4649-490A-88ED-C4F6E7BEC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295" y="0"/>
            <a:ext cx="6453702" cy="693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98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Calendar&#10;&#10;Description automatically generated with low confidence">
            <a:extLst>
              <a:ext uri="{FF2B5EF4-FFF2-40B4-BE49-F238E27FC236}">
                <a16:creationId xmlns:a16="http://schemas.microsoft.com/office/drawing/2014/main" id="{6257088F-ED0E-4B7B-AA52-A551E07F8C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1"/>
            <a:ext cx="12192000" cy="68580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A56F12B-2C98-4D02-97C0-E236E913C623}"/>
              </a:ext>
            </a:extLst>
          </p:cNvPr>
          <p:cNvSpPr txBox="1"/>
          <p:nvPr/>
        </p:nvSpPr>
        <p:spPr>
          <a:xfrm>
            <a:off x="4101736" y="888274"/>
            <a:ext cx="6871063" cy="413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50" normalizeH="0" baseline="0" noProof="0" dirty="0">
                <a:ln w="0"/>
                <a:solidFill>
                  <a:srgbClr val="61C74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CHÀO 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50" normalizeH="0" baseline="0" noProof="0" dirty="0">
                <a:ln w="0"/>
                <a:solidFill>
                  <a:srgbClr val="61C74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50" normalizeH="0" baseline="0" noProof="0" dirty="0">
                <a:ln w="0"/>
                <a:solidFill>
                  <a:srgbClr val="61C74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HẸN GẶP LẠI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A99DA87-D58B-4CEC-9853-3A5758CC61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435910" flipH="1">
            <a:off x="1959428" y="1292113"/>
            <a:ext cx="2630821" cy="491029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583250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2"/>
            <a:ext cx="11220995" cy="6336937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1479004" y="629920"/>
            <a:ext cx="9255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1. Quan sát hình và cho biết: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Baloo 2" panose="03080502040302020200" pitchFamily="66" charset="0"/>
              <a:ea typeface="+mn-ea"/>
              <a:cs typeface="Baloo 2" panose="03080502040302020200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311791F-6964-4217-A65F-D47414D5F801}"/>
              </a:ext>
            </a:extLst>
          </p:cNvPr>
          <p:cNvSpPr txBox="1"/>
          <p:nvPr/>
        </p:nvSpPr>
        <p:spPr>
          <a:xfrm>
            <a:off x="692669" y="1293852"/>
            <a:ext cx="10806661" cy="1321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Điều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thể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xảy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ra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nguyên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nhân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khác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thể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gây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cháy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nhà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DAFD69-6D58-4970-90DB-292E8BF41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1276" y="2705734"/>
            <a:ext cx="6286500" cy="40100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39441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52296F8-44B0-430B-9438-60553DC71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pic>
        <p:nvPicPr>
          <p:cNvPr id="37" name="Picture 3">
            <a:extLst>
              <a:ext uri="{FF2B5EF4-FFF2-40B4-BE49-F238E27FC236}">
                <a16:creationId xmlns:a16="http://schemas.microsoft.com/office/drawing/2014/main" id="{95D6CF85-3E19-474E-8AB9-A8826327E6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717826" y="1900596"/>
            <a:ext cx="5162013" cy="40134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21065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442E40-A477-403B-9384-1906A2F85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4620" y="601470"/>
            <a:ext cx="5164455" cy="346518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9113963-7582-4E28-A958-684F68419132}"/>
              </a:ext>
            </a:extLst>
          </p:cNvPr>
          <p:cNvGrpSpPr/>
          <p:nvPr/>
        </p:nvGrpSpPr>
        <p:grpSpPr>
          <a:xfrm>
            <a:off x="1442720" y="4445476"/>
            <a:ext cx="10274662" cy="1606971"/>
            <a:chOff x="674462" y="1335180"/>
            <a:chExt cx="6531010" cy="1376543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14F04295-6F4E-4D99-BCDF-7E7E2E8C78BB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1122820"/>
              <a:chOff x="1317" y="3053"/>
              <a:chExt cx="16681" cy="5241"/>
            </a:xfrm>
          </p:grpSpPr>
          <p:grpSp>
            <p:nvGrpSpPr>
              <p:cNvPr id="21" name="组合 15">
                <a:extLst>
                  <a:ext uri="{FF2B5EF4-FFF2-40B4-BE49-F238E27FC236}">
                    <a16:creationId xmlns:a16="http://schemas.microsoft.com/office/drawing/2014/main" id="{C51129D4-2C3A-4D0C-BF7A-F3A6BFD7006A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3" name="圆角矩形 14">
                  <a:extLst>
                    <a:ext uri="{FF2B5EF4-FFF2-40B4-BE49-F238E27FC236}">
                      <a16:creationId xmlns:a16="http://schemas.microsoft.com/office/drawing/2014/main" id="{B12A3915-B18D-4186-B7BF-1D034EEB5CA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5" name="圆角矩形 13">
                  <a:extLst>
                    <a:ext uri="{FF2B5EF4-FFF2-40B4-BE49-F238E27FC236}">
                      <a16:creationId xmlns:a16="http://schemas.microsoft.com/office/drawing/2014/main" id="{F35A65B3-0080-4615-925F-FB7684F7C771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2" name="文本框 17">
                <a:extLst>
                  <a:ext uri="{FF2B5EF4-FFF2-40B4-BE49-F238E27FC236}">
                    <a16:creationId xmlns:a16="http://schemas.microsoft.com/office/drawing/2014/main" id="{00AD8BDB-0515-41A1-8D8A-CDC9BBD6797C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4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Đốt rác bén vào đống rơm dễ gây cháy nhà.</a:t>
                </a:r>
                <a:endPara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0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4FE13F94-D9F4-429A-A571-B730C48942C8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8805087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113963-7582-4E28-A958-684F68419132}"/>
              </a:ext>
            </a:extLst>
          </p:cNvPr>
          <p:cNvGrpSpPr/>
          <p:nvPr/>
        </p:nvGrpSpPr>
        <p:grpSpPr>
          <a:xfrm>
            <a:off x="1804124" y="4384516"/>
            <a:ext cx="8605520" cy="1456697"/>
            <a:chOff x="674462" y="1335180"/>
            <a:chExt cx="6531010" cy="1247817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14F04295-6F4E-4D99-BCDF-7E7E2E8C78BB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21" name="组合 15">
                <a:extLst>
                  <a:ext uri="{FF2B5EF4-FFF2-40B4-BE49-F238E27FC236}">
                    <a16:creationId xmlns:a16="http://schemas.microsoft.com/office/drawing/2014/main" id="{C51129D4-2C3A-4D0C-BF7A-F3A6BFD7006A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3" name="圆角矩形 14">
                  <a:extLst>
                    <a:ext uri="{FF2B5EF4-FFF2-40B4-BE49-F238E27FC236}">
                      <a16:creationId xmlns:a16="http://schemas.microsoft.com/office/drawing/2014/main" id="{B12A3915-B18D-4186-B7BF-1D034EEB5CA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5" name="圆角矩形 13">
                  <a:extLst>
                    <a:ext uri="{FF2B5EF4-FFF2-40B4-BE49-F238E27FC236}">
                      <a16:creationId xmlns:a16="http://schemas.microsoft.com/office/drawing/2014/main" id="{F35A65B3-0080-4615-925F-FB7684F7C771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2" name="文本框 17">
                <a:extLst>
                  <a:ext uri="{FF2B5EF4-FFF2-40B4-BE49-F238E27FC236}">
                    <a16:creationId xmlns:a16="http://schemas.microsoft.com/office/drawing/2014/main" id="{00AD8BDB-0515-41A1-8D8A-CDC9BBD6797C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Chập điện có thể gây ra cháy nhà.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0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4FE13F94-D9F4-429A-A571-B730C48942C8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959933A-9737-4F19-B3D1-E113A1F58B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0410" y="814190"/>
            <a:ext cx="5243830" cy="34350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24256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113963-7582-4E28-A958-684F68419132}"/>
              </a:ext>
            </a:extLst>
          </p:cNvPr>
          <p:cNvGrpSpPr/>
          <p:nvPr/>
        </p:nvGrpSpPr>
        <p:grpSpPr>
          <a:xfrm>
            <a:off x="2777136" y="4254848"/>
            <a:ext cx="7504785" cy="2521872"/>
            <a:chOff x="659752" y="1296626"/>
            <a:chExt cx="6545720" cy="1415097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14F04295-6F4E-4D99-BCDF-7E7E2E8C78BB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1122820"/>
              <a:chOff x="1317" y="3053"/>
              <a:chExt cx="16681" cy="5241"/>
            </a:xfrm>
          </p:grpSpPr>
          <p:grpSp>
            <p:nvGrpSpPr>
              <p:cNvPr id="21" name="组合 15">
                <a:extLst>
                  <a:ext uri="{FF2B5EF4-FFF2-40B4-BE49-F238E27FC236}">
                    <a16:creationId xmlns:a16="http://schemas.microsoft.com/office/drawing/2014/main" id="{C51129D4-2C3A-4D0C-BF7A-F3A6BFD7006A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3" name="圆角矩形 14">
                  <a:extLst>
                    <a:ext uri="{FF2B5EF4-FFF2-40B4-BE49-F238E27FC236}">
                      <a16:creationId xmlns:a16="http://schemas.microsoft.com/office/drawing/2014/main" id="{B12A3915-B18D-4186-B7BF-1D034EEB5CA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5" name="圆角矩形 13">
                  <a:extLst>
                    <a:ext uri="{FF2B5EF4-FFF2-40B4-BE49-F238E27FC236}">
                      <a16:creationId xmlns:a16="http://schemas.microsoft.com/office/drawing/2014/main" id="{F35A65B3-0080-4615-925F-FB7684F7C771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2" name="文本框 17">
                <a:extLst>
                  <a:ext uri="{FF2B5EF4-FFF2-40B4-BE49-F238E27FC236}">
                    <a16:creationId xmlns:a16="http://schemas.microsoft.com/office/drawing/2014/main" id="{00AD8BDB-0515-41A1-8D8A-CDC9BBD6797C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4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Vừa sạc điện thoại vừa chơi có thế gây ra cháy nổ, cháy nhà.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0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4FE13F94-D9F4-429A-A571-B730C48942C8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19945025">
              <a:off x="659752" y="1296626"/>
              <a:ext cx="1506661" cy="1247817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908295E-BD3D-4BAA-A4C7-87951D1787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7332" y="792154"/>
            <a:ext cx="4911496" cy="34103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19032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113963-7582-4E28-A958-684F68419132}"/>
              </a:ext>
            </a:extLst>
          </p:cNvPr>
          <p:cNvGrpSpPr/>
          <p:nvPr/>
        </p:nvGrpSpPr>
        <p:grpSpPr>
          <a:xfrm>
            <a:off x="1442720" y="4445476"/>
            <a:ext cx="9794239" cy="1984302"/>
            <a:chOff x="674462" y="1335180"/>
            <a:chExt cx="6531010" cy="1247817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14F04295-6F4E-4D99-BCDF-7E7E2E8C78BB}"/>
                </a:ext>
              </a:extLst>
            </p:cNvPr>
            <p:cNvGrpSpPr/>
            <p:nvPr/>
          </p:nvGrpSpPr>
          <p:grpSpPr>
            <a:xfrm>
              <a:off x="1241740" y="1571550"/>
              <a:ext cx="5963732" cy="866806"/>
              <a:chOff x="1317" y="2972"/>
              <a:chExt cx="16681" cy="4046"/>
            </a:xfrm>
          </p:grpSpPr>
          <p:grpSp>
            <p:nvGrpSpPr>
              <p:cNvPr id="21" name="组合 15">
                <a:extLst>
                  <a:ext uri="{FF2B5EF4-FFF2-40B4-BE49-F238E27FC236}">
                    <a16:creationId xmlns:a16="http://schemas.microsoft.com/office/drawing/2014/main" id="{C51129D4-2C3A-4D0C-BF7A-F3A6BFD7006A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3" name="圆角矩形 14">
                  <a:extLst>
                    <a:ext uri="{FF2B5EF4-FFF2-40B4-BE49-F238E27FC236}">
                      <a16:creationId xmlns:a16="http://schemas.microsoft.com/office/drawing/2014/main" id="{B12A3915-B18D-4186-B7BF-1D034EEB5CA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5" name="圆角矩形 13">
                  <a:extLst>
                    <a:ext uri="{FF2B5EF4-FFF2-40B4-BE49-F238E27FC236}">
                      <a16:creationId xmlns:a16="http://schemas.microsoft.com/office/drawing/2014/main" id="{F35A65B3-0080-4615-925F-FB7684F7C771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2" name="文本框 17">
                <a:extLst>
                  <a:ext uri="{FF2B5EF4-FFF2-40B4-BE49-F238E27FC236}">
                    <a16:creationId xmlns:a16="http://schemas.microsoft.com/office/drawing/2014/main" id="{00AD8BDB-0515-41A1-8D8A-CDC9BBD6797C}"/>
                  </a:ext>
                </a:extLst>
              </p:cNvPr>
              <p:cNvSpPr txBox="1"/>
              <p:nvPr/>
            </p:nvSpPr>
            <p:spPr>
              <a:xfrm>
                <a:off x="2693" y="2972"/>
                <a:ext cx="14554" cy="3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Để những vật dễ bén lửa gần bếp củi đang đun nấu rất nguy hiểm, dễ gây cháy.</a:t>
                </a:r>
                <a:endPara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0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4FE13F94-D9F4-429A-A571-B730C48942C8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FD00B6A-52F0-42A1-AEEA-5E80228DA5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9510" y="962977"/>
            <a:ext cx="4737576" cy="32740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828527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4|0.5|0.4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571</Words>
  <Application>Microsoft Office PowerPoint</Application>
  <PresentationFormat>Widescreen</PresentationFormat>
  <Paragraphs>69</Paragraphs>
  <Slides>31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微软雅黑</vt:lpstr>
      <vt:lpstr>Arial</vt:lpstr>
      <vt:lpstr>Baloo 2</vt:lpstr>
      <vt:lpstr>Calibri</vt:lpstr>
      <vt:lpstr>Coiny</vt:lpstr>
      <vt:lpstr>等线</vt:lpstr>
      <vt:lpstr>Georgia</vt:lpstr>
      <vt:lpstr>iCiel Cadena</vt:lpstr>
      <vt:lpstr>Palatino Linotype</vt:lpstr>
      <vt:lpstr>Times New Roman</vt:lpstr>
      <vt:lpstr>字魂59号-创粗黑</vt:lpstr>
      <vt:lpstr>小考拉体</vt:lpstr>
      <vt:lpstr>1_Office Theme</vt:lpstr>
      <vt:lpstr>Office 主题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31</cp:revision>
  <dcterms:created xsi:type="dcterms:W3CDTF">2022-07-05T05:48:09Z</dcterms:created>
  <dcterms:modified xsi:type="dcterms:W3CDTF">2023-09-15T02:12:21Z</dcterms:modified>
</cp:coreProperties>
</file>