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7" r:id="rId2"/>
    <p:sldId id="258" r:id="rId3"/>
    <p:sldId id="259" r:id="rId4"/>
    <p:sldId id="260" r:id="rId5"/>
    <p:sldId id="267" r:id="rId6"/>
    <p:sldId id="262" r:id="rId7"/>
    <p:sldId id="263" r:id="rId8"/>
    <p:sldId id="261" r:id="rId9"/>
    <p:sldId id="264" r:id="rId10"/>
    <p:sldId id="265" r:id="rId11"/>
    <p:sldId id="2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434" autoAdjust="0"/>
  </p:normalViewPr>
  <p:slideViewPr>
    <p:cSldViewPr snapToGrid="0">
      <p:cViewPr varScale="1">
        <p:scale>
          <a:sx n="86" d="100"/>
          <a:sy n="86" d="100"/>
        </p:scale>
        <p:origin x="120" y="60"/>
      </p:cViewPr>
      <p:guideLst/>
    </p:cSldViewPr>
  </p:slideViewPr>
  <p:notesTextViewPr>
    <p:cViewPr>
      <p:scale>
        <a:sx n="50" d="100"/>
        <a:sy n="5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BBB34E-E24F-4E09-B963-2723F34B0346}" type="datetimeFigureOut">
              <a:rPr lang="en-US" smtClean="0"/>
              <a:t>5/8/2021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B53FCE-584C-4C66-88A5-A643903AE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143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53FCE-584C-4C66-88A5-A643903AED4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730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53FCE-584C-4C66-88A5-A643903AED4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5752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10971-9F6A-4F3D-A457-2EB52B814170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299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865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301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782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987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212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721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492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657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634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681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363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099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663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2" Type="http://schemas.microsoft.com/office/2007/relationships/media" Target="../media/media1.mp3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17"/>
          <p:cNvSpPr/>
          <p:nvPr/>
        </p:nvSpPr>
        <p:spPr>
          <a:xfrm>
            <a:off x="-17799" y="-14642"/>
            <a:ext cx="12383008" cy="207204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F862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lowchart: Document 17"/>
          <p:cNvSpPr/>
          <p:nvPr/>
        </p:nvSpPr>
        <p:spPr>
          <a:xfrm>
            <a:off x="-43199" y="10758"/>
            <a:ext cx="12387599" cy="177722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E20C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-733813" y="-130068"/>
            <a:ext cx="2350911" cy="1706647"/>
            <a:chOff x="-2957976" y="-1125796"/>
            <a:chExt cx="2469633" cy="2296731"/>
          </a:xfrm>
        </p:grpSpPr>
        <p:sp>
          <p:nvSpPr>
            <p:cNvPr id="7" name="Oval 6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E20C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-62502" y="190431"/>
            <a:ext cx="1341530" cy="830948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4800" b="1" dirty="0">
                <a:solidFill>
                  <a:srgbClr val="E20CA5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73966" y="348912"/>
            <a:ext cx="10718034" cy="830948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4800" b="1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ea typeface="Arial-Rounded" pitchFamily="34" charset="0"/>
                <a:cs typeface="Arial-Rounded" pitchFamily="34" charset="0"/>
              </a:rPr>
              <a:t>ĐẤT NƯỚC VÀ CON NGƯỜI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500341" y="2382397"/>
            <a:ext cx="10132859" cy="1454435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rgbClr val="E20C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" name="Rectangle 10"/>
            <p:cNvSpPr/>
            <p:nvPr/>
          </p:nvSpPr>
          <p:spPr>
            <a:xfrm>
              <a:off x="9589679" y="1015739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59418" y="2397203"/>
            <a:ext cx="1378806" cy="1412343"/>
            <a:chOff x="1149549" y="1066515"/>
            <a:chExt cx="992332" cy="992332"/>
          </a:xfrm>
          <a:solidFill>
            <a:srgbClr val="F0720A"/>
          </a:solidFill>
        </p:grpSpPr>
        <p:sp>
          <p:nvSpPr>
            <p:cNvPr id="17" name="Oval 16"/>
            <p:cNvSpPr/>
            <p:nvPr/>
          </p:nvSpPr>
          <p:spPr>
            <a:xfrm>
              <a:off x="1149549" y="1066515"/>
              <a:ext cx="992332" cy="99233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1188514" y="1081550"/>
              <a:ext cx="914400" cy="914400"/>
            </a:xfrm>
            <a:prstGeom prst="ellipse">
              <a:avLst/>
            </a:prstGeom>
            <a:solidFill>
              <a:srgbClr val="E20CA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92016" y="2441009"/>
            <a:ext cx="990600" cy="1477279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3600" b="1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</a:p>
          <a:p>
            <a:pPr algn="ctr"/>
            <a:r>
              <a:rPr lang="en-US" sz="5400" b="1" dirty="0" smtClean="0">
                <a:solidFill>
                  <a:prstClr val="white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4</a:t>
            </a:r>
            <a:endParaRPr lang="en-US" sz="5400" b="1" dirty="0">
              <a:solidFill>
                <a:prstClr val="white"/>
              </a:solidFill>
              <a:latin typeface="Arial Rounded MT Bold" pitchFamily="34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00200" y="2594098"/>
            <a:ext cx="8763000" cy="76939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7030A0"/>
                </a:solidFill>
                <a:ea typeface="Arial-Rounded" pitchFamily="34" charset="0"/>
                <a:cs typeface="Arial-Rounded" pitchFamily="34" charset="0"/>
              </a:rPr>
              <a:t>RUỘNG BẬC THANG Ở SA PA</a:t>
            </a:r>
            <a:endParaRPr lang="en-US" sz="4400" b="1" dirty="0">
              <a:solidFill>
                <a:srgbClr val="7030A0"/>
              </a:solidFill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16200000">
            <a:off x="-68429" y="3994086"/>
            <a:ext cx="2932345" cy="2795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10800000">
            <a:off x="9439863" y="4050164"/>
            <a:ext cx="2752137" cy="2855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084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27"/>
    </mc:Choice>
    <mc:Fallback xmlns="">
      <p:transition spd="slow" advTm="12227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34508" y="0"/>
            <a:ext cx="8839200" cy="609600"/>
            <a:chOff x="2947888" y="63998"/>
            <a:chExt cx="9024759" cy="609600"/>
          </a:xfrm>
        </p:grpSpPr>
        <p:sp>
          <p:nvSpPr>
            <p:cNvPr id="5" name="Oval 4"/>
            <p:cNvSpPr/>
            <p:nvPr/>
          </p:nvSpPr>
          <p:spPr>
            <a:xfrm>
              <a:off x="2947888" y="63998"/>
              <a:ext cx="609600" cy="609600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prstClr val="white"/>
                  </a:solidFill>
                  <a:latin typeface="Arial Rounded MT Bold" pitchFamily="34" charset="0"/>
                  <a:cs typeface="Times New Roman" pitchFamily="18" charset="0"/>
                </a:rPr>
                <a:t>5</a:t>
              </a:r>
              <a:endParaRPr lang="en-US" sz="2800" b="1" dirty="0">
                <a:solidFill>
                  <a:prstClr val="white"/>
                </a:solidFill>
                <a:latin typeface="Arial Rounded MT Bold" pitchFamily="34" charset="0"/>
                <a:cs typeface="Times New Roman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557488" y="63998"/>
              <a:ext cx="8415159" cy="523208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2800" b="1" dirty="0" err="1" smtClean="0">
                  <a:solidFill>
                    <a:prstClr val="black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Hát</a:t>
              </a:r>
              <a:r>
                <a:rPr lang="en-US" sz="2800" b="1" dirty="0" smtClean="0">
                  <a:solidFill>
                    <a:prstClr val="black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 smtClean="0">
                  <a:solidFill>
                    <a:prstClr val="black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một</a:t>
              </a:r>
              <a:r>
                <a:rPr lang="en-US" sz="2800" b="1" dirty="0" smtClean="0">
                  <a:solidFill>
                    <a:prstClr val="black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 smtClean="0">
                  <a:solidFill>
                    <a:prstClr val="black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bài</a:t>
              </a:r>
              <a:r>
                <a:rPr lang="en-US" sz="2800" b="1" dirty="0" smtClean="0">
                  <a:solidFill>
                    <a:prstClr val="black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 smtClean="0">
                  <a:solidFill>
                    <a:prstClr val="black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hát</a:t>
              </a:r>
              <a:r>
                <a:rPr lang="en-US" sz="2800" b="1" dirty="0" smtClean="0">
                  <a:solidFill>
                    <a:prstClr val="black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 smtClean="0">
                  <a:solidFill>
                    <a:prstClr val="black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về</a:t>
              </a:r>
              <a:r>
                <a:rPr lang="en-US" sz="2800" b="1" dirty="0" smtClean="0">
                  <a:solidFill>
                    <a:prstClr val="black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 smtClean="0">
                  <a:solidFill>
                    <a:prstClr val="black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quê</a:t>
              </a:r>
              <a:r>
                <a:rPr lang="en-US" sz="2800" b="1" dirty="0" smtClean="0">
                  <a:solidFill>
                    <a:prstClr val="black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 smtClean="0">
                  <a:solidFill>
                    <a:prstClr val="black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hương</a:t>
              </a:r>
              <a:r>
                <a:rPr lang="en-US" sz="2800" b="1" dirty="0" smtClean="0">
                  <a:solidFill>
                    <a:prstClr val="black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:</a:t>
              </a:r>
              <a:endParaRPr lang="en-US" sz="2800" b="1" i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t="9392" r="-323"/>
          <a:stretch/>
        </p:blipFill>
        <p:spPr>
          <a:xfrm>
            <a:off x="235414" y="654505"/>
            <a:ext cx="11708057" cy="5985445"/>
          </a:xfrm>
          <a:prstGeom prst="rect">
            <a:avLst/>
          </a:prstGeom>
        </p:spPr>
      </p:pic>
      <p:pic>
        <p:nvPicPr>
          <p:cNvPr id="8" name="Que-Huong-tuoi-dep-Dang-cap-nh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33871" y="60303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432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03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6629400"/>
            <a:ext cx="12192000" cy="228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" y="0"/>
            <a:ext cx="12192000" cy="228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823" y="119967"/>
            <a:ext cx="12060814" cy="6738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298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551"/>
    </mc:Choice>
    <mc:Fallback xmlns="">
      <p:transition spd="slow" advTm="2755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66" y="690035"/>
            <a:ext cx="11037194" cy="47914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31521" y="166815"/>
            <a:ext cx="72729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Quan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sát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tranh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về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cảnh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vùng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cao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209822" y="5345723"/>
            <a:ext cx="99317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eriod"/>
            </a:pPr>
            <a:r>
              <a:rPr lang="en-US" sz="2800" dirty="0" err="1" smtClean="0"/>
              <a:t>Hình</a:t>
            </a:r>
            <a:r>
              <a:rPr lang="en-US" sz="2800" dirty="0" smtClean="0"/>
              <a:t> </a:t>
            </a:r>
            <a:r>
              <a:rPr lang="en-US" sz="2800" dirty="0" err="1" smtClean="0"/>
              <a:t>ảnh</a:t>
            </a:r>
            <a:r>
              <a:rPr lang="en-US" sz="2800" dirty="0" smtClean="0"/>
              <a:t> </a:t>
            </a:r>
            <a:r>
              <a:rPr lang="en-US" sz="2800" dirty="0" err="1" smtClean="0"/>
              <a:t>nào</a:t>
            </a:r>
            <a:r>
              <a:rPr lang="en-US" sz="2800" dirty="0" smtClean="0"/>
              <a:t> </a:t>
            </a:r>
            <a:r>
              <a:rPr lang="en-US" sz="2800" dirty="0" err="1" smtClean="0"/>
              <a:t>trong</a:t>
            </a:r>
            <a:r>
              <a:rPr lang="en-US" sz="2800" dirty="0" smtClean="0"/>
              <a:t> </a:t>
            </a:r>
            <a:r>
              <a:rPr lang="en-US" sz="2800" dirty="0" err="1" smtClean="0"/>
              <a:t>tranh</a:t>
            </a:r>
            <a:r>
              <a:rPr lang="en-US" sz="2800" dirty="0" smtClean="0"/>
              <a:t> </a:t>
            </a:r>
            <a:r>
              <a:rPr lang="en-US" sz="2800" dirty="0" err="1" smtClean="0"/>
              <a:t>khiến</a:t>
            </a:r>
            <a:r>
              <a:rPr lang="en-US" sz="2800" dirty="0" smtClean="0"/>
              <a:t> </a:t>
            </a:r>
            <a:r>
              <a:rPr lang="en-US" sz="2800" dirty="0" err="1" smtClean="0"/>
              <a:t>em</a:t>
            </a:r>
            <a:r>
              <a:rPr lang="en-US" sz="2800" dirty="0" smtClean="0"/>
              <a:t> </a:t>
            </a:r>
            <a:r>
              <a:rPr lang="en-US" sz="2800" dirty="0" err="1" smtClean="0"/>
              <a:t>chú</a:t>
            </a:r>
            <a:r>
              <a:rPr lang="en-US" sz="2800" dirty="0" smtClean="0"/>
              <a:t> ý </a:t>
            </a:r>
            <a:r>
              <a:rPr lang="en-US" sz="2800" dirty="0" err="1" smtClean="0"/>
              <a:t>nhất</a:t>
            </a:r>
            <a:r>
              <a:rPr lang="en-US" sz="2800" dirty="0" smtClean="0"/>
              <a:t>?</a:t>
            </a:r>
          </a:p>
          <a:p>
            <a:r>
              <a:rPr lang="en-US" sz="2800" dirty="0" smtClean="0"/>
              <a:t>b. </a:t>
            </a:r>
            <a:r>
              <a:rPr lang="en-US" sz="2800" dirty="0" err="1" smtClean="0"/>
              <a:t>Em</a:t>
            </a:r>
            <a:r>
              <a:rPr lang="en-US" sz="2800" dirty="0" smtClean="0"/>
              <a:t> </a:t>
            </a:r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en-US" sz="2800" dirty="0" err="1" smtClean="0"/>
              <a:t>thích</a:t>
            </a:r>
            <a:r>
              <a:rPr lang="en-US" sz="2800" dirty="0" smtClean="0"/>
              <a:t> </a:t>
            </a:r>
            <a:r>
              <a:rPr lang="en-US" sz="2800" dirty="0" err="1" smtClean="0"/>
              <a:t>cảnh</a:t>
            </a:r>
            <a:r>
              <a:rPr lang="en-US" sz="2800" dirty="0" smtClean="0"/>
              <a:t> </a:t>
            </a:r>
            <a:r>
              <a:rPr lang="en-US" sz="2800" dirty="0" err="1" smtClean="0"/>
              <a:t>vật</a:t>
            </a:r>
            <a:r>
              <a:rPr lang="en-US" sz="2800" dirty="0" smtClean="0"/>
              <a:t> </a:t>
            </a:r>
            <a:r>
              <a:rPr lang="en-US" sz="2800" dirty="0" err="1" smtClean="0"/>
              <a:t>trong</a:t>
            </a:r>
            <a:r>
              <a:rPr lang="en-US" sz="2800" dirty="0" smtClean="0"/>
              <a:t> </a:t>
            </a:r>
            <a:r>
              <a:rPr lang="en-US" sz="2800" dirty="0" err="1" smtClean="0"/>
              <a:t>tranh</a:t>
            </a:r>
            <a:r>
              <a:rPr lang="en-US" sz="2800" dirty="0" smtClean="0"/>
              <a:t> </a:t>
            </a:r>
            <a:r>
              <a:rPr lang="en-US" sz="2800" dirty="0" err="1" smtClean="0"/>
              <a:t>không</a:t>
            </a:r>
            <a:r>
              <a:rPr lang="en-US" sz="2800" dirty="0" smtClean="0"/>
              <a:t>? </a:t>
            </a:r>
            <a:r>
              <a:rPr lang="en-US" sz="2800" dirty="0" err="1" smtClean="0"/>
              <a:t>Vì</a:t>
            </a:r>
            <a:r>
              <a:rPr lang="en-US" sz="2800" dirty="0" smtClean="0"/>
              <a:t> </a:t>
            </a:r>
            <a:r>
              <a:rPr lang="en-US" sz="2800" dirty="0" err="1" smtClean="0"/>
              <a:t>sao</a:t>
            </a:r>
            <a:r>
              <a:rPr lang="en-US" sz="2800" dirty="0" smtClean="0"/>
              <a:t>?</a:t>
            </a:r>
          </a:p>
        </p:txBody>
      </p:sp>
      <p:sp>
        <p:nvSpPr>
          <p:cNvPr id="9" name="Oval 8"/>
          <p:cNvSpPr/>
          <p:nvPr/>
        </p:nvSpPr>
        <p:spPr>
          <a:xfrm>
            <a:off x="125602" y="164137"/>
            <a:ext cx="649127" cy="528576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  <a:endParaRPr lang="en-US" sz="3200" b="1" dirty="0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14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999"/>
    </mc:Choice>
    <mc:Fallback xmlns="">
      <p:transition spd="slow" advTm="49999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86433" y="0"/>
            <a:ext cx="3205567" cy="21523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456006"/>
            <a:ext cx="1201380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/>
              <a:t>Ruộng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bậc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thang</a:t>
            </a:r>
            <a:r>
              <a:rPr lang="en-US" sz="3600" b="1" dirty="0" smtClean="0"/>
              <a:t> ở Sa Pa</a:t>
            </a:r>
          </a:p>
          <a:p>
            <a:pPr algn="just"/>
            <a:r>
              <a:rPr lang="en-US" sz="3600" dirty="0" smtClean="0"/>
              <a:t>       </a:t>
            </a:r>
            <a:r>
              <a:rPr lang="en-US" sz="3600" dirty="0" err="1" smtClean="0"/>
              <a:t>Đến</a:t>
            </a:r>
            <a:r>
              <a:rPr lang="en-US" sz="3600" dirty="0" smtClean="0"/>
              <a:t> Sa Pa </a:t>
            </a:r>
            <a:r>
              <a:rPr lang="en-US" sz="3600" dirty="0" err="1" smtClean="0"/>
              <a:t>vào</a:t>
            </a:r>
            <a:r>
              <a:rPr lang="en-US" sz="3600" dirty="0" smtClean="0"/>
              <a:t> </a:t>
            </a:r>
            <a:r>
              <a:rPr lang="en-US" sz="3600" dirty="0" err="1" smtClean="0"/>
              <a:t>mùa</a:t>
            </a:r>
            <a:r>
              <a:rPr lang="en-US" sz="3600" dirty="0" smtClean="0"/>
              <a:t> </a:t>
            </a:r>
            <a:r>
              <a:rPr lang="en-US" sz="3600" dirty="0" err="1" smtClean="0"/>
              <a:t>lúa</a:t>
            </a:r>
            <a:r>
              <a:rPr lang="en-US" sz="3600" dirty="0" smtClean="0"/>
              <a:t> </a:t>
            </a:r>
            <a:r>
              <a:rPr lang="en-US" sz="3600" dirty="0" err="1" smtClean="0"/>
              <a:t>chín</a:t>
            </a:r>
            <a:r>
              <a:rPr lang="en-US" sz="3600" dirty="0" smtClean="0"/>
              <a:t>, </a:t>
            </a:r>
            <a:r>
              <a:rPr lang="en-US" sz="3600" dirty="0" err="1" smtClean="0"/>
              <a:t>khách</a:t>
            </a:r>
            <a:r>
              <a:rPr lang="en-US" sz="3600" dirty="0" smtClean="0"/>
              <a:t> du </a:t>
            </a:r>
            <a:r>
              <a:rPr lang="en-US" sz="3600" dirty="0" err="1" smtClean="0"/>
              <a:t>lịch</a:t>
            </a:r>
            <a:r>
              <a:rPr lang="en-US" sz="3600" dirty="0" smtClean="0"/>
              <a:t> </a:t>
            </a:r>
            <a:r>
              <a:rPr lang="en-US" sz="3600" dirty="0" err="1" smtClean="0"/>
              <a:t>có</a:t>
            </a:r>
            <a:r>
              <a:rPr lang="en-US" sz="3600" dirty="0" smtClean="0"/>
              <a:t> </a:t>
            </a:r>
            <a:r>
              <a:rPr lang="en-US" sz="3600" dirty="0" err="1" smtClean="0"/>
              <a:t>dịp</a:t>
            </a:r>
            <a:r>
              <a:rPr lang="en-US" sz="3600" dirty="0" smtClean="0"/>
              <a:t> </a:t>
            </a:r>
            <a:r>
              <a:rPr lang="en-US" sz="3600" dirty="0" err="1" smtClean="0"/>
              <a:t>ngắm</a:t>
            </a:r>
            <a:r>
              <a:rPr lang="en-US" sz="3600" dirty="0" smtClean="0"/>
              <a:t> </a:t>
            </a:r>
            <a:r>
              <a:rPr lang="en-US" sz="3600" dirty="0" err="1" smtClean="0"/>
              <a:t>nhìn</a:t>
            </a:r>
            <a:r>
              <a:rPr lang="en-US" sz="3600" dirty="0" smtClean="0"/>
              <a:t> </a:t>
            </a:r>
            <a:r>
              <a:rPr lang="en-US" sz="3600" dirty="0" err="1" smtClean="0"/>
              <a:t>vẻ</a:t>
            </a:r>
            <a:r>
              <a:rPr lang="en-US" sz="3600" dirty="0" smtClean="0"/>
              <a:t> </a:t>
            </a:r>
            <a:r>
              <a:rPr lang="en-US" sz="3600" dirty="0" err="1" smtClean="0"/>
              <a:t>đẹp</a:t>
            </a:r>
            <a:r>
              <a:rPr lang="en-US" sz="3600" dirty="0" smtClean="0"/>
              <a:t> </a:t>
            </a:r>
            <a:r>
              <a:rPr lang="en-US" sz="3600" dirty="0" err="1" smtClean="0"/>
              <a:t>rực</a:t>
            </a:r>
            <a:r>
              <a:rPr lang="en-US" sz="3600" dirty="0" smtClean="0"/>
              <a:t> </a:t>
            </a:r>
            <a:r>
              <a:rPr lang="en-US" sz="3600" dirty="0" err="1" smtClean="0"/>
              <a:t>rỡ</a:t>
            </a:r>
            <a:r>
              <a:rPr lang="en-US" sz="3600" dirty="0" smtClean="0"/>
              <a:t> </a:t>
            </a:r>
            <a:r>
              <a:rPr lang="en-US" sz="3600" dirty="0" err="1" smtClean="0"/>
              <a:t>của</a:t>
            </a:r>
            <a:r>
              <a:rPr lang="en-US" sz="3600" dirty="0" smtClean="0"/>
              <a:t> </a:t>
            </a:r>
            <a:r>
              <a:rPr lang="en-US" sz="3600" dirty="0" err="1" smtClean="0"/>
              <a:t>những</a:t>
            </a:r>
            <a:r>
              <a:rPr lang="en-US" sz="3600" dirty="0" smtClean="0"/>
              <a:t> </a:t>
            </a:r>
            <a:r>
              <a:rPr lang="en-US" sz="3600" dirty="0" err="1" smtClean="0"/>
              <a:t>khu</a:t>
            </a:r>
            <a:r>
              <a:rPr lang="en-US" sz="3600" dirty="0" smtClean="0"/>
              <a:t> </a:t>
            </a:r>
            <a:r>
              <a:rPr lang="en-US" sz="3600" dirty="0" err="1" smtClean="0"/>
              <a:t>ruộng</a:t>
            </a:r>
            <a:r>
              <a:rPr lang="en-US" sz="3600" dirty="0" smtClean="0"/>
              <a:t> </a:t>
            </a:r>
            <a:r>
              <a:rPr lang="en-US" sz="3600" dirty="0" err="1" smtClean="0"/>
              <a:t>bậc</a:t>
            </a:r>
            <a:r>
              <a:rPr lang="en-US" sz="3600" dirty="0" smtClean="0"/>
              <a:t> </a:t>
            </a:r>
            <a:r>
              <a:rPr lang="en-US" sz="3600" dirty="0" err="1" smtClean="0"/>
              <a:t>thang</a:t>
            </a:r>
            <a:r>
              <a:rPr lang="en-US" sz="3600" dirty="0" smtClean="0"/>
              <a:t>. </a:t>
            </a:r>
            <a:r>
              <a:rPr lang="en-US" sz="3600" dirty="0" err="1" smtClean="0"/>
              <a:t>Nhìn</a:t>
            </a:r>
            <a:r>
              <a:rPr lang="en-US" sz="3600" dirty="0" smtClean="0"/>
              <a:t> </a:t>
            </a:r>
            <a:r>
              <a:rPr lang="en-US" sz="3600" dirty="0" err="1" smtClean="0"/>
              <a:t>xa</a:t>
            </a:r>
            <a:r>
              <a:rPr lang="en-US" sz="3600" dirty="0" smtClean="0"/>
              <a:t>, </a:t>
            </a:r>
            <a:r>
              <a:rPr lang="en-US" sz="3600" dirty="0" err="1" smtClean="0"/>
              <a:t>chúng</a:t>
            </a:r>
            <a:r>
              <a:rPr lang="en-US" sz="3600" dirty="0" smtClean="0"/>
              <a:t> </a:t>
            </a:r>
            <a:r>
              <a:rPr lang="en-US" sz="3600" dirty="0" err="1" smtClean="0"/>
              <a:t>giống</a:t>
            </a:r>
            <a:r>
              <a:rPr lang="en-US" sz="3600" dirty="0" smtClean="0"/>
              <a:t> </a:t>
            </a:r>
            <a:r>
              <a:rPr lang="en-US" sz="3600" dirty="0" err="1" smtClean="0"/>
              <a:t>như</a:t>
            </a:r>
            <a:r>
              <a:rPr lang="en-US" sz="3600" dirty="0" smtClean="0"/>
              <a:t> </a:t>
            </a:r>
            <a:r>
              <a:rPr lang="en-US" sz="3600" dirty="0" err="1" smtClean="0"/>
              <a:t>những</a:t>
            </a:r>
            <a:r>
              <a:rPr lang="en-US" sz="3600" dirty="0" smtClean="0"/>
              <a:t> </a:t>
            </a:r>
            <a:r>
              <a:rPr lang="en-US" sz="3600" dirty="0" err="1" smtClean="0"/>
              <a:t>bậc</a:t>
            </a:r>
            <a:r>
              <a:rPr lang="en-US" sz="3600" dirty="0" smtClean="0"/>
              <a:t> </a:t>
            </a:r>
            <a:r>
              <a:rPr lang="en-US" sz="3600" dirty="0" err="1" smtClean="0"/>
              <a:t>thang</a:t>
            </a:r>
            <a:r>
              <a:rPr lang="en-US" sz="3600" dirty="0" smtClean="0"/>
              <a:t> </a:t>
            </a:r>
            <a:r>
              <a:rPr lang="en-US" sz="3600" dirty="0" err="1" smtClean="0"/>
              <a:t>khổng</a:t>
            </a:r>
            <a:r>
              <a:rPr lang="en-US" sz="3600" dirty="0" smtClean="0"/>
              <a:t> </a:t>
            </a:r>
            <a:r>
              <a:rPr lang="en-US" sz="3600" dirty="0" err="1" smtClean="0"/>
              <a:t>lồ</a:t>
            </a:r>
            <a:r>
              <a:rPr lang="en-US" sz="3600" dirty="0" smtClean="0"/>
              <a:t>. </a:t>
            </a:r>
            <a:r>
              <a:rPr lang="en-US" sz="3600" dirty="0" err="1" smtClean="0"/>
              <a:t>Từng</a:t>
            </a:r>
            <a:r>
              <a:rPr lang="en-US" sz="3600" dirty="0" smtClean="0"/>
              <a:t> </a:t>
            </a:r>
            <a:r>
              <a:rPr lang="en-US" sz="3600" dirty="0" err="1" smtClean="0"/>
              <a:t>bậc</a:t>
            </a:r>
            <a:r>
              <a:rPr lang="en-US" sz="3600" dirty="0" smtClean="0"/>
              <a:t>, </a:t>
            </a:r>
            <a:r>
              <a:rPr lang="en-US" sz="3600" dirty="0" err="1" smtClean="0"/>
              <a:t>từng</a:t>
            </a:r>
            <a:r>
              <a:rPr lang="en-US" sz="3600" dirty="0" smtClean="0"/>
              <a:t> </a:t>
            </a:r>
            <a:r>
              <a:rPr lang="en-US" sz="3600" dirty="0" err="1" smtClean="0"/>
              <a:t>bậc</a:t>
            </a:r>
            <a:r>
              <a:rPr lang="en-US" sz="3600" dirty="0" smtClean="0"/>
              <a:t> </a:t>
            </a:r>
            <a:r>
              <a:rPr lang="en-US" sz="3600" dirty="0" err="1" smtClean="0"/>
              <a:t>như</a:t>
            </a:r>
            <a:r>
              <a:rPr lang="en-US" sz="3600" dirty="0" smtClean="0"/>
              <a:t> </a:t>
            </a:r>
            <a:r>
              <a:rPr lang="en-US" sz="3600" dirty="0" err="1" smtClean="0"/>
              <a:t>nối</a:t>
            </a:r>
            <a:r>
              <a:rPr lang="en-US" sz="3600" dirty="0" smtClean="0"/>
              <a:t> </a:t>
            </a:r>
            <a:r>
              <a:rPr lang="en-US" sz="3600" dirty="0" err="1" smtClean="0"/>
              <a:t>mặt</a:t>
            </a:r>
            <a:r>
              <a:rPr lang="en-US" sz="3600" dirty="0" smtClean="0"/>
              <a:t> </a:t>
            </a:r>
            <a:r>
              <a:rPr lang="en-US" sz="3600" dirty="0" err="1" smtClean="0"/>
              <a:t>đất</a:t>
            </a:r>
            <a:r>
              <a:rPr lang="en-US" sz="3600" dirty="0" smtClean="0"/>
              <a:t> </a:t>
            </a:r>
            <a:r>
              <a:rPr lang="en-US" sz="3600" dirty="0" err="1" smtClean="0"/>
              <a:t>với</a:t>
            </a:r>
            <a:r>
              <a:rPr lang="en-US" sz="3600" dirty="0" smtClean="0"/>
              <a:t> </a:t>
            </a:r>
            <a:r>
              <a:rPr lang="en-US" sz="3600" dirty="0" err="1" smtClean="0"/>
              <a:t>bầu</a:t>
            </a:r>
            <a:r>
              <a:rPr lang="en-US" sz="3600" dirty="0" smtClean="0"/>
              <a:t> </a:t>
            </a:r>
            <a:r>
              <a:rPr lang="en-US" sz="3600" dirty="0" err="1" smtClean="0"/>
              <a:t>trời</a:t>
            </a:r>
            <a:r>
              <a:rPr lang="en-US" sz="3600" dirty="0" smtClean="0"/>
              <a:t>. </a:t>
            </a:r>
            <a:r>
              <a:rPr lang="en-US" sz="3600" dirty="0" err="1" smtClean="0"/>
              <a:t>Một</a:t>
            </a:r>
            <a:r>
              <a:rPr lang="en-US" sz="3600" dirty="0" smtClean="0"/>
              <a:t> </a:t>
            </a:r>
            <a:r>
              <a:rPr lang="en-US" sz="3600" dirty="0" err="1" smtClean="0"/>
              <a:t>màu</a:t>
            </a:r>
            <a:r>
              <a:rPr lang="en-US" sz="3600" dirty="0" smtClean="0"/>
              <a:t> </a:t>
            </a:r>
            <a:r>
              <a:rPr lang="en-US" sz="3600" dirty="0" err="1" smtClean="0"/>
              <a:t>vàng</a:t>
            </a:r>
            <a:r>
              <a:rPr lang="en-US" sz="3600" dirty="0" smtClean="0"/>
              <a:t> </a:t>
            </a:r>
            <a:r>
              <a:rPr lang="en-US" sz="3600" dirty="0" err="1" smtClean="0"/>
              <a:t>trải</a:t>
            </a:r>
            <a:r>
              <a:rPr lang="en-US" sz="3600" dirty="0" smtClean="0"/>
              <a:t> </a:t>
            </a:r>
            <a:r>
              <a:rPr lang="en-US" sz="3600" dirty="0" err="1" smtClean="0"/>
              <a:t>dài</a:t>
            </a:r>
            <a:r>
              <a:rPr lang="en-US" sz="3600" dirty="0" smtClean="0"/>
              <a:t> </a:t>
            </a:r>
            <a:r>
              <a:rPr lang="en-US" sz="3600" dirty="0" err="1" smtClean="0"/>
              <a:t>bất</a:t>
            </a:r>
            <a:r>
              <a:rPr lang="en-US" sz="3600" dirty="0" smtClean="0"/>
              <a:t> </a:t>
            </a:r>
            <a:r>
              <a:rPr lang="en-US" sz="3600" dirty="0" err="1" smtClean="0"/>
              <a:t>tận</a:t>
            </a:r>
            <a:r>
              <a:rPr lang="en-US" sz="3600" dirty="0" smtClean="0"/>
              <a:t>. </a:t>
            </a:r>
            <a:r>
              <a:rPr lang="en-US" sz="3600" dirty="0" err="1" smtClean="0"/>
              <a:t>Đâu</a:t>
            </a:r>
            <a:r>
              <a:rPr lang="en-US" sz="3600" dirty="0" smtClean="0"/>
              <a:t> </a:t>
            </a:r>
            <a:r>
              <a:rPr lang="en-US" sz="3600" dirty="0" err="1" smtClean="0"/>
              <a:t>đâu</a:t>
            </a:r>
            <a:r>
              <a:rPr lang="en-US" sz="3600" dirty="0" smtClean="0"/>
              <a:t> </a:t>
            </a:r>
            <a:r>
              <a:rPr lang="en-US" sz="3600" dirty="0" err="1" smtClean="0"/>
              <a:t>cũng</a:t>
            </a:r>
            <a:r>
              <a:rPr lang="en-US" sz="3600" dirty="0" smtClean="0"/>
              <a:t> </a:t>
            </a:r>
            <a:r>
              <a:rPr lang="en-US" sz="3600" dirty="0" err="1" smtClean="0"/>
              <a:t>ngạt</a:t>
            </a:r>
            <a:r>
              <a:rPr lang="en-US" sz="3600" dirty="0" smtClean="0"/>
              <a:t> </a:t>
            </a:r>
            <a:r>
              <a:rPr lang="en-US" sz="3600" dirty="0" err="1" smtClean="0"/>
              <a:t>ngào</a:t>
            </a:r>
            <a:r>
              <a:rPr lang="en-US" sz="3600" dirty="0" smtClean="0"/>
              <a:t> </a:t>
            </a:r>
            <a:r>
              <a:rPr lang="en-US" sz="3600" dirty="0" err="1" smtClean="0"/>
              <a:t>hương</a:t>
            </a:r>
            <a:r>
              <a:rPr lang="en-US" sz="3600" dirty="0" smtClean="0"/>
              <a:t> </a:t>
            </a:r>
            <a:r>
              <a:rPr lang="en-US" sz="3600" dirty="0" err="1" smtClean="0"/>
              <a:t>lúa</a:t>
            </a:r>
            <a:r>
              <a:rPr lang="en-US" sz="3600" dirty="0" smtClean="0"/>
              <a:t>.</a:t>
            </a:r>
          </a:p>
          <a:p>
            <a:pPr algn="just"/>
            <a:r>
              <a:rPr lang="en-US" sz="3600" dirty="0"/>
              <a:t> </a:t>
            </a:r>
            <a:r>
              <a:rPr lang="en-US" sz="3600" dirty="0" smtClean="0"/>
              <a:t>      </a:t>
            </a:r>
            <a:r>
              <a:rPr lang="en-US" sz="3600" dirty="0" err="1" smtClean="0"/>
              <a:t>Những</a:t>
            </a:r>
            <a:r>
              <a:rPr lang="en-US" sz="3600" dirty="0" smtClean="0"/>
              <a:t> </a:t>
            </a:r>
            <a:r>
              <a:rPr lang="en-US" sz="3600" dirty="0" err="1" smtClean="0"/>
              <a:t>khu</a:t>
            </a:r>
            <a:r>
              <a:rPr lang="en-US" sz="3600" dirty="0" smtClean="0"/>
              <a:t> </a:t>
            </a:r>
            <a:r>
              <a:rPr lang="en-US" sz="3600" dirty="0" err="1" smtClean="0"/>
              <a:t>ruộng</a:t>
            </a:r>
            <a:r>
              <a:rPr lang="en-US" sz="3600" dirty="0" smtClean="0"/>
              <a:t> </a:t>
            </a:r>
            <a:r>
              <a:rPr lang="en-US" sz="3600" dirty="0" err="1" smtClean="0"/>
              <a:t>bậc</a:t>
            </a:r>
            <a:r>
              <a:rPr lang="en-US" sz="3600" dirty="0" smtClean="0"/>
              <a:t> </a:t>
            </a:r>
            <a:r>
              <a:rPr lang="en-US" sz="3600" dirty="0" err="1" smtClean="0"/>
              <a:t>thang</a:t>
            </a:r>
            <a:r>
              <a:rPr lang="en-US" sz="3600" dirty="0" smtClean="0"/>
              <a:t> ở Sa Pa </a:t>
            </a:r>
            <a:r>
              <a:rPr lang="en-US" sz="3600" dirty="0" err="1" smtClean="0"/>
              <a:t>đã</a:t>
            </a:r>
            <a:r>
              <a:rPr lang="en-US" sz="3600" dirty="0" smtClean="0"/>
              <a:t> </a:t>
            </a:r>
            <a:r>
              <a:rPr lang="en-US" sz="3600" dirty="0" err="1" smtClean="0"/>
              <a:t>có</a:t>
            </a:r>
            <a:r>
              <a:rPr lang="en-US" sz="3600" dirty="0" smtClean="0"/>
              <a:t> </a:t>
            </a:r>
            <a:r>
              <a:rPr lang="en-US" sz="3600" dirty="0" err="1" smtClean="0"/>
              <a:t>từ</a:t>
            </a:r>
            <a:r>
              <a:rPr lang="en-US" sz="3600" dirty="0" smtClean="0"/>
              <a:t> </a:t>
            </a:r>
            <a:r>
              <a:rPr lang="en-US" sz="3600" dirty="0" err="1" smtClean="0"/>
              <a:t>hàng</a:t>
            </a:r>
            <a:r>
              <a:rPr lang="en-US" sz="3600" dirty="0" smtClean="0"/>
              <a:t> </a:t>
            </a:r>
            <a:r>
              <a:rPr lang="en-US" sz="3600" dirty="0" err="1" smtClean="0"/>
              <a:t>trăm</a:t>
            </a:r>
            <a:r>
              <a:rPr lang="en-US" sz="3600" dirty="0" smtClean="0"/>
              <a:t> </a:t>
            </a:r>
            <a:r>
              <a:rPr lang="en-US" sz="3600" dirty="0" err="1" smtClean="0"/>
              <a:t>năm</a:t>
            </a:r>
            <a:r>
              <a:rPr lang="en-US" sz="3600" dirty="0" smtClean="0"/>
              <a:t> nay. </a:t>
            </a:r>
            <a:r>
              <a:rPr lang="en-US" sz="3600" dirty="0" err="1" smtClean="0"/>
              <a:t>Chúng</a:t>
            </a:r>
            <a:r>
              <a:rPr lang="en-US" sz="3600" dirty="0" smtClean="0"/>
              <a:t> </a:t>
            </a:r>
            <a:r>
              <a:rPr lang="en-US" sz="3600" dirty="0" err="1" smtClean="0"/>
              <a:t>được</a:t>
            </a:r>
            <a:r>
              <a:rPr lang="en-US" sz="3600" dirty="0" smtClean="0"/>
              <a:t> </a:t>
            </a:r>
            <a:r>
              <a:rPr lang="en-US" sz="3600" dirty="0" err="1" smtClean="0"/>
              <a:t>tạo</a:t>
            </a:r>
            <a:r>
              <a:rPr lang="en-US" sz="3600" dirty="0" smtClean="0"/>
              <a:t> </a:t>
            </a:r>
            <a:r>
              <a:rPr lang="en-US" sz="3600" dirty="0" err="1" smtClean="0"/>
              <a:t>nên</a:t>
            </a:r>
            <a:r>
              <a:rPr lang="en-US" sz="3600" dirty="0" smtClean="0"/>
              <a:t> </a:t>
            </a:r>
            <a:r>
              <a:rPr lang="en-US" sz="3600" dirty="0" err="1" smtClean="0"/>
              <a:t>bởi</a:t>
            </a:r>
            <a:r>
              <a:rPr lang="en-US" sz="3600" dirty="0" smtClean="0"/>
              <a:t> </a:t>
            </a:r>
            <a:r>
              <a:rPr lang="en-US" sz="3600" dirty="0" err="1" smtClean="0"/>
              <a:t>đôi</a:t>
            </a:r>
            <a:r>
              <a:rPr lang="en-US" sz="3600" dirty="0" smtClean="0"/>
              <a:t> </a:t>
            </a:r>
            <a:r>
              <a:rPr lang="en-US" sz="3600" dirty="0" err="1" smtClean="0"/>
              <a:t>bàn</a:t>
            </a:r>
            <a:r>
              <a:rPr lang="en-US" sz="3600" dirty="0" smtClean="0"/>
              <a:t> </a:t>
            </a:r>
            <a:r>
              <a:rPr lang="en-US" sz="3600" dirty="0" err="1" smtClean="0"/>
              <a:t>tay</a:t>
            </a:r>
            <a:r>
              <a:rPr lang="en-US" sz="3600" dirty="0" smtClean="0"/>
              <a:t> </a:t>
            </a:r>
            <a:r>
              <a:rPr lang="en-US" sz="3600" dirty="0" err="1" smtClean="0"/>
              <a:t>chăm</a:t>
            </a:r>
            <a:r>
              <a:rPr lang="en-US" sz="3600" dirty="0" smtClean="0"/>
              <a:t> </a:t>
            </a:r>
            <a:r>
              <a:rPr lang="en-US" sz="3600" dirty="0" err="1" smtClean="0"/>
              <a:t>chỉ</a:t>
            </a:r>
            <a:r>
              <a:rPr lang="en-US" sz="3600" dirty="0" smtClean="0"/>
              <a:t>, </a:t>
            </a:r>
            <a:r>
              <a:rPr lang="en-US" sz="3600" dirty="0" err="1" smtClean="0"/>
              <a:t>cần</a:t>
            </a:r>
            <a:r>
              <a:rPr lang="en-US" sz="3600" dirty="0" smtClean="0"/>
              <a:t> </a:t>
            </a:r>
            <a:r>
              <a:rPr lang="en-US" sz="3600" dirty="0" err="1" smtClean="0"/>
              <a:t>mẫn</a:t>
            </a:r>
            <a:r>
              <a:rPr lang="en-US" sz="3600" dirty="0" smtClean="0"/>
              <a:t> </a:t>
            </a:r>
            <a:r>
              <a:rPr lang="en-US" sz="3600" dirty="0" err="1" smtClean="0"/>
              <a:t>của</a:t>
            </a:r>
            <a:r>
              <a:rPr lang="en-US" sz="3600" dirty="0" smtClean="0"/>
              <a:t> </a:t>
            </a:r>
            <a:r>
              <a:rPr lang="en-US" sz="3600" dirty="0" err="1" smtClean="0"/>
              <a:t>những</a:t>
            </a:r>
            <a:r>
              <a:rPr lang="en-US" sz="3600" dirty="0" smtClean="0"/>
              <a:t> </a:t>
            </a:r>
            <a:r>
              <a:rPr lang="en-US" sz="3600" dirty="0" err="1" smtClean="0"/>
              <a:t>người</a:t>
            </a:r>
            <a:r>
              <a:rPr lang="en-US" sz="3600" dirty="0" smtClean="0"/>
              <a:t> </a:t>
            </a:r>
            <a:r>
              <a:rPr lang="en-US" sz="3600" dirty="0" err="1" smtClean="0"/>
              <a:t>H′mông</a:t>
            </a:r>
            <a:r>
              <a:rPr lang="en-US" sz="3600" dirty="0" smtClean="0"/>
              <a:t>, Dao, </a:t>
            </a:r>
            <a:r>
              <a:rPr lang="en-US" sz="3600" dirty="0" err="1" smtClean="0"/>
              <a:t>Hà</a:t>
            </a:r>
            <a:r>
              <a:rPr lang="en-US" sz="3600" dirty="0" smtClean="0"/>
              <a:t> </a:t>
            </a:r>
            <a:r>
              <a:rPr lang="en-US" sz="3600" dirty="0" err="1" smtClean="0"/>
              <a:t>Nhì</a:t>
            </a:r>
            <a:r>
              <a:rPr lang="en-US" sz="3600" dirty="0" smtClean="0"/>
              <a:t>,…</a:t>
            </a:r>
            <a:r>
              <a:rPr lang="en-US" sz="3600" dirty="0" err="1" smtClean="0"/>
              <a:t>sống</a:t>
            </a:r>
            <a:r>
              <a:rPr lang="en-US" sz="3600" dirty="0" smtClean="0"/>
              <a:t> ở </a:t>
            </a:r>
            <a:r>
              <a:rPr lang="en-US" sz="3600" dirty="0" err="1" smtClean="0"/>
              <a:t>đây</a:t>
            </a:r>
            <a:r>
              <a:rPr lang="en-US" sz="3600" dirty="0" smtClean="0"/>
              <a:t>.</a:t>
            </a:r>
            <a:endParaRPr lang="en-US" sz="3600" dirty="0"/>
          </a:p>
        </p:txBody>
      </p:sp>
      <p:sp>
        <p:nvSpPr>
          <p:cNvPr id="6" name="Oval 5"/>
          <p:cNvSpPr/>
          <p:nvPr/>
        </p:nvSpPr>
        <p:spPr>
          <a:xfrm>
            <a:off x="321543" y="431599"/>
            <a:ext cx="649127" cy="528576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  <a:endParaRPr lang="en-US" sz="3200" b="1" dirty="0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0670" y="394342"/>
            <a:ext cx="1026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/>
              <a:t>Đọc</a:t>
            </a:r>
            <a:endParaRPr lang="en-US" sz="3600" b="1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92C649CB-3FA5-4C61-BF03-50633016B9F7}"/>
              </a:ext>
            </a:extLst>
          </p:cNvPr>
          <p:cNvCxnSpPr/>
          <p:nvPr/>
        </p:nvCxnSpPr>
        <p:spPr>
          <a:xfrm>
            <a:off x="1645920" y="2527496"/>
            <a:ext cx="1012873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92C649CB-3FA5-4C61-BF03-50633016B9F7}"/>
              </a:ext>
            </a:extLst>
          </p:cNvPr>
          <p:cNvCxnSpPr/>
          <p:nvPr/>
        </p:nvCxnSpPr>
        <p:spPr>
          <a:xfrm>
            <a:off x="1439594" y="3104270"/>
            <a:ext cx="1219199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92C649CB-3FA5-4C61-BF03-50633016B9F7}"/>
              </a:ext>
            </a:extLst>
          </p:cNvPr>
          <p:cNvCxnSpPr/>
          <p:nvPr/>
        </p:nvCxnSpPr>
        <p:spPr>
          <a:xfrm>
            <a:off x="1913204" y="4750190"/>
            <a:ext cx="1725638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92C649CB-3FA5-4C61-BF03-50633016B9F7}"/>
              </a:ext>
            </a:extLst>
          </p:cNvPr>
          <p:cNvCxnSpPr/>
          <p:nvPr/>
        </p:nvCxnSpPr>
        <p:spPr>
          <a:xfrm>
            <a:off x="4295335" y="6396111"/>
            <a:ext cx="1371600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pic>
        <p:nvPicPr>
          <p:cNvPr id="3" name="[hanhtrangso.nxbgd.vn] Đọc_ Ruộng bậc thang ở Sapa_HTS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04208" y="6229519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54909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813"/>
    </mc:Choice>
    <mc:Fallback xmlns="">
      <p:transition spd="slow" advTm="858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3753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4723" objId="2"/>
        <p14:stopEvt time="42529" objId="2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6433" y="0"/>
            <a:ext cx="3205567" cy="21523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456006"/>
            <a:ext cx="1201380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prstClr val="black"/>
                </a:solidFill>
              </a:rPr>
              <a:t>Ruộng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bậc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thang</a:t>
            </a:r>
            <a:r>
              <a:rPr lang="en-US" sz="3600" b="1" dirty="0">
                <a:solidFill>
                  <a:prstClr val="black"/>
                </a:solidFill>
              </a:rPr>
              <a:t> ở Sa Pa</a:t>
            </a:r>
          </a:p>
          <a:p>
            <a:pPr algn="just"/>
            <a:r>
              <a:rPr lang="en-US" sz="3600" dirty="0">
                <a:solidFill>
                  <a:prstClr val="black"/>
                </a:solidFill>
              </a:rPr>
              <a:t>       </a:t>
            </a:r>
            <a:r>
              <a:rPr lang="en-US" sz="3600" dirty="0" err="1">
                <a:solidFill>
                  <a:prstClr val="black"/>
                </a:solidFill>
              </a:rPr>
              <a:t>Đến</a:t>
            </a:r>
            <a:r>
              <a:rPr lang="en-US" sz="3600" dirty="0">
                <a:solidFill>
                  <a:prstClr val="black"/>
                </a:solidFill>
              </a:rPr>
              <a:t> Sa Pa </a:t>
            </a:r>
            <a:r>
              <a:rPr lang="en-US" sz="3600" dirty="0" err="1">
                <a:solidFill>
                  <a:prstClr val="black"/>
                </a:solidFill>
              </a:rPr>
              <a:t>vào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mùa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lúa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chín</a:t>
            </a:r>
            <a:r>
              <a:rPr lang="en-US" sz="3600" dirty="0">
                <a:solidFill>
                  <a:prstClr val="black"/>
                </a:solidFill>
              </a:rPr>
              <a:t>, </a:t>
            </a:r>
            <a:r>
              <a:rPr lang="en-US" sz="3600" dirty="0" err="1">
                <a:solidFill>
                  <a:prstClr val="black"/>
                </a:solidFill>
              </a:rPr>
              <a:t>khách</a:t>
            </a:r>
            <a:r>
              <a:rPr lang="en-US" sz="3600" dirty="0">
                <a:solidFill>
                  <a:prstClr val="black"/>
                </a:solidFill>
              </a:rPr>
              <a:t> du </a:t>
            </a:r>
            <a:r>
              <a:rPr lang="en-US" sz="3600" dirty="0" err="1">
                <a:solidFill>
                  <a:prstClr val="black"/>
                </a:solidFill>
              </a:rPr>
              <a:t>lịch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có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dịp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ngắm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nhìn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vẻ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đẹp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rực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rỡ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của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những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khu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ruộng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bậc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thang</a:t>
            </a:r>
            <a:r>
              <a:rPr lang="en-US" sz="3600" dirty="0">
                <a:solidFill>
                  <a:prstClr val="black"/>
                </a:solidFill>
              </a:rPr>
              <a:t>. </a:t>
            </a:r>
            <a:r>
              <a:rPr lang="en-US" sz="3600" dirty="0" err="1">
                <a:solidFill>
                  <a:prstClr val="black"/>
                </a:solidFill>
              </a:rPr>
              <a:t>Nhìn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xa</a:t>
            </a:r>
            <a:r>
              <a:rPr lang="en-US" sz="3600" dirty="0">
                <a:solidFill>
                  <a:prstClr val="black"/>
                </a:solidFill>
              </a:rPr>
              <a:t>, </a:t>
            </a:r>
            <a:r>
              <a:rPr lang="en-US" sz="3600" dirty="0" err="1">
                <a:solidFill>
                  <a:prstClr val="black"/>
                </a:solidFill>
              </a:rPr>
              <a:t>chúng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giống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như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những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bậc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thang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khổng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lồ</a:t>
            </a:r>
            <a:r>
              <a:rPr lang="en-US" sz="3600" dirty="0">
                <a:solidFill>
                  <a:prstClr val="black"/>
                </a:solidFill>
              </a:rPr>
              <a:t>. </a:t>
            </a:r>
            <a:r>
              <a:rPr lang="en-US" sz="3600" dirty="0" err="1">
                <a:solidFill>
                  <a:prstClr val="black"/>
                </a:solidFill>
              </a:rPr>
              <a:t>Từng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bậc</a:t>
            </a:r>
            <a:r>
              <a:rPr lang="en-US" sz="3600" dirty="0">
                <a:solidFill>
                  <a:prstClr val="black"/>
                </a:solidFill>
              </a:rPr>
              <a:t>, </a:t>
            </a:r>
            <a:r>
              <a:rPr lang="en-US" sz="3600" dirty="0" err="1">
                <a:solidFill>
                  <a:prstClr val="black"/>
                </a:solidFill>
              </a:rPr>
              <a:t>từng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bậc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như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nối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mặt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đất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với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bầu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trời</a:t>
            </a:r>
            <a:r>
              <a:rPr lang="en-US" sz="3600" dirty="0" smtClean="0">
                <a:solidFill>
                  <a:prstClr val="black"/>
                </a:solidFill>
              </a:rPr>
              <a:t>. </a:t>
            </a:r>
            <a:r>
              <a:rPr lang="en-US" sz="3600" dirty="0" err="1">
                <a:solidFill>
                  <a:prstClr val="black"/>
                </a:solidFill>
              </a:rPr>
              <a:t>Một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màu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vàng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trải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dài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bất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tận</a:t>
            </a:r>
            <a:r>
              <a:rPr lang="en-US" sz="3600" dirty="0">
                <a:solidFill>
                  <a:prstClr val="black"/>
                </a:solidFill>
              </a:rPr>
              <a:t>. </a:t>
            </a:r>
            <a:r>
              <a:rPr lang="en-US" sz="3600" dirty="0" err="1">
                <a:solidFill>
                  <a:prstClr val="black"/>
                </a:solidFill>
              </a:rPr>
              <a:t>Đâu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đâu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cũng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ngạt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ngào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hương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lúa</a:t>
            </a:r>
            <a:r>
              <a:rPr lang="en-US" sz="3600" dirty="0">
                <a:solidFill>
                  <a:prstClr val="black"/>
                </a:solidFill>
              </a:rPr>
              <a:t>.</a:t>
            </a:r>
          </a:p>
          <a:p>
            <a:pPr algn="just"/>
            <a:r>
              <a:rPr lang="en-US" sz="3600" dirty="0">
                <a:solidFill>
                  <a:prstClr val="black"/>
                </a:solidFill>
              </a:rPr>
              <a:t>       </a:t>
            </a:r>
            <a:r>
              <a:rPr lang="en-US" sz="3600" dirty="0" err="1">
                <a:solidFill>
                  <a:prstClr val="black"/>
                </a:solidFill>
              </a:rPr>
              <a:t>Những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khu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ruộng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bậc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thang</a:t>
            </a:r>
            <a:r>
              <a:rPr lang="en-US" sz="3600" dirty="0">
                <a:solidFill>
                  <a:prstClr val="black"/>
                </a:solidFill>
              </a:rPr>
              <a:t> ở Sa Pa </a:t>
            </a:r>
            <a:r>
              <a:rPr lang="en-US" sz="3600" dirty="0" err="1">
                <a:solidFill>
                  <a:prstClr val="black"/>
                </a:solidFill>
              </a:rPr>
              <a:t>đã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có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từ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hàng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trăm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năm</a:t>
            </a:r>
            <a:r>
              <a:rPr lang="en-US" sz="3600" dirty="0">
                <a:solidFill>
                  <a:prstClr val="black"/>
                </a:solidFill>
              </a:rPr>
              <a:t> nay. </a:t>
            </a:r>
            <a:r>
              <a:rPr lang="en-US" sz="3600" dirty="0" err="1">
                <a:solidFill>
                  <a:prstClr val="black"/>
                </a:solidFill>
              </a:rPr>
              <a:t>Chúng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được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tạo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nên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bởi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đôi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bàn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tay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chăm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chỉ</a:t>
            </a:r>
            <a:r>
              <a:rPr lang="en-US" sz="3600" dirty="0">
                <a:solidFill>
                  <a:prstClr val="black"/>
                </a:solidFill>
              </a:rPr>
              <a:t>, </a:t>
            </a:r>
            <a:r>
              <a:rPr lang="en-US" sz="3600" dirty="0" err="1">
                <a:solidFill>
                  <a:prstClr val="black"/>
                </a:solidFill>
              </a:rPr>
              <a:t>cần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mẫn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của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những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người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H′mông</a:t>
            </a:r>
            <a:r>
              <a:rPr lang="en-US" sz="3600" dirty="0">
                <a:solidFill>
                  <a:prstClr val="black"/>
                </a:solidFill>
              </a:rPr>
              <a:t>, Dao, </a:t>
            </a:r>
            <a:r>
              <a:rPr lang="en-US" sz="3600" dirty="0" err="1">
                <a:solidFill>
                  <a:prstClr val="black"/>
                </a:solidFill>
              </a:rPr>
              <a:t>Hà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Nhì</a:t>
            </a:r>
            <a:r>
              <a:rPr lang="en-US" sz="3600" dirty="0">
                <a:solidFill>
                  <a:prstClr val="black"/>
                </a:solidFill>
              </a:rPr>
              <a:t>,…</a:t>
            </a:r>
            <a:r>
              <a:rPr lang="en-US" sz="3600" dirty="0" err="1">
                <a:solidFill>
                  <a:prstClr val="black"/>
                </a:solidFill>
              </a:rPr>
              <a:t>sống</a:t>
            </a:r>
            <a:r>
              <a:rPr lang="en-US" sz="3600" dirty="0">
                <a:solidFill>
                  <a:prstClr val="black"/>
                </a:solidFill>
              </a:rPr>
              <a:t> ở </a:t>
            </a:r>
            <a:r>
              <a:rPr lang="en-US" sz="3600" dirty="0" err="1">
                <a:solidFill>
                  <a:prstClr val="black"/>
                </a:solidFill>
              </a:rPr>
              <a:t>đây</a:t>
            </a:r>
            <a:r>
              <a:rPr lang="en-US" sz="3600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6" name="Oval 5"/>
          <p:cNvSpPr/>
          <p:nvPr/>
        </p:nvSpPr>
        <p:spPr>
          <a:xfrm>
            <a:off x="321543" y="431599"/>
            <a:ext cx="649127" cy="528576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white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70670" y="394342"/>
            <a:ext cx="1026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prstClr val="black"/>
                </a:solidFill>
              </a:rPr>
              <a:t>Đọc</a:t>
            </a:r>
            <a:endParaRPr lang="en-US" sz="3600" b="1" dirty="0">
              <a:solidFill>
                <a:prstClr val="black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A773244D-8288-474F-9D45-BD39D39C58BA}"/>
              </a:ext>
            </a:extLst>
          </p:cNvPr>
          <p:cNvSpPr/>
          <p:nvPr/>
        </p:nvSpPr>
        <p:spPr>
          <a:xfrm>
            <a:off x="143619" y="2067616"/>
            <a:ext cx="517563" cy="46457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A773244D-8288-474F-9D45-BD39D39C58BA}"/>
              </a:ext>
            </a:extLst>
          </p:cNvPr>
          <p:cNvSpPr/>
          <p:nvPr/>
        </p:nvSpPr>
        <p:spPr>
          <a:xfrm>
            <a:off x="143618" y="4850675"/>
            <a:ext cx="517563" cy="46457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2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708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hững thửa ruộng bậc thang đẹp sững sờ trên dải đất hình chữ S - PYS Trav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20" y="206063"/>
            <a:ext cx="11475075" cy="556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12124" y="6014433"/>
            <a:ext cx="112947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ruộng bậc thang: ruộng ở sườn đồi núi, xếp thành từng bậc từ thấp lên cao  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84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65915" y="1223888"/>
            <a:ext cx="10777571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khổng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lồ</a:t>
            </a:r>
            <a:r>
              <a:rPr lang="en-US" sz="3200" dirty="0" smtClean="0">
                <a:solidFill>
                  <a:srgbClr val="002060"/>
                </a:solidFill>
              </a:rPr>
              <a:t>: </a:t>
            </a:r>
            <a:r>
              <a:rPr lang="en-US" sz="3200" dirty="0" err="1" smtClean="0">
                <a:solidFill>
                  <a:srgbClr val="002060"/>
                </a:solidFill>
              </a:rPr>
              <a:t>rất</a:t>
            </a:r>
            <a:r>
              <a:rPr lang="en-US" sz="3200" dirty="0" smtClean="0">
                <a:solidFill>
                  <a:srgbClr val="002060"/>
                </a:solidFill>
              </a:rPr>
              <a:t> to</a:t>
            </a:r>
          </a:p>
          <a:p>
            <a:r>
              <a:rPr lang="en-US" sz="3200" dirty="0" err="1" smtClean="0">
                <a:solidFill>
                  <a:srgbClr val="FF0000"/>
                </a:solidFill>
              </a:rPr>
              <a:t>ngạt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ngào</a:t>
            </a:r>
            <a:r>
              <a:rPr lang="en-US" sz="3200" dirty="0" smtClean="0">
                <a:solidFill>
                  <a:srgbClr val="002060"/>
                </a:solidFill>
              </a:rPr>
              <a:t>: </a:t>
            </a:r>
            <a:r>
              <a:rPr lang="en-US" sz="3200" dirty="0" err="1" smtClean="0">
                <a:solidFill>
                  <a:srgbClr val="002060"/>
                </a:solidFill>
              </a:rPr>
              <a:t>mùi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hương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thơm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lan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rộng</a:t>
            </a:r>
            <a:r>
              <a:rPr lang="en-US" sz="3200" dirty="0" smtClean="0">
                <a:solidFill>
                  <a:srgbClr val="002060"/>
                </a:solidFill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</a:rPr>
              <a:t>tác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động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mạnh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vào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mũi</a:t>
            </a:r>
            <a:endParaRPr lang="en-US" sz="3200" dirty="0" smtClean="0">
              <a:solidFill>
                <a:srgbClr val="002060"/>
              </a:solidFill>
            </a:endParaRPr>
          </a:p>
          <a:p>
            <a:r>
              <a:rPr lang="en-US" sz="3200" dirty="0" err="1" smtClean="0">
                <a:solidFill>
                  <a:srgbClr val="FF0000"/>
                </a:solidFill>
              </a:rPr>
              <a:t>bất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tận</a:t>
            </a:r>
            <a:r>
              <a:rPr lang="en-US" sz="3200" dirty="0" smtClean="0">
                <a:solidFill>
                  <a:srgbClr val="002060"/>
                </a:solidFill>
              </a:rPr>
              <a:t>: </a:t>
            </a:r>
            <a:r>
              <a:rPr lang="en-US" sz="3200" dirty="0" err="1" smtClean="0">
                <a:solidFill>
                  <a:srgbClr val="002060"/>
                </a:solidFill>
              </a:rPr>
              <a:t>không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bao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giờ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kết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thúc</a:t>
            </a:r>
            <a:endParaRPr lang="en-US" sz="3200" dirty="0" smtClean="0">
              <a:solidFill>
                <a:srgbClr val="002060"/>
              </a:solidFill>
            </a:endParaRPr>
          </a:p>
          <a:p>
            <a:r>
              <a:rPr lang="en-US" sz="3200" dirty="0" err="1" smtClean="0">
                <a:solidFill>
                  <a:srgbClr val="FF0000"/>
                </a:solidFill>
              </a:rPr>
              <a:t>cần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mẫn</a:t>
            </a:r>
            <a:r>
              <a:rPr lang="en-US" sz="3200" dirty="0" smtClean="0">
                <a:solidFill>
                  <a:srgbClr val="002060"/>
                </a:solidFill>
              </a:rPr>
              <a:t>: </a:t>
            </a:r>
            <a:r>
              <a:rPr lang="en-US" sz="3200" dirty="0" err="1" smtClean="0">
                <a:solidFill>
                  <a:srgbClr val="002060"/>
                </a:solidFill>
              </a:rPr>
              <a:t>chăm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chỉ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làm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lụng</a:t>
            </a:r>
            <a:endParaRPr lang="en-US" sz="3200" dirty="0" smtClean="0">
              <a:solidFill>
                <a:srgbClr val="002060"/>
              </a:solidFill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9" y="5082450"/>
            <a:ext cx="1738745" cy="16091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070" y="4547875"/>
            <a:ext cx="3277772" cy="20452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0729" y="4983976"/>
            <a:ext cx="1738745" cy="1609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03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6433" y="0"/>
            <a:ext cx="3205567" cy="21523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456006"/>
            <a:ext cx="1201380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prstClr val="black"/>
                </a:solidFill>
              </a:rPr>
              <a:t>Ruộng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bậc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thang</a:t>
            </a:r>
            <a:r>
              <a:rPr lang="en-US" sz="3600" b="1" dirty="0">
                <a:solidFill>
                  <a:prstClr val="black"/>
                </a:solidFill>
              </a:rPr>
              <a:t> ở Sa Pa</a:t>
            </a:r>
          </a:p>
          <a:p>
            <a:pPr algn="just"/>
            <a:r>
              <a:rPr lang="en-US" sz="3600" dirty="0">
                <a:solidFill>
                  <a:prstClr val="black"/>
                </a:solidFill>
              </a:rPr>
              <a:t>       </a:t>
            </a:r>
            <a:r>
              <a:rPr lang="en-US" sz="3600" dirty="0" err="1">
                <a:solidFill>
                  <a:prstClr val="black"/>
                </a:solidFill>
              </a:rPr>
              <a:t>Đến</a:t>
            </a:r>
            <a:r>
              <a:rPr lang="en-US" sz="3600" dirty="0">
                <a:solidFill>
                  <a:prstClr val="black"/>
                </a:solidFill>
              </a:rPr>
              <a:t> Sa Pa </a:t>
            </a:r>
            <a:r>
              <a:rPr lang="en-US" sz="3600" dirty="0" err="1">
                <a:solidFill>
                  <a:prstClr val="black"/>
                </a:solidFill>
              </a:rPr>
              <a:t>vào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mùa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lúa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chín</a:t>
            </a:r>
            <a:r>
              <a:rPr lang="en-US" sz="3600" dirty="0">
                <a:solidFill>
                  <a:prstClr val="black"/>
                </a:solidFill>
              </a:rPr>
              <a:t>, </a:t>
            </a:r>
            <a:r>
              <a:rPr lang="en-US" sz="3600" dirty="0" err="1">
                <a:solidFill>
                  <a:prstClr val="black"/>
                </a:solidFill>
              </a:rPr>
              <a:t>khách</a:t>
            </a:r>
            <a:r>
              <a:rPr lang="en-US" sz="3600" dirty="0">
                <a:solidFill>
                  <a:prstClr val="black"/>
                </a:solidFill>
              </a:rPr>
              <a:t> du </a:t>
            </a:r>
            <a:r>
              <a:rPr lang="en-US" sz="3600" dirty="0" err="1">
                <a:solidFill>
                  <a:prstClr val="black"/>
                </a:solidFill>
              </a:rPr>
              <a:t>lịch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có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dịp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ngắm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nhìn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vẻ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đẹp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rực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rỡ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của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những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khu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ruộng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bậc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thang</a:t>
            </a:r>
            <a:r>
              <a:rPr lang="en-US" sz="3600" dirty="0">
                <a:solidFill>
                  <a:prstClr val="black"/>
                </a:solidFill>
              </a:rPr>
              <a:t>. </a:t>
            </a:r>
            <a:r>
              <a:rPr lang="en-US" sz="3600" dirty="0" err="1">
                <a:solidFill>
                  <a:prstClr val="black"/>
                </a:solidFill>
              </a:rPr>
              <a:t>Nhìn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xa</a:t>
            </a:r>
            <a:r>
              <a:rPr lang="en-US" sz="3600" dirty="0">
                <a:solidFill>
                  <a:prstClr val="black"/>
                </a:solidFill>
              </a:rPr>
              <a:t>, </a:t>
            </a:r>
            <a:r>
              <a:rPr lang="en-US" sz="3600" dirty="0" err="1">
                <a:solidFill>
                  <a:prstClr val="black"/>
                </a:solidFill>
              </a:rPr>
              <a:t>chúng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giống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như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những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bậc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thang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khổng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lồ</a:t>
            </a:r>
            <a:r>
              <a:rPr lang="en-US" sz="3600" dirty="0">
                <a:solidFill>
                  <a:prstClr val="black"/>
                </a:solidFill>
              </a:rPr>
              <a:t>. </a:t>
            </a:r>
            <a:r>
              <a:rPr lang="en-US" sz="3600" dirty="0" err="1">
                <a:solidFill>
                  <a:prstClr val="black"/>
                </a:solidFill>
              </a:rPr>
              <a:t>Từng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bậc</a:t>
            </a:r>
            <a:r>
              <a:rPr lang="en-US" sz="3600" dirty="0">
                <a:solidFill>
                  <a:prstClr val="black"/>
                </a:solidFill>
              </a:rPr>
              <a:t>, </a:t>
            </a:r>
            <a:r>
              <a:rPr lang="en-US" sz="3600" dirty="0" err="1">
                <a:solidFill>
                  <a:prstClr val="black"/>
                </a:solidFill>
              </a:rPr>
              <a:t>từng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bậc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như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nối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mặt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đất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với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bầu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trời</a:t>
            </a:r>
            <a:r>
              <a:rPr lang="en-US" sz="3600" dirty="0">
                <a:solidFill>
                  <a:prstClr val="black"/>
                </a:solidFill>
              </a:rPr>
              <a:t>. </a:t>
            </a:r>
            <a:r>
              <a:rPr lang="en-US" sz="3600" dirty="0" err="1">
                <a:solidFill>
                  <a:prstClr val="black"/>
                </a:solidFill>
              </a:rPr>
              <a:t>Một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màu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vàng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trải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dài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bất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tận</a:t>
            </a:r>
            <a:r>
              <a:rPr lang="en-US" sz="3600" dirty="0">
                <a:solidFill>
                  <a:prstClr val="black"/>
                </a:solidFill>
              </a:rPr>
              <a:t>. </a:t>
            </a:r>
            <a:r>
              <a:rPr lang="en-US" sz="3600" dirty="0" err="1">
                <a:solidFill>
                  <a:prstClr val="black"/>
                </a:solidFill>
              </a:rPr>
              <a:t>Đâu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đâu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cũng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ngạt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ngào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hương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lúa</a:t>
            </a:r>
            <a:r>
              <a:rPr lang="en-US" sz="3600" dirty="0">
                <a:solidFill>
                  <a:prstClr val="black"/>
                </a:solidFill>
              </a:rPr>
              <a:t>.</a:t>
            </a:r>
          </a:p>
          <a:p>
            <a:pPr algn="just"/>
            <a:r>
              <a:rPr lang="en-US" sz="3600" dirty="0">
                <a:solidFill>
                  <a:prstClr val="black"/>
                </a:solidFill>
              </a:rPr>
              <a:t>       </a:t>
            </a:r>
            <a:r>
              <a:rPr lang="en-US" sz="3600" dirty="0" err="1">
                <a:solidFill>
                  <a:prstClr val="black"/>
                </a:solidFill>
              </a:rPr>
              <a:t>Những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khu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ruộng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bậc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thang</a:t>
            </a:r>
            <a:r>
              <a:rPr lang="en-US" sz="3600" dirty="0">
                <a:solidFill>
                  <a:prstClr val="black"/>
                </a:solidFill>
              </a:rPr>
              <a:t> ở Sa Pa </a:t>
            </a:r>
            <a:r>
              <a:rPr lang="en-US" sz="3600" dirty="0" err="1">
                <a:solidFill>
                  <a:prstClr val="black"/>
                </a:solidFill>
              </a:rPr>
              <a:t>đã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có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từ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hàng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trăm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năm</a:t>
            </a:r>
            <a:r>
              <a:rPr lang="en-US" sz="3600" dirty="0">
                <a:solidFill>
                  <a:prstClr val="black"/>
                </a:solidFill>
              </a:rPr>
              <a:t> nay. </a:t>
            </a:r>
            <a:r>
              <a:rPr lang="en-US" sz="3600" dirty="0" err="1">
                <a:solidFill>
                  <a:prstClr val="black"/>
                </a:solidFill>
              </a:rPr>
              <a:t>Chúng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được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tạo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nên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bởi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đôi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bàn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tay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chăm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chỉ</a:t>
            </a:r>
            <a:r>
              <a:rPr lang="en-US" sz="3600" dirty="0">
                <a:solidFill>
                  <a:prstClr val="black"/>
                </a:solidFill>
              </a:rPr>
              <a:t>, </a:t>
            </a:r>
            <a:r>
              <a:rPr lang="en-US" sz="3600" dirty="0" err="1">
                <a:solidFill>
                  <a:prstClr val="black"/>
                </a:solidFill>
              </a:rPr>
              <a:t>cần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mẫn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của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những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người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H′mông</a:t>
            </a:r>
            <a:r>
              <a:rPr lang="en-US" sz="3600" dirty="0">
                <a:solidFill>
                  <a:prstClr val="black"/>
                </a:solidFill>
              </a:rPr>
              <a:t>, Dao, </a:t>
            </a:r>
            <a:r>
              <a:rPr lang="en-US" sz="3600" dirty="0" err="1">
                <a:solidFill>
                  <a:prstClr val="black"/>
                </a:solidFill>
              </a:rPr>
              <a:t>Hà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Nhì</a:t>
            </a:r>
            <a:r>
              <a:rPr lang="en-US" sz="3600" dirty="0">
                <a:solidFill>
                  <a:prstClr val="black"/>
                </a:solidFill>
              </a:rPr>
              <a:t>,…</a:t>
            </a:r>
            <a:r>
              <a:rPr lang="en-US" sz="3600" dirty="0" err="1">
                <a:solidFill>
                  <a:prstClr val="black"/>
                </a:solidFill>
              </a:rPr>
              <a:t>sống</a:t>
            </a:r>
            <a:r>
              <a:rPr lang="en-US" sz="3600" dirty="0">
                <a:solidFill>
                  <a:prstClr val="black"/>
                </a:solidFill>
              </a:rPr>
              <a:t> ở </a:t>
            </a:r>
            <a:r>
              <a:rPr lang="en-US" sz="3600" dirty="0" err="1">
                <a:solidFill>
                  <a:prstClr val="black"/>
                </a:solidFill>
              </a:rPr>
              <a:t>đây</a:t>
            </a:r>
            <a:r>
              <a:rPr lang="en-US" sz="3600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6" name="Oval 5"/>
          <p:cNvSpPr/>
          <p:nvPr/>
        </p:nvSpPr>
        <p:spPr>
          <a:xfrm>
            <a:off x="321543" y="431599"/>
            <a:ext cx="649127" cy="528576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white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70670" y="394342"/>
            <a:ext cx="1026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prstClr val="black"/>
                </a:solidFill>
              </a:rPr>
              <a:t>Đọc</a:t>
            </a:r>
            <a:endParaRPr lang="en-US" sz="3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00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1029" y="0"/>
            <a:ext cx="12871939" cy="7287064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190573" y="102473"/>
            <a:ext cx="649127" cy="528576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3</a:t>
            </a:r>
            <a:endParaRPr lang="en-US" sz="3200" b="1" dirty="0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08512" y="69819"/>
            <a:ext cx="46728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/>
              <a:t>Trả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lời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câu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hỏi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420837" y="14560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59385" y="616803"/>
            <a:ext cx="9853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a.  </a:t>
            </a:r>
            <a:r>
              <a:rPr lang="en-US" sz="3200" dirty="0" err="1" smtClean="0"/>
              <a:t>Vào</a:t>
            </a:r>
            <a:r>
              <a:rPr lang="en-US" sz="3200" dirty="0" smtClean="0"/>
              <a:t> </a:t>
            </a:r>
            <a:r>
              <a:rPr lang="en-US" sz="3200" dirty="0" err="1" smtClean="0"/>
              <a:t>mùa</a:t>
            </a:r>
            <a:r>
              <a:rPr lang="en-US" sz="3200" dirty="0" smtClean="0"/>
              <a:t> </a:t>
            </a:r>
            <a:r>
              <a:rPr lang="en-US" sz="3200" dirty="0" err="1" smtClean="0"/>
              <a:t>lúa</a:t>
            </a:r>
            <a:r>
              <a:rPr lang="en-US" sz="3200" dirty="0" smtClean="0"/>
              <a:t> </a:t>
            </a:r>
            <a:r>
              <a:rPr lang="en-US" sz="3200" dirty="0" err="1" smtClean="0"/>
              <a:t>chín</a:t>
            </a:r>
            <a:r>
              <a:rPr lang="en-US" sz="3200" dirty="0" smtClean="0"/>
              <a:t>, Sa Pa </a:t>
            </a:r>
            <a:r>
              <a:rPr lang="en-US" sz="3200" dirty="0" err="1" smtClean="0"/>
              <a:t>có</a:t>
            </a:r>
            <a:r>
              <a:rPr lang="en-US" sz="3200" dirty="0" smtClean="0"/>
              <a:t> </a:t>
            </a:r>
            <a:r>
              <a:rPr lang="en-US" sz="3200" dirty="0" err="1" smtClean="0"/>
              <a:t>gì</a:t>
            </a:r>
            <a:r>
              <a:rPr lang="en-US" sz="3200" dirty="0" smtClean="0"/>
              <a:t> </a:t>
            </a:r>
            <a:r>
              <a:rPr lang="en-US" sz="3200" dirty="0" err="1" smtClean="0"/>
              <a:t>đặc</a:t>
            </a:r>
            <a:r>
              <a:rPr lang="en-US" sz="3200" dirty="0" smtClean="0"/>
              <a:t> </a:t>
            </a:r>
            <a:r>
              <a:rPr lang="en-US" sz="3200" dirty="0" err="1" smtClean="0"/>
              <a:t>biệt</a:t>
            </a:r>
            <a:r>
              <a:rPr lang="en-US" sz="3200" dirty="0" smtClean="0"/>
              <a:t>?</a:t>
            </a:r>
            <a:endParaRPr lang="en-US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359384" y="1129065"/>
            <a:ext cx="99803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a.  </a:t>
            </a:r>
            <a:r>
              <a:rPr lang="en-US" sz="3200" dirty="0" err="1" smtClean="0">
                <a:solidFill>
                  <a:srgbClr val="FF0000"/>
                </a:solidFill>
              </a:rPr>
              <a:t>Vào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mùa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lúa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chín</a:t>
            </a:r>
            <a:r>
              <a:rPr lang="en-US" sz="3200" dirty="0" smtClean="0">
                <a:solidFill>
                  <a:srgbClr val="FF0000"/>
                </a:solidFill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</a:rPr>
              <a:t>đến</a:t>
            </a:r>
            <a:r>
              <a:rPr lang="en-US" sz="3200" dirty="0" smtClean="0">
                <a:solidFill>
                  <a:srgbClr val="FF0000"/>
                </a:solidFill>
              </a:rPr>
              <a:t> Sa Pa, </a:t>
            </a:r>
            <a:r>
              <a:rPr lang="en-US" sz="3200" dirty="0" err="1" smtClean="0">
                <a:solidFill>
                  <a:srgbClr val="FF0000"/>
                </a:solidFill>
              </a:rPr>
              <a:t>khách</a:t>
            </a:r>
            <a:r>
              <a:rPr lang="en-US" sz="3200" dirty="0" smtClean="0">
                <a:solidFill>
                  <a:srgbClr val="FF0000"/>
                </a:solidFill>
              </a:rPr>
              <a:t> du </a:t>
            </a:r>
            <a:r>
              <a:rPr lang="en-US" sz="3200" dirty="0" err="1" smtClean="0">
                <a:solidFill>
                  <a:srgbClr val="FF0000"/>
                </a:solidFill>
              </a:rPr>
              <a:t>lịch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có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dịp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ngắm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nhìn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vẻ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đẹp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rực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rỡ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của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những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khu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ruộng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bậc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thang</a:t>
            </a:r>
            <a:r>
              <a:rPr lang="en-US" sz="3200" dirty="0" smtClean="0">
                <a:solidFill>
                  <a:srgbClr val="FF0000"/>
                </a:solidFill>
              </a:rPr>
              <a:t>.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9384" y="2293263"/>
            <a:ext cx="6203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b. </a:t>
            </a:r>
            <a:r>
              <a:rPr lang="en-US" sz="3200" dirty="0" err="1" smtClean="0"/>
              <a:t>Ruộng</a:t>
            </a:r>
            <a:r>
              <a:rPr lang="en-US" sz="3200" dirty="0" smtClean="0"/>
              <a:t> </a:t>
            </a:r>
            <a:r>
              <a:rPr lang="en-US" sz="3200" dirty="0" err="1" smtClean="0"/>
              <a:t>bậc</a:t>
            </a:r>
            <a:r>
              <a:rPr lang="en-US" sz="3200" dirty="0" smtClean="0"/>
              <a:t> </a:t>
            </a:r>
            <a:r>
              <a:rPr lang="en-US" sz="3200" dirty="0" err="1" smtClean="0"/>
              <a:t>thang</a:t>
            </a:r>
            <a:r>
              <a:rPr lang="en-US" sz="3200" dirty="0" smtClean="0"/>
              <a:t> </a:t>
            </a:r>
            <a:r>
              <a:rPr lang="en-US" sz="3200" dirty="0" err="1" smtClean="0"/>
              <a:t>có</a:t>
            </a:r>
            <a:r>
              <a:rPr lang="en-US" sz="3200" dirty="0" smtClean="0"/>
              <a:t> </a:t>
            </a:r>
            <a:r>
              <a:rPr lang="en-US" sz="3200" dirty="0" err="1" smtClean="0"/>
              <a:t>từ</a:t>
            </a:r>
            <a:r>
              <a:rPr lang="en-US" sz="3200" dirty="0" smtClean="0"/>
              <a:t> </a:t>
            </a:r>
            <a:r>
              <a:rPr lang="en-US" sz="3200" dirty="0" err="1" smtClean="0"/>
              <a:t>bao</a:t>
            </a:r>
            <a:r>
              <a:rPr lang="en-US" sz="3200" dirty="0" smtClean="0"/>
              <a:t> </a:t>
            </a:r>
            <a:r>
              <a:rPr lang="en-US" sz="3200" dirty="0" err="1" smtClean="0"/>
              <a:t>giờ</a:t>
            </a:r>
            <a:r>
              <a:rPr lang="en-US" sz="3200" dirty="0" smtClean="0"/>
              <a:t>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45318" y="3002869"/>
            <a:ext cx="98818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b. </a:t>
            </a:r>
            <a:r>
              <a:rPr lang="en-US" sz="3200" dirty="0" err="1" smtClean="0">
                <a:solidFill>
                  <a:srgbClr val="FF0000"/>
                </a:solidFill>
              </a:rPr>
              <a:t>Ruộng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bậc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thang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có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từ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hàng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trăm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năm</a:t>
            </a:r>
            <a:r>
              <a:rPr lang="en-US" sz="3200" dirty="0" smtClean="0">
                <a:solidFill>
                  <a:srgbClr val="FF0000"/>
                </a:solidFill>
              </a:rPr>
              <a:t> nay.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59384" y="3662289"/>
            <a:ext cx="95995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c. Ai </a:t>
            </a:r>
            <a:r>
              <a:rPr lang="en-US" sz="3200" dirty="0" err="1" smtClean="0"/>
              <a:t>đã</a:t>
            </a:r>
            <a:r>
              <a:rPr lang="en-US" sz="3200" dirty="0" smtClean="0"/>
              <a:t> </a:t>
            </a:r>
            <a:r>
              <a:rPr lang="en-US" sz="3200" dirty="0" err="1" smtClean="0"/>
              <a:t>tạo</a:t>
            </a:r>
            <a:r>
              <a:rPr lang="en-US" sz="3200" dirty="0" smtClean="0"/>
              <a:t> </a:t>
            </a:r>
            <a:r>
              <a:rPr lang="en-US" sz="3200" dirty="0" err="1" smtClean="0"/>
              <a:t>nên</a:t>
            </a:r>
            <a:r>
              <a:rPr lang="en-US" sz="3200" dirty="0" smtClean="0"/>
              <a:t> </a:t>
            </a:r>
            <a:r>
              <a:rPr lang="en-US" sz="3200" dirty="0" err="1" smtClean="0"/>
              <a:t>những</a:t>
            </a:r>
            <a:r>
              <a:rPr lang="en-US" sz="3200" dirty="0" smtClean="0"/>
              <a:t> </a:t>
            </a:r>
            <a:r>
              <a:rPr lang="en-US" sz="3200" dirty="0" err="1" smtClean="0"/>
              <a:t>khu</a:t>
            </a:r>
            <a:r>
              <a:rPr lang="en-US" sz="3200" dirty="0" smtClean="0"/>
              <a:t> </a:t>
            </a:r>
            <a:r>
              <a:rPr lang="en-US" sz="3200" dirty="0" err="1" smtClean="0"/>
              <a:t>ruộng</a:t>
            </a:r>
            <a:r>
              <a:rPr lang="en-US" sz="3200" dirty="0" smtClean="0"/>
              <a:t> </a:t>
            </a:r>
            <a:r>
              <a:rPr lang="en-US" sz="3200" dirty="0" err="1" smtClean="0"/>
              <a:t>bậc</a:t>
            </a:r>
            <a:r>
              <a:rPr lang="en-US" sz="3200" dirty="0" smtClean="0"/>
              <a:t> </a:t>
            </a:r>
            <a:r>
              <a:rPr lang="en-US" sz="3200" dirty="0" err="1" smtClean="0"/>
              <a:t>thang</a:t>
            </a:r>
            <a:r>
              <a:rPr lang="en-US" sz="3200" dirty="0" smtClean="0"/>
              <a:t>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45318" y="4311717"/>
            <a:ext cx="96980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c. </a:t>
            </a:r>
            <a:r>
              <a:rPr lang="en-US" sz="3200" dirty="0" err="1" smtClean="0">
                <a:solidFill>
                  <a:srgbClr val="FF0000"/>
                </a:solidFill>
              </a:rPr>
              <a:t>Ruộng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bậc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thang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được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tạo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nên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bởi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những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người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H</a:t>
            </a:r>
            <a:r>
              <a:rPr lang="en-US" sz="2800" dirty="0" err="1" smtClean="0">
                <a:solidFill>
                  <a:srgbClr val="FF0000"/>
                </a:solidFill>
              </a:rPr>
              <a:t>′</a:t>
            </a:r>
            <a:r>
              <a:rPr lang="en-US" sz="3200" dirty="0" err="1" smtClean="0">
                <a:solidFill>
                  <a:srgbClr val="FF0000"/>
                </a:solidFill>
              </a:rPr>
              <a:t>mông</a:t>
            </a:r>
            <a:r>
              <a:rPr lang="en-US" sz="3200" dirty="0" smtClean="0">
                <a:solidFill>
                  <a:srgbClr val="FF0000"/>
                </a:solidFill>
              </a:rPr>
              <a:t>, Dao, </a:t>
            </a:r>
            <a:r>
              <a:rPr lang="en-US" sz="3200" dirty="0" err="1" smtClean="0">
                <a:solidFill>
                  <a:srgbClr val="FF0000"/>
                </a:solidFill>
              </a:rPr>
              <a:t>Hà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Nhì</a:t>
            </a:r>
            <a:r>
              <a:rPr lang="en-US" sz="3200" dirty="0" smtClean="0">
                <a:solidFill>
                  <a:srgbClr val="FF0000"/>
                </a:solidFill>
              </a:rPr>
              <a:t>…. </a:t>
            </a:r>
            <a:r>
              <a:rPr lang="en-US" sz="3200" dirty="0" err="1" smtClean="0">
                <a:solidFill>
                  <a:srgbClr val="FF0000"/>
                </a:solidFill>
              </a:rPr>
              <a:t>sống</a:t>
            </a:r>
            <a:r>
              <a:rPr lang="en-US" sz="3200" dirty="0" smtClean="0">
                <a:solidFill>
                  <a:srgbClr val="FF0000"/>
                </a:solidFill>
              </a:rPr>
              <a:t> ở </a:t>
            </a:r>
            <a:r>
              <a:rPr lang="en-US" sz="3200" dirty="0" err="1" smtClean="0">
                <a:solidFill>
                  <a:srgbClr val="FF0000"/>
                </a:solidFill>
              </a:rPr>
              <a:t>đây</a:t>
            </a:r>
            <a:r>
              <a:rPr lang="en-US" sz="3200" dirty="0" smtClean="0">
                <a:solidFill>
                  <a:srgbClr val="FF00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333963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15" grpId="0"/>
      <p:bldP spid="17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58625" y="1767215"/>
            <a:ext cx="36104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</a:t>
            </a:r>
            <a:r>
              <a:rPr lang="en-US" sz="3200" i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ich</a:t>
            </a:r>
            <a:r>
              <a:rPr lang="en-US" sz="32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hay  </a:t>
            </a:r>
            <a:r>
              <a:rPr lang="en-US" sz="3200" i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it 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56325" y="2577382"/>
            <a:ext cx="89732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tờ</a:t>
            </a:r>
            <a:r>
              <a:rPr lang="en-US" sz="32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</a:t>
            </a:r>
            <a:r>
              <a:rPr lang="en-US" sz="32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ich</a:t>
            </a:r>
            <a:r>
              <a:rPr lang="en-US" sz="32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</a:t>
            </a:r>
            <a:r>
              <a:rPr lang="en-US" sz="32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32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en-US" sz="32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ich</a:t>
            </a:r>
            <a:r>
              <a:rPr lang="en-US" sz="32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</a:t>
            </a:r>
            <a:r>
              <a:rPr lang="en-US" sz="32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tối</a:t>
            </a:r>
            <a:r>
              <a:rPr lang="en-US" sz="32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</a:t>
            </a:r>
            <a:r>
              <a:rPr lang="en-US" sz="32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it</a:t>
            </a:r>
            <a:endParaRPr lang="en-US" sz="32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98392" y="3893886"/>
            <a:ext cx="33604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sz="3200" i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ach</a:t>
            </a:r>
            <a:r>
              <a:rPr lang="en-US" sz="32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lang="en-US" sz="3200" i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êch</a:t>
            </a:r>
            <a:r>
              <a:rPr lang="en-US" sz="32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11541" y="5375693"/>
            <a:ext cx="96287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en-US" sz="32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en-US" sz="32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ach</a:t>
            </a:r>
            <a:r>
              <a:rPr lang="en-US" sz="32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32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</a:t>
            </a:r>
            <a:r>
              <a:rPr lang="en-US" sz="32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  </a:t>
            </a:r>
            <a:r>
              <a:rPr lang="en-US" sz="32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túi</a:t>
            </a:r>
            <a:r>
              <a:rPr lang="en-US" sz="32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</a:t>
            </a:r>
            <a:r>
              <a:rPr lang="en-US" sz="32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ach</a:t>
            </a:r>
            <a:r>
              <a:rPr lang="en-US" sz="32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</a:t>
            </a:r>
            <a:r>
              <a:rPr lang="en-US" sz="32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chênh</a:t>
            </a:r>
            <a:r>
              <a:rPr lang="en-US" sz="32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</a:t>
            </a:r>
            <a:r>
              <a:rPr lang="en-US" sz="32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êch</a:t>
            </a:r>
            <a:endParaRPr lang="en-US" sz="32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357208" y="2584015"/>
            <a:ext cx="879534" cy="4284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521046" y="2682992"/>
            <a:ext cx="762746" cy="42742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538677" y="2695081"/>
            <a:ext cx="881113" cy="4274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931447" y="5455700"/>
            <a:ext cx="809507" cy="42742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0402132" y="5496647"/>
            <a:ext cx="760028" cy="42742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736770" y="5446969"/>
            <a:ext cx="839251" cy="42742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1267554" y="609600"/>
            <a:ext cx="8949513" cy="609600"/>
            <a:chOff x="2947888" y="63998"/>
            <a:chExt cx="9137388" cy="609600"/>
          </a:xfrm>
        </p:grpSpPr>
        <p:sp>
          <p:nvSpPr>
            <p:cNvPr id="38" name="Oval 37"/>
            <p:cNvSpPr/>
            <p:nvPr/>
          </p:nvSpPr>
          <p:spPr>
            <a:xfrm>
              <a:off x="2947888" y="63998"/>
              <a:ext cx="609600" cy="609600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prstClr val="white"/>
                  </a:solidFill>
                  <a:latin typeface="Arial Rounded MT Bold" pitchFamily="34" charset="0"/>
                  <a:cs typeface="Times New Roman" pitchFamily="18" charset="0"/>
                </a:rPr>
                <a:t>4</a:t>
              </a:r>
              <a:endParaRPr lang="en-US" sz="2800" b="1" dirty="0">
                <a:solidFill>
                  <a:prstClr val="white"/>
                </a:solidFill>
                <a:latin typeface="Arial Rounded MT Bold" pitchFamily="34" charset="0"/>
                <a:cs typeface="Times New Roman" pitchFamily="18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670117" y="80171"/>
              <a:ext cx="8415159" cy="523208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2800" b="1" dirty="0" err="1">
                  <a:solidFill>
                    <a:prstClr val="black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Chọn</a:t>
              </a:r>
              <a:r>
                <a:rPr lang="en-US" sz="2800" b="1" dirty="0">
                  <a:solidFill>
                    <a:prstClr val="black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vần</a:t>
              </a:r>
              <a:r>
                <a:rPr lang="en-US" sz="2800" b="1" dirty="0">
                  <a:solidFill>
                    <a:prstClr val="black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phù</a:t>
              </a:r>
              <a:r>
                <a:rPr lang="en-US" sz="2800" b="1" dirty="0">
                  <a:solidFill>
                    <a:prstClr val="black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hợp</a:t>
              </a:r>
              <a:r>
                <a:rPr lang="en-US" sz="2800" b="1" dirty="0">
                  <a:solidFill>
                    <a:prstClr val="black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thay</a:t>
              </a:r>
              <a:r>
                <a:rPr lang="en-US" sz="2800" b="1" dirty="0">
                  <a:solidFill>
                    <a:prstClr val="black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cho</a:t>
              </a:r>
              <a:r>
                <a:rPr lang="en-US" sz="2800" b="1" dirty="0">
                  <a:solidFill>
                    <a:prstClr val="black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ô </a:t>
              </a:r>
              <a:r>
                <a:rPr lang="en-US" sz="2800" b="1" dirty="0" err="1">
                  <a:solidFill>
                    <a:prstClr val="black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vuông</a:t>
              </a:r>
              <a:r>
                <a:rPr lang="en-US" sz="2800" b="1" dirty="0">
                  <a:solidFill>
                    <a:prstClr val="black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:</a:t>
              </a:r>
              <a:endParaRPr lang="en-US" sz="2800" b="1" i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40" name="Rectangle 39"/>
          <p:cNvSpPr/>
          <p:nvPr/>
        </p:nvSpPr>
        <p:spPr>
          <a:xfrm>
            <a:off x="1" y="-55418"/>
            <a:ext cx="121920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0" y="6649978"/>
            <a:ext cx="121920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75922" y="2779552"/>
            <a:ext cx="6936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400" b="1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499682" y="2447140"/>
            <a:ext cx="693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´</a:t>
            </a:r>
            <a:endParaRPr lang="en-US" sz="2800" b="1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456697" y="2787756"/>
            <a:ext cx="6936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400" b="1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931447" y="5362310"/>
            <a:ext cx="693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´</a:t>
            </a:r>
            <a:endParaRPr lang="en-US" sz="2800" b="1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714682" y="5359967"/>
            <a:ext cx="693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´</a:t>
            </a:r>
            <a:endParaRPr lang="en-US" sz="2800" b="1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0468489" y="5269814"/>
            <a:ext cx="693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´</a:t>
            </a:r>
            <a:endParaRPr lang="en-US" sz="2800" b="1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5256335"/>
      </p:ext>
    </p:extLst>
  </p:cSld>
  <p:clrMapOvr>
    <a:masterClrMapping/>
  </p:clrMapOvr>
  <p:transition spd="slow" advTm="92269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6" grpId="0" animBg="1"/>
      <p:bldP spid="27" grpId="0" animBg="1"/>
      <p:bldP spid="2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0|2.9|2.5|2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1.1|4|4.9|14.4|3.6|3.8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616</Words>
  <Application>Microsoft Office PowerPoint</Application>
  <PresentationFormat>Widescreen</PresentationFormat>
  <Paragraphs>56</Paragraphs>
  <Slides>11</Slides>
  <Notes>3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Arial Rounded MT Bold</vt:lpstr>
      <vt:lpstr>Arial-Rounded</vt:lpstr>
      <vt:lpstr>Arial-SGK-TV</vt:lpstr>
      <vt:lpstr>Calibri</vt:lpstr>
      <vt:lpstr>Calibri Light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32</cp:revision>
  <dcterms:created xsi:type="dcterms:W3CDTF">2021-05-07T01:27:25Z</dcterms:created>
  <dcterms:modified xsi:type="dcterms:W3CDTF">2021-05-08T05:52:07Z</dcterms:modified>
</cp:coreProperties>
</file>