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25" r:id="rId2"/>
    <p:sldId id="326" r:id="rId3"/>
    <p:sldId id="302" r:id="rId4"/>
    <p:sldId id="349" r:id="rId5"/>
    <p:sldId id="328" r:id="rId6"/>
    <p:sldId id="329" r:id="rId7"/>
    <p:sldId id="327" r:id="rId8"/>
    <p:sldId id="303" r:id="rId9"/>
    <p:sldId id="330" r:id="rId10"/>
    <p:sldId id="331" r:id="rId11"/>
    <p:sldId id="333" r:id="rId12"/>
    <p:sldId id="334" r:id="rId13"/>
    <p:sldId id="321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7DE1F5"/>
    <a:srgbClr val="D60093"/>
    <a:srgbClr val="2118CE"/>
    <a:srgbClr val="4950E1"/>
    <a:srgbClr val="FF0066"/>
    <a:srgbClr val="00FF00"/>
    <a:srgbClr val="FF00FF"/>
    <a:srgbClr val="CC0000"/>
    <a:srgbClr val="F04A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44" autoAdjust="0"/>
    <p:restoredTop sz="69627" autoAdjust="0"/>
  </p:normalViewPr>
  <p:slideViewPr>
    <p:cSldViewPr>
      <p:cViewPr>
        <p:scale>
          <a:sx n="40" d="100"/>
          <a:sy n="40" d="100"/>
        </p:scale>
        <p:origin x="-1440" y="-83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46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DC9420-28E0-4ED9-A93B-C358A19E266D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910C0C-D919-4C4F-B756-FBCF28D2D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646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 smtClean="0">
                <a:latin typeface="Times New Roman" pitchFamily="18" charset="0"/>
              </a:rPr>
              <a:t>Xoong thường làm bằng những chất dẫn nhiệt tốt để khi đun, nấu sẽ nhanh hơn đỡ tốn chất đốt hơn .</a:t>
            </a:r>
          </a:p>
          <a:p>
            <a:r>
              <a:rPr lang="en-US" altLang="en-US" b="1" smtClean="0">
                <a:latin typeface="Times New Roman" pitchFamily="18" charset="0"/>
              </a:rPr>
              <a:t>Quai xoong thường làm bằng những chất dẫn nhiệt kém hơn để khi nhắc lên, nhắc xuống sẽ tránh bị phỏng .</a:t>
            </a:r>
          </a:p>
          <a:p>
            <a:endParaRPr lang="en-GB" altLang="en-US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31C864E-EB84-4CC0-BA6B-FF3465055EBE}" type="slidenum">
              <a:rPr lang="en-US" altLang="en-US" sz="1200"/>
              <a:pPr/>
              <a:t>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smtClean="0"/>
              <a:t>sắt dẫn nhiệt tốt nên tay ta ấm đã truyền nhiệt cho thanh sắt. Thanh sắt là vật lạnh hơn, do đó tay ta có cảm giác lạnh</a:t>
            </a:r>
          </a:p>
          <a:p>
            <a:r>
              <a:rPr lang="en-GB" altLang="en-US" smtClean="0"/>
              <a:t>gỗ là vật dẫn nhiệt kém nên tay ta không bị mất nhiệt nhanh như khi chạm vào phần sắt.</a:t>
            </a:r>
          </a:p>
          <a:p>
            <a:r>
              <a:rPr lang="en-GB" altLang="en-US" smtClean="0"/>
              <a:t>Vải dẫn nhiệt tốt hay kém?</a:t>
            </a: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86C554A3-DF47-477A-A9EF-F11938B4FB2A}" type="slidenum">
              <a:rPr lang="en-US" altLang="en-US" sz="1200"/>
              <a:pPr/>
              <a:t>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 smtClean="0">
                <a:solidFill>
                  <a:srgbClr val="1228FE"/>
                </a:solidFill>
                <a:latin typeface="Times New Roman" pitchFamily="18" charset="0"/>
                <a:cs typeface="Times New Roman" pitchFamily="18" charset="0"/>
              </a:rPr>
              <a:t>.bên trong giỏ ấm thường đc làm bằng xốp, bông len, … đó là những vật dẫn nhiệt kém nên giữ cho nước trg bình nóng lâu hơn.</a:t>
            </a:r>
            <a:endParaRPr lang="en-US" altLang="en-US" smtClean="0">
              <a:solidFill>
                <a:srgbClr val="FF0000"/>
              </a:solidFill>
            </a:endParaRPr>
          </a:p>
          <a:p>
            <a:endParaRPr lang="en-US" altLang="en-US" smtClean="0">
              <a:solidFill>
                <a:srgbClr val="1228FE"/>
              </a:solidFill>
            </a:endParaRPr>
          </a:p>
          <a:p>
            <a:endParaRPr lang="en-US" altLang="en-US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GB" alt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60E41530-23E2-4C00-900B-AF7A9DD7B0F4}" type="slidenum">
              <a:rPr lang="en-US" altLang="en-US" sz="1200"/>
              <a:pPr/>
              <a:t>9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FC833-05A2-46E0-8914-1807BEFCCE90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9461B-8B10-4D17-80FA-873C40BCD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611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FC833-05A2-46E0-8914-1807BEFCCE90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9461B-8B10-4D17-80FA-873C40BCD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50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FC833-05A2-46E0-8914-1807BEFCCE90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9461B-8B10-4D17-80FA-873C40BCD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866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FC833-05A2-46E0-8914-1807BEFCCE90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9461B-8B10-4D17-80FA-873C40BCD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01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FC833-05A2-46E0-8914-1807BEFCCE90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9461B-8B10-4D17-80FA-873C40BCD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670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FC833-05A2-46E0-8914-1807BEFCCE90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9461B-8B10-4D17-80FA-873C40BCD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473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FC833-05A2-46E0-8914-1807BEFCCE90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9461B-8B10-4D17-80FA-873C40BCD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07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FC833-05A2-46E0-8914-1807BEFCCE90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9461B-8B10-4D17-80FA-873C40BCD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181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FC833-05A2-46E0-8914-1807BEFCCE90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9461B-8B10-4D17-80FA-873C40BCD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596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FC833-05A2-46E0-8914-1807BEFCCE90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9461B-8B10-4D17-80FA-873C40BCD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617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FC833-05A2-46E0-8914-1807BEFCCE90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9461B-8B10-4D17-80FA-873C40BCD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748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FC833-05A2-46E0-8914-1807BEFCCE90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9461B-8B10-4D17-80FA-873C40BCD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692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2.png"/><Relationship Id="rId5" Type="http://schemas.microsoft.com/office/2007/relationships/hdphoto" Target="../media/hdphoto3.wdp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7" Type="http://schemas.openxmlformats.org/officeDocument/2006/relationships/image" Target="../media/image27.png"/><Relationship Id="rId2" Type="http://schemas.microsoft.com/office/2007/relationships/media" Target="../media/media11.wav"/><Relationship Id="rId1" Type="http://schemas.openxmlformats.org/officeDocument/2006/relationships/tags" Target="../tags/tag9.xml"/><Relationship Id="rId6" Type="http://schemas.microsoft.com/office/2007/relationships/hdphoto" Target="../media/hdphoto2.wdp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media12.wav"/><Relationship Id="rId7" Type="http://schemas.openxmlformats.org/officeDocument/2006/relationships/image" Target="../media/image29.png"/><Relationship Id="rId2" Type="http://schemas.microsoft.com/office/2007/relationships/media" Target="../media/media12.wav"/><Relationship Id="rId1" Type="http://schemas.openxmlformats.org/officeDocument/2006/relationships/tags" Target="../tags/tag10.xml"/><Relationship Id="rId6" Type="http://schemas.openxmlformats.org/officeDocument/2006/relationships/image" Target="../media/image28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media13.wav"/><Relationship Id="rId7" Type="http://schemas.openxmlformats.org/officeDocument/2006/relationships/image" Target="../media/image31.png"/><Relationship Id="rId2" Type="http://schemas.microsoft.com/office/2007/relationships/media" Target="../media/media13.wav"/><Relationship Id="rId1" Type="http://schemas.openxmlformats.org/officeDocument/2006/relationships/tags" Target="../tags/tag11.xml"/><Relationship Id="rId6" Type="http://schemas.openxmlformats.org/officeDocument/2006/relationships/image" Target="../media/image30.jpe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7" Type="http://schemas.openxmlformats.org/officeDocument/2006/relationships/image" Target="../media/image2.png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5.wav"/><Relationship Id="rId7" Type="http://schemas.openxmlformats.org/officeDocument/2006/relationships/image" Target="../media/image10.jpeg"/><Relationship Id="rId2" Type="http://schemas.microsoft.com/office/2007/relationships/media" Target="../media/media5.wav"/><Relationship Id="rId1" Type="http://schemas.openxmlformats.org/officeDocument/2006/relationships/tags" Target="../tags/tag4.xml"/><Relationship Id="rId6" Type="http://schemas.openxmlformats.org/officeDocument/2006/relationships/image" Target="../media/image9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6.wav"/><Relationship Id="rId7" Type="http://schemas.openxmlformats.org/officeDocument/2006/relationships/image" Target="../media/image12.png"/><Relationship Id="rId2" Type="http://schemas.microsoft.com/office/2007/relationships/media" Target="../media/media6.wav"/><Relationship Id="rId1" Type="http://schemas.openxmlformats.org/officeDocument/2006/relationships/tags" Target="../tags/tag5.xml"/><Relationship Id="rId6" Type="http://schemas.openxmlformats.org/officeDocument/2006/relationships/image" Target="../media/image11.jpe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7" Type="http://schemas.openxmlformats.org/officeDocument/2006/relationships/image" Target="../media/image2.png"/><Relationship Id="rId2" Type="http://schemas.microsoft.com/office/2007/relationships/media" Target="../media/media7.wav"/><Relationship Id="rId1" Type="http://schemas.openxmlformats.org/officeDocument/2006/relationships/tags" Target="../tags/tag6.xml"/><Relationship Id="rId6" Type="http://schemas.microsoft.com/office/2007/relationships/hdphoto" Target="../media/hdphoto2.wdp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google.com.vn/imgres?imgurl=http://www.btlsqsvn.org.vn/home/Picture.aspx?Id=796&amp;imgrefurl=http://motgocpho.com/forums/showthread.php?8537-C%C6%A1m-Chy-N%E1%BB%93i-%C4%90%E1%BB%93ng&amp;usg=__b6oKHOaFcmTqAHZ2oVIphbXnZEU=&amp;h=291&amp;w=400&amp;sz=13&amp;hl=vi&amp;start=6&amp;um=1&amp;itbs=1&amp;tbnid=FzxldAF8JylVHM:&amp;tbnh=90&amp;tbnw=124&amp;prev=/images?q=n%E1%BB%93i+%C4%91%E1%BB%93ng&amp;um=1&amp;hl=vi&amp;sa=G&amp;tbs=isch:1" TargetMode="External"/><Relationship Id="rId13" Type="http://schemas.openxmlformats.org/officeDocument/2006/relationships/image" Target="../media/image20.jpeg"/><Relationship Id="rId3" Type="http://schemas.openxmlformats.org/officeDocument/2006/relationships/audio" Target="../media/media8.wav"/><Relationship Id="rId7" Type="http://schemas.openxmlformats.org/officeDocument/2006/relationships/image" Target="../media/image16.jpeg"/><Relationship Id="rId12" Type="http://schemas.openxmlformats.org/officeDocument/2006/relationships/image" Target="../media/image19.jpeg"/><Relationship Id="rId2" Type="http://schemas.microsoft.com/office/2007/relationships/media" Target="../media/media8.wav"/><Relationship Id="rId16" Type="http://schemas.openxmlformats.org/officeDocument/2006/relationships/image" Target="../media/image2.png"/><Relationship Id="rId1" Type="http://schemas.openxmlformats.org/officeDocument/2006/relationships/tags" Target="../tags/tag7.xml"/><Relationship Id="rId6" Type="http://schemas.openxmlformats.org/officeDocument/2006/relationships/hyperlink" Target="http://images.google.com.vn/imgres?imgurl=http://phuonganhshop.com/img/DR/DR0002_250.jpg&amp;imgrefurl=http://phuonganhshop.com/product_display.asp?masp=DR0002&amp;catID=DR&amp;subcatID=&amp;usg=__qgK6-DZw1MFKpYZ6in6qB_K8ctQ=&amp;h=250&amp;w=250&amp;sz=4&amp;hl=vi&amp;start=10&amp;um=1&amp;itbs=1&amp;tbnid=qogSelJhMaTaNM:&amp;tbnh=111&amp;tbnw=111&amp;prev=/images?q=b%C3%A1t+nh%E1%BB%A5a&amp;um=1&amp;hl=vi&amp;sa=G&amp;tbs=isch:1" TargetMode="External"/><Relationship Id="rId11" Type="http://schemas.openxmlformats.org/officeDocument/2006/relationships/image" Target="../media/image18.jpeg"/><Relationship Id="rId5" Type="http://schemas.openxmlformats.org/officeDocument/2006/relationships/image" Target="../media/image5.jpeg"/><Relationship Id="rId15" Type="http://schemas.openxmlformats.org/officeDocument/2006/relationships/image" Target="../media/image22.jpeg"/><Relationship Id="rId10" Type="http://schemas.openxmlformats.org/officeDocument/2006/relationships/hyperlink" Target="http://images.google.com.vn/imgres?imgurl=http://goodsmart.vn/images/e032d04e1929bb0d54a77f534f687013.goodsmart.vn.jpg&amp;imgrefurl=http://goodsmart.vn/article_info.php?currency=usd&amp;cArticlePath=14&amp;articles_id=5336?osCsid=ca868f10c2d3b423da2a3abb490938e4&amp;usg=__SXpvRqEnhSEM246Hj-1hqRfjUGs=&amp;h=343&amp;w=500&amp;sz=50&amp;hl=vi&amp;start=10&amp;um=1&amp;itbs=1&amp;tbnid=UmgxiByUkXPvBM:&amp;tbnh=89&amp;tbnw=130&amp;prev=/images?q=%E1%BA%A5m+nh%C3%B4m&amp;um=1&amp;hl=vi&amp;sa=G&amp;tbs=isch:1" TargetMode="Externa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jpeg"/><Relationship Id="rId1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media9.wav"/><Relationship Id="rId7" Type="http://schemas.openxmlformats.org/officeDocument/2006/relationships/image" Target="../media/image24.jpeg"/><Relationship Id="rId2" Type="http://schemas.microsoft.com/office/2007/relationships/media" Target="../media/media9.wav"/><Relationship Id="rId1" Type="http://schemas.openxmlformats.org/officeDocument/2006/relationships/tags" Target="../tags/tag8.xml"/><Relationship Id="rId6" Type="http://schemas.openxmlformats.org/officeDocument/2006/relationships/image" Target="../media/image23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Trọn bộ background powerpoint đẹp và chuyên nghiệp nhất cho slide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Trọn bộ background powerpoint đẹp và chuyên nghiệp nhất cho slide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895600" y="1676400"/>
            <a:ext cx="2590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1228FE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4400" b="1" dirty="0" smtClean="0">
                <a:solidFill>
                  <a:srgbClr val="1228F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1228FE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4400" b="1" dirty="0">
              <a:solidFill>
                <a:srgbClr val="1228F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84" y="2819400"/>
            <a:ext cx="88300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4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4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nhiệt</a:t>
            </a:r>
            <a:endParaRPr lang="en-US" sz="48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27486" y="4267200"/>
            <a:ext cx="2590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1228FE"/>
                </a:solidFill>
                <a:latin typeface="Times New Roman" pitchFamily="18" charset="0"/>
                <a:cs typeface="Times New Roman" pitchFamily="18" charset="0"/>
              </a:rPr>
              <a:t>KHỐI 4</a:t>
            </a:r>
            <a:endParaRPr lang="en-US" sz="4400" b="1" dirty="0">
              <a:solidFill>
                <a:srgbClr val="1228F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351046"/>
      </p:ext>
    </p:extLst>
  </p:cSld>
  <p:clrMapOvr>
    <a:masterClrMapping/>
  </p:clrMapOvr>
  <p:transition spd="slow" advTm="22554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207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25821" y="1326767"/>
            <a:ext cx="3962399" cy="740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ea typeface="HP001 5Ha" pitchFamily="34" charset="-127"/>
                <a:cs typeface="Times New Roman" pitchFamily="18" charset="0"/>
              </a:rPr>
              <a:t>Thí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ea typeface="HP001 5Ha" pitchFamily="34" charset="-127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ea typeface="HP001 5Ha" pitchFamily="34" charset="-127"/>
                <a:cs typeface="Times New Roman" pitchFamily="18" charset="0"/>
              </a:rPr>
              <a:t>nghiệm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ea typeface="HP001 5Ha" pitchFamily="34" charset="-127"/>
                <a:cs typeface="Times New Roman" pitchFamily="18" charset="0"/>
              </a:rPr>
              <a:t>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55" y="152400"/>
            <a:ext cx="9083566" cy="791932"/>
          </a:xfrm>
          <a:prstGeom prst="rect">
            <a:avLst/>
          </a:prstGeom>
          <a:noFill/>
        </p:spPr>
        <p:txBody>
          <a:bodyPr wrap="square" rtlCol="0">
            <a:prstTxWarp prst="textWave4">
              <a:avLst/>
            </a:prstTxWarp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685800" y="2438400"/>
            <a:ext cx="6400800" cy="2971800"/>
          </a:xfrm>
          <a:prstGeom prst="ellipse">
            <a:avLst/>
          </a:prstGeom>
          <a:solidFill>
            <a:srgbClr val="7DE1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4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27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533">
        <p14:gallery dir="l"/>
      </p:transition>
    </mc:Choice>
    <mc:Fallback xmlns="">
      <p:transition spd="slow" advTm="105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475" y="0"/>
            <a:ext cx="919447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23193" y="160113"/>
            <a:ext cx="3329641" cy="596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u="sng" dirty="0" smtClean="0">
                <a:solidFill>
                  <a:srgbClr val="FF3399"/>
                </a:solidFill>
                <a:latin typeface="Times New Roman" pitchFamily="18" charset="0"/>
                <a:ea typeface="HP001 5Ha" pitchFamily="34" charset="-127"/>
                <a:cs typeface="Times New Roman" pitchFamily="18" charset="0"/>
              </a:rPr>
              <a:t>KẾT QUẢ:</a:t>
            </a:r>
            <a:endParaRPr lang="en-US" sz="2800" b="1" u="sng" dirty="0">
              <a:solidFill>
                <a:srgbClr val="FF3399"/>
              </a:solidFill>
              <a:latin typeface="Times New Roman" pitchFamily="18" charset="0"/>
              <a:ea typeface="HP001 5Ha" pitchFamily="34" charset="-127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159" y="914400"/>
            <a:ext cx="8839200" cy="177279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 flipH="1">
            <a:off x="304799" y="2895600"/>
            <a:ext cx="5596759" cy="3276600"/>
          </a:xfrm>
          <a:prstGeom prst="wedgeRoundRectCallout">
            <a:avLst>
              <a:gd name="adj1" fmla="val -91272"/>
              <a:gd name="adj2" fmla="val 17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4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quấn</a:t>
            </a:r>
            <a:r>
              <a:rPr lang="en-US" sz="4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nhăn</a:t>
            </a:r>
            <a:r>
              <a:rPr lang="en-US" sz="4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quấn</a:t>
            </a:r>
            <a:r>
              <a:rPr lang="en-US" sz="4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4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4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4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b="1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240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9780">
        <p14:ripple/>
      </p:transition>
    </mc:Choice>
    <mc:Fallback xmlns="">
      <p:transition spd="slow" advTm="397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áº£i +999 HÃ¬nh Ná»n Powerpoint MÃ u Tráº¯ng Dá» ThÆ°Æ¡ng NÄm 20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32" y="39687"/>
            <a:ext cx="9156032" cy="681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09600" y="1143000"/>
            <a:ext cx="7467600" cy="4038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5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341313" indent="-341313">
              <a:spcBef>
                <a:spcPct val="20000"/>
              </a:spcBef>
              <a:defRPr/>
            </a:pPr>
            <a:r>
              <a:rPr lang="en-US" sz="40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</a:t>
            </a:r>
            <a:r>
              <a:rPr lang="en-US" sz="4000" kern="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Vì</a:t>
            </a:r>
            <a:r>
              <a:rPr lang="en-US" sz="4000" kern="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ở </a:t>
            </a:r>
            <a:r>
              <a:rPr lang="en-US" sz="4000" kern="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giữa</a:t>
            </a:r>
            <a:r>
              <a:rPr lang="en-US" sz="4000" kern="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kern="0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các</a:t>
            </a:r>
            <a:r>
              <a:rPr lang="en-US" sz="4000" kern="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kern="0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</a:t>
            </a:r>
            <a:r>
              <a:rPr lang="en-US" sz="4000" kern="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kern="0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giấy</a:t>
            </a:r>
            <a:r>
              <a:rPr lang="en-US" sz="4000" kern="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báo</a:t>
            </a:r>
            <a:r>
              <a:rPr lang="en-US" sz="4000" kern="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nhăn</a:t>
            </a:r>
            <a:r>
              <a:rPr lang="en-US" sz="4000" kern="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quấn</a:t>
            </a:r>
            <a:r>
              <a:rPr lang="en-US" sz="4000" kern="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lỏng</a:t>
            </a:r>
            <a:r>
              <a:rPr lang="en-US" sz="4000" kern="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có</a:t>
            </a:r>
            <a:r>
              <a:rPr lang="en-US" sz="4000" kern="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chứa</a:t>
            </a:r>
            <a:r>
              <a:rPr lang="en-US" sz="4000" kern="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nhiều</a:t>
            </a:r>
            <a:r>
              <a:rPr lang="en-US" sz="4000" kern="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không</a:t>
            </a:r>
            <a:r>
              <a:rPr lang="en-US" sz="4000" kern="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khí</a:t>
            </a:r>
            <a:r>
              <a:rPr lang="en-US" sz="4000" kern="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nên</a:t>
            </a:r>
            <a:r>
              <a:rPr lang="en-US" sz="4000" kern="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nhiệt</a:t>
            </a:r>
            <a:r>
              <a:rPr lang="en-US" sz="4000" kern="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độ</a:t>
            </a:r>
            <a:r>
              <a:rPr lang="en-US" sz="4000" kern="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của</a:t>
            </a:r>
            <a:r>
              <a:rPr lang="en-US" sz="4000" kern="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nước</a:t>
            </a:r>
            <a:r>
              <a:rPr lang="en-US" sz="4000" kern="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truyền</a:t>
            </a:r>
            <a:r>
              <a:rPr lang="en-US" sz="4000" kern="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qua </a:t>
            </a:r>
            <a:r>
              <a:rPr lang="en-US" sz="4000" kern="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cốc</a:t>
            </a:r>
            <a:r>
              <a:rPr lang="en-US" sz="4000" kern="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</a:t>
            </a:r>
            <a:r>
              <a:rPr lang="en-US" sz="4000" kern="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</a:t>
            </a:r>
            <a:r>
              <a:rPr lang="en-US" sz="4000" kern="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giấy</a:t>
            </a:r>
            <a:r>
              <a:rPr lang="en-US" sz="4000" kern="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báo</a:t>
            </a:r>
            <a:r>
              <a:rPr lang="en-US" sz="4000" kern="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và</a:t>
            </a:r>
            <a:r>
              <a:rPr lang="en-US" sz="4000" kern="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truyền</a:t>
            </a:r>
            <a:r>
              <a:rPr lang="en-US" sz="4000" kern="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ra</a:t>
            </a:r>
            <a:r>
              <a:rPr lang="en-US" sz="4000" kern="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ngoài</a:t>
            </a:r>
            <a:r>
              <a:rPr lang="en-US" sz="4000" kern="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môi</a:t>
            </a:r>
            <a:r>
              <a:rPr lang="en-US" sz="4000" kern="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trường</a:t>
            </a:r>
            <a:r>
              <a:rPr lang="en-US" sz="4000" kern="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ít</a:t>
            </a:r>
            <a:r>
              <a:rPr lang="en-US" sz="4000" kern="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hơn</a:t>
            </a:r>
            <a:r>
              <a:rPr lang="en-US" sz="4000" kern="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</a:t>
            </a:r>
            <a:r>
              <a:rPr lang="en-US" sz="4000" kern="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chậm</a:t>
            </a:r>
            <a:r>
              <a:rPr lang="en-US" sz="4000" kern="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hơn</a:t>
            </a:r>
            <a:r>
              <a:rPr lang="en-US" sz="4000" kern="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nên</a:t>
            </a:r>
            <a:r>
              <a:rPr lang="en-US" sz="4000" kern="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nước</a:t>
            </a:r>
            <a:r>
              <a:rPr lang="en-US" sz="4000" kern="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còn</a:t>
            </a:r>
            <a:r>
              <a:rPr lang="en-US" sz="4000" kern="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nóng</a:t>
            </a:r>
            <a:r>
              <a:rPr lang="en-US" sz="4000" kern="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lâu</a:t>
            </a:r>
            <a:r>
              <a:rPr lang="en-US" sz="4000" kern="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hơn</a:t>
            </a:r>
            <a:r>
              <a:rPr lang="en-US" sz="4000" kern="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</a:t>
            </a:r>
            <a:endParaRPr lang="en-US" sz="4000" kern="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671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264">
        <p:split orient="vert"/>
        <p:sndAc>
          <p:stSnd>
            <p:snd r:embed="rId5" name="chimes.wav"/>
          </p:stSnd>
        </p:sndAc>
      </p:transition>
    </mc:Choice>
    <mc:Fallback xmlns="">
      <p:transition spd="slow" advTm="18264">
        <p:split orient="vert"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J145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1607399" y="2331720"/>
            <a:ext cx="5669280" cy="2011680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27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 CÁC EM</a:t>
            </a:r>
            <a:endParaRPr lang="vi-VN" sz="27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94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873">
        <p:blinds dir="vert"/>
        <p:sndAc>
          <p:stSnd>
            <p:snd r:embed="rId5" name="applause.wav"/>
          </p:stSnd>
        </p:sndAc>
      </p:transition>
    </mc:Choice>
    <mc:Fallback xmlns="">
      <p:transition spd="slow" advTm="6873">
        <p:blinds dir="vert"/>
        <p:sndAc>
          <p:stSnd>
            <p:snd r:embed="rId8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50+ Máº«u background powerpoint Äáº¹p cho bÃ i thuyáº¿t trÃ¬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3962400" y="0"/>
            <a:ext cx="1775590" cy="443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GB" alt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GB" alt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76200" y="1106057"/>
            <a:ext cx="9144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r>
              <a:rPr lang="en-GB" alt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GB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GB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GB" alt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GB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GB" alt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GB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alt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GB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GB" alt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GB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6998" y="443382"/>
            <a:ext cx="8830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6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6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nhiệt</a:t>
            </a:r>
            <a:endParaRPr lang="en-US" sz="36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h1t104.jpg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98" y="1906322"/>
            <a:ext cx="4338802" cy="4875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81903" y="1644712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384BFE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800" b="1" dirty="0" smtClean="0">
                <a:solidFill>
                  <a:srgbClr val="384BF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384BFE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b="1" dirty="0" smtClean="0">
                <a:solidFill>
                  <a:srgbClr val="384BFE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endParaRPr lang="en-US" sz="2800" b="1" dirty="0">
              <a:solidFill>
                <a:srgbClr val="384BF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8528" y="2167932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37990" y="2514600"/>
            <a:ext cx="30985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+ 1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nóng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+ 1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muỗng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+ 1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muỗng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nhựa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667250" y="4533901"/>
            <a:ext cx="4476750" cy="2305049"/>
          </a:xfrm>
          <a:prstGeom prst="ellipse">
            <a:avLst/>
          </a:prstGeom>
          <a:solidFill>
            <a:srgbClr val="7DE1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248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382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6913">
        <p:circle/>
      </p:transition>
    </mc:Choice>
    <mc:Fallback xmlns="">
      <p:transition spd="slow" advTm="2691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2" grpId="0"/>
      <p:bldP spid="8" grpId="0"/>
      <p:bldP spid="9" grpId="0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886200" y="567559"/>
            <a:ext cx="1905000" cy="646331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09600" y="2895600"/>
            <a:ext cx="3581400" cy="26670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muỗng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257800" y="2895600"/>
            <a:ext cx="3276600" cy="26433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muỗng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nhựa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Arrow Connector 6"/>
          <p:cNvCxnSpPr>
            <a:stCxn id="11" idx="2"/>
          </p:cNvCxnSpPr>
          <p:nvPr/>
        </p:nvCxnSpPr>
        <p:spPr>
          <a:xfrm flipH="1">
            <a:off x="2400300" y="1213890"/>
            <a:ext cx="2438400" cy="168171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14" idx="0"/>
          </p:cNvCxnSpPr>
          <p:nvPr/>
        </p:nvCxnSpPr>
        <p:spPr>
          <a:xfrm>
            <a:off x="4838700" y="1213890"/>
            <a:ext cx="2057400" cy="168171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534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14158">
        <p14:switch dir="r"/>
      </p:transition>
    </mc:Choice>
    <mc:Fallback xmlns="">
      <p:transition spd="slow" advTm="141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 animBg="1"/>
      <p:bldP spid="5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6146" y="0"/>
            <a:ext cx="919014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56" b="89778" l="9778" r="90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0"/>
            <a:ext cx="31242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ction Button: Help 3">
            <a:hlinkClick r:id="" action="ppaction://noaction" highlightClick="1"/>
          </p:cNvPr>
          <p:cNvSpPr/>
          <p:nvPr/>
        </p:nvSpPr>
        <p:spPr>
          <a:xfrm>
            <a:off x="7773714" y="381000"/>
            <a:ext cx="913086" cy="1219200"/>
          </a:xfrm>
          <a:prstGeom prst="actionButtonHelp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168166" y="1219200"/>
            <a:ext cx="4953000" cy="2743200"/>
          </a:xfrm>
          <a:prstGeom prst="cloudCallout">
            <a:avLst>
              <a:gd name="adj1" fmla="val 85161"/>
              <a:gd name="adj2" fmla="val 28155"/>
            </a:avLst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?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AutoShape 4" descr="Trá»n bá» background powerpoint Äáº¹p vÃ  chuyÃªn nghiá»p nháº¥t cho sli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Trá»n bá» background powerpoint Äáº¹p vÃ  chuyÃªn nghiá»p nháº¥t cho slid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8" descr="Trá»n bá» background powerpoint Äáº¹p vÃ  chuyÃªn nghiá»p nháº¥t cho slid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44.714" end="540.197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09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5278">
        <p14:reveal/>
      </p:transition>
    </mc:Choice>
    <mc:Fallback xmlns="">
      <p:transition spd="slow" advTm="452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100+ HÃ¬nh ná»n PowerPoint Äáº¹p vÃ  chuyÃªn nghiá»p - Hedieuhanh.C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74" y="-9526"/>
            <a:ext cx="9172074" cy="686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Káº¿t quáº£ hÃ¬nh áº£nh cho xoong inox quai nhá»±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2559"/>
            <a:ext cx="48006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3826042" y="456571"/>
            <a:ext cx="5105400" cy="1831975"/>
          </a:xfrm>
          <a:prstGeom prst="wedgeEllipseCallout">
            <a:avLst>
              <a:gd name="adj1" fmla="val -70781"/>
              <a:gd name="adj2" fmla="val 957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Xoong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quai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xoong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4393324" y="4495800"/>
            <a:ext cx="4522076" cy="2133601"/>
          </a:xfrm>
          <a:prstGeom prst="wedgeEllipseCallout">
            <a:avLst>
              <a:gd name="adj1" fmla="val -42448"/>
              <a:gd name="adj2" fmla="val -5402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GB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kém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GB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4595648" y="228600"/>
            <a:ext cx="4319752" cy="3810000"/>
          </a:xfrm>
          <a:prstGeom prst="wedgeEllipseCallout">
            <a:avLst>
              <a:gd name="adj1" fmla="val -83084"/>
              <a:gd name="adj2" fmla="val 23703"/>
            </a:avLst>
          </a:prstGeom>
          <a:solidFill>
            <a:srgbClr val="7DE1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Xoong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dẫn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tốt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nhôm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, gang,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inox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…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đun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nấu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sẽ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nhanh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đỡ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tốn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đốt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.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3349205" y="260684"/>
            <a:ext cx="5586248" cy="2595508"/>
          </a:xfrm>
          <a:prstGeom prst="wedgeEllipseCallout">
            <a:avLst>
              <a:gd name="adj1" fmla="val -24228"/>
              <a:gd name="adj2" fmla="val 107921"/>
            </a:avLst>
          </a:prstGeom>
          <a:solidFill>
            <a:srgbClr val="7DE1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Quai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xoong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dẫn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kém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nhấc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nhấc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xuống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sẽ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tránh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phỏng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443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2620">
        <p14:vortex dir="r"/>
      </p:transition>
    </mc:Choice>
    <mc:Fallback xmlns="">
      <p:transition spd="slow" advTm="726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5" grpId="0" animBg="1"/>
      <p:bldP spid="5" grpId="1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op 20 hÃ¬nh ná»n Powerpoint ÄÆ¡n giáº£n nháº¥t khÃ´ng thá» bá» qu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" y="-60326"/>
            <a:ext cx="9139989" cy="691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4571998"/>
            <a:ext cx="2747962" cy="2133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9" descr="Ghế gỗ sồi 2 nan mặt nệm – EUF 057N – EU FURNITURE VIET NAM CO.,LTD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096" y="4571999"/>
            <a:ext cx="2716925" cy="2286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" y="-60325"/>
            <a:ext cx="3886203" cy="6918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2903482" y="0"/>
            <a:ext cx="6240518" cy="1143000"/>
          </a:xfrm>
          <a:prstGeom prst="wedgeRoundRectCallout">
            <a:avLst>
              <a:gd name="adj1" fmla="val -62433"/>
              <a:gd name="adj2" fmla="val 38657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rét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GB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4191000" y="1504786"/>
            <a:ext cx="4953000" cy="2659446"/>
          </a:xfrm>
          <a:prstGeom prst="wedgeRoundRectCallout">
            <a:avLst>
              <a:gd name="adj1" fmla="val -86451"/>
              <a:gd name="adj2" fmla="val -9159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tét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GB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3907220" y="1504786"/>
            <a:ext cx="5257801" cy="2834509"/>
          </a:xfrm>
          <a:prstGeom prst="wedgeRoundRectCallout">
            <a:avLst>
              <a:gd name="adj1" fmla="val -72885"/>
              <a:gd name="adj2" fmla="val 2435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kém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sắt</a:t>
            </a:r>
            <a:endParaRPr lang="en-GB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828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52785">
        <p14:glitter pattern="hexagon"/>
      </p:transition>
    </mc:Choice>
    <mc:Fallback xmlns="">
      <p:transition spd="slow" advTm="527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 autoUpdateAnimBg="0"/>
      <p:bldP spid="6" grpId="0" animBg="1" autoUpdateAnimBg="0"/>
      <p:bldP spid="6" grpId="1" animBg="1"/>
      <p:bldP spid="7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19447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Oval Callout 3"/>
          <p:cNvSpPr/>
          <p:nvPr/>
        </p:nvSpPr>
        <p:spPr>
          <a:xfrm>
            <a:off x="533400" y="990600"/>
            <a:ext cx="8305800" cy="4978400"/>
          </a:xfrm>
          <a:prstGeom prst="wedgeEllipseCallout">
            <a:avLst>
              <a:gd name="adj1" fmla="val -54770"/>
              <a:gd name="adj2" fmla="val 58634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4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5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4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5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4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4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447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417">
        <p14:window dir="vert"/>
      </p:transition>
    </mc:Choice>
    <mc:Fallback xmlns="">
      <p:transition spd="slow" advTm="94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5" descr="DR0002_250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646" y="4462379"/>
            <a:ext cx="1786354" cy="1809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9" descr="Picture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661" y="1942175"/>
            <a:ext cx="2390539" cy="140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1" descr="e032d04e1929bb0d54a77f534f687013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05000"/>
            <a:ext cx="255540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9" descr="IMG_237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930" y="1905000"/>
            <a:ext cx="2555405" cy="1501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9_16062012104657SA1342368297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485107"/>
            <a:ext cx="2088109" cy="1736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bongcotton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419600"/>
            <a:ext cx="1862138" cy="174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71_CM_1349423065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741" y="4498871"/>
            <a:ext cx="2205827" cy="1736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6800" y="914400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400" dirty="0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sz="2400" dirty="0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400" dirty="0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r>
              <a:rPr lang="en-US" sz="2400" dirty="0" err="1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2118C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66800" y="3505200"/>
            <a:ext cx="716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400" dirty="0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400" dirty="0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400" dirty="0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</a:t>
            </a:r>
            <a:r>
              <a:rPr lang="en-US" sz="2400" dirty="0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r>
              <a:rPr lang="en-US" sz="2400" dirty="0" err="1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 smtClean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2118C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818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6269">
        <p14:prism isInverted="1"/>
      </p:transition>
    </mc:Choice>
    <mc:Fallback xmlns="">
      <p:transition spd="slow" advTm="362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iá»n ÄÃ n Tin há»c CÃ´ng nghá» - Vforum.v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4" descr="Káº¿t quáº£ hÃ¬nh áº£nh cho hÃ¬nh áº£nh giá» Äá»±ng áº¥m tÃ­c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6" y="3352800"/>
            <a:ext cx="4240924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6" descr="HÃ¬nh áº£nh cÃ³ liÃªn qua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52800"/>
            <a:ext cx="47244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2293883" y="1066800"/>
            <a:ext cx="6858000" cy="1600200"/>
          </a:xfrm>
          <a:prstGeom prst="wedgeRoundRectCallout">
            <a:avLst>
              <a:gd name="adj1" fmla="val -36005"/>
              <a:gd name="adj2" fmla="val 133793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GB" sz="2800" dirty="0">
              <a:solidFill>
                <a:srgbClr val="FFFF00"/>
              </a:solidFill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2286000" y="1293812"/>
            <a:ext cx="6858000" cy="1373188"/>
          </a:xfrm>
          <a:prstGeom prst="wedgeRoundRectCallout">
            <a:avLst>
              <a:gd name="adj1" fmla="val -45891"/>
              <a:gd name="adj2" fmla="val 139144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lót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xốp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GB" sz="2800" dirty="0">
              <a:solidFill>
                <a:srgbClr val="FFFF00"/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2293883" y="1293812"/>
            <a:ext cx="6858000" cy="1373188"/>
          </a:xfrm>
          <a:prstGeom prst="wedgeRoundRectCallout">
            <a:avLst>
              <a:gd name="adj1" fmla="val -40603"/>
              <a:gd name="adj2" fmla="val 147181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xốp</a:t>
            </a:r>
            <a:r>
              <a:rPr lang="en-US" alt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</a:t>
            </a:r>
            <a:r>
              <a:rPr lang="en-US" alt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... </a:t>
            </a:r>
            <a:r>
              <a:rPr lang="en-US" alt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rỗng</a:t>
            </a:r>
            <a:r>
              <a:rPr lang="en-US" alt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rỗng</a:t>
            </a:r>
            <a:r>
              <a:rPr lang="en-US" alt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alt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sz="2800" dirty="0">
              <a:solidFill>
                <a:srgbClr val="FF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55" y="152400"/>
            <a:ext cx="9083566" cy="791932"/>
          </a:xfrm>
          <a:prstGeom prst="rect">
            <a:avLst/>
          </a:prstGeom>
          <a:noFill/>
        </p:spPr>
        <p:txBody>
          <a:bodyPr wrap="square" rtlCol="0">
            <a:prstTxWarp prst="textWave4">
              <a:avLst/>
            </a:prstTxWarp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03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98673">
        <p14:prism/>
      </p:transition>
    </mc:Choice>
    <mc:Fallback xmlns="">
      <p:transition spd="slow" advTm="986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2" grpId="0" animBg="1"/>
      <p:bldP spid="2" grpId="1" animBg="1"/>
      <p:bldP spid="7" grpId="0" animBg="1"/>
      <p:bldP spid="7" grpId="1" animBg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5.5|5.5|6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0.9|6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|30.1|0.7|1|10.9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3.3|12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|8.5|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|15.7|1.7|12.8|1.3|41|1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16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2691</TotalTime>
  <Words>711</Words>
  <Application>Microsoft Office PowerPoint</Application>
  <PresentationFormat>On-screen Show (4:3)</PresentationFormat>
  <Paragraphs>48</Paragraphs>
  <Slides>13</Slides>
  <Notes>3</Notes>
  <HiddenSlides>0</HiddenSlides>
  <MMClips>13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huy_ctn</cp:lastModifiedBy>
  <cp:revision>215</cp:revision>
  <dcterms:created xsi:type="dcterms:W3CDTF">2016-10-19T12:18:56Z</dcterms:created>
  <dcterms:modified xsi:type="dcterms:W3CDTF">2023-03-20T03:43:25Z</dcterms:modified>
</cp:coreProperties>
</file>