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7" r:id="rId11"/>
    <p:sldId id="288" r:id="rId12"/>
    <p:sldId id="289" r:id="rId13"/>
    <p:sldId id="280" r:id="rId14"/>
    <p:sldId id="281" r:id="rId15"/>
    <p:sldId id="282" r:id="rId16"/>
    <p:sldId id="283" r:id="rId17"/>
    <p:sldId id="284" r:id="rId18"/>
    <p:sldId id="285" r:id="rId19"/>
    <p:sldId id="269" r:id="rId20"/>
    <p:sldId id="270" r:id="rId21"/>
    <p:sldId id="26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0581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10BCF3-9D03-41A4-98B8-CC498574BA63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568A5-8926-485B-9F39-412152A07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725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AE972-4270-421A-9A17-8A21733CF913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C502-C8D6-45E4-9AFD-A1AD68191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740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AE972-4270-421A-9A17-8A21733CF913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C502-C8D6-45E4-9AFD-A1AD68191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85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AE972-4270-421A-9A17-8A21733CF913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C502-C8D6-45E4-9AFD-A1AD68191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8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AE972-4270-421A-9A17-8A21733CF913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C502-C8D6-45E4-9AFD-A1AD68191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872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AE972-4270-421A-9A17-8A21733CF913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C502-C8D6-45E4-9AFD-A1AD68191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979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AE972-4270-421A-9A17-8A21733CF913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C502-C8D6-45E4-9AFD-A1AD68191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61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AE972-4270-421A-9A17-8A21733CF913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C502-C8D6-45E4-9AFD-A1AD68191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647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AE972-4270-421A-9A17-8A21733CF913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C502-C8D6-45E4-9AFD-A1AD68191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2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AE972-4270-421A-9A17-8A21733CF913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C502-C8D6-45E4-9AFD-A1AD68191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22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AE972-4270-421A-9A17-8A21733CF913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C502-C8D6-45E4-9AFD-A1AD68191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69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AE972-4270-421A-9A17-8A21733CF913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C502-C8D6-45E4-9AFD-A1AD68191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769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AE972-4270-421A-9A17-8A21733CF913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0C502-C8D6-45E4-9AFD-A1AD68191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5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6.bin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audio" Target="../media/audio2.wav"/><Relationship Id="rId5" Type="http://schemas.openxmlformats.org/officeDocument/2006/relationships/audio" Target="../media/audio4.wav"/><Relationship Id="rId4" Type="http://schemas.openxmlformats.org/officeDocument/2006/relationships/audio" Target="../media/audio3.wav"/><Relationship Id="rId9" Type="http://schemas.openxmlformats.org/officeDocument/2006/relationships/image" Target="../media/image15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audio" Target="../media/audio2.wav"/><Relationship Id="rId5" Type="http://schemas.openxmlformats.org/officeDocument/2006/relationships/audio" Target="../media/audio4.wav"/><Relationship Id="rId4" Type="http://schemas.openxmlformats.org/officeDocument/2006/relationships/audio" Target="../media/audio3.wav"/><Relationship Id="rId9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Bemu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562600"/>
            <a:ext cx="1981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Bemu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562600"/>
            <a:ext cx="198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Bemu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638800"/>
            <a:ext cx="1905000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Group 18"/>
          <p:cNvGrpSpPr>
            <a:grpSpLocks/>
          </p:cNvGrpSpPr>
          <p:nvPr/>
        </p:nvGrpSpPr>
        <p:grpSpPr bwMode="auto">
          <a:xfrm>
            <a:off x="2904882" y="3876675"/>
            <a:ext cx="2952455" cy="1536880"/>
            <a:chOff x="5225" y="9335"/>
            <a:chExt cx="2520" cy="1750"/>
          </a:xfrm>
        </p:grpSpPr>
        <p:sp>
          <p:nvSpPr>
            <p:cNvPr id="12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Arial" charset="0"/>
              </a:endParaRPr>
            </a:p>
          </p:txBody>
        </p:sp>
        <p:pic>
          <p:nvPicPr>
            <p:cNvPr id="13" name="Picture 26" descr="cosmoS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5" descr="BOOK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24" descr="BOOK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23" descr="QUILLPEN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b="1">
                  <a:latin typeface="VnBangkok"/>
                </a:rPr>
                <a:t> </a:t>
              </a:r>
              <a:endParaRPr lang="en-US" altLang="en-US" sz="4800">
                <a:latin typeface="Calibri" pitchFamily="34" charset="0"/>
              </a:endParaRPr>
            </a:p>
          </p:txBody>
        </p:sp>
        <p:sp>
          <p:nvSpPr>
            <p:cNvPr id="18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800">
                <a:latin typeface="Calibri" pitchFamily="34" charset="0"/>
              </a:endParaRPr>
            </a:p>
          </p:txBody>
        </p:sp>
        <p:sp>
          <p:nvSpPr>
            <p:cNvPr id="19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b="1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800">
                <a:latin typeface="Calibri" pitchFamily="34" charset="0"/>
              </a:endParaRPr>
            </a:p>
          </p:txBody>
        </p:sp>
      </p:grpSp>
      <p:sp>
        <p:nvSpPr>
          <p:cNvPr id="21" name="WordArt 15"/>
          <p:cNvSpPr>
            <a:spLocks noChangeArrowheads="1" noChangeShapeType="1" noTextEdit="1"/>
          </p:cNvSpPr>
          <p:nvPr/>
        </p:nvSpPr>
        <p:spPr bwMode="auto">
          <a:xfrm>
            <a:off x="2590800" y="523875"/>
            <a:ext cx="42672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200581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- Lớp 4</a:t>
            </a:r>
          </a:p>
        </p:txBody>
      </p:sp>
      <p:sp>
        <p:nvSpPr>
          <p:cNvPr id="22" name="WordArt 17"/>
          <p:cNvSpPr>
            <a:spLocks noChangeArrowheads="1" noChangeShapeType="1" noTextEdit="1"/>
          </p:cNvSpPr>
          <p:nvPr/>
        </p:nvSpPr>
        <p:spPr bwMode="auto">
          <a:xfrm>
            <a:off x="566828" y="1971675"/>
            <a:ext cx="7980362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DIỆN TÍCH HÌNH THOI</a:t>
            </a:r>
            <a:endParaRPr lang="en-US" sz="36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3" name="Picture 10" descr="BAR5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400" y="533400"/>
            <a:ext cx="5334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1" descr="BAR5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682625"/>
            <a:ext cx="5334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6" descr="Firewrk8"/>
          <p:cNvPicPr>
            <a:picLocks noChangeAspect="1" noChangeArrowheads="1"/>
          </p:cNvPicPr>
          <p:nvPr/>
        </p:nvPicPr>
        <p:blipFill>
          <a:blip r:embed="rId10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400" y="3808184"/>
            <a:ext cx="1905000" cy="186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7" descr="Firewrk8"/>
          <p:cNvPicPr>
            <a:picLocks noChangeAspect="1" noChangeArrowheads="1"/>
          </p:cNvPicPr>
          <p:nvPr/>
        </p:nvPicPr>
        <p:blipFill>
          <a:blip r:embed="rId10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8" y="103188"/>
            <a:ext cx="1905000" cy="186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7" descr="Firewrk8"/>
          <p:cNvPicPr>
            <a:picLocks noChangeAspect="1" noChangeArrowheads="1"/>
          </p:cNvPicPr>
          <p:nvPr/>
        </p:nvPicPr>
        <p:blipFill>
          <a:blip r:embed="rId10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58763"/>
            <a:ext cx="1905000" cy="186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 descr="Firewrk8"/>
          <p:cNvPicPr>
            <a:picLocks noChangeAspect="1" noChangeArrowheads="1"/>
          </p:cNvPicPr>
          <p:nvPr/>
        </p:nvPicPr>
        <p:blipFill>
          <a:blip r:embed="rId10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765" y="4086579"/>
            <a:ext cx="1905000" cy="186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363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4"/>
          <p:cNvGrpSpPr>
            <a:grpSpLocks/>
          </p:cNvGrpSpPr>
          <p:nvPr/>
        </p:nvGrpSpPr>
        <p:grpSpPr bwMode="auto">
          <a:xfrm>
            <a:off x="4027738" y="1201238"/>
            <a:ext cx="2754062" cy="3468906"/>
            <a:chOff x="4259" y="1831"/>
            <a:chExt cx="1663" cy="2055"/>
          </a:xfrm>
        </p:grpSpPr>
        <p:grpSp>
          <p:nvGrpSpPr>
            <p:cNvPr id="5" name="Group 71"/>
            <p:cNvGrpSpPr>
              <a:grpSpLocks/>
            </p:cNvGrpSpPr>
            <p:nvPr/>
          </p:nvGrpSpPr>
          <p:grpSpPr bwMode="auto">
            <a:xfrm>
              <a:off x="4259" y="1831"/>
              <a:ext cx="1663" cy="2055"/>
              <a:chOff x="3908" y="1831"/>
              <a:chExt cx="1663" cy="2055"/>
            </a:xfrm>
          </p:grpSpPr>
          <p:sp>
            <p:nvSpPr>
              <p:cNvPr id="8" name="AutoShape 63"/>
              <p:cNvSpPr>
                <a:spLocks noChangeArrowheads="1"/>
              </p:cNvSpPr>
              <p:nvPr/>
            </p:nvSpPr>
            <p:spPr bwMode="auto">
              <a:xfrm>
                <a:off x="4164" y="2081"/>
                <a:ext cx="1044" cy="1567"/>
              </a:xfrm>
              <a:prstGeom prst="diamond">
                <a:avLst/>
              </a:prstGeom>
              <a:noFill/>
              <a:ln w="28575" cap="sq" algn="ctr">
                <a:solidFill>
                  <a:srgbClr val="20058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" name="Text Box 64"/>
              <p:cNvSpPr txBox="1">
                <a:spLocks noChangeArrowheads="1"/>
              </p:cNvSpPr>
              <p:nvPr/>
            </p:nvSpPr>
            <p:spPr bwMode="auto">
              <a:xfrm>
                <a:off x="3908" y="2701"/>
                <a:ext cx="266" cy="273"/>
              </a:xfrm>
              <a:prstGeom prst="rect">
                <a:avLst/>
              </a:prstGeom>
              <a:noFill/>
              <a:ln w="19050" cap="sq" algn="ctr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9pPr>
              </a:lstStyle>
              <a:p>
                <a:pPr eaLnBrk="1" hangingPunct="1"/>
                <a:r>
                  <a:rPr lang="en-US" altLang="en-US" b="1" smtClean="0">
                    <a:solidFill>
                      <a:srgbClr val="002060"/>
                    </a:solidFill>
                  </a:rPr>
                  <a:t>M</a:t>
                </a:r>
                <a:endParaRPr lang="en-US" altLang="en-US" b="1">
                  <a:solidFill>
                    <a:srgbClr val="002060"/>
                  </a:solidFill>
                </a:endParaRPr>
              </a:p>
            </p:txBody>
          </p:sp>
          <p:sp>
            <p:nvSpPr>
              <p:cNvPr id="10" name="Text Box 65"/>
              <p:cNvSpPr txBox="1">
                <a:spLocks noChangeArrowheads="1"/>
              </p:cNvSpPr>
              <p:nvPr/>
            </p:nvSpPr>
            <p:spPr bwMode="auto">
              <a:xfrm>
                <a:off x="4564" y="3613"/>
                <a:ext cx="335" cy="273"/>
              </a:xfrm>
              <a:prstGeom prst="rect">
                <a:avLst/>
              </a:prstGeom>
              <a:noFill/>
              <a:ln w="19050" cap="sq" algn="ctr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9pPr>
              </a:lstStyle>
              <a:p>
                <a:pPr eaLnBrk="1" hangingPunct="1"/>
                <a:r>
                  <a:rPr lang="en-US" altLang="en-US" b="1" smtClean="0">
                    <a:solidFill>
                      <a:srgbClr val="002060"/>
                    </a:solidFill>
                  </a:rPr>
                  <a:t>Q</a:t>
                </a:r>
                <a:endParaRPr lang="en-US" altLang="en-US" b="1">
                  <a:solidFill>
                    <a:srgbClr val="002060"/>
                  </a:solidFill>
                </a:endParaRPr>
              </a:p>
            </p:txBody>
          </p:sp>
          <p:sp>
            <p:nvSpPr>
              <p:cNvPr id="11" name="Text Box 66"/>
              <p:cNvSpPr txBox="1">
                <a:spLocks noChangeArrowheads="1"/>
              </p:cNvSpPr>
              <p:nvPr/>
            </p:nvSpPr>
            <p:spPr bwMode="auto">
              <a:xfrm>
                <a:off x="4564" y="1831"/>
                <a:ext cx="280" cy="273"/>
              </a:xfrm>
              <a:prstGeom prst="rect">
                <a:avLst/>
              </a:prstGeom>
              <a:noFill/>
              <a:ln w="19050" cap="sq" algn="ctr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9pPr>
              </a:lstStyle>
              <a:p>
                <a:pPr eaLnBrk="1" hangingPunct="1"/>
                <a:r>
                  <a:rPr lang="en-US" altLang="en-US" b="1" smtClean="0">
                    <a:solidFill>
                      <a:srgbClr val="002060"/>
                    </a:solidFill>
                  </a:rPr>
                  <a:t>N</a:t>
                </a:r>
                <a:endParaRPr lang="en-US" altLang="en-US" b="1">
                  <a:solidFill>
                    <a:srgbClr val="002060"/>
                  </a:solidFill>
                </a:endParaRPr>
              </a:p>
            </p:txBody>
          </p:sp>
          <p:sp>
            <p:nvSpPr>
              <p:cNvPr id="12" name="Text Box 67"/>
              <p:cNvSpPr txBox="1">
                <a:spLocks noChangeArrowheads="1"/>
              </p:cNvSpPr>
              <p:nvPr/>
            </p:nvSpPr>
            <p:spPr bwMode="auto">
              <a:xfrm>
                <a:off x="5223" y="2701"/>
                <a:ext cx="348" cy="273"/>
              </a:xfrm>
              <a:prstGeom prst="rect">
                <a:avLst/>
              </a:prstGeom>
              <a:noFill/>
              <a:ln w="19050" cap="sq" algn="ctr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Avant" pitchFamily="34" charset="0"/>
                  </a:defRPr>
                </a:lvl9pPr>
              </a:lstStyle>
              <a:p>
                <a:pPr eaLnBrk="1" hangingPunct="1"/>
                <a:r>
                  <a:rPr lang="en-US" altLang="en-US" b="1" smtClean="0">
                    <a:solidFill>
                      <a:srgbClr val="002060"/>
                    </a:solidFill>
                  </a:rPr>
                  <a:t>P</a:t>
                </a:r>
                <a:endParaRPr lang="en-US" altLang="en-US" b="1">
                  <a:solidFill>
                    <a:srgbClr val="002060"/>
                  </a:solidFill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 flipH="1">
                <a:off x="4682" y="2116"/>
                <a:ext cx="0" cy="1513"/>
              </a:xfrm>
              <a:prstGeom prst="line">
                <a:avLst/>
              </a:prstGeom>
              <a:noFill/>
              <a:ln w="28575" cap="sq">
                <a:solidFill>
                  <a:srgbClr val="20058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Line 70"/>
              <p:cNvSpPr>
                <a:spLocks noChangeShapeType="1"/>
              </p:cNvSpPr>
              <p:nvPr/>
            </p:nvSpPr>
            <p:spPr bwMode="auto">
              <a:xfrm>
                <a:off x="4176" y="2856"/>
                <a:ext cx="1032" cy="0"/>
              </a:xfrm>
              <a:prstGeom prst="line">
                <a:avLst/>
              </a:prstGeom>
              <a:noFill/>
              <a:ln w="28575" cap="sq">
                <a:solidFill>
                  <a:srgbClr val="20058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Line 72"/>
            <p:cNvSpPr>
              <a:spLocks noChangeShapeType="1"/>
            </p:cNvSpPr>
            <p:nvPr/>
          </p:nvSpPr>
          <p:spPr bwMode="auto">
            <a:xfrm>
              <a:off x="5034" y="2754"/>
              <a:ext cx="10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73"/>
            <p:cNvSpPr>
              <a:spLocks noChangeShapeType="1"/>
            </p:cNvSpPr>
            <p:nvPr/>
          </p:nvSpPr>
          <p:spPr bwMode="auto">
            <a:xfrm>
              <a:off x="5142" y="2754"/>
              <a:ext cx="0" cy="96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39"/>
          <p:cNvGrpSpPr>
            <a:grpSpLocks/>
          </p:cNvGrpSpPr>
          <p:nvPr/>
        </p:nvGrpSpPr>
        <p:grpSpPr bwMode="auto">
          <a:xfrm>
            <a:off x="-9072" y="1674998"/>
            <a:ext cx="4069392" cy="2624108"/>
            <a:chOff x="2694" y="2134"/>
            <a:chExt cx="3183" cy="1758"/>
          </a:xfrm>
        </p:grpSpPr>
        <p:sp>
          <p:nvSpPr>
            <p:cNvPr id="16" name="AutoShape 28"/>
            <p:cNvSpPr>
              <a:spLocks noChangeArrowheads="1"/>
            </p:cNvSpPr>
            <p:nvPr/>
          </p:nvSpPr>
          <p:spPr bwMode="auto">
            <a:xfrm>
              <a:off x="2973" y="2425"/>
              <a:ext cx="2545" cy="1192"/>
            </a:xfrm>
            <a:prstGeom prst="diamond">
              <a:avLst/>
            </a:prstGeom>
            <a:noFill/>
            <a:ln w="28575" cap="sq" algn="ctr">
              <a:solidFill>
                <a:srgbClr val="C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" name="Line 30"/>
            <p:cNvSpPr>
              <a:spLocks noChangeShapeType="1"/>
            </p:cNvSpPr>
            <p:nvPr/>
          </p:nvSpPr>
          <p:spPr bwMode="auto">
            <a:xfrm>
              <a:off x="4254" y="2424"/>
              <a:ext cx="0" cy="1188"/>
            </a:xfrm>
            <a:prstGeom prst="line">
              <a:avLst/>
            </a:prstGeom>
            <a:noFill/>
            <a:ln w="28575" cap="sq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31"/>
            <p:cNvSpPr>
              <a:spLocks noChangeShapeType="1"/>
            </p:cNvSpPr>
            <p:nvPr/>
          </p:nvSpPr>
          <p:spPr bwMode="auto">
            <a:xfrm flipV="1">
              <a:off x="2982" y="3018"/>
              <a:ext cx="2532" cy="6"/>
            </a:xfrm>
            <a:prstGeom prst="line">
              <a:avLst/>
            </a:prstGeom>
            <a:noFill/>
            <a:ln w="28575" cap="sq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32"/>
            <p:cNvSpPr txBox="1">
              <a:spLocks noChangeArrowheads="1"/>
            </p:cNvSpPr>
            <p:nvPr/>
          </p:nvSpPr>
          <p:spPr bwMode="auto">
            <a:xfrm>
              <a:off x="2694" y="2854"/>
              <a:ext cx="372" cy="309"/>
            </a:xfrm>
            <a:prstGeom prst="rect">
              <a:avLst/>
            </a:prstGeom>
            <a:noFill/>
            <a:ln w="9525" cap="sq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9pPr>
            </a:lstStyle>
            <a:p>
              <a:pPr eaLnBrk="1" hangingPunct="1"/>
              <a:r>
                <a:rPr lang="en-US" altLang="en-US" smtClean="0">
                  <a:solidFill>
                    <a:srgbClr val="C00000"/>
                  </a:solidFill>
                </a:rPr>
                <a:t>A</a:t>
              </a:r>
              <a:endParaRPr lang="en-US" altLang="en-US">
                <a:solidFill>
                  <a:srgbClr val="C00000"/>
                </a:solidFill>
              </a:endParaRPr>
            </a:p>
          </p:txBody>
        </p:sp>
        <p:sp>
          <p:nvSpPr>
            <p:cNvPr id="20" name="Text Box 33"/>
            <p:cNvSpPr txBox="1">
              <a:spLocks noChangeArrowheads="1"/>
            </p:cNvSpPr>
            <p:nvPr/>
          </p:nvSpPr>
          <p:spPr bwMode="auto">
            <a:xfrm>
              <a:off x="4118" y="2134"/>
              <a:ext cx="426" cy="309"/>
            </a:xfrm>
            <a:prstGeom prst="rect">
              <a:avLst/>
            </a:prstGeom>
            <a:noFill/>
            <a:ln w="9525" cap="sq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9pPr>
            </a:lstStyle>
            <a:p>
              <a:pPr eaLnBrk="1" hangingPunct="1"/>
              <a:r>
                <a:rPr lang="en-US" altLang="en-US" smtClean="0">
                  <a:solidFill>
                    <a:srgbClr val="C00000"/>
                  </a:solidFill>
                </a:rPr>
                <a:t>B</a:t>
              </a:r>
              <a:endParaRPr lang="en-US" altLang="en-US">
                <a:solidFill>
                  <a:srgbClr val="C00000"/>
                </a:solidFill>
              </a:endParaRPr>
            </a:p>
          </p:txBody>
        </p:sp>
        <p:sp>
          <p:nvSpPr>
            <p:cNvPr id="21" name="Text Box 34"/>
            <p:cNvSpPr txBox="1">
              <a:spLocks noChangeArrowheads="1"/>
            </p:cNvSpPr>
            <p:nvPr/>
          </p:nvSpPr>
          <p:spPr bwMode="auto">
            <a:xfrm>
              <a:off x="4090" y="3583"/>
              <a:ext cx="462" cy="309"/>
            </a:xfrm>
            <a:prstGeom prst="rect">
              <a:avLst/>
            </a:prstGeom>
            <a:noFill/>
            <a:ln w="9525" cap="sq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9pPr>
            </a:lstStyle>
            <a:p>
              <a:pPr eaLnBrk="1" hangingPunct="1"/>
              <a:r>
                <a:rPr lang="en-US" altLang="en-US" smtClean="0">
                  <a:solidFill>
                    <a:srgbClr val="C00000"/>
                  </a:solidFill>
                </a:rPr>
                <a:t>D</a:t>
              </a:r>
              <a:endParaRPr lang="en-US" altLang="en-US">
                <a:solidFill>
                  <a:srgbClr val="C00000"/>
                </a:solidFill>
              </a:endParaRPr>
            </a:p>
          </p:txBody>
        </p:sp>
        <p:sp>
          <p:nvSpPr>
            <p:cNvPr id="22" name="Text Box 35"/>
            <p:cNvSpPr txBox="1">
              <a:spLocks noChangeArrowheads="1"/>
            </p:cNvSpPr>
            <p:nvPr/>
          </p:nvSpPr>
          <p:spPr bwMode="auto">
            <a:xfrm>
              <a:off x="5529" y="2862"/>
              <a:ext cx="348" cy="309"/>
            </a:xfrm>
            <a:prstGeom prst="rect">
              <a:avLst/>
            </a:prstGeom>
            <a:noFill/>
            <a:ln w="9525" cap="sq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9pPr>
            </a:lstStyle>
            <a:p>
              <a:pPr eaLnBrk="1" hangingPunct="1"/>
              <a:r>
                <a:rPr lang="en-US" altLang="en-US" smtClean="0">
                  <a:solidFill>
                    <a:srgbClr val="C00000"/>
                  </a:solidFill>
                </a:rPr>
                <a:t>C</a:t>
              </a:r>
              <a:endParaRPr lang="en-US" altLang="en-US">
                <a:solidFill>
                  <a:srgbClr val="C00000"/>
                </a:solidFill>
              </a:endParaRPr>
            </a:p>
          </p:txBody>
        </p:sp>
        <p:sp>
          <p:nvSpPr>
            <p:cNvPr id="23" name="Line 36"/>
            <p:cNvSpPr>
              <a:spLocks noChangeShapeType="1"/>
            </p:cNvSpPr>
            <p:nvPr/>
          </p:nvSpPr>
          <p:spPr bwMode="auto">
            <a:xfrm>
              <a:off x="4266" y="2892"/>
              <a:ext cx="12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38"/>
            <p:cNvSpPr>
              <a:spLocks noChangeShapeType="1"/>
            </p:cNvSpPr>
            <p:nvPr/>
          </p:nvSpPr>
          <p:spPr bwMode="auto">
            <a:xfrm>
              <a:off x="4392" y="2892"/>
              <a:ext cx="0" cy="126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" name="Rectangle 40"/>
          <p:cNvSpPr>
            <a:spLocks noChangeArrowheads="1"/>
          </p:cNvSpPr>
          <p:nvPr/>
        </p:nvSpPr>
        <p:spPr bwMode="auto">
          <a:xfrm>
            <a:off x="1190428" y="4567535"/>
            <a:ext cx="181652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sq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/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 = 9 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</a:p>
        </p:txBody>
      </p:sp>
      <p:sp>
        <p:nvSpPr>
          <p:cNvPr id="26" name="Rectangle 41"/>
          <p:cNvSpPr>
            <a:spLocks noChangeArrowheads="1"/>
          </p:cNvSpPr>
          <p:nvPr/>
        </p:nvSpPr>
        <p:spPr bwMode="auto">
          <a:xfrm>
            <a:off x="1157090" y="5100935"/>
            <a:ext cx="17956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sq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/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BD = 6 cm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 rot="8394865">
            <a:off x="6109160" y="1714110"/>
            <a:ext cx="3295894" cy="2569766"/>
            <a:chOff x="2370" y="2082"/>
            <a:chExt cx="3712" cy="1848"/>
          </a:xfrm>
        </p:grpSpPr>
        <p:sp>
          <p:nvSpPr>
            <p:cNvPr id="28" name="AutoShape 28"/>
            <p:cNvSpPr>
              <a:spLocks noChangeArrowheads="1"/>
            </p:cNvSpPr>
            <p:nvPr/>
          </p:nvSpPr>
          <p:spPr bwMode="auto">
            <a:xfrm>
              <a:off x="2973" y="2425"/>
              <a:ext cx="2545" cy="1192"/>
            </a:xfrm>
            <a:prstGeom prst="diamond">
              <a:avLst/>
            </a:prstGeom>
            <a:noFill/>
            <a:ln w="28575" cap="sq" algn="ctr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" name="Line 30"/>
            <p:cNvSpPr>
              <a:spLocks noChangeShapeType="1"/>
            </p:cNvSpPr>
            <p:nvPr/>
          </p:nvSpPr>
          <p:spPr bwMode="auto">
            <a:xfrm>
              <a:off x="4254" y="2424"/>
              <a:ext cx="0" cy="1188"/>
            </a:xfrm>
            <a:prstGeom prst="line">
              <a:avLst/>
            </a:prstGeom>
            <a:noFill/>
            <a:ln w="28575" cap="sq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31"/>
            <p:cNvSpPr>
              <a:spLocks noChangeShapeType="1"/>
            </p:cNvSpPr>
            <p:nvPr/>
          </p:nvSpPr>
          <p:spPr bwMode="auto">
            <a:xfrm flipV="1">
              <a:off x="2982" y="3018"/>
              <a:ext cx="2532" cy="6"/>
            </a:xfrm>
            <a:prstGeom prst="line">
              <a:avLst/>
            </a:prstGeom>
            <a:noFill/>
            <a:ln w="28575" cap="sq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Text Box 32"/>
            <p:cNvSpPr txBox="1">
              <a:spLocks noChangeArrowheads="1"/>
            </p:cNvSpPr>
            <p:nvPr/>
          </p:nvSpPr>
          <p:spPr bwMode="auto">
            <a:xfrm rot="13192017">
              <a:off x="2370" y="2766"/>
              <a:ext cx="623" cy="318"/>
            </a:xfrm>
            <a:prstGeom prst="rect">
              <a:avLst/>
            </a:prstGeom>
            <a:solidFill>
              <a:schemeClr val="bg1"/>
            </a:solidFill>
            <a:ln w="9525" cap="sq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9pPr>
            </a:lstStyle>
            <a:p>
              <a:pPr eaLnBrk="1" hangingPunct="1"/>
              <a:r>
                <a:rPr lang="en-US" altLang="en-US" smtClean="0">
                  <a:solidFill>
                    <a:srgbClr val="006600"/>
                  </a:solidFill>
                </a:rPr>
                <a:t>G</a:t>
              </a:r>
              <a:endParaRPr lang="en-US" altLang="en-US">
                <a:solidFill>
                  <a:srgbClr val="006600"/>
                </a:solidFill>
              </a:endParaRPr>
            </a:p>
          </p:txBody>
        </p:sp>
        <p:sp>
          <p:nvSpPr>
            <p:cNvPr id="32" name="Text Box 33"/>
            <p:cNvSpPr txBox="1">
              <a:spLocks noChangeArrowheads="1"/>
            </p:cNvSpPr>
            <p:nvPr/>
          </p:nvSpPr>
          <p:spPr bwMode="auto">
            <a:xfrm rot="13205135">
              <a:off x="4079" y="2082"/>
              <a:ext cx="427" cy="318"/>
            </a:xfrm>
            <a:prstGeom prst="rect">
              <a:avLst/>
            </a:prstGeom>
            <a:noFill/>
            <a:ln w="9525" cap="sq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9pPr>
            </a:lstStyle>
            <a:p>
              <a:pPr eaLnBrk="1" hangingPunct="1"/>
              <a:r>
                <a:rPr lang="en-US" altLang="en-US" smtClean="0">
                  <a:solidFill>
                    <a:srgbClr val="006600"/>
                  </a:solidFill>
                </a:rPr>
                <a:t>H</a:t>
              </a:r>
              <a:endParaRPr lang="en-US" altLang="en-US">
                <a:solidFill>
                  <a:srgbClr val="006600"/>
                </a:solidFill>
              </a:endParaRPr>
            </a:p>
          </p:txBody>
        </p:sp>
        <p:sp>
          <p:nvSpPr>
            <p:cNvPr id="33" name="Text Box 34"/>
            <p:cNvSpPr txBox="1">
              <a:spLocks noChangeArrowheads="1"/>
            </p:cNvSpPr>
            <p:nvPr/>
          </p:nvSpPr>
          <p:spPr bwMode="auto">
            <a:xfrm rot="13371377">
              <a:off x="4079" y="3612"/>
              <a:ext cx="462" cy="318"/>
            </a:xfrm>
            <a:prstGeom prst="rect">
              <a:avLst/>
            </a:prstGeom>
            <a:noFill/>
            <a:ln w="9525" cap="sq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9pPr>
            </a:lstStyle>
            <a:p>
              <a:pPr eaLnBrk="1" hangingPunct="1"/>
              <a:r>
                <a:rPr lang="en-US" altLang="en-US" smtClean="0">
                  <a:solidFill>
                    <a:srgbClr val="006600"/>
                  </a:solidFill>
                </a:rPr>
                <a:t>E</a:t>
              </a:r>
              <a:endParaRPr lang="en-US" altLang="en-US">
                <a:solidFill>
                  <a:srgbClr val="006600"/>
                </a:solidFill>
              </a:endParaRPr>
            </a:p>
          </p:txBody>
        </p:sp>
        <p:sp>
          <p:nvSpPr>
            <p:cNvPr id="34" name="Text Box 35"/>
            <p:cNvSpPr txBox="1">
              <a:spLocks noChangeArrowheads="1"/>
            </p:cNvSpPr>
            <p:nvPr/>
          </p:nvSpPr>
          <p:spPr bwMode="auto">
            <a:xfrm rot="13205135">
              <a:off x="5585" y="2806"/>
              <a:ext cx="497" cy="318"/>
            </a:xfrm>
            <a:prstGeom prst="rect">
              <a:avLst/>
            </a:prstGeom>
            <a:noFill/>
            <a:ln w="9525" cap="sq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9pPr>
            </a:lstStyle>
            <a:p>
              <a:pPr eaLnBrk="1" hangingPunct="1"/>
              <a:r>
                <a:rPr lang="en-US" altLang="en-US" smtClean="0">
                  <a:solidFill>
                    <a:srgbClr val="006600"/>
                  </a:solidFill>
                </a:rPr>
                <a:t>K</a:t>
              </a:r>
              <a:endParaRPr lang="en-US" altLang="en-US">
                <a:solidFill>
                  <a:srgbClr val="006600"/>
                </a:solidFill>
              </a:endParaRPr>
            </a:p>
          </p:txBody>
        </p:sp>
        <p:sp>
          <p:nvSpPr>
            <p:cNvPr id="35" name="Line 36"/>
            <p:cNvSpPr>
              <a:spLocks noChangeShapeType="1"/>
            </p:cNvSpPr>
            <p:nvPr/>
          </p:nvSpPr>
          <p:spPr bwMode="auto">
            <a:xfrm flipV="1">
              <a:off x="4266" y="2888"/>
              <a:ext cx="159" cy="4"/>
            </a:xfrm>
            <a:prstGeom prst="line">
              <a:avLst/>
            </a:prstGeom>
            <a:noFill/>
            <a:ln w="19050" cap="sq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8"/>
            <p:cNvSpPr>
              <a:spLocks noChangeShapeType="1"/>
            </p:cNvSpPr>
            <p:nvPr/>
          </p:nvSpPr>
          <p:spPr bwMode="auto">
            <a:xfrm>
              <a:off x="4446" y="2914"/>
              <a:ext cx="27" cy="101"/>
            </a:xfrm>
            <a:prstGeom prst="line">
              <a:avLst/>
            </a:prstGeom>
            <a:noFill/>
            <a:ln w="19050" cap="sq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" name="Rectangle 36"/>
          <p:cNvSpPr/>
          <p:nvPr/>
        </p:nvSpPr>
        <p:spPr>
          <a:xfrm>
            <a:off x="1461890" y="5562600"/>
            <a:ext cx="606081" cy="533400"/>
          </a:xfrm>
          <a:prstGeom prst="rect">
            <a:avLst/>
          </a:prstGeom>
          <a:solidFill>
            <a:schemeClr val="bg1"/>
          </a:solidFill>
          <a:ln w="28575">
            <a:solidFill>
              <a:srgbClr val="2005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724400" y="5562600"/>
            <a:ext cx="606081" cy="533400"/>
          </a:xfrm>
          <a:prstGeom prst="rect">
            <a:avLst/>
          </a:prstGeom>
          <a:solidFill>
            <a:schemeClr val="bg1"/>
          </a:solidFill>
          <a:ln w="28575">
            <a:solidFill>
              <a:srgbClr val="2005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547319" y="5486400"/>
            <a:ext cx="606081" cy="533400"/>
          </a:xfrm>
          <a:prstGeom prst="rect">
            <a:avLst/>
          </a:prstGeom>
          <a:solidFill>
            <a:schemeClr val="bg1"/>
          </a:solidFill>
          <a:ln w="28575">
            <a:solidFill>
              <a:srgbClr val="2005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4299641" y="4528206"/>
            <a:ext cx="183518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sq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/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MP = 5 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auto">
          <a:xfrm>
            <a:off x="4299641" y="5029788"/>
            <a:ext cx="18357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sq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/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NQ = 8 cm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6934200" y="4495800"/>
            <a:ext cx="185499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sq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/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KG = 6 cm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1"/>
          <p:cNvSpPr>
            <a:spLocks noChangeArrowheads="1"/>
          </p:cNvSpPr>
          <p:nvPr/>
        </p:nvSpPr>
        <p:spPr bwMode="auto">
          <a:xfrm>
            <a:off x="7002535" y="4975259"/>
            <a:ext cx="18149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sq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Avan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Avant" pitchFamily="34" charset="0"/>
              </a:defRPr>
            </a:lvl9pPr>
          </a:lstStyle>
          <a:p>
            <a:pPr eaLnBrk="1" hangingPunct="1"/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 = 5 cm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 Box 38"/>
          <p:cNvSpPr txBox="1">
            <a:spLocks noChangeArrowheads="1"/>
          </p:cNvSpPr>
          <p:nvPr/>
        </p:nvSpPr>
        <p:spPr bwMode="auto">
          <a:xfrm>
            <a:off x="420645" y="411742"/>
            <a:ext cx="84582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smtClean="0"/>
              <a:t>Bài 1 VBT/57. Đánh dấu (x)  vào ô trống đặt dưới hình </a:t>
            </a:r>
            <a:r>
              <a:rPr lang="en-US" altLang="en-US" sz="2800" b="1"/>
              <a:t>thoi </a:t>
            </a:r>
            <a:r>
              <a:rPr lang="en-US" altLang="en-US" sz="2800" b="1" smtClean="0"/>
              <a:t>có  diện </a:t>
            </a:r>
            <a:r>
              <a:rPr lang="en-US" altLang="en-US" sz="2800" b="1"/>
              <a:t>tích </a:t>
            </a:r>
            <a:r>
              <a:rPr lang="en-US" altLang="en-US" sz="2800" b="1" smtClean="0"/>
              <a:t>bé hơn  20 cm</a:t>
            </a:r>
            <a:r>
              <a:rPr lang="en-US" altLang="en-US" sz="2800" b="1" baseline="30000" smtClean="0"/>
              <a:t>2</a:t>
            </a:r>
            <a:r>
              <a:rPr lang="en-US" altLang="en-US" sz="2800" b="1" smtClean="0"/>
              <a:t> .</a:t>
            </a:r>
            <a:endParaRPr lang="en-US" altLang="en-US" sz="2800" b="1"/>
          </a:p>
        </p:txBody>
      </p:sp>
      <p:sp>
        <p:nvSpPr>
          <p:cNvPr id="45" name="TextBox 44"/>
          <p:cNvSpPr txBox="1"/>
          <p:nvPr/>
        </p:nvSpPr>
        <p:spPr>
          <a:xfrm>
            <a:off x="7625411" y="5410200"/>
            <a:ext cx="4640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60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37" grpId="0" animBg="1"/>
      <p:bldP spid="38" grpId="0" animBg="1"/>
      <p:bldP spid="39" grpId="0" animBg="1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363318"/>
              </p:ext>
            </p:extLst>
          </p:nvPr>
        </p:nvGraphicFramePr>
        <p:xfrm>
          <a:off x="533400" y="1905000"/>
          <a:ext cx="8001000" cy="248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0250"/>
                <a:gridCol w="2000250"/>
                <a:gridCol w="2000250"/>
                <a:gridCol w="2000250"/>
              </a:tblGrid>
              <a:tr h="6223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2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(2) </a:t>
                      </a:r>
                      <a:endParaRPr lang="en-US" sz="2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(3)</a:t>
                      </a:r>
                      <a:endParaRPr lang="en-US" sz="2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223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12cm</a:t>
                      </a:r>
                      <a:endParaRPr lang="en-US" sz="2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16dm</a:t>
                      </a:r>
                      <a:endParaRPr lang="en-US" sz="2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20m</a:t>
                      </a:r>
                      <a:endParaRPr lang="en-US" sz="2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223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7cm</a:t>
                      </a:r>
                      <a:endParaRPr lang="en-US" sz="2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27dm</a:t>
                      </a:r>
                      <a:endParaRPr lang="en-US" sz="2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5m</a:t>
                      </a:r>
                      <a:endParaRPr lang="en-US" sz="2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223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32004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chéo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19812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thoi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260098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chéo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3792098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38709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42cm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76019" y="387098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216dm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62019" y="3860800"/>
            <a:ext cx="1396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50m</a:t>
            </a:r>
            <a:r>
              <a:rPr lang="en-US" sz="2800" b="1" baseline="30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9052" y="914400"/>
            <a:ext cx="69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2VBT/57: Viết vào ô trống:</a:t>
            </a:r>
            <a:endParaRPr 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578224" y="4724400"/>
            <a:ext cx="815585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>
                <a:solidFill>
                  <a:srgbClr val="FF0000"/>
                </a:solidFill>
                <a:latin typeface="Times New Roman" pitchFamily="18" charset="0"/>
              </a:rPr>
              <a:t>- Diện tích hình thoi bằng tích của độ dài hai đường chéo chia cho 2 (cùng đơn vị đo).</a:t>
            </a:r>
          </a:p>
        </p:txBody>
      </p:sp>
    </p:spTree>
    <p:extLst>
      <p:ext uri="{BB962C8B-B14F-4D97-AF65-F5344CB8AC3E}">
        <p14:creationId xmlns:p14="http://schemas.microsoft.com/office/powerpoint/2010/main" val="3988205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8"/>
          <p:cNvSpPr txBox="1">
            <a:spLocks noChangeArrowheads="1"/>
          </p:cNvSpPr>
          <p:nvPr/>
        </p:nvSpPr>
        <p:spPr bwMode="auto">
          <a:xfrm>
            <a:off x="1447217" y="3352800"/>
            <a:ext cx="5943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 smtClean="0">
                <a:solidFill>
                  <a:srgbClr val="200581"/>
                </a:solidFill>
              </a:rPr>
              <a:t>Diện tích của mảnh bìa đó là</a:t>
            </a:r>
            <a:r>
              <a:rPr lang="en-US" altLang="en-US" b="1">
                <a:solidFill>
                  <a:srgbClr val="200581"/>
                </a:solidFill>
              </a:rPr>
              <a:t>:</a:t>
            </a:r>
            <a:endParaRPr lang="en-US" altLang="en-US" b="1" smtClean="0">
              <a:solidFill>
                <a:srgbClr val="200581"/>
              </a:solidFill>
            </a:endParaRPr>
          </a:p>
        </p:txBody>
      </p:sp>
      <p:sp>
        <p:nvSpPr>
          <p:cNvPr id="5" name="Text Box 38"/>
          <p:cNvSpPr txBox="1">
            <a:spLocks noChangeArrowheads="1"/>
          </p:cNvSpPr>
          <p:nvPr/>
        </p:nvSpPr>
        <p:spPr bwMode="auto">
          <a:xfrm>
            <a:off x="348973" y="838200"/>
            <a:ext cx="8122674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 smtClean="0"/>
              <a:t>Bài 3 VBT/57</a:t>
            </a:r>
            <a:r>
              <a:rPr lang="en-US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altLang="en-US" sz="2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2800" b="1" smtClean="0"/>
              <a:t>Một mảnh bìa hình thoi có độ dài các đường chéo là 10 cm và 24 cm. Tính diện tích của mảnh bìa đó?</a:t>
            </a:r>
            <a:endParaRPr lang="en-US" altLang="en-US" sz="2800" b="1"/>
          </a:p>
        </p:txBody>
      </p:sp>
      <p:grpSp>
        <p:nvGrpSpPr>
          <p:cNvPr id="6" name="Group 74"/>
          <p:cNvGrpSpPr>
            <a:grpSpLocks/>
          </p:cNvGrpSpPr>
          <p:nvPr/>
        </p:nvGrpSpPr>
        <p:grpSpPr bwMode="auto">
          <a:xfrm>
            <a:off x="2398762" y="3900487"/>
            <a:ext cx="1672714" cy="1052513"/>
            <a:chOff x="3720" y="3144"/>
            <a:chExt cx="664" cy="663"/>
          </a:xfrm>
        </p:grpSpPr>
        <p:sp>
          <p:nvSpPr>
            <p:cNvPr id="7" name="Text Box 67"/>
            <p:cNvSpPr txBox="1">
              <a:spLocks noChangeArrowheads="1"/>
            </p:cNvSpPr>
            <p:nvPr/>
          </p:nvSpPr>
          <p:spPr bwMode="auto">
            <a:xfrm>
              <a:off x="3720" y="3144"/>
              <a:ext cx="664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cap="sq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9pPr>
            </a:lstStyle>
            <a:p>
              <a:pPr eaLnBrk="1" hangingPunct="1"/>
              <a:r>
                <a:rPr lang="en-US" altLang="en-US" sz="3200" b="1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24  x  10</a:t>
              </a:r>
              <a:endParaRPr lang="en-US" altLang="en-US"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68"/>
            <p:cNvSpPr txBox="1">
              <a:spLocks noChangeArrowheads="1"/>
            </p:cNvSpPr>
            <p:nvPr/>
          </p:nvSpPr>
          <p:spPr bwMode="auto">
            <a:xfrm>
              <a:off x="3909" y="3439"/>
              <a:ext cx="304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cap="sq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Avant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Avant" pitchFamily="34" charset="0"/>
                </a:defRPr>
              </a:lvl9pPr>
            </a:lstStyle>
            <a:p>
              <a:pPr eaLnBrk="1" hangingPunct="1"/>
              <a:r>
                <a:rPr lang="en-US" altLang="en-US" sz="3200" b="1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</a:t>
              </a:r>
              <a:endParaRPr lang="en-US" altLang="en-US"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Line 69"/>
            <p:cNvSpPr>
              <a:spLocks noChangeShapeType="1"/>
            </p:cNvSpPr>
            <p:nvPr/>
          </p:nvSpPr>
          <p:spPr bwMode="auto">
            <a:xfrm>
              <a:off x="3786" y="3502"/>
              <a:ext cx="488" cy="0"/>
            </a:xfrm>
            <a:prstGeom prst="line">
              <a:avLst/>
            </a:prstGeom>
            <a:noFill/>
            <a:ln w="28575" cap="sq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23610" y="4139625"/>
            <a:ext cx="21723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120 (cm</a:t>
            </a:r>
            <a:r>
              <a:rPr lang="en-US" altLang="en-US" sz="3200" b="1" baseline="30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52830" y="5181598"/>
            <a:ext cx="29995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>
                <a:solidFill>
                  <a:srgbClr val="2005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120 cm</a:t>
            </a:r>
            <a:r>
              <a:rPr lang="en-US" altLang="en-US" sz="3200" b="1" baseline="30000">
                <a:solidFill>
                  <a:srgbClr val="2005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200" b="1">
              <a:solidFill>
                <a:srgbClr val="2005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38"/>
          <p:cNvSpPr txBox="1">
            <a:spLocks noChangeArrowheads="1"/>
          </p:cNvSpPr>
          <p:nvPr/>
        </p:nvSpPr>
        <p:spPr bwMode="auto">
          <a:xfrm>
            <a:off x="3137858" y="2438400"/>
            <a:ext cx="181474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u="sng" smtClean="0">
                <a:solidFill>
                  <a:srgbClr val="FF0000"/>
                </a:solidFill>
              </a:rPr>
              <a:t>Bài </a:t>
            </a:r>
            <a:r>
              <a:rPr lang="en-US" altLang="en-US" sz="3600" b="1" i="1" u="sng" smtClean="0">
                <a:solidFill>
                  <a:srgbClr val="FF0000"/>
                </a:solidFill>
              </a:rPr>
              <a:t>giải</a:t>
            </a:r>
            <a:r>
              <a:rPr lang="en-US" altLang="en-US" b="1" i="1" u="sng" smtClean="0">
                <a:solidFill>
                  <a:srgbClr val="FF0000"/>
                </a:solidFill>
              </a:rPr>
              <a:t>:</a:t>
            </a:r>
            <a:endParaRPr lang="en-US" altLang="en-US" b="1" smtClean="0">
              <a:solidFill>
                <a:srgbClr val="FF0000"/>
              </a:solidFill>
            </a:endParaRPr>
          </a:p>
        </p:txBody>
      </p:sp>
      <p:pic>
        <p:nvPicPr>
          <p:cNvPr id="13" name="Picture 12" descr="Picture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-47625"/>
            <a:ext cx="9144000" cy="690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7142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Picture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-47625"/>
            <a:ext cx="9144000" cy="690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73"/>
          <p:cNvGrpSpPr>
            <a:grpSpLocks/>
          </p:cNvGrpSpPr>
          <p:nvPr/>
        </p:nvGrpSpPr>
        <p:grpSpPr bwMode="auto">
          <a:xfrm>
            <a:off x="5410200" y="2828925"/>
            <a:ext cx="3370263" cy="2200275"/>
            <a:chOff x="3600" y="2454"/>
            <a:chExt cx="2123" cy="1386"/>
          </a:xfrm>
        </p:grpSpPr>
        <p:sp>
          <p:nvSpPr>
            <p:cNvPr id="5" name="Text Box 41"/>
            <p:cNvSpPr txBox="1">
              <a:spLocks noChangeArrowheads="1"/>
            </p:cNvSpPr>
            <p:nvPr/>
          </p:nvSpPr>
          <p:spPr bwMode="auto">
            <a:xfrm>
              <a:off x="5424" y="2962"/>
              <a:ext cx="29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P</a:t>
              </a:r>
            </a:p>
          </p:txBody>
        </p:sp>
        <p:sp>
          <p:nvSpPr>
            <p:cNvPr id="6" name="AutoShape 39"/>
            <p:cNvSpPr>
              <a:spLocks noChangeArrowheads="1"/>
            </p:cNvSpPr>
            <p:nvPr/>
          </p:nvSpPr>
          <p:spPr bwMode="auto">
            <a:xfrm>
              <a:off x="3824" y="2685"/>
              <a:ext cx="1606" cy="831"/>
            </a:xfrm>
            <a:prstGeom prst="diamond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  <p:sp>
          <p:nvSpPr>
            <p:cNvPr id="7" name="Text Box 40"/>
            <p:cNvSpPr txBox="1">
              <a:spLocks noChangeArrowheads="1"/>
            </p:cNvSpPr>
            <p:nvPr/>
          </p:nvSpPr>
          <p:spPr bwMode="auto">
            <a:xfrm>
              <a:off x="4572" y="3609"/>
              <a:ext cx="29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Q</a:t>
              </a:r>
            </a:p>
          </p:txBody>
        </p:sp>
        <p:sp>
          <p:nvSpPr>
            <p:cNvPr id="8" name="Text Box 42"/>
            <p:cNvSpPr txBox="1">
              <a:spLocks noChangeArrowheads="1"/>
            </p:cNvSpPr>
            <p:nvPr/>
          </p:nvSpPr>
          <p:spPr bwMode="auto">
            <a:xfrm>
              <a:off x="4572" y="2454"/>
              <a:ext cx="29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N</a:t>
              </a:r>
            </a:p>
          </p:txBody>
        </p:sp>
        <p:sp>
          <p:nvSpPr>
            <p:cNvPr id="9" name="Text Box 43"/>
            <p:cNvSpPr txBox="1">
              <a:spLocks noChangeArrowheads="1"/>
            </p:cNvSpPr>
            <p:nvPr/>
          </p:nvSpPr>
          <p:spPr bwMode="auto">
            <a:xfrm>
              <a:off x="3600" y="2962"/>
              <a:ext cx="29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M</a:t>
              </a:r>
            </a:p>
          </p:txBody>
        </p:sp>
        <p:sp>
          <p:nvSpPr>
            <p:cNvPr id="10" name="Line 44"/>
            <p:cNvSpPr>
              <a:spLocks noChangeShapeType="1"/>
            </p:cNvSpPr>
            <p:nvPr/>
          </p:nvSpPr>
          <p:spPr bwMode="auto">
            <a:xfrm>
              <a:off x="3819" y="3101"/>
              <a:ext cx="160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45"/>
            <p:cNvSpPr>
              <a:spLocks noChangeShapeType="1"/>
            </p:cNvSpPr>
            <p:nvPr/>
          </p:nvSpPr>
          <p:spPr bwMode="auto">
            <a:xfrm>
              <a:off x="4630" y="2685"/>
              <a:ext cx="0" cy="8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46"/>
            <p:cNvSpPr>
              <a:spLocks noChangeArrowheads="1"/>
            </p:cNvSpPr>
            <p:nvPr/>
          </p:nvSpPr>
          <p:spPr bwMode="auto">
            <a:xfrm>
              <a:off x="4631" y="3054"/>
              <a:ext cx="47" cy="47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</p:grpSp>
      <p:sp>
        <p:nvSpPr>
          <p:cNvPr id="13" name="Rectangle 47"/>
          <p:cNvSpPr>
            <a:spLocks noChangeArrowheads="1"/>
          </p:cNvSpPr>
          <p:nvPr/>
        </p:nvSpPr>
        <p:spPr bwMode="auto">
          <a:xfrm>
            <a:off x="1143000" y="1676400"/>
            <a:ext cx="3276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a)  Hình thoi ABCD, biết: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   AC = 3cm, BD = 4cm</a:t>
            </a:r>
          </a:p>
        </p:txBody>
      </p:sp>
      <p:sp>
        <p:nvSpPr>
          <p:cNvPr id="14" name="Rectangle 48"/>
          <p:cNvSpPr>
            <a:spLocks noChangeArrowheads="1"/>
          </p:cNvSpPr>
          <p:nvPr/>
        </p:nvSpPr>
        <p:spPr bwMode="auto">
          <a:xfrm>
            <a:off x="5029200" y="1555750"/>
            <a:ext cx="351155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b)  Hình thoi MNPQ, biết: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    MP = 7cm, NQ = 4cm</a:t>
            </a:r>
          </a:p>
        </p:txBody>
      </p:sp>
      <p:sp>
        <p:nvSpPr>
          <p:cNvPr id="15" name="Rectangle 49"/>
          <p:cNvSpPr>
            <a:spLocks noChangeArrowheads="1"/>
          </p:cNvSpPr>
          <p:nvPr/>
        </p:nvSpPr>
        <p:spPr bwMode="auto">
          <a:xfrm>
            <a:off x="762000" y="914400"/>
            <a:ext cx="3757613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B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itchFamily="18" charset="0"/>
                <a:ea typeface="Batang" pitchFamily="18" charset="-127"/>
              </a:rPr>
              <a:t>ài</a:t>
            </a:r>
            <a:r>
              <a:rPr lang="en-US" alt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1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: (SGK)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T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ính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diện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tích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:</a:t>
            </a:r>
          </a:p>
        </p:txBody>
      </p:sp>
      <p:grpSp>
        <p:nvGrpSpPr>
          <p:cNvPr id="16" name="Group 70"/>
          <p:cNvGrpSpPr>
            <a:grpSpLocks/>
          </p:cNvGrpSpPr>
          <p:nvPr/>
        </p:nvGrpSpPr>
        <p:grpSpPr bwMode="auto">
          <a:xfrm>
            <a:off x="1676400" y="2482850"/>
            <a:ext cx="2528888" cy="3232150"/>
            <a:chOff x="1248" y="2064"/>
            <a:chExt cx="1593" cy="2036"/>
          </a:xfrm>
        </p:grpSpPr>
        <p:sp>
          <p:nvSpPr>
            <p:cNvPr id="17" name="AutoShape 52"/>
            <p:cNvSpPr>
              <a:spLocks noChangeArrowheads="1"/>
            </p:cNvSpPr>
            <p:nvPr/>
          </p:nvSpPr>
          <p:spPr bwMode="auto">
            <a:xfrm>
              <a:off x="1463" y="2329"/>
              <a:ext cx="1034" cy="1435"/>
            </a:xfrm>
            <a:prstGeom prst="diamond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  <p:sp>
          <p:nvSpPr>
            <p:cNvPr id="18" name="Text Box 53"/>
            <p:cNvSpPr txBox="1">
              <a:spLocks noChangeArrowheads="1"/>
            </p:cNvSpPr>
            <p:nvPr/>
          </p:nvSpPr>
          <p:spPr bwMode="auto">
            <a:xfrm>
              <a:off x="1894" y="3869"/>
              <a:ext cx="34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19" name="Text Box 54"/>
            <p:cNvSpPr txBox="1">
              <a:spLocks noChangeArrowheads="1"/>
            </p:cNvSpPr>
            <p:nvPr/>
          </p:nvSpPr>
          <p:spPr bwMode="auto">
            <a:xfrm>
              <a:off x="2497" y="2914"/>
              <a:ext cx="3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20" name="Text Box 55"/>
            <p:cNvSpPr txBox="1">
              <a:spLocks noChangeArrowheads="1"/>
            </p:cNvSpPr>
            <p:nvPr/>
          </p:nvSpPr>
          <p:spPr bwMode="auto">
            <a:xfrm>
              <a:off x="1894" y="2064"/>
              <a:ext cx="34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21" name="Text Box 56"/>
            <p:cNvSpPr txBox="1">
              <a:spLocks noChangeArrowheads="1"/>
            </p:cNvSpPr>
            <p:nvPr/>
          </p:nvSpPr>
          <p:spPr bwMode="auto">
            <a:xfrm>
              <a:off x="1248" y="2914"/>
              <a:ext cx="3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22" name="Line 58"/>
            <p:cNvSpPr>
              <a:spLocks noChangeShapeType="1"/>
            </p:cNvSpPr>
            <p:nvPr/>
          </p:nvSpPr>
          <p:spPr bwMode="auto">
            <a:xfrm>
              <a:off x="1980" y="2329"/>
              <a:ext cx="0" cy="14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59"/>
            <p:cNvSpPr>
              <a:spLocks noChangeShapeType="1"/>
            </p:cNvSpPr>
            <p:nvPr/>
          </p:nvSpPr>
          <p:spPr bwMode="auto">
            <a:xfrm>
              <a:off x="1463" y="3043"/>
              <a:ext cx="10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61"/>
            <p:cNvSpPr>
              <a:spLocks noChangeShapeType="1"/>
            </p:cNvSpPr>
            <p:nvPr/>
          </p:nvSpPr>
          <p:spPr bwMode="auto">
            <a:xfrm>
              <a:off x="1980" y="2329"/>
              <a:ext cx="0" cy="14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62"/>
            <p:cNvSpPr>
              <a:spLocks noChangeShapeType="1"/>
            </p:cNvSpPr>
            <p:nvPr/>
          </p:nvSpPr>
          <p:spPr bwMode="auto">
            <a:xfrm>
              <a:off x="1463" y="3043"/>
              <a:ext cx="10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65"/>
            <p:cNvSpPr>
              <a:spLocks noChangeArrowheads="1"/>
            </p:cNvSpPr>
            <p:nvPr/>
          </p:nvSpPr>
          <p:spPr bwMode="auto">
            <a:xfrm>
              <a:off x="1980" y="2991"/>
              <a:ext cx="48" cy="54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</p:grpSp>
      <p:sp>
        <p:nvSpPr>
          <p:cNvPr id="27" name="Line 72"/>
          <p:cNvSpPr>
            <a:spLocks noChangeShapeType="1"/>
          </p:cNvSpPr>
          <p:nvPr/>
        </p:nvSpPr>
        <p:spPr bwMode="auto">
          <a:xfrm>
            <a:off x="4648200" y="1219200"/>
            <a:ext cx="0" cy="4572000"/>
          </a:xfrm>
          <a:prstGeom prst="line">
            <a:avLst/>
          </a:prstGeom>
          <a:noFill/>
          <a:ln w="952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92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Picture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-47625"/>
            <a:ext cx="9144000" cy="690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1676400" y="1447800"/>
            <a:ext cx="3276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a)  Hình thoi ABCD, biết: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   AC = 3cm, BD = 4cm</a:t>
            </a:r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1219200" y="533400"/>
            <a:ext cx="3757613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B</a:t>
            </a:r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  <a:ea typeface="Batang" pitchFamily="18" charset="-127"/>
              </a:rPr>
              <a:t>ài</a:t>
            </a:r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1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: T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ính diện tích của</a:t>
            </a: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:</a:t>
            </a:r>
          </a:p>
        </p:txBody>
      </p:sp>
      <p:sp>
        <p:nvSpPr>
          <p:cNvPr id="6" name="Rectangle 30"/>
          <p:cNvSpPr>
            <a:spLocks noChangeArrowheads="1"/>
          </p:cNvSpPr>
          <p:nvPr/>
        </p:nvSpPr>
        <p:spPr bwMode="auto">
          <a:xfrm>
            <a:off x="2508250" y="2667000"/>
            <a:ext cx="16541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i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B</a:t>
            </a:r>
            <a:r>
              <a:rPr lang="en-US" altLang="en-US" b="1" i="1">
                <a:solidFill>
                  <a:srgbClr val="FF0000"/>
                </a:solidFill>
                <a:latin typeface="Times New Roman" pitchFamily="18" charset="0"/>
              </a:rPr>
              <a:t>ài giải</a:t>
            </a:r>
            <a:r>
              <a:rPr lang="en-US" altLang="en-US" b="1" i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:</a:t>
            </a:r>
          </a:p>
        </p:txBody>
      </p:sp>
      <p:sp>
        <p:nvSpPr>
          <p:cNvPr id="7" name="Text Box 31"/>
          <p:cNvSpPr txBox="1">
            <a:spLocks noChangeArrowheads="1"/>
          </p:cNvSpPr>
          <p:nvPr/>
        </p:nvSpPr>
        <p:spPr bwMode="auto">
          <a:xfrm>
            <a:off x="609600" y="3581400"/>
            <a:ext cx="5562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charset="0"/>
                <a:cs typeface="Arial" charset="0"/>
              </a:rPr>
              <a:t>    </a:t>
            </a:r>
            <a:r>
              <a:rPr lang="en-US" altLang="en-US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Di</a:t>
            </a:r>
            <a:r>
              <a:rPr lang="en-US" altLang="en-US">
                <a:solidFill>
                  <a:srgbClr val="0000FF"/>
                </a:solidFill>
                <a:latin typeface="Times New Roman" pitchFamily="18" charset="0"/>
              </a:rPr>
              <a:t>ện tích hình thoi ABCD là</a:t>
            </a:r>
            <a:r>
              <a:rPr lang="en-US" altLang="en-US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: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2743199" y="4381500"/>
            <a:ext cx="241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Arial" charset="0"/>
                <a:ea typeface="Batang" pitchFamily="18" charset="-127"/>
              </a:rPr>
              <a:t>=</a:t>
            </a:r>
          </a:p>
        </p:txBody>
      </p:sp>
      <p:sp>
        <p:nvSpPr>
          <p:cNvPr id="9" name="Text Box 36"/>
          <p:cNvSpPr txBox="1">
            <a:spLocks noChangeArrowheads="1"/>
          </p:cNvSpPr>
          <p:nvPr/>
        </p:nvSpPr>
        <p:spPr bwMode="auto">
          <a:xfrm>
            <a:off x="2988982" y="4381500"/>
            <a:ext cx="173541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smtClean="0">
                <a:solidFill>
                  <a:srgbClr val="0000FF"/>
                </a:solidFill>
                <a:latin typeface="Arial" charset="0"/>
                <a:cs typeface="Arial" charset="0"/>
              </a:rPr>
              <a:t>  </a:t>
            </a:r>
            <a:r>
              <a:rPr lang="en-US" altLang="en-US" sz="2400">
                <a:solidFill>
                  <a:srgbClr val="0000FF"/>
                </a:solidFill>
                <a:latin typeface="Arial" charset="0"/>
                <a:cs typeface="Arial" charset="0"/>
              </a:rPr>
              <a:t>6 (cm</a:t>
            </a:r>
            <a:r>
              <a:rPr lang="en-US" altLang="en-US" sz="2400" baseline="30000">
                <a:solidFill>
                  <a:srgbClr val="0000FF"/>
                </a:solidFill>
                <a:latin typeface="Arial" charset="0"/>
                <a:cs typeface="Arial" charset="0"/>
              </a:rPr>
              <a:t>2</a:t>
            </a:r>
            <a:r>
              <a:rPr lang="en-US" altLang="en-US" sz="2400">
                <a:solidFill>
                  <a:srgbClr val="0000FF"/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10" name="Text Box 37"/>
          <p:cNvSpPr txBox="1">
            <a:spLocks noChangeArrowheads="1"/>
          </p:cNvSpPr>
          <p:nvPr/>
        </p:nvSpPr>
        <p:spPr bwMode="auto">
          <a:xfrm>
            <a:off x="2792412" y="5105400"/>
            <a:ext cx="21605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</a:rPr>
              <a:t>Đáp số</a:t>
            </a:r>
            <a:r>
              <a:rPr lang="en-US" altLang="en-US" sz="2400">
                <a:solidFill>
                  <a:srgbClr val="0000FF"/>
                </a:solidFill>
                <a:latin typeface="Arial" charset="0"/>
                <a:cs typeface="Arial" charset="0"/>
              </a:rPr>
              <a:t>: 6 cm</a:t>
            </a:r>
            <a:r>
              <a:rPr lang="en-US" altLang="en-US" sz="2400" baseline="30000">
                <a:solidFill>
                  <a:srgbClr val="0000FF"/>
                </a:solidFill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11" name="Line 40"/>
          <p:cNvSpPr>
            <a:spLocks noChangeShapeType="1"/>
          </p:cNvSpPr>
          <p:nvPr/>
        </p:nvSpPr>
        <p:spPr bwMode="auto">
          <a:xfrm>
            <a:off x="2117724" y="4589462"/>
            <a:ext cx="625475" cy="1588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41"/>
          <p:cNvSpPr>
            <a:spLocks noChangeArrowheads="1"/>
          </p:cNvSpPr>
          <p:nvPr/>
        </p:nvSpPr>
        <p:spPr bwMode="auto">
          <a:xfrm>
            <a:off x="2327274" y="4584700"/>
            <a:ext cx="17145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700">
                <a:solidFill>
                  <a:srgbClr val="0000FF"/>
                </a:solidFill>
                <a:latin typeface="Times New Roman" pitchFamily="18" charset="0"/>
              </a:rPr>
              <a:t>2</a:t>
            </a:r>
            <a:endParaRPr lang="en-US" altLang="en-US" sz="1800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3" name="Rectangle 42"/>
          <p:cNvSpPr>
            <a:spLocks noChangeArrowheads="1"/>
          </p:cNvSpPr>
          <p:nvPr/>
        </p:nvSpPr>
        <p:spPr bwMode="auto">
          <a:xfrm>
            <a:off x="2559049" y="4154487"/>
            <a:ext cx="17145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700">
                <a:solidFill>
                  <a:srgbClr val="0000FF"/>
                </a:solidFill>
                <a:latin typeface="Times New Roman" pitchFamily="18" charset="0"/>
              </a:rPr>
              <a:t>4</a:t>
            </a:r>
            <a:endParaRPr lang="en-US" altLang="en-US" sz="1800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4" name="Rectangle 43"/>
          <p:cNvSpPr>
            <a:spLocks noChangeArrowheads="1"/>
          </p:cNvSpPr>
          <p:nvPr/>
        </p:nvSpPr>
        <p:spPr bwMode="auto">
          <a:xfrm>
            <a:off x="2117724" y="4127500"/>
            <a:ext cx="17145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700">
                <a:solidFill>
                  <a:srgbClr val="0000FF"/>
                </a:solidFill>
                <a:latin typeface="Times New Roman" pitchFamily="18" charset="0"/>
              </a:rPr>
              <a:t>3</a:t>
            </a:r>
            <a:endParaRPr lang="en-US" altLang="en-US" sz="1800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5" name="Rectangle 44"/>
          <p:cNvSpPr>
            <a:spLocks noChangeArrowheads="1"/>
          </p:cNvSpPr>
          <p:nvPr/>
        </p:nvSpPr>
        <p:spPr bwMode="auto">
          <a:xfrm>
            <a:off x="2322512" y="4114800"/>
            <a:ext cx="188912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700">
                <a:solidFill>
                  <a:srgbClr val="0000FF"/>
                </a:solidFill>
                <a:latin typeface="Symbol" pitchFamily="18" charset="2"/>
              </a:rPr>
              <a:t>´</a:t>
            </a:r>
            <a:endParaRPr lang="en-US" altLang="en-US" sz="1800">
              <a:solidFill>
                <a:srgbClr val="0000FF"/>
              </a:solidFill>
              <a:latin typeface="Tahoma" pitchFamily="34" charset="0"/>
            </a:endParaRPr>
          </a:p>
        </p:txBody>
      </p:sp>
      <p:grpSp>
        <p:nvGrpSpPr>
          <p:cNvPr id="20" name="Group 50"/>
          <p:cNvGrpSpPr>
            <a:grpSpLocks/>
          </p:cNvGrpSpPr>
          <p:nvPr/>
        </p:nvGrpSpPr>
        <p:grpSpPr bwMode="auto">
          <a:xfrm>
            <a:off x="6310313" y="1752600"/>
            <a:ext cx="2528887" cy="3232150"/>
            <a:chOff x="1248" y="2064"/>
            <a:chExt cx="1593" cy="2036"/>
          </a:xfrm>
        </p:grpSpPr>
        <p:sp>
          <p:nvSpPr>
            <p:cNvPr id="21" name="AutoShape 51"/>
            <p:cNvSpPr>
              <a:spLocks noChangeArrowheads="1"/>
            </p:cNvSpPr>
            <p:nvPr/>
          </p:nvSpPr>
          <p:spPr bwMode="auto">
            <a:xfrm>
              <a:off x="1463" y="2329"/>
              <a:ext cx="1034" cy="1435"/>
            </a:xfrm>
            <a:prstGeom prst="diamond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  <p:sp>
          <p:nvSpPr>
            <p:cNvPr id="22" name="Text Box 52"/>
            <p:cNvSpPr txBox="1">
              <a:spLocks noChangeArrowheads="1"/>
            </p:cNvSpPr>
            <p:nvPr/>
          </p:nvSpPr>
          <p:spPr bwMode="auto">
            <a:xfrm>
              <a:off x="1894" y="3869"/>
              <a:ext cx="34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23" name="Text Box 53"/>
            <p:cNvSpPr txBox="1">
              <a:spLocks noChangeArrowheads="1"/>
            </p:cNvSpPr>
            <p:nvPr/>
          </p:nvSpPr>
          <p:spPr bwMode="auto">
            <a:xfrm>
              <a:off x="2497" y="2914"/>
              <a:ext cx="3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24" name="Text Box 54"/>
            <p:cNvSpPr txBox="1">
              <a:spLocks noChangeArrowheads="1"/>
            </p:cNvSpPr>
            <p:nvPr/>
          </p:nvSpPr>
          <p:spPr bwMode="auto">
            <a:xfrm>
              <a:off x="1894" y="2064"/>
              <a:ext cx="34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25" name="Text Box 55"/>
            <p:cNvSpPr txBox="1">
              <a:spLocks noChangeArrowheads="1"/>
            </p:cNvSpPr>
            <p:nvPr/>
          </p:nvSpPr>
          <p:spPr bwMode="auto">
            <a:xfrm>
              <a:off x="1248" y="2914"/>
              <a:ext cx="3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26" name="Line 56"/>
            <p:cNvSpPr>
              <a:spLocks noChangeShapeType="1"/>
            </p:cNvSpPr>
            <p:nvPr/>
          </p:nvSpPr>
          <p:spPr bwMode="auto">
            <a:xfrm>
              <a:off x="1980" y="2329"/>
              <a:ext cx="0" cy="14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57"/>
            <p:cNvSpPr>
              <a:spLocks noChangeShapeType="1"/>
            </p:cNvSpPr>
            <p:nvPr/>
          </p:nvSpPr>
          <p:spPr bwMode="auto">
            <a:xfrm>
              <a:off x="1463" y="3043"/>
              <a:ext cx="10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58"/>
            <p:cNvSpPr>
              <a:spLocks noChangeShapeType="1"/>
            </p:cNvSpPr>
            <p:nvPr/>
          </p:nvSpPr>
          <p:spPr bwMode="auto">
            <a:xfrm>
              <a:off x="1980" y="2329"/>
              <a:ext cx="0" cy="14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59"/>
            <p:cNvSpPr>
              <a:spLocks noChangeShapeType="1"/>
            </p:cNvSpPr>
            <p:nvPr/>
          </p:nvSpPr>
          <p:spPr bwMode="auto">
            <a:xfrm>
              <a:off x="1463" y="3043"/>
              <a:ext cx="10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60"/>
            <p:cNvSpPr>
              <a:spLocks noChangeArrowheads="1"/>
            </p:cNvSpPr>
            <p:nvPr/>
          </p:nvSpPr>
          <p:spPr bwMode="auto">
            <a:xfrm>
              <a:off x="1980" y="2991"/>
              <a:ext cx="48" cy="54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1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 animBg="1"/>
      <p:bldP spid="12" grpId="0"/>
      <p:bldP spid="13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Picture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-47625"/>
            <a:ext cx="9144000" cy="690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654050" y="486698"/>
            <a:ext cx="734695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b)  Hình thoi MNPQ, biết: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    MP = 7cm, NQ = 4cm</a:t>
            </a:r>
          </a:p>
        </p:txBody>
      </p:sp>
      <p:sp>
        <p:nvSpPr>
          <p:cNvPr id="5" name="Rectangle 30"/>
          <p:cNvSpPr>
            <a:spLocks noChangeArrowheads="1"/>
          </p:cNvSpPr>
          <p:nvPr/>
        </p:nvSpPr>
        <p:spPr bwMode="auto">
          <a:xfrm>
            <a:off x="1598891" y="2498378"/>
            <a:ext cx="18389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i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B</a:t>
            </a:r>
            <a:r>
              <a:rPr lang="en-US" altLang="en-US" sz="3600" b="1" i="1">
                <a:solidFill>
                  <a:srgbClr val="FF0000"/>
                </a:solidFill>
                <a:latin typeface="Times New Roman" pitchFamily="18" charset="0"/>
              </a:rPr>
              <a:t>ài giải</a:t>
            </a:r>
            <a:r>
              <a:rPr lang="en-US" altLang="en-US" sz="3600" b="1" i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:</a:t>
            </a:r>
          </a:p>
        </p:txBody>
      </p:sp>
      <p:sp>
        <p:nvSpPr>
          <p:cNvPr id="6" name="Text Box 31"/>
          <p:cNvSpPr txBox="1">
            <a:spLocks noChangeArrowheads="1"/>
          </p:cNvSpPr>
          <p:nvPr/>
        </p:nvSpPr>
        <p:spPr bwMode="auto">
          <a:xfrm>
            <a:off x="348376" y="3245584"/>
            <a:ext cx="615708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Arial" charset="0"/>
                <a:cs typeface="Arial" charset="0"/>
              </a:rPr>
              <a:t>    </a:t>
            </a: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Di</a:t>
            </a: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</a:rPr>
              <a:t>ện tích hình thoi MNPQ là</a:t>
            </a:r>
            <a:r>
              <a:rPr lang="en-US" altLang="en-US" b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:</a:t>
            </a:r>
            <a:endParaRPr lang="en-US" altLang="en-US" b="1">
              <a:solidFill>
                <a:srgbClr val="0000FF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7" name="Text Box 33"/>
          <p:cNvSpPr txBox="1">
            <a:spLocks noChangeArrowheads="1"/>
          </p:cNvSpPr>
          <p:nvPr/>
        </p:nvSpPr>
        <p:spPr bwMode="auto">
          <a:xfrm>
            <a:off x="3130550" y="4074021"/>
            <a:ext cx="21971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Arial" charset="0"/>
                <a:cs typeface="Arial" charset="0"/>
              </a:rPr>
              <a:t>=</a:t>
            </a:r>
            <a:r>
              <a:rPr lang="en-US" altLang="en-US" sz="2400">
                <a:solidFill>
                  <a:srgbClr val="0000FF"/>
                </a:solidFill>
                <a:latin typeface="Arial" charset="0"/>
                <a:cs typeface="Arial" charset="0"/>
              </a:rPr>
              <a:t> </a:t>
            </a:r>
            <a:r>
              <a:rPr lang="en-US" altLang="en-US" b="1">
                <a:solidFill>
                  <a:srgbClr val="0000FF"/>
                </a:solidFill>
                <a:latin typeface="Arial" charset="0"/>
                <a:cs typeface="Arial" charset="0"/>
              </a:rPr>
              <a:t>14 (cm</a:t>
            </a:r>
            <a:r>
              <a:rPr lang="en-US" altLang="en-US" b="1" baseline="30000">
                <a:solidFill>
                  <a:srgbClr val="0000FF"/>
                </a:solidFill>
                <a:latin typeface="Arial" charset="0"/>
                <a:cs typeface="Arial" charset="0"/>
              </a:rPr>
              <a:t>2</a:t>
            </a:r>
            <a:r>
              <a:rPr lang="en-US" altLang="en-US" b="1">
                <a:solidFill>
                  <a:srgbClr val="0000FF"/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2822014" y="4953000"/>
            <a:ext cx="399014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14 cm</a:t>
            </a:r>
            <a:r>
              <a:rPr lang="en-US" altLang="en-US" sz="3600" b="1" baseline="30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" name="Line 37"/>
          <p:cNvSpPr>
            <a:spLocks noChangeShapeType="1"/>
          </p:cNvSpPr>
          <p:nvPr/>
        </p:nvSpPr>
        <p:spPr bwMode="auto">
          <a:xfrm>
            <a:off x="1905000" y="4419321"/>
            <a:ext cx="10668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 b="1"/>
          </a:p>
        </p:txBody>
      </p:sp>
      <p:sp>
        <p:nvSpPr>
          <p:cNvPr id="10" name="Rectangle 38"/>
          <p:cNvSpPr>
            <a:spLocks noChangeArrowheads="1"/>
          </p:cNvSpPr>
          <p:nvPr/>
        </p:nvSpPr>
        <p:spPr bwMode="auto">
          <a:xfrm>
            <a:off x="2362200" y="4399002"/>
            <a:ext cx="5334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2</a:t>
            </a:r>
            <a:endParaRPr lang="en-US" altLang="en-US" sz="2800" b="1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2662396" y="3830359"/>
            <a:ext cx="30940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4</a:t>
            </a:r>
            <a:endParaRPr lang="en-US" altLang="en-US" sz="2800" b="1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2" name="Rectangle 40"/>
          <p:cNvSpPr>
            <a:spLocks noChangeArrowheads="1"/>
          </p:cNvSpPr>
          <p:nvPr/>
        </p:nvSpPr>
        <p:spPr bwMode="auto">
          <a:xfrm>
            <a:off x="1905000" y="3827184"/>
            <a:ext cx="36393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7</a:t>
            </a:r>
            <a:endParaRPr lang="en-US" altLang="en-US" sz="2800" b="1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3" name="Rectangle 41"/>
          <p:cNvSpPr>
            <a:spLocks noChangeArrowheads="1"/>
          </p:cNvSpPr>
          <p:nvPr/>
        </p:nvSpPr>
        <p:spPr bwMode="auto">
          <a:xfrm>
            <a:off x="2268934" y="3847822"/>
            <a:ext cx="24944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Symbol" pitchFamily="18" charset="2"/>
              </a:rPr>
              <a:t>´</a:t>
            </a:r>
            <a:endParaRPr lang="en-US" altLang="en-US" sz="2800" b="1">
              <a:solidFill>
                <a:srgbClr val="0000FF"/>
              </a:solidFill>
              <a:latin typeface="Tahoma" pitchFamily="34" charset="0"/>
            </a:endParaRPr>
          </a:p>
        </p:txBody>
      </p:sp>
      <p:grpSp>
        <p:nvGrpSpPr>
          <p:cNvPr id="14" name="Group 50"/>
          <p:cNvGrpSpPr>
            <a:grpSpLocks/>
          </p:cNvGrpSpPr>
          <p:nvPr/>
        </p:nvGrpSpPr>
        <p:grpSpPr bwMode="auto">
          <a:xfrm>
            <a:off x="4033044" y="1292943"/>
            <a:ext cx="5110956" cy="2745658"/>
            <a:chOff x="3600" y="2262"/>
            <a:chExt cx="2123" cy="1386"/>
          </a:xfrm>
        </p:grpSpPr>
        <p:sp>
          <p:nvSpPr>
            <p:cNvPr id="15" name="Text Box 51"/>
            <p:cNvSpPr txBox="1">
              <a:spLocks noChangeArrowheads="1"/>
            </p:cNvSpPr>
            <p:nvPr/>
          </p:nvSpPr>
          <p:spPr bwMode="auto">
            <a:xfrm>
              <a:off x="5424" y="2770"/>
              <a:ext cx="29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P</a:t>
              </a:r>
            </a:p>
          </p:txBody>
        </p:sp>
        <p:grpSp>
          <p:nvGrpSpPr>
            <p:cNvPr id="16" name="Group 52"/>
            <p:cNvGrpSpPr>
              <a:grpSpLocks/>
            </p:cNvGrpSpPr>
            <p:nvPr/>
          </p:nvGrpSpPr>
          <p:grpSpPr bwMode="auto">
            <a:xfrm>
              <a:off x="3600" y="2262"/>
              <a:ext cx="1830" cy="1386"/>
              <a:chOff x="3600" y="2262"/>
              <a:chExt cx="1830" cy="1386"/>
            </a:xfrm>
          </p:grpSpPr>
          <p:sp>
            <p:nvSpPr>
              <p:cNvPr id="17" name="AutoShape 53"/>
              <p:cNvSpPr>
                <a:spLocks noChangeArrowheads="1"/>
              </p:cNvSpPr>
              <p:nvPr/>
            </p:nvSpPr>
            <p:spPr bwMode="auto">
              <a:xfrm>
                <a:off x="3824" y="2493"/>
                <a:ext cx="1606" cy="831"/>
              </a:xfrm>
              <a:prstGeom prst="diamond">
                <a:avLst/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Tahoma" pitchFamily="34" charset="0"/>
                </a:endParaRPr>
              </a:p>
            </p:txBody>
          </p:sp>
          <p:sp>
            <p:nvSpPr>
              <p:cNvPr id="18" name="Text Box 54"/>
              <p:cNvSpPr txBox="1">
                <a:spLocks noChangeArrowheads="1"/>
              </p:cNvSpPr>
              <p:nvPr/>
            </p:nvSpPr>
            <p:spPr bwMode="auto">
              <a:xfrm>
                <a:off x="4572" y="3417"/>
                <a:ext cx="29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FF0000"/>
                    </a:solidFill>
                    <a:latin typeface="Times New Roman" pitchFamily="18" charset="0"/>
                    <a:cs typeface="Arial" charset="0"/>
                  </a:rPr>
                  <a:t>Q</a:t>
                </a:r>
              </a:p>
            </p:txBody>
          </p:sp>
          <p:sp>
            <p:nvSpPr>
              <p:cNvPr id="19" name="Text Box 55"/>
              <p:cNvSpPr txBox="1">
                <a:spLocks noChangeArrowheads="1"/>
              </p:cNvSpPr>
              <p:nvPr/>
            </p:nvSpPr>
            <p:spPr bwMode="auto">
              <a:xfrm>
                <a:off x="4572" y="2262"/>
                <a:ext cx="29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FF0000"/>
                    </a:solidFill>
                    <a:latin typeface="Times New Roman" pitchFamily="18" charset="0"/>
                    <a:cs typeface="Arial" charset="0"/>
                  </a:rPr>
                  <a:t>N</a:t>
                </a:r>
              </a:p>
            </p:txBody>
          </p:sp>
          <p:sp>
            <p:nvSpPr>
              <p:cNvPr id="20" name="Text Box 56"/>
              <p:cNvSpPr txBox="1">
                <a:spLocks noChangeArrowheads="1"/>
              </p:cNvSpPr>
              <p:nvPr/>
            </p:nvSpPr>
            <p:spPr bwMode="auto">
              <a:xfrm>
                <a:off x="3600" y="2770"/>
                <a:ext cx="29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FF0000"/>
                    </a:solidFill>
                    <a:latin typeface="Times New Roman" pitchFamily="18" charset="0"/>
                    <a:cs typeface="Arial" charset="0"/>
                  </a:rPr>
                  <a:t>M</a:t>
                </a:r>
              </a:p>
            </p:txBody>
          </p:sp>
          <p:sp>
            <p:nvSpPr>
              <p:cNvPr id="21" name="Line 57"/>
              <p:cNvSpPr>
                <a:spLocks noChangeShapeType="1"/>
              </p:cNvSpPr>
              <p:nvPr/>
            </p:nvSpPr>
            <p:spPr bwMode="auto">
              <a:xfrm>
                <a:off x="3819" y="2909"/>
                <a:ext cx="160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58"/>
              <p:cNvSpPr>
                <a:spLocks noChangeShapeType="1"/>
              </p:cNvSpPr>
              <p:nvPr/>
            </p:nvSpPr>
            <p:spPr bwMode="auto">
              <a:xfrm>
                <a:off x="4630" y="2493"/>
                <a:ext cx="0" cy="8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Rectangle 59"/>
              <p:cNvSpPr>
                <a:spLocks noChangeArrowheads="1"/>
              </p:cNvSpPr>
              <p:nvPr/>
            </p:nvSpPr>
            <p:spPr bwMode="auto">
              <a:xfrm>
                <a:off x="4629" y="2832"/>
                <a:ext cx="62" cy="77"/>
              </a:xfrm>
              <a:prstGeom prst="rect">
                <a:avLst/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Tahoma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1857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0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Picture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-47625"/>
            <a:ext cx="9144000" cy="690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33"/>
          <p:cNvSpPr txBox="1">
            <a:spLocks noChangeArrowheads="1"/>
          </p:cNvSpPr>
          <p:nvPr/>
        </p:nvSpPr>
        <p:spPr bwMode="auto">
          <a:xfrm>
            <a:off x="607219" y="609600"/>
            <a:ext cx="777716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AutoNum type="alphaLcPeriod"/>
            </a:pP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</a:rPr>
              <a:t>Độ dài các đường chéo là 5dm và 20dm</a:t>
            </a:r>
            <a:endParaRPr lang="en-US" altLang="en-US" b="1">
              <a:solidFill>
                <a:srgbClr val="0000FF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50000"/>
              </a:spcBef>
              <a:buFontTx/>
              <a:buAutoNum type="alphaLcPeriod"/>
            </a:pP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</a:rPr>
              <a:t>Độ dài các đường chéo là 4m và 15dm.</a:t>
            </a:r>
          </a:p>
        </p:txBody>
      </p:sp>
      <p:sp>
        <p:nvSpPr>
          <p:cNvPr id="5" name="Rectangle 34"/>
          <p:cNvSpPr>
            <a:spLocks noChangeArrowheads="1"/>
          </p:cNvSpPr>
          <p:nvPr/>
        </p:nvSpPr>
        <p:spPr bwMode="auto">
          <a:xfrm>
            <a:off x="1399357" y="2154801"/>
            <a:ext cx="1338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i="1" u="sng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B</a:t>
            </a:r>
            <a:r>
              <a:rPr lang="en-US" altLang="en-US" sz="2800" b="1" i="1" u="sng">
                <a:solidFill>
                  <a:srgbClr val="0000FF"/>
                </a:solidFill>
                <a:latin typeface="Times New Roman" pitchFamily="18" charset="0"/>
              </a:rPr>
              <a:t>ài giải</a:t>
            </a:r>
          </a:p>
        </p:txBody>
      </p:sp>
      <p:graphicFrame>
        <p:nvGraphicFramePr>
          <p:cNvPr id="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7637039"/>
              </p:ext>
            </p:extLst>
          </p:nvPr>
        </p:nvGraphicFramePr>
        <p:xfrm>
          <a:off x="838200" y="3581400"/>
          <a:ext cx="10620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0" name="Equation" r:id="rId4" imgW="418918" imgH="393529" progId="Equation.3">
                  <p:embed/>
                </p:oleObj>
              </mc:Choice>
              <mc:Fallback>
                <p:oleObj name="Equation" r:id="rId4" imgW="41891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81400"/>
                        <a:ext cx="106203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36"/>
          <p:cNvSpPr txBox="1">
            <a:spLocks noChangeArrowheads="1"/>
          </p:cNvSpPr>
          <p:nvPr/>
        </p:nvSpPr>
        <p:spPr bwMode="auto">
          <a:xfrm>
            <a:off x="497144" y="2924175"/>
            <a:ext cx="3962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Di</a:t>
            </a:r>
            <a:r>
              <a:rPr lang="en-US" altLang="en-US">
                <a:solidFill>
                  <a:srgbClr val="000000"/>
                </a:solidFill>
                <a:latin typeface="Times New Roman" pitchFamily="18" charset="0"/>
              </a:rPr>
              <a:t>ện tích hình thoi là:</a:t>
            </a:r>
            <a:endParaRPr lang="en-US" altLang="en-US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8" name="Text Box 37"/>
          <p:cNvSpPr txBox="1">
            <a:spLocks noChangeArrowheads="1"/>
          </p:cNvSpPr>
          <p:nvPr/>
        </p:nvSpPr>
        <p:spPr bwMode="auto">
          <a:xfrm>
            <a:off x="2173288" y="4510088"/>
            <a:ext cx="23987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u="sng">
                <a:solidFill>
                  <a:srgbClr val="000000"/>
                </a:solidFill>
                <a:latin typeface="Times New Roman" pitchFamily="18" charset="0"/>
              </a:rPr>
              <a:t>Đáp số</a:t>
            </a:r>
            <a:r>
              <a:rPr lang="en-US" altLang="en-US" sz="28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: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  <a:cs typeface="Arial" charset="0"/>
              </a:rPr>
              <a:t> 50dm</a:t>
            </a:r>
            <a:r>
              <a:rPr lang="en-US" altLang="en-US" sz="2400" baseline="30000">
                <a:solidFill>
                  <a:srgbClr val="000000"/>
                </a:solidFill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10" name="Text Box 39"/>
          <p:cNvSpPr txBox="1">
            <a:spLocks noChangeArrowheads="1"/>
          </p:cNvSpPr>
          <p:nvPr/>
        </p:nvSpPr>
        <p:spPr bwMode="auto">
          <a:xfrm>
            <a:off x="1758950" y="3886200"/>
            <a:ext cx="43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charset="0"/>
                <a:cs typeface="Arial" charset="0"/>
              </a:rPr>
              <a:t>=</a:t>
            </a:r>
          </a:p>
        </p:txBody>
      </p:sp>
      <p:sp>
        <p:nvSpPr>
          <p:cNvPr id="11" name="Text Box 40"/>
          <p:cNvSpPr txBox="1">
            <a:spLocks noChangeArrowheads="1"/>
          </p:cNvSpPr>
          <p:nvPr/>
        </p:nvSpPr>
        <p:spPr bwMode="auto">
          <a:xfrm>
            <a:off x="2057400" y="38862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  <a:cs typeface="Arial" charset="0"/>
              </a:rPr>
              <a:t>50 (dm</a:t>
            </a:r>
            <a:r>
              <a:rPr lang="en-US" altLang="en-US" sz="2400" baseline="30000">
                <a:solidFill>
                  <a:srgbClr val="000000"/>
                </a:solidFill>
                <a:latin typeface="Arial" charset="0"/>
                <a:cs typeface="Arial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13" name="Text Box 42"/>
          <p:cNvSpPr txBox="1">
            <a:spLocks noChangeArrowheads="1"/>
          </p:cNvSpPr>
          <p:nvPr/>
        </p:nvSpPr>
        <p:spPr bwMode="auto">
          <a:xfrm>
            <a:off x="264319" y="2590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</a:rPr>
              <a:t>a)</a:t>
            </a:r>
          </a:p>
        </p:txBody>
      </p:sp>
      <p:graphicFrame>
        <p:nvGraphicFramePr>
          <p:cNvPr id="14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426566"/>
              </p:ext>
            </p:extLst>
          </p:nvPr>
        </p:nvGraphicFramePr>
        <p:xfrm>
          <a:off x="4767263" y="3962400"/>
          <a:ext cx="1481137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1" name="Equation" r:id="rId6" imgW="482391" imgH="393529" progId="Equation.3">
                  <p:embed/>
                </p:oleObj>
              </mc:Choice>
              <mc:Fallback>
                <p:oleObj name="Equation" r:id="rId6" imgW="48239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7263" y="3962400"/>
                        <a:ext cx="1481137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46"/>
          <p:cNvSpPr txBox="1">
            <a:spLocks noChangeArrowheads="1"/>
          </p:cNvSpPr>
          <p:nvPr/>
        </p:nvSpPr>
        <p:spPr bwMode="auto">
          <a:xfrm>
            <a:off x="6094413" y="4267200"/>
            <a:ext cx="43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charset="0"/>
                <a:cs typeface="Arial" charset="0"/>
              </a:rPr>
              <a:t>=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6400800" y="4241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 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  <a:cs typeface="Arial" charset="0"/>
              </a:rPr>
              <a:t>300 (dm</a:t>
            </a:r>
            <a:r>
              <a:rPr lang="en-US" altLang="en-US" sz="2400" baseline="30000">
                <a:solidFill>
                  <a:srgbClr val="000000"/>
                </a:solidFill>
                <a:latin typeface="Arial" charset="0"/>
                <a:cs typeface="Arial" charset="0"/>
              </a:rPr>
              <a:t>2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6031706" y="5039032"/>
            <a:ext cx="3024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u="sng">
                <a:solidFill>
                  <a:srgbClr val="000000"/>
                </a:solidFill>
                <a:latin typeface="Arial" charset="0"/>
                <a:cs typeface="Arial" charset="0"/>
              </a:rPr>
              <a:t>Đáp số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  <a:cs typeface="Arial" charset="0"/>
              </a:rPr>
              <a:t>: 300dm</a:t>
            </a:r>
            <a:r>
              <a:rPr lang="en-US" altLang="en-US" sz="2400" baseline="30000">
                <a:solidFill>
                  <a:srgbClr val="000000"/>
                </a:solidFill>
                <a:latin typeface="Arial" charset="0"/>
                <a:cs typeface="Arial" charset="0"/>
              </a:rPr>
              <a:t>2</a:t>
            </a:r>
            <a:endParaRPr lang="en-US" altLang="en-US" sz="24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Text Box 53"/>
          <p:cNvSpPr txBox="1">
            <a:spLocks noChangeArrowheads="1"/>
          </p:cNvSpPr>
          <p:nvPr/>
        </p:nvSpPr>
        <p:spPr bwMode="auto">
          <a:xfrm>
            <a:off x="4610100" y="3426849"/>
            <a:ext cx="419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itchFamily="18" charset="0"/>
              </a:rPr>
              <a:t>Diện tích hình thoi là:</a:t>
            </a:r>
            <a:endParaRPr lang="en-US" altLang="en-US">
              <a:latin typeface="Times New Roman" pitchFamily="18" charset="0"/>
            </a:endParaRPr>
          </a:p>
        </p:txBody>
      </p:sp>
      <p:sp>
        <p:nvSpPr>
          <p:cNvPr id="21" name="Text Box 54"/>
          <p:cNvSpPr txBox="1">
            <a:spLocks noChangeArrowheads="1"/>
          </p:cNvSpPr>
          <p:nvPr/>
        </p:nvSpPr>
        <p:spPr bwMode="auto">
          <a:xfrm>
            <a:off x="4495800" y="2466054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</a:rPr>
              <a:t>b)</a:t>
            </a:r>
          </a:p>
        </p:txBody>
      </p:sp>
      <p:sp>
        <p:nvSpPr>
          <p:cNvPr id="22" name="Rectangle 55"/>
          <p:cNvSpPr>
            <a:spLocks noChangeArrowheads="1"/>
          </p:cNvSpPr>
          <p:nvPr/>
        </p:nvSpPr>
        <p:spPr bwMode="auto">
          <a:xfrm>
            <a:off x="5502532" y="2320491"/>
            <a:ext cx="13382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i="1" u="sng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B</a:t>
            </a:r>
            <a:r>
              <a:rPr lang="en-US" altLang="en-US" sz="2800" b="1" i="1" u="sng">
                <a:solidFill>
                  <a:srgbClr val="0000FF"/>
                </a:solidFill>
                <a:latin typeface="Times New Roman" pitchFamily="18" charset="0"/>
              </a:rPr>
              <a:t>ài giải</a:t>
            </a:r>
          </a:p>
        </p:txBody>
      </p:sp>
      <p:sp>
        <p:nvSpPr>
          <p:cNvPr id="23" name="Text Box 56"/>
          <p:cNvSpPr txBox="1">
            <a:spLocks noChangeArrowheads="1"/>
          </p:cNvSpPr>
          <p:nvPr/>
        </p:nvSpPr>
        <p:spPr bwMode="auto">
          <a:xfrm>
            <a:off x="4760913" y="2951317"/>
            <a:ext cx="2667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00"/>
                </a:solidFill>
                <a:latin typeface="Times New Roman" pitchFamily="18" charset="0"/>
              </a:rPr>
              <a:t>Đổi 4</a:t>
            </a:r>
            <a:r>
              <a:rPr lang="en-US" altLang="en-US" sz="2800">
                <a:solidFill>
                  <a:srgbClr val="000000"/>
                </a:solidFill>
                <a:latin typeface=".VnArial" pitchFamily="34" charset="0"/>
              </a:rPr>
              <a:t>m</a:t>
            </a:r>
            <a:r>
              <a:rPr lang="en-US" altLang="en-US" sz="2800">
                <a:solidFill>
                  <a:srgbClr val="000000"/>
                </a:solidFill>
                <a:latin typeface="Times New Roman" pitchFamily="18" charset="0"/>
              </a:rPr>
              <a:t> = 40</a:t>
            </a:r>
            <a:r>
              <a:rPr lang="en-US" altLang="en-US" sz="2800">
                <a:solidFill>
                  <a:srgbClr val="000000"/>
                </a:solidFill>
                <a:latin typeface=".VnArial" pitchFamily="34" charset="0"/>
              </a:rPr>
              <a:t>dm</a:t>
            </a:r>
          </a:p>
        </p:txBody>
      </p:sp>
      <p:sp>
        <p:nvSpPr>
          <p:cNvPr id="24" name="Line 57"/>
          <p:cNvSpPr>
            <a:spLocks noChangeShapeType="1"/>
          </p:cNvSpPr>
          <p:nvPr/>
        </p:nvSpPr>
        <p:spPr bwMode="auto">
          <a:xfrm>
            <a:off x="4419600" y="2667000"/>
            <a:ext cx="0" cy="2438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61"/>
          <p:cNvSpPr txBox="1">
            <a:spLocks noChangeArrowheads="1"/>
          </p:cNvSpPr>
          <p:nvPr/>
        </p:nvSpPr>
        <p:spPr bwMode="auto">
          <a:xfrm>
            <a:off x="875903" y="5509187"/>
            <a:ext cx="777002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u="sng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ý</a:t>
            </a:r>
            <a:r>
              <a:rPr lang="en-US" altLang="en-US" sz="2800" b="1" i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hai đường chéo không cùng đơn vị đo thì </a:t>
            </a:r>
            <a:r>
              <a:rPr lang="en-US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 </a:t>
            </a:r>
            <a:r>
              <a:rPr lang="en-US" alt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cùng một đơn vị đo.</a:t>
            </a:r>
          </a:p>
        </p:txBody>
      </p:sp>
    </p:spTree>
    <p:extLst>
      <p:ext uri="{BB962C8B-B14F-4D97-AF65-F5344CB8AC3E}">
        <p14:creationId xmlns:p14="http://schemas.microsoft.com/office/powerpoint/2010/main" val="3749322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10" grpId="0"/>
      <p:bldP spid="11" grpId="0"/>
      <p:bldP spid="13" grpId="0"/>
      <p:bldP spid="15" grpId="0"/>
      <p:bldP spid="18" grpId="0"/>
      <p:bldP spid="19" grpId="0"/>
      <p:bldP spid="20" grpId="0"/>
      <p:bldP spid="21" grpId="0"/>
      <p:bldP spid="22" grpId="0"/>
      <p:bldP spid="23" grpId="0"/>
      <p:bldP spid="24" grpId="0" animBg="1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55" descr="Picture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47625"/>
            <a:ext cx="9144000" cy="690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7" name="WordArt 8"/>
          <p:cNvSpPr>
            <a:spLocks noChangeArrowheads="1" noChangeShapeType="1" noTextEdit="1"/>
          </p:cNvSpPr>
          <p:nvPr/>
        </p:nvSpPr>
        <p:spPr bwMode="auto">
          <a:xfrm>
            <a:off x="595313" y="457200"/>
            <a:ext cx="4510087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2800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Bài</a:t>
            </a:r>
            <a:r>
              <a:rPr lang="en-US" sz="28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3: </a:t>
            </a:r>
            <a:r>
              <a:rPr lang="en-US" sz="2800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Đúng</a:t>
            </a:r>
            <a:r>
              <a:rPr lang="en-US" sz="28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ghi</a:t>
            </a:r>
            <a:r>
              <a:rPr lang="en-US" sz="28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Đ, </a:t>
            </a:r>
            <a:r>
              <a:rPr lang="en-US" sz="2800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sai</a:t>
            </a:r>
            <a:r>
              <a:rPr lang="en-US" sz="28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ghi</a:t>
            </a:r>
            <a:r>
              <a:rPr lang="en-US" sz="28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S:</a:t>
            </a:r>
          </a:p>
        </p:txBody>
      </p:sp>
      <p:grpSp>
        <p:nvGrpSpPr>
          <p:cNvPr id="8" name="Group 65"/>
          <p:cNvGrpSpPr>
            <a:grpSpLocks/>
          </p:cNvGrpSpPr>
          <p:nvPr/>
        </p:nvGrpSpPr>
        <p:grpSpPr bwMode="auto">
          <a:xfrm>
            <a:off x="5105400" y="1219200"/>
            <a:ext cx="3962400" cy="5410200"/>
            <a:chOff x="3216" y="768"/>
            <a:chExt cx="2496" cy="3408"/>
          </a:xfrm>
        </p:grpSpPr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3366" y="768"/>
              <a:ext cx="2346" cy="1104"/>
              <a:chOff x="2976" y="231"/>
              <a:chExt cx="2730" cy="1593"/>
            </a:xfrm>
          </p:grpSpPr>
          <p:sp>
            <p:nvSpPr>
              <p:cNvPr id="29" name="Line 12"/>
              <p:cNvSpPr>
                <a:spLocks noChangeShapeType="1"/>
              </p:cNvSpPr>
              <p:nvPr/>
            </p:nvSpPr>
            <p:spPr bwMode="auto">
              <a:xfrm>
                <a:off x="3340" y="471"/>
                <a:ext cx="0" cy="88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Line 13"/>
              <p:cNvSpPr>
                <a:spLocks noChangeShapeType="1"/>
              </p:cNvSpPr>
              <p:nvPr/>
            </p:nvSpPr>
            <p:spPr bwMode="auto">
              <a:xfrm>
                <a:off x="3354" y="480"/>
                <a:ext cx="122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Line 14"/>
              <p:cNvSpPr>
                <a:spLocks noChangeShapeType="1"/>
              </p:cNvSpPr>
              <p:nvPr/>
            </p:nvSpPr>
            <p:spPr bwMode="auto">
              <a:xfrm>
                <a:off x="3349" y="1344"/>
                <a:ext cx="122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WordArt 15"/>
              <p:cNvSpPr>
                <a:spLocks noChangeArrowheads="1" noChangeShapeType="1" noTextEdit="1"/>
              </p:cNvSpPr>
              <p:nvPr/>
            </p:nvSpPr>
            <p:spPr bwMode="auto">
              <a:xfrm>
                <a:off x="2976" y="864"/>
                <a:ext cx="268" cy="16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2800" kern="10"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solidFill>
                      <a:srgbClr val="99FF33"/>
                    </a:solidFill>
                    <a:latin typeface="Arial"/>
                    <a:cs typeface="Arial"/>
                  </a:rPr>
                  <a:t>2cm</a:t>
                </a:r>
              </a:p>
            </p:txBody>
          </p:sp>
          <p:sp>
            <p:nvSpPr>
              <p:cNvPr id="33" name="Line 16"/>
              <p:cNvSpPr>
                <a:spLocks noChangeShapeType="1"/>
              </p:cNvSpPr>
              <p:nvPr/>
            </p:nvSpPr>
            <p:spPr bwMode="auto">
              <a:xfrm>
                <a:off x="3703" y="1584"/>
                <a:ext cx="175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17"/>
              <p:cNvSpPr>
                <a:spLocks noChangeShapeType="1"/>
              </p:cNvSpPr>
              <p:nvPr/>
            </p:nvSpPr>
            <p:spPr bwMode="auto">
              <a:xfrm>
                <a:off x="3703" y="912"/>
                <a:ext cx="0" cy="6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18"/>
              <p:cNvSpPr>
                <a:spLocks noChangeShapeType="1"/>
              </p:cNvSpPr>
              <p:nvPr/>
            </p:nvSpPr>
            <p:spPr bwMode="auto">
              <a:xfrm>
                <a:off x="5470" y="912"/>
                <a:ext cx="0" cy="6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WordArt 19"/>
              <p:cNvSpPr>
                <a:spLocks noChangeArrowheads="1" noChangeShapeType="1" noTextEdit="1"/>
              </p:cNvSpPr>
              <p:nvPr/>
            </p:nvSpPr>
            <p:spPr bwMode="auto">
              <a:xfrm>
                <a:off x="4483" y="1663"/>
                <a:ext cx="317" cy="16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2800" kern="10"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solidFill>
                      <a:srgbClr val="99FF33"/>
                    </a:solidFill>
                    <a:latin typeface="Arial"/>
                    <a:cs typeface="Arial"/>
                  </a:rPr>
                  <a:t>5 cm</a:t>
                </a:r>
              </a:p>
            </p:txBody>
          </p:sp>
          <p:grpSp>
            <p:nvGrpSpPr>
              <p:cNvPr id="37" name="Group 20"/>
              <p:cNvGrpSpPr>
                <a:grpSpLocks/>
              </p:cNvGrpSpPr>
              <p:nvPr/>
            </p:nvGrpSpPr>
            <p:grpSpPr bwMode="auto">
              <a:xfrm>
                <a:off x="3470" y="231"/>
                <a:ext cx="2236" cy="1299"/>
                <a:chOff x="658" y="2640"/>
                <a:chExt cx="2236" cy="1299"/>
              </a:xfrm>
            </p:grpSpPr>
            <p:grpSp>
              <p:nvGrpSpPr>
                <p:cNvPr id="39" name="Group 21"/>
                <p:cNvGrpSpPr>
                  <a:grpSpLocks/>
                </p:cNvGrpSpPr>
                <p:nvPr/>
              </p:nvGrpSpPr>
              <p:grpSpPr bwMode="auto">
                <a:xfrm>
                  <a:off x="912" y="2889"/>
                  <a:ext cx="1728" cy="864"/>
                  <a:chOff x="912" y="2889"/>
                  <a:chExt cx="1728" cy="864"/>
                </a:xfrm>
              </p:grpSpPr>
              <p:sp>
                <p:nvSpPr>
                  <p:cNvPr id="45" name="AutoShape 22"/>
                  <p:cNvSpPr>
                    <a:spLocks noChangeArrowheads="1"/>
                  </p:cNvSpPr>
                  <p:nvPr/>
                </p:nvSpPr>
                <p:spPr bwMode="auto">
                  <a:xfrm>
                    <a:off x="912" y="2889"/>
                    <a:ext cx="1728" cy="432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rgbClr val="99FF33"/>
                  </a:solidFill>
                  <a:ln w="28575">
                    <a:solidFill>
                      <a:srgbClr val="FF66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vi-VN" altLang="en-US" sz="2800">
                      <a:latin typeface="Garamond" pitchFamily="18" charset="0"/>
                    </a:endParaRPr>
                  </a:p>
                </p:txBody>
              </p:sp>
              <p:sp>
                <p:nvSpPr>
                  <p:cNvPr id="46" name="AutoShape 23"/>
                  <p:cNvSpPr>
                    <a:spLocks noChangeArrowheads="1"/>
                  </p:cNvSpPr>
                  <p:nvPr/>
                </p:nvSpPr>
                <p:spPr bwMode="auto">
                  <a:xfrm rot="10800000">
                    <a:off x="912" y="3321"/>
                    <a:ext cx="1728" cy="432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rgbClr val="99FF33"/>
                  </a:solidFill>
                  <a:ln w="28575">
                    <a:solidFill>
                      <a:srgbClr val="FF66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  <a:buFontTx/>
                      <a:buNone/>
                    </a:pPr>
                    <a:endParaRPr lang="vi-VN" altLang="en-US" sz="1800">
                      <a:latin typeface="Tahoma" pitchFamily="34" charset="0"/>
                    </a:endParaRPr>
                  </a:p>
                </p:txBody>
              </p:sp>
            </p:grpSp>
            <p:sp>
              <p:nvSpPr>
                <p:cNvPr id="40" name="Line 24"/>
                <p:cNvSpPr>
                  <a:spLocks noChangeShapeType="1"/>
                </p:cNvSpPr>
                <p:nvPr/>
              </p:nvSpPr>
              <p:spPr bwMode="auto">
                <a:xfrm>
                  <a:off x="1776" y="2880"/>
                  <a:ext cx="0" cy="882"/>
                </a:xfrm>
                <a:prstGeom prst="line">
                  <a:avLst/>
                </a:prstGeom>
                <a:noFill/>
                <a:ln w="28575">
                  <a:solidFill>
                    <a:srgbClr val="FF66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" name="WordArt 25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658" y="3264"/>
                  <a:ext cx="158" cy="129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2800" kern="10">
                      <a:ln w="952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solidFill>
                        <a:srgbClr val="99FF33"/>
                      </a:solidFill>
                      <a:latin typeface="Arial"/>
                      <a:cs typeface="Arial"/>
                    </a:rPr>
                    <a:t>A</a:t>
                  </a:r>
                </a:p>
              </p:txBody>
            </p:sp>
            <p:sp>
              <p:nvSpPr>
                <p:cNvPr id="42" name="WordArt 26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1701" y="2640"/>
                  <a:ext cx="121" cy="148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2800" kern="10">
                      <a:ln w="952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solidFill>
                        <a:srgbClr val="99FF33"/>
                      </a:solidFill>
                      <a:latin typeface="Arial"/>
                      <a:cs typeface="Arial"/>
                    </a:rPr>
                    <a:t>B</a:t>
                  </a:r>
                </a:p>
              </p:txBody>
            </p:sp>
            <p:sp>
              <p:nvSpPr>
                <p:cNvPr id="43" name="WordArt 27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2736" y="3264"/>
                  <a:ext cx="158" cy="129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2800" kern="10">
                      <a:ln w="952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solidFill>
                        <a:srgbClr val="99FF33"/>
                      </a:solidFill>
                      <a:latin typeface="Arial"/>
                      <a:cs typeface="Arial"/>
                    </a:rPr>
                    <a:t>C</a:t>
                  </a:r>
                </a:p>
              </p:txBody>
            </p:sp>
            <p:sp>
              <p:nvSpPr>
                <p:cNvPr id="44" name="WordArt 28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1719" y="3810"/>
                  <a:ext cx="118" cy="129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2800" kern="10">
                      <a:ln w="952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solidFill>
                        <a:srgbClr val="99FF33"/>
                      </a:solidFill>
                      <a:latin typeface="Arial"/>
                      <a:cs typeface="Arial"/>
                    </a:rPr>
                    <a:t>D</a:t>
                  </a:r>
                </a:p>
              </p:txBody>
            </p:sp>
          </p:grpSp>
          <p:sp>
            <p:nvSpPr>
              <p:cNvPr id="38" name="Rectangle 29"/>
              <p:cNvSpPr>
                <a:spLocks noChangeArrowheads="1"/>
              </p:cNvSpPr>
              <p:nvPr/>
            </p:nvSpPr>
            <p:spPr bwMode="auto">
              <a:xfrm>
                <a:off x="4590" y="843"/>
                <a:ext cx="82" cy="82"/>
              </a:xfrm>
              <a:prstGeom prst="rect">
                <a:avLst/>
              </a:prstGeom>
              <a:solidFill>
                <a:srgbClr val="99FF33"/>
              </a:solidFill>
              <a:ln w="28575">
                <a:solidFill>
                  <a:srgbClr val="F7274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Tahoma" pitchFamily="34" charset="0"/>
                </a:endParaRPr>
              </a:p>
            </p:txBody>
          </p:sp>
        </p:grpSp>
        <p:grpSp>
          <p:nvGrpSpPr>
            <p:cNvPr id="10" name="Group 30"/>
            <p:cNvGrpSpPr>
              <a:grpSpLocks/>
            </p:cNvGrpSpPr>
            <p:nvPr/>
          </p:nvGrpSpPr>
          <p:grpSpPr bwMode="auto">
            <a:xfrm>
              <a:off x="3216" y="3168"/>
              <a:ext cx="2377" cy="1008"/>
              <a:chOff x="3264" y="2928"/>
              <a:chExt cx="2377" cy="1008"/>
            </a:xfrm>
          </p:grpSpPr>
          <p:sp>
            <p:nvSpPr>
              <p:cNvPr id="19" name="AutoShape 31"/>
              <p:cNvSpPr>
                <a:spLocks noChangeArrowheads="1"/>
              </p:cNvSpPr>
              <p:nvPr/>
            </p:nvSpPr>
            <p:spPr bwMode="auto">
              <a:xfrm>
                <a:off x="3504" y="3120"/>
                <a:ext cx="1332" cy="606"/>
              </a:xfrm>
              <a:prstGeom prst="triangle">
                <a:avLst>
                  <a:gd name="adj" fmla="val 50000"/>
                </a:avLst>
              </a:prstGeom>
              <a:solidFill>
                <a:srgbClr val="99FF33"/>
              </a:solidFill>
              <a:ln w="28575">
                <a:solidFill>
                  <a:srgbClr val="FF66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vi-VN" altLang="en-US" sz="2800">
                  <a:latin typeface="Garamond" pitchFamily="18" charset="0"/>
                </a:endParaRPr>
              </a:p>
            </p:txBody>
          </p:sp>
          <p:sp>
            <p:nvSpPr>
              <p:cNvPr id="20" name="WordArt 32"/>
              <p:cNvSpPr>
                <a:spLocks noChangeArrowheads="1" noChangeShapeType="1" noTextEdit="1"/>
              </p:cNvSpPr>
              <p:nvPr/>
            </p:nvSpPr>
            <p:spPr bwMode="auto">
              <a:xfrm>
                <a:off x="3264" y="3637"/>
                <a:ext cx="130" cy="13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2800" kern="10">
                    <a:ln w="952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solidFill>
                      <a:srgbClr val="99FF33"/>
                    </a:solidFill>
                    <a:latin typeface="Arial"/>
                    <a:cs typeface="Arial"/>
                  </a:rPr>
                  <a:t>K</a:t>
                </a:r>
              </a:p>
            </p:txBody>
          </p:sp>
          <p:sp>
            <p:nvSpPr>
              <p:cNvPr id="21" name="WordArt 33"/>
              <p:cNvSpPr>
                <a:spLocks noChangeArrowheads="1" noChangeShapeType="1" noTextEdit="1"/>
              </p:cNvSpPr>
              <p:nvPr/>
            </p:nvSpPr>
            <p:spPr bwMode="auto">
              <a:xfrm>
                <a:off x="4978" y="3634"/>
                <a:ext cx="118" cy="12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2800" kern="10">
                    <a:ln w="952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solidFill>
                      <a:srgbClr val="99FF33"/>
                    </a:solidFill>
                    <a:latin typeface="Arial"/>
                    <a:cs typeface="Arial"/>
                  </a:rPr>
                  <a:t> L</a:t>
                </a:r>
              </a:p>
            </p:txBody>
          </p:sp>
          <p:sp>
            <p:nvSpPr>
              <p:cNvPr id="22" name="WordArt 34"/>
              <p:cNvSpPr>
                <a:spLocks noChangeArrowheads="1" noChangeShapeType="1" noTextEdit="1"/>
              </p:cNvSpPr>
              <p:nvPr/>
            </p:nvSpPr>
            <p:spPr bwMode="auto">
              <a:xfrm>
                <a:off x="4089" y="3809"/>
                <a:ext cx="231" cy="12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2800" kern="10"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solidFill>
                      <a:srgbClr val="99FF33"/>
                    </a:solidFill>
                    <a:latin typeface="Arial"/>
                    <a:cs typeface="Arial"/>
                  </a:rPr>
                  <a:t>5cm</a:t>
                </a:r>
              </a:p>
            </p:txBody>
          </p:sp>
          <p:sp>
            <p:nvSpPr>
              <p:cNvPr id="23" name="Line 35"/>
              <p:cNvSpPr>
                <a:spLocks noChangeShapeType="1"/>
              </p:cNvSpPr>
              <p:nvPr/>
            </p:nvSpPr>
            <p:spPr bwMode="auto">
              <a:xfrm>
                <a:off x="4173" y="3101"/>
                <a:ext cx="0" cy="605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AutoShape 36"/>
              <p:cNvSpPr>
                <a:spLocks noChangeArrowheads="1"/>
              </p:cNvSpPr>
              <p:nvPr/>
            </p:nvSpPr>
            <p:spPr bwMode="auto">
              <a:xfrm rot="10800000">
                <a:off x="4187" y="3110"/>
                <a:ext cx="1333" cy="611"/>
              </a:xfrm>
              <a:prstGeom prst="triangle">
                <a:avLst>
                  <a:gd name="adj" fmla="val 50000"/>
                </a:avLst>
              </a:prstGeom>
              <a:solidFill>
                <a:srgbClr val="99FF33"/>
              </a:solidFill>
              <a:ln w="28575">
                <a:solidFill>
                  <a:srgbClr val="FF66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Tahoma" pitchFamily="34" charset="0"/>
                </a:endParaRPr>
              </a:p>
            </p:txBody>
          </p:sp>
          <p:sp>
            <p:nvSpPr>
              <p:cNvPr id="25" name="WordArt 37"/>
              <p:cNvSpPr>
                <a:spLocks noChangeArrowheads="1" noChangeShapeType="1" noTextEdit="1"/>
              </p:cNvSpPr>
              <p:nvPr/>
            </p:nvSpPr>
            <p:spPr bwMode="auto">
              <a:xfrm>
                <a:off x="4080" y="2928"/>
                <a:ext cx="96" cy="13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2800" kern="10">
                    <a:ln w="952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solidFill>
                      <a:srgbClr val="99FF33"/>
                    </a:solidFill>
                    <a:latin typeface="Arial"/>
                    <a:cs typeface="Arial"/>
                  </a:rPr>
                  <a:t>G</a:t>
                </a:r>
              </a:p>
            </p:txBody>
          </p:sp>
          <p:sp>
            <p:nvSpPr>
              <p:cNvPr id="26" name="WordArt 38"/>
              <p:cNvSpPr>
                <a:spLocks noChangeArrowheads="1" noChangeShapeType="1" noTextEdit="1"/>
              </p:cNvSpPr>
              <p:nvPr/>
            </p:nvSpPr>
            <p:spPr bwMode="auto">
              <a:xfrm>
                <a:off x="5555" y="2928"/>
                <a:ext cx="86" cy="13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2800" kern="10">
                    <a:ln w="952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solidFill>
                      <a:srgbClr val="99FF33"/>
                    </a:solidFill>
                    <a:latin typeface="Arial"/>
                    <a:cs typeface="Arial"/>
                  </a:rPr>
                  <a:t>H</a:t>
                </a:r>
              </a:p>
            </p:txBody>
          </p:sp>
          <p:sp>
            <p:nvSpPr>
              <p:cNvPr id="27" name="WordArt 39"/>
              <p:cNvSpPr>
                <a:spLocks noChangeArrowheads="1" noChangeShapeType="1" noTextEdit="1"/>
              </p:cNvSpPr>
              <p:nvPr/>
            </p:nvSpPr>
            <p:spPr bwMode="auto">
              <a:xfrm>
                <a:off x="3867" y="3430"/>
                <a:ext cx="231" cy="12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2800" kern="10"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  <a:solidFill>
                      <a:srgbClr val="000099"/>
                    </a:solidFill>
                    <a:latin typeface="Arial"/>
                    <a:cs typeface="Arial"/>
                  </a:rPr>
                  <a:t>2cm</a:t>
                </a:r>
              </a:p>
            </p:txBody>
          </p:sp>
          <p:sp>
            <p:nvSpPr>
              <p:cNvPr id="28" name="Rectangle 40"/>
              <p:cNvSpPr>
                <a:spLocks noChangeArrowheads="1"/>
              </p:cNvSpPr>
              <p:nvPr/>
            </p:nvSpPr>
            <p:spPr bwMode="auto">
              <a:xfrm>
                <a:off x="4170" y="3631"/>
                <a:ext cx="89" cy="76"/>
              </a:xfrm>
              <a:prstGeom prst="rect">
                <a:avLst/>
              </a:prstGeom>
              <a:solidFill>
                <a:srgbClr val="99FF33"/>
              </a:solidFill>
              <a:ln w="28575">
                <a:solidFill>
                  <a:srgbClr val="F7274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Tahoma" pitchFamily="34" charset="0"/>
                </a:endParaRPr>
              </a:p>
            </p:txBody>
          </p:sp>
        </p:grpSp>
        <p:grpSp>
          <p:nvGrpSpPr>
            <p:cNvPr id="11" name="Group 41"/>
            <p:cNvGrpSpPr>
              <a:grpSpLocks/>
            </p:cNvGrpSpPr>
            <p:nvPr/>
          </p:nvGrpSpPr>
          <p:grpSpPr bwMode="auto">
            <a:xfrm>
              <a:off x="3792" y="1920"/>
              <a:ext cx="1811" cy="1104"/>
              <a:chOff x="3840" y="1488"/>
              <a:chExt cx="1811" cy="1104"/>
            </a:xfrm>
          </p:grpSpPr>
          <p:sp>
            <p:nvSpPr>
              <p:cNvPr id="12" name="Rectangle 42"/>
              <p:cNvSpPr>
                <a:spLocks noChangeArrowheads="1"/>
              </p:cNvSpPr>
              <p:nvPr/>
            </p:nvSpPr>
            <p:spPr bwMode="auto">
              <a:xfrm>
                <a:off x="4176" y="1680"/>
                <a:ext cx="1344" cy="672"/>
              </a:xfrm>
              <a:prstGeom prst="rect">
                <a:avLst/>
              </a:prstGeom>
              <a:solidFill>
                <a:srgbClr val="99FF33"/>
              </a:solidFill>
              <a:ln w="28575">
                <a:solidFill>
                  <a:srgbClr val="F30936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Tahoma" pitchFamily="34" charset="0"/>
                </a:endParaRPr>
              </a:p>
            </p:txBody>
          </p:sp>
          <p:sp>
            <p:nvSpPr>
              <p:cNvPr id="13" name="WordArt 43"/>
              <p:cNvSpPr>
                <a:spLocks noChangeArrowheads="1" noChangeShapeType="1" noTextEdit="1"/>
              </p:cNvSpPr>
              <p:nvPr/>
            </p:nvSpPr>
            <p:spPr bwMode="auto">
              <a:xfrm>
                <a:off x="4761" y="2465"/>
                <a:ext cx="231" cy="12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2800" kern="10"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latin typeface="Arial"/>
                    <a:cs typeface="Arial"/>
                  </a:rPr>
                  <a:t>5cm</a:t>
                </a:r>
              </a:p>
            </p:txBody>
          </p:sp>
          <p:sp>
            <p:nvSpPr>
              <p:cNvPr id="14" name="WordArt 44"/>
              <p:cNvSpPr>
                <a:spLocks noChangeArrowheads="1" noChangeShapeType="1" noTextEdit="1"/>
              </p:cNvSpPr>
              <p:nvPr/>
            </p:nvSpPr>
            <p:spPr bwMode="auto">
              <a:xfrm>
                <a:off x="3840" y="1968"/>
                <a:ext cx="231" cy="12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2800" kern="10"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latin typeface="Arial"/>
                    <a:cs typeface="Arial"/>
                  </a:rPr>
                  <a:t>2cm</a:t>
                </a:r>
              </a:p>
            </p:txBody>
          </p:sp>
          <p:sp>
            <p:nvSpPr>
              <p:cNvPr id="15" name="WordArt 45"/>
              <p:cNvSpPr>
                <a:spLocks noChangeArrowheads="1" noChangeShapeType="1" noTextEdit="1"/>
              </p:cNvSpPr>
              <p:nvPr/>
            </p:nvSpPr>
            <p:spPr bwMode="auto">
              <a:xfrm>
                <a:off x="3997" y="1488"/>
                <a:ext cx="96" cy="13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2800" kern="10">
                    <a:ln w="952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solidFill>
                      <a:srgbClr val="99FF33"/>
                    </a:solidFill>
                    <a:latin typeface="Arial"/>
                    <a:cs typeface="Arial"/>
                  </a:rPr>
                  <a:t>M</a:t>
                </a:r>
              </a:p>
            </p:txBody>
          </p:sp>
          <p:sp>
            <p:nvSpPr>
              <p:cNvPr id="16" name="WordArt 46"/>
              <p:cNvSpPr>
                <a:spLocks noChangeArrowheads="1" noChangeShapeType="1" noTextEdit="1"/>
              </p:cNvSpPr>
              <p:nvPr/>
            </p:nvSpPr>
            <p:spPr bwMode="auto">
              <a:xfrm>
                <a:off x="5530" y="1488"/>
                <a:ext cx="86" cy="13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2800" kern="10">
                    <a:ln w="952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solidFill>
                      <a:srgbClr val="99FF33"/>
                    </a:solidFill>
                    <a:latin typeface="Arial"/>
                    <a:cs typeface="Arial"/>
                  </a:rPr>
                  <a:t>N</a:t>
                </a:r>
              </a:p>
            </p:txBody>
          </p:sp>
          <p:sp>
            <p:nvSpPr>
              <p:cNvPr id="17" name="WordArt 47"/>
              <p:cNvSpPr>
                <a:spLocks noChangeArrowheads="1" noChangeShapeType="1" noTextEdit="1"/>
              </p:cNvSpPr>
              <p:nvPr/>
            </p:nvSpPr>
            <p:spPr bwMode="auto">
              <a:xfrm>
                <a:off x="4032" y="2448"/>
                <a:ext cx="96" cy="13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2800" kern="10">
                    <a:ln w="952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solidFill>
                      <a:srgbClr val="99FF33"/>
                    </a:solidFill>
                    <a:latin typeface="Arial"/>
                    <a:cs typeface="Arial"/>
                  </a:rPr>
                  <a:t>Q</a:t>
                </a:r>
              </a:p>
            </p:txBody>
          </p:sp>
          <p:sp>
            <p:nvSpPr>
              <p:cNvPr id="18" name="WordArt 48"/>
              <p:cNvSpPr>
                <a:spLocks noChangeArrowheads="1" noChangeShapeType="1" noTextEdit="1"/>
              </p:cNvSpPr>
              <p:nvPr/>
            </p:nvSpPr>
            <p:spPr bwMode="auto">
              <a:xfrm>
                <a:off x="5565" y="2448"/>
                <a:ext cx="86" cy="13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2800" kern="10">
                    <a:ln w="952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solidFill>
                      <a:srgbClr val="99FF33"/>
                    </a:solidFill>
                    <a:latin typeface="Arial"/>
                    <a:cs typeface="Arial"/>
                  </a:rPr>
                  <a:t>P</a:t>
                </a:r>
              </a:p>
            </p:txBody>
          </p:sp>
        </p:grpSp>
      </p:grpSp>
      <p:sp>
        <p:nvSpPr>
          <p:cNvPr id="47" name="WordArt 49"/>
          <p:cNvSpPr>
            <a:spLocks noChangeArrowheads="1" noChangeShapeType="1" noTextEdit="1"/>
          </p:cNvSpPr>
          <p:nvPr/>
        </p:nvSpPr>
        <p:spPr bwMode="auto">
          <a:xfrm>
            <a:off x="1219200" y="2528887"/>
            <a:ext cx="4419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"/>
                <a:cs typeface="Arial"/>
              </a:rPr>
              <a:t>Diện tích hình thoi bằng diện tích hình chữ nhật.</a:t>
            </a:r>
          </a:p>
        </p:txBody>
      </p:sp>
      <p:sp>
        <p:nvSpPr>
          <p:cNvPr id="48" name="WordArt 50"/>
          <p:cNvSpPr>
            <a:spLocks noChangeArrowheads="1" noChangeShapeType="1" noTextEdit="1"/>
          </p:cNvSpPr>
          <p:nvPr/>
        </p:nvSpPr>
        <p:spPr bwMode="auto">
          <a:xfrm>
            <a:off x="1219200" y="3214687"/>
            <a:ext cx="4419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"/>
                <a:cs typeface="Arial"/>
              </a:rPr>
              <a:t>Diện tích hình thoi bằng 1/2 diện tích hình chữ nhật.</a:t>
            </a:r>
          </a:p>
        </p:txBody>
      </p:sp>
      <p:sp>
        <p:nvSpPr>
          <p:cNvPr id="49" name="WordArt 51"/>
          <p:cNvSpPr>
            <a:spLocks noChangeArrowheads="1" noChangeShapeType="1" noTextEdit="1"/>
          </p:cNvSpPr>
          <p:nvPr/>
        </p:nvSpPr>
        <p:spPr bwMode="auto">
          <a:xfrm>
            <a:off x="1219200" y="3976687"/>
            <a:ext cx="4419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"/>
                <a:cs typeface="Arial"/>
              </a:rPr>
              <a:t>Diện tích hình thoi bằng diện tích hình bình hành.</a:t>
            </a:r>
          </a:p>
        </p:txBody>
      </p:sp>
      <p:sp>
        <p:nvSpPr>
          <p:cNvPr id="50" name="Rectangle 53"/>
          <p:cNvSpPr>
            <a:spLocks noChangeArrowheads="1"/>
          </p:cNvSpPr>
          <p:nvPr/>
        </p:nvSpPr>
        <p:spPr bwMode="auto">
          <a:xfrm>
            <a:off x="304800" y="2514600"/>
            <a:ext cx="457200" cy="457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51" name="Rectangle 54"/>
          <p:cNvSpPr>
            <a:spLocks noChangeArrowheads="1"/>
          </p:cNvSpPr>
          <p:nvPr/>
        </p:nvSpPr>
        <p:spPr bwMode="auto">
          <a:xfrm>
            <a:off x="304800" y="3214687"/>
            <a:ext cx="457200" cy="457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52" name="Rectangle 55"/>
          <p:cNvSpPr>
            <a:spLocks noChangeArrowheads="1"/>
          </p:cNvSpPr>
          <p:nvPr/>
        </p:nvSpPr>
        <p:spPr bwMode="auto">
          <a:xfrm>
            <a:off x="304800" y="3929062"/>
            <a:ext cx="457200" cy="457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53" name="WordArt 58"/>
          <p:cNvSpPr>
            <a:spLocks noChangeArrowheads="1" noChangeShapeType="1" noTextEdit="1"/>
          </p:cNvSpPr>
          <p:nvPr/>
        </p:nvSpPr>
        <p:spPr bwMode="auto">
          <a:xfrm>
            <a:off x="442913" y="2571750"/>
            <a:ext cx="1524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s</a:t>
            </a:r>
          </a:p>
        </p:txBody>
      </p:sp>
      <p:sp>
        <p:nvSpPr>
          <p:cNvPr id="54" name="WordArt 59"/>
          <p:cNvSpPr>
            <a:spLocks noChangeArrowheads="1" noChangeShapeType="1" noTextEdit="1"/>
          </p:cNvSpPr>
          <p:nvPr/>
        </p:nvSpPr>
        <p:spPr bwMode="auto">
          <a:xfrm>
            <a:off x="457200" y="3976687"/>
            <a:ext cx="228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s</a:t>
            </a:r>
          </a:p>
        </p:txBody>
      </p:sp>
      <p:sp>
        <p:nvSpPr>
          <p:cNvPr id="55" name="WordArt 60"/>
          <p:cNvSpPr>
            <a:spLocks noChangeArrowheads="1" noChangeShapeType="1" noTextEdit="1"/>
          </p:cNvSpPr>
          <p:nvPr/>
        </p:nvSpPr>
        <p:spPr bwMode="auto">
          <a:xfrm>
            <a:off x="381000" y="3290887"/>
            <a:ext cx="228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3637313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85800" y="566738"/>
            <a:ext cx="411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* </a:t>
            </a:r>
            <a:r>
              <a:rPr lang="en-US" altLang="en-US" sz="2800" b="1" u="sng">
                <a:solidFill>
                  <a:srgbClr val="0000FF"/>
                </a:solidFill>
                <a:latin typeface="Times New Roman" pitchFamily="18" charset="0"/>
              </a:rPr>
              <a:t>Củng cố - dặn dò</a:t>
            </a:r>
          </a:p>
        </p:txBody>
      </p:sp>
      <p:sp>
        <p:nvSpPr>
          <p:cNvPr id="5" name="Text Box 40"/>
          <p:cNvSpPr txBox="1">
            <a:spLocks noChangeArrowheads="1"/>
          </p:cNvSpPr>
          <p:nvPr/>
        </p:nvSpPr>
        <p:spPr bwMode="auto">
          <a:xfrm>
            <a:off x="685800" y="1557338"/>
            <a:ext cx="7772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itchFamily="18" charset="0"/>
              </a:rPr>
              <a:t>* Muốn tính diện tích hình thoi ta làm thế nào?</a:t>
            </a:r>
          </a:p>
        </p:txBody>
      </p:sp>
      <p:sp>
        <p:nvSpPr>
          <p:cNvPr id="6" name="Text Box 41"/>
          <p:cNvSpPr txBox="1">
            <a:spLocks noChangeArrowheads="1"/>
          </p:cNvSpPr>
          <p:nvPr/>
        </p:nvSpPr>
        <p:spPr bwMode="auto">
          <a:xfrm>
            <a:off x="685800" y="3550443"/>
            <a:ext cx="670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itchFamily="18" charset="0"/>
              </a:rPr>
              <a:t>* Nêu công thức tính diện tích hình thoi?</a:t>
            </a:r>
          </a:p>
        </p:txBody>
      </p:sp>
      <p:graphicFrame>
        <p:nvGraphicFramePr>
          <p:cNvPr id="7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8032959"/>
              </p:ext>
            </p:extLst>
          </p:nvPr>
        </p:nvGraphicFramePr>
        <p:xfrm>
          <a:off x="2971800" y="4295775"/>
          <a:ext cx="1752600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3" imgW="380835" imgH="393529" progId="Equation.3">
                  <p:embed/>
                </p:oleObj>
              </mc:Choice>
              <mc:Fallback>
                <p:oleObj name="Equation" r:id="rId3" imgW="38083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295775"/>
                        <a:ext cx="1752600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CC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43"/>
          <p:cNvSpPr txBox="1">
            <a:spLocks noChangeArrowheads="1"/>
          </p:cNvSpPr>
          <p:nvPr/>
        </p:nvSpPr>
        <p:spPr bwMode="auto">
          <a:xfrm>
            <a:off x="2395538" y="4619625"/>
            <a:ext cx="99536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</a:t>
            </a:r>
            <a:r>
              <a:rPr lang="en-US" altLang="en-US" sz="3000" b="1" baseline="-250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3000" b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=</a:t>
            </a:r>
          </a:p>
        </p:txBody>
      </p:sp>
      <p:sp>
        <p:nvSpPr>
          <p:cNvPr id="9" name="Text Box 44"/>
          <p:cNvSpPr txBox="1">
            <a:spLocks noChangeArrowheads="1"/>
          </p:cNvSpPr>
          <p:nvPr/>
        </p:nvSpPr>
        <p:spPr bwMode="auto">
          <a:xfrm>
            <a:off x="623047" y="2286000"/>
            <a:ext cx="7467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- Di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ện tích hình thoi bằng tích của độ dài hai đường chéo chia cho 2 (cùng đơn vị đo).</a:t>
            </a:r>
            <a:endParaRPr lang="en-US" altLang="en-US" sz="2800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343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Grp="1" noChangeAspect="1"/>
          </p:cNvGraphicFramePr>
          <p:nvPr>
            <p:ph idx="4294967295"/>
          </p:nvPr>
        </p:nvGraphicFramePr>
        <p:xfrm>
          <a:off x="1320800" y="5003800"/>
          <a:ext cx="93345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Clip" r:id="rId5" imgW="3535680" imgH="4450080" progId="MS_ClipArt_Gallery.2">
                  <p:embed/>
                </p:oleObj>
              </mc:Choice>
              <mc:Fallback>
                <p:oleObj name="Clip" r:id="rId5" imgW="3535680" imgH="445008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5003800"/>
                        <a:ext cx="93345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WordArt 3"/>
          <p:cNvSpPr>
            <a:spLocks noChangeArrowheads="1" noChangeShapeType="1" noTextEdit="1"/>
          </p:cNvSpPr>
          <p:nvPr/>
        </p:nvSpPr>
        <p:spPr bwMode="auto">
          <a:xfrm>
            <a:off x="2020888" y="381000"/>
            <a:ext cx="5440362" cy="103505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4000" i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Rung chuông vàng </a:t>
            </a:r>
          </a:p>
        </p:txBody>
      </p:sp>
      <p:pic>
        <p:nvPicPr>
          <p:cNvPr id="6" name="Picture 4" descr="Picture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3" r="1834" b="8554"/>
          <a:stretch>
            <a:fillRect/>
          </a:stretch>
        </p:blipFill>
        <p:spPr bwMode="auto">
          <a:xfrm>
            <a:off x="777875" y="1524000"/>
            <a:ext cx="7693025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563813" y="2286000"/>
            <a:ext cx="391318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vi-VN" sz="2800" b="1" i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vi-VN" sz="2800" b="1" i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8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1. </a:t>
            </a:r>
            <a:r>
              <a:rPr lang="en-US" altLang="vi-VN" sz="28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Chọn ý trả lời đúng:</a:t>
            </a:r>
            <a:endParaRPr lang="en-US" altLang="vi-VN" sz="2800" b="1" i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vi-VN" sz="2800" b="1" i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endParaRPr lang="en-US" altLang="vi-VN" sz="2800" b="1" i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2874962" y="2895600"/>
            <a:ext cx="49736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vi-VN" sz="2000" b="1" i="1">
                <a:solidFill>
                  <a:srgbClr val="20058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altLang="en-US" sz="2000" b="1" i="1" smtClean="0">
                <a:solidFill>
                  <a:srgbClr val="200581"/>
                </a:solidFill>
              </a:rPr>
              <a:t>Diện tích hình thoi bằng tích của độ dài hai đường chéo </a:t>
            </a:r>
            <a:endParaRPr lang="en-US" altLang="vi-VN" sz="2000" b="1" i="1">
              <a:solidFill>
                <a:srgbClr val="20058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2874963" y="3657600"/>
            <a:ext cx="536416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vi-VN" sz="2000" b="1">
                <a:solidFill>
                  <a:srgbClr val="200581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altLang="en-US" sz="2000" b="1" smtClean="0">
                <a:solidFill>
                  <a:srgbClr val="200581"/>
                </a:solidFill>
              </a:rPr>
              <a:t>Diện tích hình thoi bằng tích của độ dài hai đường chéo chia cho </a:t>
            </a:r>
            <a:r>
              <a:rPr lang="en-US" altLang="en-US" sz="2000" b="1" i="1" smtClean="0">
                <a:solidFill>
                  <a:srgbClr val="200581"/>
                </a:solidFill>
              </a:rPr>
              <a:t>2 </a:t>
            </a:r>
            <a:endParaRPr lang="en-US" altLang="vi-VN" sz="2000" b="1" i="1">
              <a:solidFill>
                <a:srgbClr val="20058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2643188" y="4526340"/>
            <a:ext cx="559593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vi-VN" sz="2000" b="1" i="1">
                <a:solidFill>
                  <a:srgbClr val="200581"/>
                </a:solidFill>
                <a:latin typeface="Times New Roman" pitchFamily="18" charset="0"/>
                <a:cs typeface="Times New Roman" pitchFamily="18" charset="0"/>
              </a:rPr>
              <a:t>   c. </a:t>
            </a:r>
            <a:r>
              <a:rPr lang="en-US" altLang="en-US" sz="2000" b="1" i="1" smtClean="0">
                <a:solidFill>
                  <a:srgbClr val="200581"/>
                </a:solidFill>
              </a:rPr>
              <a:t>Diện tích hình thoi bằng tích của độ dài hai đường chéo chia cho 2 (cùng một đơn vị đo)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 b="1" i="1" smtClean="0">
                <a:solidFill>
                  <a:srgbClr val="20058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vi-VN" sz="2000" b="1" i="1">
              <a:solidFill>
                <a:srgbClr val="20058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7"/>
          <p:cNvSpPr>
            <a:spLocks noChangeArrowheads="1"/>
          </p:cNvSpPr>
          <p:nvPr/>
        </p:nvSpPr>
        <p:spPr bwMode="auto">
          <a:xfrm>
            <a:off x="2743200" y="4495800"/>
            <a:ext cx="387350" cy="381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526913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icture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330" y="0"/>
            <a:ext cx="9144000" cy="690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812870" y="2286000"/>
            <a:ext cx="7467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b="1" u="sng">
                <a:latin typeface="Times New Roman" pitchFamily="18" charset="0"/>
              </a:rPr>
              <a:t>Câu hỏi</a:t>
            </a:r>
            <a:r>
              <a:rPr lang="en-US" altLang="en-US" b="1">
                <a:latin typeface="Times New Roman" pitchFamily="18" charset="0"/>
              </a:rPr>
              <a:t>: Hình thoi có những đặc điểm gì?</a:t>
            </a: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1193870" y="3074987"/>
            <a:ext cx="67056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thoi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2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cặp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cạnh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đối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diện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song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song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bốn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cạnh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bằng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nhau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  <a:buFontTx/>
              <a:buChar char="-"/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thoi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đường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chéo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vuông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góc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với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nhau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cắt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nhau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tại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trung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điểm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mỗi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đường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3657600" y="1065152"/>
            <a:ext cx="1219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err="1" smtClean="0">
                <a:solidFill>
                  <a:srgbClr val="200581"/>
                </a:solidFill>
                <a:latin typeface="Times New Roman" pitchFamily="18" charset="0"/>
              </a:rPr>
              <a:t>Toán</a:t>
            </a:r>
            <a:endParaRPr lang="en-US" sz="2800" dirty="0">
              <a:solidFill>
                <a:srgbClr val="20058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97387" y="1532634"/>
            <a:ext cx="5343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ĐỘNG!    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323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FF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E9F735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FF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E9F735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Grp="1" noChangeAspect="1"/>
          </p:cNvGraphicFramePr>
          <p:nvPr>
            <p:ph idx="4294967295"/>
          </p:nvPr>
        </p:nvGraphicFramePr>
        <p:xfrm>
          <a:off x="1320800" y="5003800"/>
          <a:ext cx="93345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Clip" r:id="rId7" imgW="3535680" imgH="4450080" progId="MS_ClipArt_Gallery.2">
                  <p:embed/>
                </p:oleObj>
              </mc:Choice>
              <mc:Fallback>
                <p:oleObj name="Clip" r:id="rId7" imgW="3535680" imgH="445008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5003800"/>
                        <a:ext cx="93345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WordArt 3"/>
          <p:cNvSpPr>
            <a:spLocks noChangeArrowheads="1" noChangeShapeType="1" noTextEdit="1"/>
          </p:cNvSpPr>
          <p:nvPr/>
        </p:nvSpPr>
        <p:spPr bwMode="auto">
          <a:xfrm>
            <a:off x="2020888" y="381000"/>
            <a:ext cx="5440362" cy="103505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4000" i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Rung chuông vàng </a:t>
            </a:r>
          </a:p>
        </p:txBody>
      </p:sp>
      <p:pic>
        <p:nvPicPr>
          <p:cNvPr id="6" name="Picture 4" descr="Picture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3" r="1834" b="8554"/>
          <a:stretch>
            <a:fillRect/>
          </a:stretch>
        </p:blipFill>
        <p:spPr bwMode="auto">
          <a:xfrm>
            <a:off x="1608931" y="1749075"/>
            <a:ext cx="7693025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4586288" y="3844723"/>
            <a:ext cx="23479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400" b="1" smtClean="0">
                <a:latin typeface="Times New Roman" pitchFamily="18" charset="0"/>
                <a:cs typeface="Times New Roman" pitchFamily="18" charset="0"/>
              </a:rPr>
              <a:t>b. S = m x n : 2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4586288" y="4419600"/>
            <a:ext cx="295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400" b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vi-VN" sz="2400" b="1" smtClean="0">
                <a:latin typeface="Times New Roman" pitchFamily="18" charset="0"/>
                <a:cs typeface="Times New Roman" pitchFamily="18" charset="0"/>
              </a:rPr>
              <a:t>.  S = m : n x 2</a:t>
            </a:r>
            <a:endParaRPr lang="en-US" altLang="vi-VN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4495800" y="3271837"/>
            <a:ext cx="2819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vi-VN" sz="2400" b="1" smtClean="0">
                <a:latin typeface="Times New Roman" pitchFamily="18" charset="0"/>
                <a:cs typeface="Times New Roman" pitchFamily="18" charset="0"/>
              </a:rPr>
              <a:t>a.  S = m x n</a:t>
            </a:r>
            <a:endParaRPr lang="en-US" altLang="vi-VN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7593013" y="527050"/>
            <a:ext cx="1165225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7596188" y="533400"/>
            <a:ext cx="1165225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>
            <a:off x="7600950" y="517525"/>
            <a:ext cx="1165225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7593013" y="512763"/>
            <a:ext cx="1165225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7593013" y="517525"/>
            <a:ext cx="1165225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7581900" y="508000"/>
            <a:ext cx="1166813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17" name="Oval 29"/>
          <p:cNvSpPr>
            <a:spLocks noChangeArrowheads="1"/>
          </p:cNvSpPr>
          <p:nvPr/>
        </p:nvSpPr>
        <p:spPr bwMode="auto">
          <a:xfrm>
            <a:off x="4495800" y="3886200"/>
            <a:ext cx="387350" cy="381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4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altLang="vi-VN" sz="24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87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Grp="1" noChangeAspect="1"/>
          </p:cNvGraphicFramePr>
          <p:nvPr>
            <p:ph idx="4294967295"/>
          </p:nvPr>
        </p:nvGraphicFramePr>
        <p:xfrm>
          <a:off x="1320800" y="5003800"/>
          <a:ext cx="93345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Clip" r:id="rId7" imgW="3535680" imgH="4450080" progId="MS_ClipArt_Gallery.2">
                  <p:embed/>
                </p:oleObj>
              </mc:Choice>
              <mc:Fallback>
                <p:oleObj name="Clip" r:id="rId7" imgW="3535680" imgH="445008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5003800"/>
                        <a:ext cx="93345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WordArt 3"/>
          <p:cNvSpPr>
            <a:spLocks noChangeArrowheads="1" noChangeShapeType="1" noTextEdit="1"/>
          </p:cNvSpPr>
          <p:nvPr/>
        </p:nvSpPr>
        <p:spPr bwMode="auto">
          <a:xfrm>
            <a:off x="2020888" y="381000"/>
            <a:ext cx="5440362" cy="103505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4000" i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Rung chuông vàng </a:t>
            </a:r>
          </a:p>
        </p:txBody>
      </p:sp>
      <p:pic>
        <p:nvPicPr>
          <p:cNvPr id="6" name="Picture 4" descr="Picture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3" r="1834" b="8554"/>
          <a:stretch>
            <a:fillRect/>
          </a:stretch>
        </p:blipFill>
        <p:spPr bwMode="auto">
          <a:xfrm>
            <a:off x="777875" y="1524000"/>
            <a:ext cx="7693025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469029" y="2572871"/>
            <a:ext cx="5608171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vi-VN" sz="2000" b="1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vi-VN" sz="2000" b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2000" b="1">
                <a:solidFill>
                  <a:srgbClr val="2005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Diện tích hình thoi</a:t>
            </a:r>
            <a:r>
              <a:rPr lang="en-US" altLang="vi-VN" sz="2000" b="1" smtClean="0">
                <a:solidFill>
                  <a:srgbClr val="200581"/>
                </a:solidFill>
                <a:latin typeface="Times New Roman" pitchFamily="18" charset="0"/>
                <a:cs typeface="Times New Roman" pitchFamily="18" charset="0"/>
              </a:rPr>
              <a:t>  có độ dài hai đường chéo</a:t>
            </a:r>
          </a:p>
          <a:p>
            <a:pPr>
              <a:spcBef>
                <a:spcPct val="0"/>
              </a:spcBef>
              <a:buNone/>
            </a:pPr>
            <a:r>
              <a:rPr lang="en-US" altLang="vi-VN" sz="2000" b="1" smtClean="0">
                <a:solidFill>
                  <a:srgbClr val="200581"/>
                </a:solidFill>
                <a:latin typeface="Times New Roman" pitchFamily="18" charset="0"/>
                <a:cs typeface="Times New Roman" pitchFamily="18" charset="0"/>
              </a:rPr>
              <a:t> 14 cm và  8cm là: </a:t>
            </a:r>
            <a:endParaRPr lang="en-US" altLang="vi-VN" sz="2000" b="1">
              <a:solidFill>
                <a:srgbClr val="20058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7761288" y="323850"/>
            <a:ext cx="1165225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4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9" name="AutoShape 18"/>
          <p:cNvSpPr>
            <a:spLocks noChangeArrowheads="1"/>
          </p:cNvSpPr>
          <p:nvPr/>
        </p:nvSpPr>
        <p:spPr bwMode="auto">
          <a:xfrm>
            <a:off x="7764463" y="330200"/>
            <a:ext cx="1165225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400" b="1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10" name="AutoShape 19"/>
          <p:cNvSpPr>
            <a:spLocks noChangeArrowheads="1"/>
          </p:cNvSpPr>
          <p:nvPr/>
        </p:nvSpPr>
        <p:spPr bwMode="auto">
          <a:xfrm>
            <a:off x="7769225" y="314325"/>
            <a:ext cx="1165225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4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1" name="AutoShape 20"/>
          <p:cNvSpPr>
            <a:spLocks noChangeArrowheads="1"/>
          </p:cNvSpPr>
          <p:nvPr/>
        </p:nvSpPr>
        <p:spPr bwMode="auto">
          <a:xfrm>
            <a:off x="7761288" y="309563"/>
            <a:ext cx="1165225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2" name="AutoShape 21"/>
          <p:cNvSpPr>
            <a:spLocks noChangeArrowheads="1"/>
          </p:cNvSpPr>
          <p:nvPr/>
        </p:nvSpPr>
        <p:spPr bwMode="auto">
          <a:xfrm>
            <a:off x="7761288" y="314325"/>
            <a:ext cx="1165225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3" name="AutoShape 22"/>
          <p:cNvSpPr>
            <a:spLocks noChangeArrowheads="1"/>
          </p:cNvSpPr>
          <p:nvPr/>
        </p:nvSpPr>
        <p:spPr bwMode="auto">
          <a:xfrm>
            <a:off x="7751763" y="304800"/>
            <a:ext cx="1165225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14" name="Rectangle 29"/>
          <p:cNvSpPr>
            <a:spLocks noChangeArrowheads="1"/>
          </p:cNvSpPr>
          <p:nvPr/>
        </p:nvSpPr>
        <p:spPr bwMode="auto">
          <a:xfrm>
            <a:off x="4508500" y="4800600"/>
            <a:ext cx="15295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i="1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altLang="vi-VN" sz="2800" b="1" i="1" smtClean="0">
                <a:latin typeface="Times New Roman" pitchFamily="18" charset="0"/>
                <a:cs typeface="Times New Roman" pitchFamily="18" charset="0"/>
              </a:rPr>
              <a:t>22 cm</a:t>
            </a:r>
            <a:r>
              <a:rPr lang="en-US" altLang="vi-VN" sz="2800" b="1" i="1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sz="28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4508500" y="4191000"/>
            <a:ext cx="17101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i="1" smtClean="0">
                <a:latin typeface="Times New Roman" pitchFamily="18" charset="0"/>
                <a:cs typeface="Times New Roman" pitchFamily="18" charset="0"/>
              </a:rPr>
              <a:t>b.112 cm</a:t>
            </a:r>
            <a:r>
              <a:rPr lang="en-US" altLang="vi-VN" sz="2800" b="1" i="1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vi-VN" sz="2800" b="1" i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vi-VN" sz="28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31"/>
          <p:cNvSpPr>
            <a:spLocks noChangeArrowheads="1"/>
          </p:cNvSpPr>
          <p:nvPr/>
        </p:nvSpPr>
        <p:spPr bwMode="auto">
          <a:xfrm>
            <a:off x="4430713" y="3581400"/>
            <a:ext cx="22526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eriod"/>
            </a:pPr>
            <a:r>
              <a:rPr lang="en-US" altLang="vi-VN" sz="2800" b="1" i="1" smtClean="0">
                <a:latin typeface="Times New Roman" pitchFamily="18" charset="0"/>
                <a:cs typeface="Times New Roman" pitchFamily="18" charset="0"/>
              </a:rPr>
              <a:t>56 cm</a:t>
            </a:r>
            <a:r>
              <a:rPr lang="en-US" altLang="vi-VN" sz="2800" b="1" i="1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vi-VN" sz="28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val 32"/>
          <p:cNvSpPr>
            <a:spLocks noChangeArrowheads="1"/>
          </p:cNvSpPr>
          <p:nvPr/>
        </p:nvSpPr>
        <p:spPr bwMode="auto">
          <a:xfrm>
            <a:off x="4275138" y="3657600"/>
            <a:ext cx="388937" cy="381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02218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/>
      <p:bldP spid="16" grpId="0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Picture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-100013"/>
            <a:ext cx="9144000" cy="690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813538" y="560099"/>
            <a:ext cx="457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Diện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tích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</a:rPr>
              <a:t>thoi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762000" y="1371600"/>
            <a:ext cx="769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1.</a:t>
            </a:r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</a:rPr>
              <a:t>Ví dụ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altLang="en-US" sz="2800" b="1">
                <a:latin typeface="Times New Roman" pitchFamily="18" charset="0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Cho hình thoi ABCD có AC= m, BD = n</a:t>
            </a:r>
          </a:p>
        </p:txBody>
      </p:sp>
      <p:sp>
        <p:nvSpPr>
          <p:cNvPr id="6" name="AutoShape 11"/>
          <p:cNvSpPr>
            <a:spLocks noChangeArrowheads="1"/>
          </p:cNvSpPr>
          <p:nvPr/>
        </p:nvSpPr>
        <p:spPr bwMode="auto">
          <a:xfrm>
            <a:off x="4438650" y="2292350"/>
            <a:ext cx="4032250" cy="2952750"/>
          </a:xfrm>
          <a:prstGeom prst="diamond">
            <a:avLst/>
          </a:prstGeom>
          <a:solidFill>
            <a:srgbClr val="0099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6324600" y="5181600"/>
            <a:ext cx="503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D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4006850" y="3587750"/>
            <a:ext cx="792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A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8580438" y="3587750"/>
            <a:ext cx="792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</a:t>
            </a: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6294438" y="1905000"/>
            <a:ext cx="792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B</a:t>
            </a:r>
          </a:p>
        </p:txBody>
      </p:sp>
      <p:sp>
        <p:nvSpPr>
          <p:cNvPr id="11" name="Line 16"/>
          <p:cNvSpPr>
            <a:spLocks noChangeShapeType="1"/>
          </p:cNvSpPr>
          <p:nvPr/>
        </p:nvSpPr>
        <p:spPr bwMode="auto">
          <a:xfrm>
            <a:off x="6461125" y="2303463"/>
            <a:ext cx="1588" cy="29511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7"/>
          <p:cNvSpPr>
            <a:spLocks noChangeShapeType="1"/>
          </p:cNvSpPr>
          <p:nvPr/>
        </p:nvSpPr>
        <p:spPr bwMode="auto">
          <a:xfrm flipV="1">
            <a:off x="4438650" y="3773488"/>
            <a:ext cx="4032250" cy="15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6040438" y="3733800"/>
            <a:ext cx="360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O</a:t>
            </a:r>
          </a:p>
        </p:txBody>
      </p:sp>
      <p:sp>
        <p:nvSpPr>
          <p:cNvPr id="14" name="Line 20"/>
          <p:cNvSpPr>
            <a:spLocks noChangeShapeType="1"/>
          </p:cNvSpPr>
          <p:nvPr/>
        </p:nvSpPr>
        <p:spPr bwMode="auto">
          <a:xfrm>
            <a:off x="4438650" y="3792538"/>
            <a:ext cx="1588" cy="2160587"/>
          </a:xfrm>
          <a:prstGeom prst="line">
            <a:avLst/>
          </a:prstGeom>
          <a:noFill/>
          <a:ln w="19050">
            <a:solidFill>
              <a:srgbClr val="9900CC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21"/>
          <p:cNvSpPr>
            <a:spLocks noChangeShapeType="1"/>
          </p:cNvSpPr>
          <p:nvPr/>
        </p:nvSpPr>
        <p:spPr bwMode="auto">
          <a:xfrm>
            <a:off x="8482013" y="3792538"/>
            <a:ext cx="61912" cy="2181225"/>
          </a:xfrm>
          <a:prstGeom prst="line">
            <a:avLst/>
          </a:prstGeom>
          <a:noFill/>
          <a:ln w="19050">
            <a:solidFill>
              <a:srgbClr val="9900CC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>
            <a:off x="4438650" y="3765550"/>
            <a:ext cx="4105275" cy="1588"/>
          </a:xfrm>
          <a:prstGeom prst="line">
            <a:avLst/>
          </a:prstGeom>
          <a:noFill/>
          <a:ln w="28575">
            <a:solidFill>
              <a:srgbClr val="9900CC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6456363" y="5943600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m</a:t>
            </a:r>
          </a:p>
        </p:txBody>
      </p:sp>
      <p:sp>
        <p:nvSpPr>
          <p:cNvPr id="18" name="Line 24"/>
          <p:cNvSpPr>
            <a:spLocks noChangeShapeType="1"/>
          </p:cNvSpPr>
          <p:nvPr/>
        </p:nvSpPr>
        <p:spPr bwMode="auto">
          <a:xfrm flipH="1">
            <a:off x="3503613" y="5243513"/>
            <a:ext cx="2951162" cy="1587"/>
          </a:xfrm>
          <a:prstGeom prst="line">
            <a:avLst/>
          </a:prstGeom>
          <a:noFill/>
          <a:ln w="19050">
            <a:solidFill>
              <a:srgbClr val="9900CC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25"/>
          <p:cNvSpPr>
            <a:spLocks noChangeShapeType="1"/>
          </p:cNvSpPr>
          <p:nvPr/>
        </p:nvSpPr>
        <p:spPr bwMode="auto">
          <a:xfrm flipH="1">
            <a:off x="3495675" y="2330450"/>
            <a:ext cx="2951163" cy="1588"/>
          </a:xfrm>
          <a:prstGeom prst="line">
            <a:avLst/>
          </a:prstGeom>
          <a:noFill/>
          <a:ln w="19050">
            <a:solidFill>
              <a:srgbClr val="9900CC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26"/>
          <p:cNvSpPr>
            <a:spLocks noChangeShapeType="1"/>
          </p:cNvSpPr>
          <p:nvPr/>
        </p:nvSpPr>
        <p:spPr bwMode="auto">
          <a:xfrm>
            <a:off x="6462713" y="2286000"/>
            <a:ext cx="1587" cy="2952750"/>
          </a:xfrm>
          <a:prstGeom prst="line">
            <a:avLst/>
          </a:prstGeom>
          <a:noFill/>
          <a:ln w="28575">
            <a:solidFill>
              <a:srgbClr val="9900CC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3116263" y="3460750"/>
            <a:ext cx="358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n</a:t>
            </a: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533400" y="3352800"/>
            <a:ext cx="2286000" cy="701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itchFamily="18" charset="0"/>
                <a:ea typeface="Batang" pitchFamily="18" charset="-127"/>
              </a:rPr>
              <a:t>S</a:t>
            </a:r>
            <a:r>
              <a:rPr lang="en-US" altLang="en-US" sz="4000" b="1" baseline="-25000">
                <a:solidFill>
                  <a:srgbClr val="FF0000"/>
                </a:solidFill>
                <a:latin typeface="Times New Roman" pitchFamily="18" charset="0"/>
                <a:ea typeface="Batang" pitchFamily="18" charset="-127"/>
              </a:rPr>
              <a:t>ABCD  </a:t>
            </a:r>
            <a:r>
              <a:rPr lang="en-US" altLang="en-US" sz="4000" b="1">
                <a:solidFill>
                  <a:srgbClr val="FF0000"/>
                </a:solidFill>
                <a:latin typeface="Times New Roman" pitchFamily="18" charset="0"/>
                <a:ea typeface="Batang" pitchFamily="18" charset="-127"/>
              </a:rPr>
              <a:t>= ?</a:t>
            </a:r>
          </a:p>
        </p:txBody>
      </p:sp>
      <p:sp>
        <p:nvSpPr>
          <p:cNvPr id="23" name="Freeform 30"/>
          <p:cNvSpPr>
            <a:spLocks/>
          </p:cNvSpPr>
          <p:nvPr/>
        </p:nvSpPr>
        <p:spPr bwMode="auto">
          <a:xfrm>
            <a:off x="6446838" y="3597275"/>
            <a:ext cx="182562" cy="182563"/>
          </a:xfrm>
          <a:custGeom>
            <a:avLst/>
            <a:gdLst>
              <a:gd name="T0" fmla="*/ 0 w 672"/>
              <a:gd name="T1" fmla="*/ 0 h 672"/>
              <a:gd name="T2" fmla="*/ 2147483646 w 672"/>
              <a:gd name="T3" fmla="*/ 0 h 672"/>
              <a:gd name="T4" fmla="*/ 2147483646 w 672"/>
              <a:gd name="T5" fmla="*/ 2147483646 h 672"/>
              <a:gd name="T6" fmla="*/ 0 60000 65536"/>
              <a:gd name="T7" fmla="*/ 0 60000 65536"/>
              <a:gd name="T8" fmla="*/ 0 60000 65536"/>
              <a:gd name="T9" fmla="*/ 0 w 672"/>
              <a:gd name="T10" fmla="*/ 0 h 672"/>
              <a:gd name="T11" fmla="*/ 672 w 672"/>
              <a:gd name="T12" fmla="*/ 672 h 6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72" h="672">
                <a:moveTo>
                  <a:pt x="0" y="0"/>
                </a:moveTo>
                <a:lnTo>
                  <a:pt x="672" y="0"/>
                </a:lnTo>
                <a:lnTo>
                  <a:pt x="672" y="672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800519" y="647739"/>
            <a:ext cx="1219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err="1" smtClean="0">
                <a:solidFill>
                  <a:srgbClr val="200581"/>
                </a:solidFill>
                <a:latin typeface="Times New Roman" pitchFamily="18" charset="0"/>
              </a:rPr>
              <a:t>Toán</a:t>
            </a:r>
            <a:r>
              <a:rPr lang="en-US" altLang="en-US" sz="2800" b="1" dirty="0" smtClean="0">
                <a:solidFill>
                  <a:srgbClr val="200581"/>
                </a:solidFill>
                <a:latin typeface="Times New Roman" pitchFamily="18" charset="0"/>
              </a:rPr>
              <a:t>:</a:t>
            </a:r>
            <a:endParaRPr lang="en-US" sz="2800" dirty="0">
              <a:solidFill>
                <a:srgbClr val="2005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85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66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00CC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-2.36994E-6 L -0.00157 0.3137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15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5.78035E-8 L -0.32917 0.0037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58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0"/>
                            </p:stCondLst>
                            <p:childTnLst>
                              <p:par>
                                <p:cTn id="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/>
      <p:bldP spid="8" grpId="0"/>
      <p:bldP spid="10" grpId="0"/>
      <p:bldP spid="11" grpId="0" animBg="1"/>
      <p:bldP spid="12" grpId="0" animBg="1"/>
      <p:bldP spid="13" grpId="0"/>
      <p:bldP spid="14" grpId="0" animBg="1"/>
      <p:bldP spid="15" grpId="0" animBg="1"/>
      <p:bldP spid="16" grpId="0" animBg="1"/>
      <p:bldP spid="16" grpId="1" animBg="1"/>
      <p:bldP spid="17" grpId="0"/>
      <p:bldP spid="18" grpId="0" animBg="1"/>
      <p:bldP spid="19" grpId="0" animBg="1"/>
      <p:bldP spid="20" grpId="0" animBg="1"/>
      <p:bldP spid="20" grpId="1" animBg="1"/>
      <p:bldP spid="21" grpId="0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 rot="16200000">
            <a:off x="1295400" y="2193925"/>
            <a:ext cx="838200" cy="1600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 rot="5400000">
            <a:off x="2895600" y="3032125"/>
            <a:ext cx="838200" cy="1600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2514600" y="2574925"/>
            <a:ext cx="1600200" cy="838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 rot="10800000">
            <a:off x="914400" y="3413125"/>
            <a:ext cx="1600200" cy="838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362200" y="421640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327275" y="2200275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038600" y="3184525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52400" y="3184525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362200" y="4556125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m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09600" y="3184525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914400" y="4632325"/>
            <a:ext cx="3200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457200" y="2574925"/>
            <a:ext cx="0" cy="1676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H="1">
            <a:off x="457200" y="2574925"/>
            <a:ext cx="20574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 flipH="1">
            <a:off x="457200" y="4251325"/>
            <a:ext cx="20574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914400" y="3413125"/>
            <a:ext cx="0" cy="12192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4114800" y="3429000"/>
            <a:ext cx="0" cy="12192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 Box 151"/>
          <p:cNvSpPr txBox="1">
            <a:spLocks noChangeArrowheads="1"/>
          </p:cNvSpPr>
          <p:nvPr/>
        </p:nvSpPr>
        <p:spPr bwMode="auto">
          <a:xfrm>
            <a:off x="2209800" y="3276600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o</a:t>
            </a:r>
          </a:p>
        </p:txBody>
      </p:sp>
      <p:sp>
        <p:nvSpPr>
          <p:cNvPr id="21" name="AutoShape 161"/>
          <p:cNvSpPr>
            <a:spLocks noChangeArrowheads="1"/>
          </p:cNvSpPr>
          <p:nvPr/>
        </p:nvSpPr>
        <p:spPr bwMode="auto">
          <a:xfrm rot="16200000">
            <a:off x="1295400" y="2209800"/>
            <a:ext cx="838200" cy="1600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22" name="AutoShape 162"/>
          <p:cNvSpPr>
            <a:spLocks noChangeArrowheads="1"/>
          </p:cNvSpPr>
          <p:nvPr/>
        </p:nvSpPr>
        <p:spPr bwMode="auto">
          <a:xfrm rot="5400000">
            <a:off x="2895600" y="3048000"/>
            <a:ext cx="838200" cy="1600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23" name="AutoShape 163"/>
          <p:cNvSpPr>
            <a:spLocks noChangeArrowheads="1"/>
          </p:cNvSpPr>
          <p:nvPr/>
        </p:nvSpPr>
        <p:spPr bwMode="auto">
          <a:xfrm>
            <a:off x="2514600" y="2590800"/>
            <a:ext cx="1600200" cy="838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24" name="AutoShape 164"/>
          <p:cNvSpPr>
            <a:spLocks noChangeArrowheads="1"/>
          </p:cNvSpPr>
          <p:nvPr/>
        </p:nvSpPr>
        <p:spPr bwMode="auto">
          <a:xfrm rot="10800000">
            <a:off x="914400" y="3429000"/>
            <a:ext cx="1600200" cy="838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25" name="Text Box 165"/>
          <p:cNvSpPr txBox="1">
            <a:spLocks noChangeArrowheads="1"/>
          </p:cNvSpPr>
          <p:nvPr/>
        </p:nvSpPr>
        <p:spPr bwMode="auto">
          <a:xfrm>
            <a:off x="2362200" y="4213225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26" name="Text Box 166"/>
          <p:cNvSpPr txBox="1">
            <a:spLocks noChangeArrowheads="1"/>
          </p:cNvSpPr>
          <p:nvPr/>
        </p:nvSpPr>
        <p:spPr bwMode="auto">
          <a:xfrm>
            <a:off x="2327275" y="219710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27" name="Text Box 167"/>
          <p:cNvSpPr txBox="1">
            <a:spLocks noChangeArrowheads="1"/>
          </p:cNvSpPr>
          <p:nvPr/>
        </p:nvSpPr>
        <p:spPr bwMode="auto">
          <a:xfrm>
            <a:off x="4038600" y="318135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28" name="Text Box 168"/>
          <p:cNvSpPr txBox="1">
            <a:spLocks noChangeArrowheads="1"/>
          </p:cNvSpPr>
          <p:nvPr/>
        </p:nvSpPr>
        <p:spPr bwMode="auto">
          <a:xfrm>
            <a:off x="609600" y="318135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29" name="AutoShape 169"/>
          <p:cNvSpPr>
            <a:spLocks noChangeArrowheads="1"/>
          </p:cNvSpPr>
          <p:nvPr/>
        </p:nvSpPr>
        <p:spPr bwMode="auto">
          <a:xfrm rot="16200000">
            <a:off x="1295400" y="2206625"/>
            <a:ext cx="838200" cy="1600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30" name="AutoShape 170"/>
          <p:cNvSpPr>
            <a:spLocks noChangeArrowheads="1"/>
          </p:cNvSpPr>
          <p:nvPr/>
        </p:nvSpPr>
        <p:spPr bwMode="auto">
          <a:xfrm rot="5400000">
            <a:off x="2895600" y="3044825"/>
            <a:ext cx="838200" cy="1600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31" name="AutoShape 171"/>
          <p:cNvSpPr>
            <a:spLocks noChangeArrowheads="1"/>
          </p:cNvSpPr>
          <p:nvPr/>
        </p:nvSpPr>
        <p:spPr bwMode="auto">
          <a:xfrm>
            <a:off x="2514600" y="2587625"/>
            <a:ext cx="1600200" cy="838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32" name="AutoShape 172"/>
          <p:cNvSpPr>
            <a:spLocks noChangeArrowheads="1"/>
          </p:cNvSpPr>
          <p:nvPr/>
        </p:nvSpPr>
        <p:spPr bwMode="auto">
          <a:xfrm rot="10800000">
            <a:off x="914400" y="3425825"/>
            <a:ext cx="1600200" cy="838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pic>
        <p:nvPicPr>
          <p:cNvPr id="37" name="Picture 36" descr="Picture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-47625"/>
            <a:ext cx="9144000" cy="690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4114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7 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7 0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7 0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7 0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7 0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7 0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7 0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7 0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 animBg="1"/>
      <p:bldP spid="30" grpId="0" animBg="1"/>
      <p:bldP spid="31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5943600" y="1143000"/>
            <a:ext cx="2895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Ghép hình cách 1</a:t>
            </a:r>
          </a:p>
        </p:txBody>
      </p:sp>
      <p:sp>
        <p:nvSpPr>
          <p:cNvPr id="5" name="AutoShape 22"/>
          <p:cNvSpPr>
            <a:spLocks noChangeArrowheads="1"/>
          </p:cNvSpPr>
          <p:nvPr/>
        </p:nvSpPr>
        <p:spPr bwMode="auto">
          <a:xfrm rot="16200000">
            <a:off x="5791200" y="1814512"/>
            <a:ext cx="838200" cy="1600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6" name="AutoShape 23"/>
          <p:cNvSpPr>
            <a:spLocks noChangeArrowheads="1"/>
          </p:cNvSpPr>
          <p:nvPr/>
        </p:nvSpPr>
        <p:spPr bwMode="auto">
          <a:xfrm rot="5400000">
            <a:off x="7391400" y="2652712"/>
            <a:ext cx="838200" cy="1600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7" name="AutoShape 24"/>
          <p:cNvSpPr>
            <a:spLocks noChangeArrowheads="1"/>
          </p:cNvSpPr>
          <p:nvPr/>
        </p:nvSpPr>
        <p:spPr bwMode="auto">
          <a:xfrm>
            <a:off x="7010400" y="2195512"/>
            <a:ext cx="1600200" cy="838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8" name="AutoShape 25"/>
          <p:cNvSpPr>
            <a:spLocks noChangeArrowheads="1"/>
          </p:cNvSpPr>
          <p:nvPr/>
        </p:nvSpPr>
        <p:spPr bwMode="auto">
          <a:xfrm rot="10800000">
            <a:off x="5410200" y="3033712"/>
            <a:ext cx="1600200" cy="838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9" name="Text Box 26"/>
          <p:cNvSpPr txBox="1">
            <a:spLocks noChangeArrowheads="1"/>
          </p:cNvSpPr>
          <p:nvPr/>
        </p:nvSpPr>
        <p:spPr bwMode="auto">
          <a:xfrm>
            <a:off x="6858000" y="3836987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6823075" y="1820862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11" name="Text Box 28"/>
          <p:cNvSpPr txBox="1">
            <a:spLocks noChangeArrowheads="1"/>
          </p:cNvSpPr>
          <p:nvPr/>
        </p:nvSpPr>
        <p:spPr bwMode="auto">
          <a:xfrm>
            <a:off x="8534400" y="2805112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2" name="Text Box 29"/>
          <p:cNvSpPr txBox="1">
            <a:spLocks noChangeArrowheads="1"/>
          </p:cNvSpPr>
          <p:nvPr/>
        </p:nvSpPr>
        <p:spPr bwMode="auto">
          <a:xfrm>
            <a:off x="5105400" y="2805112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grpSp>
        <p:nvGrpSpPr>
          <p:cNvPr id="13" name="Group 43"/>
          <p:cNvGrpSpPr>
            <a:grpSpLocks/>
          </p:cNvGrpSpPr>
          <p:nvPr/>
        </p:nvGrpSpPr>
        <p:grpSpPr bwMode="auto">
          <a:xfrm>
            <a:off x="152400" y="1804987"/>
            <a:ext cx="4191000" cy="2752725"/>
            <a:chOff x="96" y="1386"/>
            <a:chExt cx="2640" cy="1734"/>
          </a:xfrm>
        </p:grpSpPr>
        <p:sp>
          <p:nvSpPr>
            <p:cNvPr id="14" name="AutoShape 2"/>
            <p:cNvSpPr>
              <a:spLocks noChangeArrowheads="1"/>
            </p:cNvSpPr>
            <p:nvPr/>
          </p:nvSpPr>
          <p:spPr bwMode="auto">
            <a:xfrm rot="-5400000">
              <a:off x="816" y="1382"/>
              <a:ext cx="528" cy="1008"/>
            </a:xfrm>
            <a:prstGeom prst="rtTriangle">
              <a:avLst/>
            </a:prstGeom>
            <a:solidFill>
              <a:srgbClr val="00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  <p:sp>
          <p:nvSpPr>
            <p:cNvPr id="15" name="AutoShape 3"/>
            <p:cNvSpPr>
              <a:spLocks noChangeArrowheads="1"/>
            </p:cNvSpPr>
            <p:nvPr/>
          </p:nvSpPr>
          <p:spPr bwMode="auto">
            <a:xfrm rot="5400000">
              <a:off x="1824" y="1910"/>
              <a:ext cx="528" cy="1008"/>
            </a:xfrm>
            <a:prstGeom prst="rtTriangle">
              <a:avLst/>
            </a:prstGeom>
            <a:solidFill>
              <a:srgbClr val="00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  <p:sp>
          <p:nvSpPr>
            <p:cNvPr id="16" name="AutoShape 4"/>
            <p:cNvSpPr>
              <a:spLocks noChangeArrowheads="1"/>
            </p:cNvSpPr>
            <p:nvPr/>
          </p:nvSpPr>
          <p:spPr bwMode="auto">
            <a:xfrm>
              <a:off x="1584" y="1622"/>
              <a:ext cx="1008" cy="528"/>
            </a:xfrm>
            <a:prstGeom prst="rtTriangle">
              <a:avLst/>
            </a:prstGeom>
            <a:solidFill>
              <a:srgbClr val="00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  <p:sp>
          <p:nvSpPr>
            <p:cNvPr id="17" name="AutoShape 5"/>
            <p:cNvSpPr>
              <a:spLocks noChangeArrowheads="1"/>
            </p:cNvSpPr>
            <p:nvPr/>
          </p:nvSpPr>
          <p:spPr bwMode="auto">
            <a:xfrm rot="10800000">
              <a:off x="576" y="2150"/>
              <a:ext cx="1008" cy="528"/>
            </a:xfrm>
            <a:prstGeom prst="rtTriangle">
              <a:avLst/>
            </a:prstGeom>
            <a:solidFill>
              <a:srgbClr val="00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  <p:sp>
          <p:nvSpPr>
            <p:cNvPr id="18" name="Text Box 6"/>
            <p:cNvSpPr txBox="1">
              <a:spLocks noChangeArrowheads="1"/>
            </p:cNvSpPr>
            <p:nvPr/>
          </p:nvSpPr>
          <p:spPr bwMode="auto">
            <a:xfrm>
              <a:off x="1488" y="2656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1466" y="1386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20" name="Text Box 8"/>
            <p:cNvSpPr txBox="1">
              <a:spLocks noChangeArrowheads="1"/>
            </p:cNvSpPr>
            <p:nvPr/>
          </p:nvSpPr>
          <p:spPr bwMode="auto">
            <a:xfrm>
              <a:off x="2544" y="2006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21" name="Text Box 9"/>
            <p:cNvSpPr txBox="1">
              <a:spLocks noChangeArrowheads="1"/>
            </p:cNvSpPr>
            <p:nvPr/>
          </p:nvSpPr>
          <p:spPr bwMode="auto">
            <a:xfrm>
              <a:off x="96" y="2006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n</a:t>
              </a:r>
            </a:p>
          </p:txBody>
        </p:sp>
        <p:sp>
          <p:nvSpPr>
            <p:cNvPr id="22" name="Text Box 10"/>
            <p:cNvSpPr txBox="1">
              <a:spLocks noChangeArrowheads="1"/>
            </p:cNvSpPr>
            <p:nvPr/>
          </p:nvSpPr>
          <p:spPr bwMode="auto">
            <a:xfrm>
              <a:off x="1488" y="2870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m</a:t>
              </a:r>
            </a:p>
          </p:txBody>
        </p:sp>
        <p:sp>
          <p:nvSpPr>
            <p:cNvPr id="23" name="Text Box 11"/>
            <p:cNvSpPr txBox="1">
              <a:spLocks noChangeArrowheads="1"/>
            </p:cNvSpPr>
            <p:nvPr/>
          </p:nvSpPr>
          <p:spPr bwMode="auto">
            <a:xfrm>
              <a:off x="384" y="2006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4" name="Line 12"/>
            <p:cNvSpPr>
              <a:spLocks noChangeShapeType="1"/>
            </p:cNvSpPr>
            <p:nvPr/>
          </p:nvSpPr>
          <p:spPr bwMode="auto">
            <a:xfrm>
              <a:off x="576" y="2918"/>
              <a:ext cx="201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13"/>
            <p:cNvSpPr>
              <a:spLocks noChangeShapeType="1"/>
            </p:cNvSpPr>
            <p:nvPr/>
          </p:nvSpPr>
          <p:spPr bwMode="auto">
            <a:xfrm>
              <a:off x="288" y="1622"/>
              <a:ext cx="0" cy="10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14"/>
            <p:cNvSpPr>
              <a:spLocks noChangeShapeType="1"/>
            </p:cNvSpPr>
            <p:nvPr/>
          </p:nvSpPr>
          <p:spPr bwMode="auto">
            <a:xfrm flipH="1">
              <a:off x="288" y="1622"/>
              <a:ext cx="12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15"/>
            <p:cNvSpPr>
              <a:spLocks noChangeShapeType="1"/>
            </p:cNvSpPr>
            <p:nvPr/>
          </p:nvSpPr>
          <p:spPr bwMode="auto">
            <a:xfrm flipH="1">
              <a:off x="288" y="2678"/>
              <a:ext cx="12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16"/>
            <p:cNvSpPr>
              <a:spLocks noChangeShapeType="1"/>
            </p:cNvSpPr>
            <p:nvPr/>
          </p:nvSpPr>
          <p:spPr bwMode="auto">
            <a:xfrm>
              <a:off x="576" y="2150"/>
              <a:ext cx="0" cy="7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17"/>
            <p:cNvSpPr>
              <a:spLocks noChangeShapeType="1"/>
            </p:cNvSpPr>
            <p:nvPr/>
          </p:nvSpPr>
          <p:spPr bwMode="auto">
            <a:xfrm>
              <a:off x="2592" y="2160"/>
              <a:ext cx="0" cy="7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 Box 30"/>
            <p:cNvSpPr txBox="1">
              <a:spLocks noChangeArrowheads="1"/>
            </p:cNvSpPr>
            <p:nvPr/>
          </p:nvSpPr>
          <p:spPr bwMode="auto">
            <a:xfrm>
              <a:off x="1392" y="2064"/>
              <a:ext cx="24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solidFill>
                    <a:srgbClr val="FF0000"/>
                  </a:solidFill>
                  <a:latin typeface="Times New Roman" pitchFamily="18" charset="0"/>
                </a:rPr>
                <a:t>o</a:t>
              </a:r>
            </a:p>
          </p:txBody>
        </p:sp>
      </p:grp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6705600" y="2881312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o</a:t>
            </a:r>
          </a:p>
        </p:txBody>
      </p:sp>
      <p:sp>
        <p:nvSpPr>
          <p:cNvPr id="32" name="Line 32"/>
          <p:cNvSpPr>
            <a:spLocks noChangeShapeType="1"/>
          </p:cNvSpPr>
          <p:nvPr/>
        </p:nvSpPr>
        <p:spPr bwMode="auto">
          <a:xfrm>
            <a:off x="5410200" y="3033712"/>
            <a:ext cx="32004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 rot="10800000">
            <a:off x="8324850" y="2759075"/>
            <a:ext cx="590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Arial" charset="0"/>
                <a:sym typeface="Wingdings 2" pitchFamily="18" charset="2"/>
              </a:rPr>
              <a:t></a:t>
            </a:r>
            <a:endParaRPr lang="en-US" altLang="en-US">
              <a:solidFill>
                <a:srgbClr val="000000"/>
              </a:solidFill>
              <a:latin typeface="Arial" charset="0"/>
              <a:sym typeface="Wingdings" pitchFamily="2" charset="2"/>
            </a:endParaRPr>
          </a:p>
        </p:txBody>
      </p:sp>
      <p:sp>
        <p:nvSpPr>
          <p:cNvPr id="34" name="AutoShape 34"/>
          <p:cNvSpPr>
            <a:spLocks noChangeArrowheads="1"/>
          </p:cNvSpPr>
          <p:nvPr/>
        </p:nvSpPr>
        <p:spPr bwMode="auto">
          <a:xfrm rot="5400000">
            <a:off x="7391400" y="4329112"/>
            <a:ext cx="838200" cy="1600200"/>
          </a:xfrm>
          <a:prstGeom prst="rtTriangle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35" name="AutoShape 35"/>
          <p:cNvSpPr>
            <a:spLocks noChangeArrowheads="1"/>
          </p:cNvSpPr>
          <p:nvPr/>
        </p:nvSpPr>
        <p:spPr bwMode="auto">
          <a:xfrm rot="10800000">
            <a:off x="5410200" y="4710112"/>
            <a:ext cx="1600200" cy="838200"/>
          </a:xfrm>
          <a:prstGeom prst="rtTriangle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 rot="16200000">
            <a:off x="6550819" y="5420518"/>
            <a:ext cx="590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Arial" charset="0"/>
                <a:sym typeface="Wingdings 2" pitchFamily="18" charset="2"/>
              </a:rPr>
              <a:t></a:t>
            </a:r>
            <a:endParaRPr lang="en-US" altLang="en-US">
              <a:solidFill>
                <a:srgbClr val="000000"/>
              </a:solidFill>
              <a:latin typeface="Arial" charset="0"/>
              <a:sym typeface="Wingdings" pitchFamily="2" charset="2"/>
            </a:endParaRPr>
          </a:p>
        </p:txBody>
      </p:sp>
      <p:sp>
        <p:nvSpPr>
          <p:cNvPr id="37" name="Line 37"/>
          <p:cNvSpPr>
            <a:spLocks noChangeShapeType="1"/>
          </p:cNvSpPr>
          <p:nvPr/>
        </p:nvSpPr>
        <p:spPr bwMode="auto">
          <a:xfrm flipV="1">
            <a:off x="7010400" y="4710112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Text Box 38"/>
          <p:cNvSpPr txBox="1">
            <a:spLocks noChangeArrowheads="1"/>
          </p:cNvSpPr>
          <p:nvPr/>
        </p:nvSpPr>
        <p:spPr bwMode="auto">
          <a:xfrm>
            <a:off x="5029200" y="1824037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M</a:t>
            </a:r>
          </a:p>
        </p:txBody>
      </p:sp>
      <p:sp>
        <p:nvSpPr>
          <p:cNvPr id="39" name="Text Box 39"/>
          <p:cNvSpPr txBox="1">
            <a:spLocks noChangeArrowheads="1"/>
          </p:cNvSpPr>
          <p:nvPr/>
        </p:nvSpPr>
        <p:spPr bwMode="auto">
          <a:xfrm>
            <a:off x="8458200" y="1890712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N</a:t>
            </a:r>
          </a:p>
        </p:txBody>
      </p:sp>
      <p:pic>
        <p:nvPicPr>
          <p:cNvPr id="44" name="Picture 43" descr="Picture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-47625"/>
            <a:ext cx="9144000" cy="690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1634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29 -0.00162 L -0.35035 -0.00208 " pathEditMode="relative" rAng="0" ptsTypes="AA">
                                      <p:cBhvr>
                                        <p:cTn id="21" dur="1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82" y="-23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8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0 0.2444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222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0 0.2444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222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00972 L -1.11111E-6 -0.175 " pathEditMode="relative" rAng="0" ptsTypes="AA">
                                      <p:cBhvr>
                                        <p:cTn id="60" dur="1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923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3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0.17604 -0.36528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02" y="-18264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-0.17708 -0.36528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54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6" grpId="1" animBg="1"/>
      <p:bldP spid="8" grpId="0" animBg="1"/>
      <p:bldP spid="8" grpId="1" animBg="1"/>
      <p:bldP spid="9" grpId="0"/>
      <p:bldP spid="31" grpId="0"/>
      <p:bldP spid="32" grpId="0" animBg="1"/>
      <p:bldP spid="32" grpId="1" animBg="1"/>
      <p:bldP spid="33" grpId="0"/>
      <p:bldP spid="33" grpId="1"/>
      <p:bldP spid="33" grpId="2"/>
      <p:bldP spid="34" grpId="0" animBg="1"/>
      <p:bldP spid="34" grpId="1" animBg="1"/>
      <p:bldP spid="35" grpId="0" animBg="1"/>
      <p:bldP spid="35" grpId="1" animBg="1"/>
      <p:bldP spid="36" grpId="0"/>
      <p:bldP spid="36" grpId="1"/>
      <p:bldP spid="36" grpId="2"/>
      <p:bldP spid="37" grpId="0" animBg="1"/>
      <p:bldP spid="37" grpId="1" animBg="1"/>
      <p:bldP spid="38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55" descr="Picture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-47625"/>
            <a:ext cx="9144000" cy="690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2"/>
          <p:cNvSpPr>
            <a:spLocks noChangeArrowheads="1"/>
          </p:cNvSpPr>
          <p:nvPr/>
        </p:nvSpPr>
        <p:spPr bwMode="auto">
          <a:xfrm rot="16200000">
            <a:off x="1600200" y="2193925"/>
            <a:ext cx="838200" cy="1600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 rot="5400000">
            <a:off x="3200400" y="3032125"/>
            <a:ext cx="838200" cy="1600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2819400" y="2574925"/>
            <a:ext cx="1600200" cy="838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 rot="10800000">
            <a:off x="1219200" y="3413125"/>
            <a:ext cx="1600200" cy="838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743200" y="421640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743200" y="2200275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343400" y="3184525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914400" y="3184525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2" name="Text Box 28"/>
          <p:cNvSpPr txBox="1">
            <a:spLocks noChangeArrowheads="1"/>
          </p:cNvSpPr>
          <p:nvPr/>
        </p:nvSpPr>
        <p:spPr bwMode="auto">
          <a:xfrm>
            <a:off x="2514600" y="3276600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o</a:t>
            </a:r>
          </a:p>
        </p:txBody>
      </p:sp>
      <p:sp>
        <p:nvSpPr>
          <p:cNvPr id="13" name="Rectangle 34"/>
          <p:cNvSpPr>
            <a:spLocks noChangeArrowheads="1"/>
          </p:cNvSpPr>
          <p:nvPr/>
        </p:nvSpPr>
        <p:spPr bwMode="auto">
          <a:xfrm rot="16200000">
            <a:off x="2509044" y="4425156"/>
            <a:ext cx="590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Arial" charset="0"/>
                <a:sym typeface="Wingdings 2" pitchFamily="18" charset="2"/>
              </a:rPr>
              <a:t></a:t>
            </a:r>
            <a:endParaRPr lang="en-US" altLang="en-US">
              <a:solidFill>
                <a:srgbClr val="000000"/>
              </a:solidFill>
              <a:latin typeface="Arial" charset="0"/>
              <a:sym typeface="Wingdings" pitchFamily="2" charset="2"/>
            </a:endParaRPr>
          </a:p>
        </p:txBody>
      </p:sp>
      <p:sp>
        <p:nvSpPr>
          <p:cNvPr id="14" name="Line 42"/>
          <p:cNvSpPr>
            <a:spLocks noChangeShapeType="1"/>
          </p:cNvSpPr>
          <p:nvPr/>
        </p:nvSpPr>
        <p:spPr bwMode="auto">
          <a:xfrm flipV="1">
            <a:off x="2819400" y="2590800"/>
            <a:ext cx="0" cy="16002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AutoShape 43"/>
          <p:cNvSpPr>
            <a:spLocks noChangeArrowheads="1"/>
          </p:cNvSpPr>
          <p:nvPr/>
        </p:nvSpPr>
        <p:spPr bwMode="auto">
          <a:xfrm rot="5400000">
            <a:off x="5486400" y="3044825"/>
            <a:ext cx="838200" cy="1600200"/>
          </a:xfrm>
          <a:prstGeom prst="rtTriangle">
            <a:avLst/>
          </a:prstGeom>
          <a:solidFill>
            <a:srgbClr val="33CC3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16" name="AutoShape 44"/>
          <p:cNvSpPr>
            <a:spLocks noChangeArrowheads="1"/>
          </p:cNvSpPr>
          <p:nvPr/>
        </p:nvSpPr>
        <p:spPr bwMode="auto">
          <a:xfrm>
            <a:off x="5105400" y="2587625"/>
            <a:ext cx="1600200" cy="838200"/>
          </a:xfrm>
          <a:prstGeom prst="rtTriangle">
            <a:avLst/>
          </a:prstGeom>
          <a:solidFill>
            <a:srgbClr val="33CC3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17" name="Text Box 45"/>
          <p:cNvSpPr txBox="1">
            <a:spLocks noChangeArrowheads="1"/>
          </p:cNvSpPr>
          <p:nvPr/>
        </p:nvSpPr>
        <p:spPr bwMode="auto">
          <a:xfrm>
            <a:off x="6629400" y="3197225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8" name="Text Box 46"/>
          <p:cNvSpPr txBox="1">
            <a:spLocks noChangeArrowheads="1"/>
          </p:cNvSpPr>
          <p:nvPr/>
        </p:nvSpPr>
        <p:spPr bwMode="auto">
          <a:xfrm>
            <a:off x="4987925" y="4187825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19" name="Text Box 47"/>
          <p:cNvSpPr txBox="1">
            <a:spLocks noChangeArrowheads="1"/>
          </p:cNvSpPr>
          <p:nvPr/>
        </p:nvSpPr>
        <p:spPr bwMode="auto">
          <a:xfrm>
            <a:off x="4953000" y="217170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20" name="Rectangle 48"/>
          <p:cNvSpPr>
            <a:spLocks noChangeArrowheads="1"/>
          </p:cNvSpPr>
          <p:nvPr/>
        </p:nvSpPr>
        <p:spPr bwMode="auto">
          <a:xfrm rot="10800000">
            <a:off x="6953250" y="3124200"/>
            <a:ext cx="590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Arial" charset="0"/>
                <a:sym typeface="Wingdings 2" pitchFamily="18" charset="2"/>
              </a:rPr>
              <a:t></a:t>
            </a:r>
            <a:endParaRPr lang="en-US" altLang="en-US">
              <a:solidFill>
                <a:srgbClr val="000000"/>
              </a:solidFill>
              <a:latin typeface="Arial" charset="0"/>
              <a:sym typeface="Wingdings" pitchFamily="2" charset="2"/>
            </a:endParaRPr>
          </a:p>
        </p:txBody>
      </p:sp>
      <p:sp>
        <p:nvSpPr>
          <p:cNvPr id="21" name="Line 49"/>
          <p:cNvSpPr>
            <a:spLocks noChangeShapeType="1"/>
          </p:cNvSpPr>
          <p:nvPr/>
        </p:nvSpPr>
        <p:spPr bwMode="auto">
          <a:xfrm flipH="1" flipV="1">
            <a:off x="5105400" y="34036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50"/>
          <p:cNvSpPr txBox="1">
            <a:spLocks noChangeArrowheads="1"/>
          </p:cNvSpPr>
          <p:nvPr/>
        </p:nvSpPr>
        <p:spPr bwMode="auto">
          <a:xfrm>
            <a:off x="838200" y="213360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K</a:t>
            </a:r>
          </a:p>
        </p:txBody>
      </p:sp>
      <p:sp>
        <p:nvSpPr>
          <p:cNvPr id="23" name="Text Box 51"/>
          <p:cNvSpPr txBox="1">
            <a:spLocks noChangeArrowheads="1"/>
          </p:cNvSpPr>
          <p:nvPr/>
        </p:nvSpPr>
        <p:spPr bwMode="auto">
          <a:xfrm>
            <a:off x="838200" y="422910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24" name="Text Box 53"/>
          <p:cNvSpPr txBox="1">
            <a:spLocks noChangeArrowheads="1"/>
          </p:cNvSpPr>
          <p:nvPr/>
        </p:nvSpPr>
        <p:spPr bwMode="auto">
          <a:xfrm>
            <a:off x="457200" y="3184525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25" name="Text Box 54"/>
          <p:cNvSpPr txBox="1">
            <a:spLocks noChangeArrowheads="1"/>
          </p:cNvSpPr>
          <p:nvPr/>
        </p:nvSpPr>
        <p:spPr bwMode="auto">
          <a:xfrm>
            <a:off x="1524000" y="45720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2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6" name="Line 55"/>
          <p:cNvSpPr>
            <a:spLocks noChangeShapeType="1"/>
          </p:cNvSpPr>
          <p:nvPr/>
        </p:nvSpPr>
        <p:spPr bwMode="auto">
          <a:xfrm>
            <a:off x="1295400" y="4419600"/>
            <a:ext cx="1524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56"/>
          <p:cNvSpPr>
            <a:spLocks noChangeShapeType="1"/>
          </p:cNvSpPr>
          <p:nvPr/>
        </p:nvSpPr>
        <p:spPr bwMode="auto">
          <a:xfrm>
            <a:off x="762000" y="2574925"/>
            <a:ext cx="0" cy="1676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" name="Group 63"/>
          <p:cNvGrpSpPr>
            <a:grpSpLocks/>
          </p:cNvGrpSpPr>
          <p:nvPr/>
        </p:nvGrpSpPr>
        <p:grpSpPr bwMode="auto">
          <a:xfrm>
            <a:off x="1676400" y="4343400"/>
            <a:ext cx="609600" cy="669925"/>
            <a:chOff x="4272" y="1200"/>
            <a:chExt cx="256" cy="422"/>
          </a:xfrm>
        </p:grpSpPr>
        <p:sp>
          <p:nvSpPr>
            <p:cNvPr id="29" name="Text Box 59"/>
            <p:cNvSpPr txBox="1">
              <a:spLocks noChangeArrowheads="1"/>
            </p:cNvSpPr>
            <p:nvPr/>
          </p:nvSpPr>
          <p:spPr bwMode="auto">
            <a:xfrm>
              <a:off x="4288" y="1401"/>
              <a:ext cx="24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700" b="1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  <p:grpSp>
          <p:nvGrpSpPr>
            <p:cNvPr id="30" name="Group 60"/>
            <p:cNvGrpSpPr>
              <a:grpSpLocks/>
            </p:cNvGrpSpPr>
            <p:nvPr/>
          </p:nvGrpSpPr>
          <p:grpSpPr bwMode="auto">
            <a:xfrm>
              <a:off x="4272" y="1200"/>
              <a:ext cx="240" cy="240"/>
              <a:chOff x="4592" y="624"/>
              <a:chExt cx="240" cy="240"/>
            </a:xfrm>
          </p:grpSpPr>
          <p:sp>
            <p:nvSpPr>
              <p:cNvPr id="31" name="Text Box 61"/>
              <p:cNvSpPr txBox="1">
                <a:spLocks noChangeArrowheads="1"/>
              </p:cNvSpPr>
              <p:nvPr/>
            </p:nvSpPr>
            <p:spPr bwMode="auto">
              <a:xfrm>
                <a:off x="4592" y="624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1600" b="1">
                    <a:solidFill>
                      <a:srgbClr val="FF0000"/>
                    </a:solidFill>
                    <a:latin typeface="Times New Roman" pitchFamily="18" charset="0"/>
                  </a:rPr>
                  <a:t>m</a:t>
                </a:r>
              </a:p>
            </p:txBody>
          </p:sp>
          <p:sp>
            <p:nvSpPr>
              <p:cNvPr id="32" name="Line 62"/>
              <p:cNvSpPr>
                <a:spLocks noChangeShapeType="1"/>
              </p:cNvSpPr>
              <p:nvPr/>
            </p:nvSpPr>
            <p:spPr bwMode="auto">
              <a:xfrm>
                <a:off x="4608" y="864"/>
                <a:ext cx="144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3" name="Text Box 64"/>
          <p:cNvSpPr txBox="1">
            <a:spLocks noChangeArrowheads="1"/>
          </p:cNvSpPr>
          <p:nvPr/>
        </p:nvSpPr>
        <p:spPr bwMode="auto">
          <a:xfrm>
            <a:off x="762000" y="16002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u="sng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Ghép hình cách 2</a:t>
            </a:r>
          </a:p>
        </p:txBody>
      </p:sp>
      <p:grpSp>
        <p:nvGrpSpPr>
          <p:cNvPr id="34" name="Group 65"/>
          <p:cNvGrpSpPr>
            <a:grpSpLocks/>
          </p:cNvGrpSpPr>
          <p:nvPr/>
        </p:nvGrpSpPr>
        <p:grpSpPr bwMode="auto">
          <a:xfrm>
            <a:off x="4343400" y="2200275"/>
            <a:ext cx="4191000" cy="2752725"/>
            <a:chOff x="96" y="1386"/>
            <a:chExt cx="2640" cy="1734"/>
          </a:xfrm>
        </p:grpSpPr>
        <p:sp>
          <p:nvSpPr>
            <p:cNvPr id="35" name="AutoShape 66"/>
            <p:cNvSpPr>
              <a:spLocks noChangeArrowheads="1"/>
            </p:cNvSpPr>
            <p:nvPr/>
          </p:nvSpPr>
          <p:spPr bwMode="auto">
            <a:xfrm rot="-5400000">
              <a:off x="816" y="1382"/>
              <a:ext cx="528" cy="1008"/>
            </a:xfrm>
            <a:prstGeom prst="rtTriangle">
              <a:avLst/>
            </a:prstGeom>
            <a:solidFill>
              <a:srgbClr val="00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  <p:sp>
          <p:nvSpPr>
            <p:cNvPr id="36" name="AutoShape 67"/>
            <p:cNvSpPr>
              <a:spLocks noChangeArrowheads="1"/>
            </p:cNvSpPr>
            <p:nvPr/>
          </p:nvSpPr>
          <p:spPr bwMode="auto">
            <a:xfrm rot="5400000">
              <a:off x="1824" y="1910"/>
              <a:ext cx="528" cy="1008"/>
            </a:xfrm>
            <a:prstGeom prst="rtTriangle">
              <a:avLst/>
            </a:prstGeom>
            <a:solidFill>
              <a:srgbClr val="00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  <p:sp>
          <p:nvSpPr>
            <p:cNvPr id="37" name="AutoShape 68"/>
            <p:cNvSpPr>
              <a:spLocks noChangeArrowheads="1"/>
            </p:cNvSpPr>
            <p:nvPr/>
          </p:nvSpPr>
          <p:spPr bwMode="auto">
            <a:xfrm>
              <a:off x="1584" y="1622"/>
              <a:ext cx="1008" cy="528"/>
            </a:xfrm>
            <a:prstGeom prst="rtTriangle">
              <a:avLst/>
            </a:prstGeom>
            <a:solidFill>
              <a:srgbClr val="00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  <p:sp>
          <p:nvSpPr>
            <p:cNvPr id="38" name="AutoShape 69"/>
            <p:cNvSpPr>
              <a:spLocks noChangeArrowheads="1"/>
            </p:cNvSpPr>
            <p:nvPr/>
          </p:nvSpPr>
          <p:spPr bwMode="auto">
            <a:xfrm rot="10800000">
              <a:off x="576" y="2150"/>
              <a:ext cx="1008" cy="528"/>
            </a:xfrm>
            <a:prstGeom prst="rtTriangle">
              <a:avLst/>
            </a:prstGeom>
            <a:solidFill>
              <a:srgbClr val="00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  <p:sp>
          <p:nvSpPr>
            <p:cNvPr id="39" name="Text Box 70"/>
            <p:cNvSpPr txBox="1">
              <a:spLocks noChangeArrowheads="1"/>
            </p:cNvSpPr>
            <p:nvPr/>
          </p:nvSpPr>
          <p:spPr bwMode="auto">
            <a:xfrm>
              <a:off x="1488" y="2656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40" name="Text Box 71"/>
            <p:cNvSpPr txBox="1">
              <a:spLocks noChangeArrowheads="1"/>
            </p:cNvSpPr>
            <p:nvPr/>
          </p:nvSpPr>
          <p:spPr bwMode="auto">
            <a:xfrm>
              <a:off x="1466" y="1386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41" name="Text Box 72"/>
            <p:cNvSpPr txBox="1">
              <a:spLocks noChangeArrowheads="1"/>
            </p:cNvSpPr>
            <p:nvPr/>
          </p:nvSpPr>
          <p:spPr bwMode="auto">
            <a:xfrm>
              <a:off x="2544" y="2006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42" name="Text Box 73"/>
            <p:cNvSpPr txBox="1">
              <a:spLocks noChangeArrowheads="1"/>
            </p:cNvSpPr>
            <p:nvPr/>
          </p:nvSpPr>
          <p:spPr bwMode="auto">
            <a:xfrm>
              <a:off x="96" y="2006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n</a:t>
              </a:r>
            </a:p>
          </p:txBody>
        </p:sp>
        <p:sp>
          <p:nvSpPr>
            <p:cNvPr id="43" name="Text Box 74"/>
            <p:cNvSpPr txBox="1">
              <a:spLocks noChangeArrowheads="1"/>
            </p:cNvSpPr>
            <p:nvPr/>
          </p:nvSpPr>
          <p:spPr bwMode="auto">
            <a:xfrm>
              <a:off x="1488" y="2870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m</a:t>
              </a:r>
            </a:p>
          </p:txBody>
        </p:sp>
        <p:sp>
          <p:nvSpPr>
            <p:cNvPr id="44" name="Text Box 75"/>
            <p:cNvSpPr txBox="1">
              <a:spLocks noChangeArrowheads="1"/>
            </p:cNvSpPr>
            <p:nvPr/>
          </p:nvSpPr>
          <p:spPr bwMode="auto">
            <a:xfrm>
              <a:off x="384" y="2006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45" name="Line 76"/>
            <p:cNvSpPr>
              <a:spLocks noChangeShapeType="1"/>
            </p:cNvSpPr>
            <p:nvPr/>
          </p:nvSpPr>
          <p:spPr bwMode="auto">
            <a:xfrm>
              <a:off x="576" y="2918"/>
              <a:ext cx="201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77"/>
            <p:cNvSpPr>
              <a:spLocks noChangeShapeType="1"/>
            </p:cNvSpPr>
            <p:nvPr/>
          </p:nvSpPr>
          <p:spPr bwMode="auto">
            <a:xfrm>
              <a:off x="288" y="1622"/>
              <a:ext cx="0" cy="10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78"/>
            <p:cNvSpPr>
              <a:spLocks noChangeShapeType="1"/>
            </p:cNvSpPr>
            <p:nvPr/>
          </p:nvSpPr>
          <p:spPr bwMode="auto">
            <a:xfrm flipH="1">
              <a:off x="288" y="1622"/>
              <a:ext cx="12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79"/>
            <p:cNvSpPr>
              <a:spLocks noChangeShapeType="1"/>
            </p:cNvSpPr>
            <p:nvPr/>
          </p:nvSpPr>
          <p:spPr bwMode="auto">
            <a:xfrm flipH="1">
              <a:off x="288" y="2678"/>
              <a:ext cx="12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80"/>
            <p:cNvSpPr>
              <a:spLocks noChangeShapeType="1"/>
            </p:cNvSpPr>
            <p:nvPr/>
          </p:nvSpPr>
          <p:spPr bwMode="auto">
            <a:xfrm>
              <a:off x="576" y="2150"/>
              <a:ext cx="0" cy="7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81"/>
            <p:cNvSpPr>
              <a:spLocks noChangeShapeType="1"/>
            </p:cNvSpPr>
            <p:nvPr/>
          </p:nvSpPr>
          <p:spPr bwMode="auto">
            <a:xfrm>
              <a:off x="2592" y="2160"/>
              <a:ext cx="0" cy="7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Text Box 82"/>
            <p:cNvSpPr txBox="1">
              <a:spLocks noChangeArrowheads="1"/>
            </p:cNvSpPr>
            <p:nvPr/>
          </p:nvSpPr>
          <p:spPr bwMode="auto">
            <a:xfrm>
              <a:off x="1392" y="2064"/>
              <a:ext cx="24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solidFill>
                    <a:srgbClr val="FF0000"/>
                  </a:solidFill>
                  <a:latin typeface="Times New Roman" pitchFamily="18" charset="0"/>
                </a:rPr>
                <a:t>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52518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0.0412 L 0.00174 -0.3078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1333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rAng="0" ptsTypes="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rAng="0" ptsTypes="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rAng="0" ptsTypes="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81481E-6 L -0.25938 -0.00163 " pathEditMode="relative" rAng="0" ptsTypes="AA">
                                      <p:cBhvr>
                                        <p:cTn id="67" dur="1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69" y="-93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94 4.07407E-6 L -0.42222 0.11898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58" y="5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0185 L -0.42222 -0.12546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42" y="-6366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10" grpId="0"/>
      <p:bldP spid="10" grpId="1"/>
      <p:bldP spid="11" grpId="0"/>
      <p:bldP spid="12" grpId="0"/>
      <p:bldP spid="13" grpId="0"/>
      <p:bldP spid="13" grpId="1"/>
      <p:bldP spid="13" grpId="2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0" grpId="2"/>
      <p:bldP spid="21" grpId="0" animBg="1"/>
      <p:bldP spid="21" grpId="1" animBg="1"/>
      <p:bldP spid="22" grpId="0"/>
      <p:bldP spid="23" grpId="0"/>
      <p:bldP spid="24" grpId="0"/>
      <p:bldP spid="26" grpId="0" animBg="1"/>
      <p:bldP spid="27" grpId="0" animBg="1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93" descr="Picture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0"/>
            <a:ext cx="9448800" cy="690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2743200" y="381000"/>
            <a:ext cx="4191000" cy="2752725"/>
            <a:chOff x="384" y="946"/>
            <a:chExt cx="2640" cy="1734"/>
          </a:xfrm>
        </p:grpSpPr>
        <p:sp>
          <p:nvSpPr>
            <p:cNvPr id="5" name="AutoShape 2"/>
            <p:cNvSpPr>
              <a:spLocks noChangeArrowheads="1"/>
            </p:cNvSpPr>
            <p:nvPr/>
          </p:nvSpPr>
          <p:spPr bwMode="auto">
            <a:xfrm rot="-5400000">
              <a:off x="816" y="942"/>
              <a:ext cx="528" cy="1008"/>
            </a:xfrm>
            <a:prstGeom prst="rtTriangle">
              <a:avLst/>
            </a:prstGeom>
            <a:solidFill>
              <a:srgbClr val="00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  <p:sp>
          <p:nvSpPr>
            <p:cNvPr id="6" name="AutoShape 3"/>
            <p:cNvSpPr>
              <a:spLocks noChangeArrowheads="1"/>
            </p:cNvSpPr>
            <p:nvPr/>
          </p:nvSpPr>
          <p:spPr bwMode="auto">
            <a:xfrm rot="5400000">
              <a:off x="1824" y="1470"/>
              <a:ext cx="528" cy="1008"/>
            </a:xfrm>
            <a:prstGeom prst="rtTriangle">
              <a:avLst/>
            </a:prstGeom>
            <a:solidFill>
              <a:srgbClr val="00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  <p:sp>
          <p:nvSpPr>
            <p:cNvPr id="7" name="AutoShape 4"/>
            <p:cNvSpPr>
              <a:spLocks noChangeArrowheads="1"/>
            </p:cNvSpPr>
            <p:nvPr/>
          </p:nvSpPr>
          <p:spPr bwMode="auto">
            <a:xfrm>
              <a:off x="1584" y="1182"/>
              <a:ext cx="1008" cy="528"/>
            </a:xfrm>
            <a:prstGeom prst="rtTriangle">
              <a:avLst/>
            </a:prstGeom>
            <a:solidFill>
              <a:srgbClr val="00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auto">
            <a:xfrm rot="10800000">
              <a:off x="576" y="1710"/>
              <a:ext cx="1008" cy="528"/>
            </a:xfrm>
            <a:prstGeom prst="rtTriangle">
              <a:avLst/>
            </a:prstGeom>
            <a:solidFill>
              <a:srgbClr val="00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1488" y="2216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D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1466" y="946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2544" y="1566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2832" y="1570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n</a:t>
              </a: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1488" y="2430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m</a:t>
              </a: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384" y="1566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>
              <a:off x="576" y="2478"/>
              <a:ext cx="201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2848" y="1182"/>
              <a:ext cx="0" cy="10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 flipH="1">
              <a:off x="1552" y="1182"/>
              <a:ext cx="12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 flipH="1">
              <a:off x="1560" y="2230"/>
              <a:ext cx="12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>
              <a:off x="576" y="1710"/>
              <a:ext cx="0" cy="7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7"/>
            <p:cNvSpPr>
              <a:spLocks noChangeShapeType="1"/>
            </p:cNvSpPr>
            <p:nvPr/>
          </p:nvSpPr>
          <p:spPr bwMode="auto">
            <a:xfrm>
              <a:off x="2592" y="1720"/>
              <a:ext cx="0" cy="7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1392" y="1624"/>
              <a:ext cx="24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solidFill>
                    <a:srgbClr val="FF0000"/>
                  </a:solidFill>
                  <a:latin typeface="Times New Roman" pitchFamily="18" charset="0"/>
                </a:rPr>
                <a:t>o</a:t>
              </a:r>
            </a:p>
          </p:txBody>
        </p:sp>
      </p:grpSp>
      <p:grpSp>
        <p:nvGrpSpPr>
          <p:cNvPr id="22" name="Group 55"/>
          <p:cNvGrpSpPr>
            <a:grpSpLocks/>
          </p:cNvGrpSpPr>
          <p:nvPr/>
        </p:nvGrpSpPr>
        <p:grpSpPr bwMode="auto">
          <a:xfrm>
            <a:off x="523875" y="2752725"/>
            <a:ext cx="3962400" cy="2752725"/>
            <a:chOff x="3216" y="946"/>
            <a:chExt cx="2496" cy="1734"/>
          </a:xfrm>
        </p:grpSpPr>
        <p:sp>
          <p:nvSpPr>
            <p:cNvPr id="23" name="Text Box 24"/>
            <p:cNvSpPr txBox="1">
              <a:spLocks noChangeArrowheads="1"/>
            </p:cNvSpPr>
            <p:nvPr/>
          </p:nvSpPr>
          <p:spPr bwMode="auto">
            <a:xfrm>
              <a:off x="4346" y="946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Times New Roman" pitchFamily="18" charset="0"/>
                </a:rPr>
                <a:t>B</a:t>
              </a:r>
            </a:p>
          </p:txBody>
        </p:sp>
        <p:grpSp>
          <p:nvGrpSpPr>
            <p:cNvPr id="24" name="Group 54"/>
            <p:cNvGrpSpPr>
              <a:grpSpLocks/>
            </p:cNvGrpSpPr>
            <p:nvPr/>
          </p:nvGrpSpPr>
          <p:grpSpPr bwMode="auto">
            <a:xfrm>
              <a:off x="3216" y="1038"/>
              <a:ext cx="2496" cy="1642"/>
              <a:chOff x="3216" y="1038"/>
              <a:chExt cx="2496" cy="1642"/>
            </a:xfrm>
          </p:grpSpPr>
          <p:sp>
            <p:nvSpPr>
              <p:cNvPr id="25" name="AutoShape 20"/>
              <p:cNvSpPr>
                <a:spLocks noChangeArrowheads="1"/>
              </p:cNvSpPr>
              <p:nvPr/>
            </p:nvSpPr>
            <p:spPr bwMode="auto">
              <a:xfrm rot="-5400000">
                <a:off x="3696" y="942"/>
                <a:ext cx="528" cy="1008"/>
              </a:xfrm>
              <a:prstGeom prst="rtTriangle">
                <a:avLst/>
              </a:prstGeom>
              <a:solidFill>
                <a:srgbClr val="0099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Tahoma" pitchFamily="34" charset="0"/>
                </a:endParaRPr>
              </a:p>
            </p:txBody>
          </p:sp>
          <p:sp>
            <p:nvSpPr>
              <p:cNvPr id="26" name="AutoShape 21"/>
              <p:cNvSpPr>
                <a:spLocks noChangeArrowheads="1"/>
              </p:cNvSpPr>
              <p:nvPr/>
            </p:nvSpPr>
            <p:spPr bwMode="auto">
              <a:xfrm rot="5400000">
                <a:off x="3700" y="946"/>
                <a:ext cx="520" cy="992"/>
              </a:xfrm>
              <a:prstGeom prst="rtTriangle">
                <a:avLst/>
              </a:prstGeom>
              <a:solidFill>
                <a:schemeClr val="folHlink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Tahoma" pitchFamily="34" charset="0"/>
                </a:endParaRPr>
              </a:p>
            </p:txBody>
          </p:sp>
          <p:sp>
            <p:nvSpPr>
              <p:cNvPr id="27" name="AutoShape 22"/>
              <p:cNvSpPr>
                <a:spLocks noChangeArrowheads="1"/>
              </p:cNvSpPr>
              <p:nvPr/>
            </p:nvSpPr>
            <p:spPr bwMode="auto">
              <a:xfrm>
                <a:off x="4464" y="1182"/>
                <a:ext cx="1008" cy="528"/>
              </a:xfrm>
              <a:prstGeom prst="rtTriangle">
                <a:avLst/>
              </a:prstGeom>
              <a:solidFill>
                <a:srgbClr val="0099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Tahoma" pitchFamily="34" charset="0"/>
                </a:endParaRPr>
              </a:p>
            </p:txBody>
          </p:sp>
          <p:sp>
            <p:nvSpPr>
              <p:cNvPr id="28" name="AutoShape 23"/>
              <p:cNvSpPr>
                <a:spLocks noChangeArrowheads="1"/>
              </p:cNvSpPr>
              <p:nvPr/>
            </p:nvSpPr>
            <p:spPr bwMode="auto">
              <a:xfrm rot="10800000">
                <a:off x="4448" y="1182"/>
                <a:ext cx="1008" cy="528"/>
              </a:xfrm>
              <a:prstGeom prst="rtTriangle">
                <a:avLst/>
              </a:prstGeom>
              <a:solidFill>
                <a:schemeClr val="folHlink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Tahoma" pitchFamily="34" charset="0"/>
                </a:endParaRPr>
              </a:p>
            </p:txBody>
          </p:sp>
          <p:sp>
            <p:nvSpPr>
              <p:cNvPr id="29" name="Text Box 25"/>
              <p:cNvSpPr txBox="1">
                <a:spLocks noChangeArrowheads="1"/>
              </p:cNvSpPr>
              <p:nvPr/>
            </p:nvSpPr>
            <p:spPr bwMode="auto">
              <a:xfrm>
                <a:off x="5424" y="1566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b="1">
                    <a:solidFill>
                      <a:srgbClr val="FF0000"/>
                    </a:solidFill>
                    <a:latin typeface="Times New Roman" pitchFamily="18" charset="0"/>
                  </a:rPr>
                  <a:t>C</a:t>
                </a:r>
              </a:p>
            </p:txBody>
          </p:sp>
          <p:sp>
            <p:nvSpPr>
              <p:cNvPr id="30" name="Text Box 26"/>
              <p:cNvSpPr txBox="1">
                <a:spLocks noChangeArrowheads="1"/>
              </p:cNvSpPr>
              <p:nvPr/>
            </p:nvSpPr>
            <p:spPr bwMode="auto">
              <a:xfrm>
                <a:off x="4368" y="2430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b="1">
                    <a:solidFill>
                      <a:srgbClr val="FF0000"/>
                    </a:solidFill>
                    <a:latin typeface="Times New Roman" pitchFamily="18" charset="0"/>
                  </a:rPr>
                  <a:t>m</a:t>
                </a:r>
              </a:p>
            </p:txBody>
          </p:sp>
          <p:sp>
            <p:nvSpPr>
              <p:cNvPr id="31" name="Text Box 27"/>
              <p:cNvSpPr txBox="1">
                <a:spLocks noChangeArrowheads="1"/>
              </p:cNvSpPr>
              <p:nvPr/>
            </p:nvSpPr>
            <p:spPr bwMode="auto">
              <a:xfrm>
                <a:off x="3264" y="1566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b="1">
                    <a:solidFill>
                      <a:srgbClr val="FF0000"/>
                    </a:solidFill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32" name="Line 28"/>
              <p:cNvSpPr>
                <a:spLocks noChangeShapeType="1"/>
              </p:cNvSpPr>
              <p:nvPr/>
            </p:nvSpPr>
            <p:spPr bwMode="auto">
              <a:xfrm>
                <a:off x="3456" y="2478"/>
                <a:ext cx="201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29"/>
              <p:cNvSpPr>
                <a:spLocks noChangeShapeType="1"/>
              </p:cNvSpPr>
              <p:nvPr/>
            </p:nvSpPr>
            <p:spPr bwMode="auto">
              <a:xfrm>
                <a:off x="3456" y="1710"/>
                <a:ext cx="0" cy="7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30"/>
              <p:cNvSpPr>
                <a:spLocks noChangeShapeType="1"/>
              </p:cNvSpPr>
              <p:nvPr/>
            </p:nvSpPr>
            <p:spPr bwMode="auto">
              <a:xfrm>
                <a:off x="5472" y="1720"/>
                <a:ext cx="0" cy="76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Text Box 31"/>
              <p:cNvSpPr txBox="1">
                <a:spLocks noChangeArrowheads="1"/>
              </p:cNvSpPr>
              <p:nvPr/>
            </p:nvSpPr>
            <p:spPr bwMode="auto">
              <a:xfrm>
                <a:off x="4272" y="1624"/>
                <a:ext cx="240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>
                    <a:solidFill>
                      <a:srgbClr val="FF0000"/>
                    </a:solidFill>
                    <a:latin typeface="Times New Roman" pitchFamily="18" charset="0"/>
                  </a:rPr>
                  <a:t>o</a:t>
                </a:r>
              </a:p>
            </p:txBody>
          </p:sp>
          <p:sp>
            <p:nvSpPr>
              <p:cNvPr id="36" name="Text Box 32"/>
              <p:cNvSpPr txBox="1">
                <a:spLocks noChangeArrowheads="1"/>
              </p:cNvSpPr>
              <p:nvPr/>
            </p:nvSpPr>
            <p:spPr bwMode="auto">
              <a:xfrm>
                <a:off x="3216" y="1038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000" b="1">
                    <a:solidFill>
                      <a:srgbClr val="FF0000"/>
                    </a:solidFill>
                    <a:latin typeface="Times New Roman" pitchFamily="18" charset="0"/>
                  </a:rPr>
                  <a:t>M</a:t>
                </a:r>
              </a:p>
            </p:txBody>
          </p:sp>
          <p:sp>
            <p:nvSpPr>
              <p:cNvPr id="37" name="Text Box 33"/>
              <p:cNvSpPr txBox="1">
                <a:spLocks noChangeArrowheads="1"/>
              </p:cNvSpPr>
              <p:nvPr/>
            </p:nvSpPr>
            <p:spPr bwMode="auto">
              <a:xfrm>
                <a:off x="5424" y="1038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000" b="1">
                    <a:solidFill>
                      <a:srgbClr val="FF0000"/>
                    </a:solidFill>
                    <a:latin typeface="Times New Roman" pitchFamily="18" charset="0"/>
                  </a:rPr>
                  <a:t>N</a:t>
                </a:r>
              </a:p>
            </p:txBody>
          </p:sp>
          <p:grpSp>
            <p:nvGrpSpPr>
              <p:cNvPr id="38" name="Group 47"/>
              <p:cNvGrpSpPr>
                <a:grpSpLocks/>
              </p:cNvGrpSpPr>
              <p:nvPr/>
            </p:nvGrpSpPr>
            <p:grpSpPr bwMode="auto">
              <a:xfrm>
                <a:off x="4272" y="1200"/>
                <a:ext cx="256" cy="480"/>
                <a:chOff x="4592" y="624"/>
                <a:chExt cx="256" cy="480"/>
              </a:xfrm>
            </p:grpSpPr>
            <p:sp>
              <p:nvSpPr>
                <p:cNvPr id="39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4608" y="825"/>
                  <a:ext cx="240" cy="2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300" b="1">
                      <a:solidFill>
                        <a:srgbClr val="FF0000"/>
                      </a:solidFill>
                      <a:latin typeface="Times New Roman" pitchFamily="18" charset="0"/>
                    </a:rPr>
                    <a:t>2</a:t>
                  </a:r>
                </a:p>
              </p:txBody>
            </p:sp>
            <p:grpSp>
              <p:nvGrpSpPr>
                <p:cNvPr id="40" name="Group 49"/>
                <p:cNvGrpSpPr>
                  <a:grpSpLocks/>
                </p:cNvGrpSpPr>
                <p:nvPr/>
              </p:nvGrpSpPr>
              <p:grpSpPr bwMode="auto">
                <a:xfrm>
                  <a:off x="4592" y="624"/>
                  <a:ext cx="240" cy="288"/>
                  <a:chOff x="4592" y="624"/>
                  <a:chExt cx="240" cy="288"/>
                </a:xfrm>
              </p:grpSpPr>
              <p:sp>
                <p:nvSpPr>
                  <p:cNvPr id="41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92" y="624"/>
                    <a:ext cx="24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n-US" sz="2400" b="1">
                        <a:solidFill>
                          <a:srgbClr val="FF0000"/>
                        </a:solidFill>
                        <a:latin typeface="Times New Roman" pitchFamily="18" charset="0"/>
                      </a:rPr>
                      <a:t>n</a:t>
                    </a:r>
                  </a:p>
                </p:txBody>
              </p:sp>
              <p:sp>
                <p:nvSpPr>
                  <p:cNvPr id="42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4608" y="864"/>
                    <a:ext cx="144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FF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43" name="Group 91"/>
          <p:cNvGrpSpPr>
            <a:grpSpLocks/>
          </p:cNvGrpSpPr>
          <p:nvPr/>
        </p:nvGrpSpPr>
        <p:grpSpPr bwMode="auto">
          <a:xfrm>
            <a:off x="6086475" y="2524125"/>
            <a:ext cx="2590800" cy="2928938"/>
            <a:chOff x="3696" y="1776"/>
            <a:chExt cx="1632" cy="1845"/>
          </a:xfrm>
        </p:grpSpPr>
        <p:sp>
          <p:nvSpPr>
            <p:cNvPr id="44" name="AutoShape 65"/>
            <p:cNvSpPr>
              <a:spLocks noChangeArrowheads="1"/>
            </p:cNvSpPr>
            <p:nvPr/>
          </p:nvSpPr>
          <p:spPr bwMode="auto">
            <a:xfrm>
              <a:off x="4176" y="2584"/>
              <a:ext cx="1008" cy="528"/>
            </a:xfrm>
            <a:prstGeom prst="rtTriangle">
              <a:avLst/>
            </a:prstGeom>
            <a:solidFill>
              <a:srgbClr val="33CC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Tahoma" pitchFamily="34" charset="0"/>
              </a:endParaRPr>
            </a:p>
          </p:txBody>
        </p:sp>
        <p:sp>
          <p:nvSpPr>
            <p:cNvPr id="45" name="Text Box 71"/>
            <p:cNvSpPr txBox="1">
              <a:spLocks noChangeArrowheads="1"/>
            </p:cNvSpPr>
            <p:nvPr/>
          </p:nvSpPr>
          <p:spPr bwMode="auto">
            <a:xfrm>
              <a:off x="4488" y="3400"/>
              <a:ext cx="360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700" b="1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  <p:grpSp>
          <p:nvGrpSpPr>
            <p:cNvPr id="46" name="Group 75"/>
            <p:cNvGrpSpPr>
              <a:grpSpLocks/>
            </p:cNvGrpSpPr>
            <p:nvPr/>
          </p:nvGrpSpPr>
          <p:grpSpPr bwMode="auto">
            <a:xfrm>
              <a:off x="3696" y="1776"/>
              <a:ext cx="1632" cy="1632"/>
              <a:chOff x="3360" y="2493"/>
              <a:chExt cx="1632" cy="1632"/>
            </a:xfrm>
          </p:grpSpPr>
          <p:sp>
            <p:nvSpPr>
              <p:cNvPr id="47" name="AutoShape 58"/>
              <p:cNvSpPr>
                <a:spLocks noChangeArrowheads="1"/>
              </p:cNvSpPr>
              <p:nvPr/>
            </p:nvSpPr>
            <p:spPr bwMode="auto">
              <a:xfrm rot="-5400000">
                <a:off x="4080" y="2531"/>
                <a:ext cx="528" cy="1008"/>
              </a:xfrm>
              <a:prstGeom prst="rtTriangle">
                <a:avLst/>
              </a:prstGeom>
              <a:solidFill>
                <a:srgbClr val="0099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Tahoma" pitchFamily="34" charset="0"/>
                </a:endParaRPr>
              </a:p>
            </p:txBody>
          </p:sp>
          <p:sp>
            <p:nvSpPr>
              <p:cNvPr id="48" name="AutoShape 59"/>
              <p:cNvSpPr>
                <a:spLocks noChangeArrowheads="1"/>
              </p:cNvSpPr>
              <p:nvPr/>
            </p:nvSpPr>
            <p:spPr bwMode="auto">
              <a:xfrm rot="10800000">
                <a:off x="3840" y="3299"/>
                <a:ext cx="1008" cy="528"/>
              </a:xfrm>
              <a:prstGeom prst="rtTriangle">
                <a:avLst/>
              </a:prstGeom>
              <a:solidFill>
                <a:srgbClr val="0099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Tahoma" pitchFamily="34" charset="0"/>
                </a:endParaRPr>
              </a:p>
            </p:txBody>
          </p:sp>
          <p:sp>
            <p:nvSpPr>
              <p:cNvPr id="49" name="Text Box 60"/>
              <p:cNvSpPr txBox="1">
                <a:spLocks noChangeArrowheads="1"/>
              </p:cNvSpPr>
              <p:nvPr/>
            </p:nvSpPr>
            <p:spPr bwMode="auto">
              <a:xfrm>
                <a:off x="4800" y="3805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b="1">
                    <a:solidFill>
                      <a:srgbClr val="FF0000"/>
                    </a:solidFill>
                    <a:latin typeface="Times New Roman" pitchFamily="18" charset="0"/>
                  </a:rPr>
                  <a:t>D</a:t>
                </a:r>
              </a:p>
            </p:txBody>
          </p:sp>
          <p:sp>
            <p:nvSpPr>
              <p:cNvPr id="50" name="Text Box 61"/>
              <p:cNvSpPr txBox="1">
                <a:spLocks noChangeArrowheads="1"/>
              </p:cNvSpPr>
              <p:nvPr/>
            </p:nvSpPr>
            <p:spPr bwMode="auto">
              <a:xfrm>
                <a:off x="4800" y="2535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b="1">
                    <a:solidFill>
                      <a:srgbClr val="FF0000"/>
                    </a:solidFill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51" name="Text Box 62"/>
              <p:cNvSpPr txBox="1">
                <a:spLocks noChangeArrowheads="1"/>
              </p:cNvSpPr>
              <p:nvPr/>
            </p:nvSpPr>
            <p:spPr bwMode="auto">
              <a:xfrm>
                <a:off x="3648" y="3155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b="1">
                    <a:solidFill>
                      <a:srgbClr val="FF0000"/>
                    </a:solidFill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52" name="AutoShape 64"/>
              <p:cNvSpPr>
                <a:spLocks noChangeArrowheads="1"/>
              </p:cNvSpPr>
              <p:nvPr/>
            </p:nvSpPr>
            <p:spPr bwMode="auto">
              <a:xfrm rot="5400000">
                <a:off x="4080" y="2541"/>
                <a:ext cx="528" cy="1008"/>
              </a:xfrm>
              <a:prstGeom prst="rtTriangle">
                <a:avLst/>
              </a:prstGeom>
              <a:solidFill>
                <a:srgbClr val="33CC3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vi-VN" altLang="en-US" sz="1800">
                  <a:latin typeface="Tahoma" pitchFamily="34" charset="0"/>
                </a:endParaRPr>
              </a:p>
            </p:txBody>
          </p:sp>
          <p:sp>
            <p:nvSpPr>
              <p:cNvPr id="53" name="Text Box 66"/>
              <p:cNvSpPr txBox="1">
                <a:spLocks noChangeArrowheads="1"/>
              </p:cNvSpPr>
              <p:nvPr/>
            </p:nvSpPr>
            <p:spPr bwMode="auto">
              <a:xfrm>
                <a:off x="3600" y="2493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b="1">
                    <a:solidFill>
                      <a:srgbClr val="FF0000"/>
                    </a:solidFill>
                    <a:latin typeface="Times New Roman" pitchFamily="18" charset="0"/>
                  </a:rPr>
                  <a:t>K</a:t>
                </a:r>
              </a:p>
            </p:txBody>
          </p:sp>
          <p:sp>
            <p:nvSpPr>
              <p:cNvPr id="54" name="Text Box 67"/>
              <p:cNvSpPr txBox="1">
                <a:spLocks noChangeArrowheads="1"/>
              </p:cNvSpPr>
              <p:nvPr/>
            </p:nvSpPr>
            <p:spPr bwMode="auto">
              <a:xfrm>
                <a:off x="3600" y="3813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b="1">
                    <a:solidFill>
                      <a:srgbClr val="FF0000"/>
                    </a:solidFill>
                    <a:latin typeface="Times New Roman" pitchFamily="18" charset="0"/>
                  </a:rPr>
                  <a:t>H</a:t>
                </a:r>
              </a:p>
            </p:txBody>
          </p:sp>
          <p:sp>
            <p:nvSpPr>
              <p:cNvPr id="55" name="Text Box 68"/>
              <p:cNvSpPr txBox="1">
                <a:spLocks noChangeArrowheads="1"/>
              </p:cNvSpPr>
              <p:nvPr/>
            </p:nvSpPr>
            <p:spPr bwMode="auto">
              <a:xfrm>
                <a:off x="3360" y="3155"/>
                <a:ext cx="1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000" b="1">
                    <a:solidFill>
                      <a:srgbClr val="FF0000"/>
                    </a:solidFill>
                    <a:latin typeface="Times New Roman" pitchFamily="18" charset="0"/>
                  </a:rPr>
                  <a:t>n</a:t>
                </a:r>
              </a:p>
            </p:txBody>
          </p:sp>
          <p:sp>
            <p:nvSpPr>
              <p:cNvPr id="56" name="Line 69"/>
              <p:cNvSpPr>
                <a:spLocks noChangeShapeType="1"/>
              </p:cNvSpPr>
              <p:nvPr/>
            </p:nvSpPr>
            <p:spPr bwMode="auto">
              <a:xfrm>
                <a:off x="3888" y="3933"/>
                <a:ext cx="9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Line 70"/>
              <p:cNvSpPr>
                <a:spLocks noChangeShapeType="1"/>
              </p:cNvSpPr>
              <p:nvPr/>
            </p:nvSpPr>
            <p:spPr bwMode="auto">
              <a:xfrm>
                <a:off x="3552" y="2771"/>
                <a:ext cx="0" cy="105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8" name="Group 72"/>
              <p:cNvGrpSpPr>
                <a:grpSpLocks/>
              </p:cNvGrpSpPr>
              <p:nvPr/>
            </p:nvGrpSpPr>
            <p:grpSpPr bwMode="auto">
              <a:xfrm>
                <a:off x="4128" y="3885"/>
                <a:ext cx="360" cy="240"/>
                <a:chOff x="4592" y="624"/>
                <a:chExt cx="240" cy="240"/>
              </a:xfrm>
            </p:grpSpPr>
            <p:sp>
              <p:nvSpPr>
                <p:cNvPr id="59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4592" y="624"/>
                  <a:ext cx="240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1600" b="1">
                      <a:solidFill>
                        <a:srgbClr val="FF0000"/>
                      </a:solidFill>
                      <a:latin typeface="Times New Roman" pitchFamily="18" charset="0"/>
                    </a:rPr>
                    <a:t>m</a:t>
                  </a:r>
                </a:p>
              </p:txBody>
            </p:sp>
            <p:sp>
              <p:nvSpPr>
                <p:cNvPr id="60" name="Line 74"/>
                <p:cNvSpPr>
                  <a:spLocks noChangeShapeType="1"/>
                </p:cNvSpPr>
                <p:nvPr/>
              </p:nvSpPr>
              <p:spPr bwMode="auto">
                <a:xfrm>
                  <a:off x="4608" y="864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61" name="Group 102"/>
          <p:cNvGrpSpPr>
            <a:grpSpLocks/>
          </p:cNvGrpSpPr>
          <p:nvPr/>
        </p:nvGrpSpPr>
        <p:grpSpPr bwMode="auto">
          <a:xfrm>
            <a:off x="371475" y="5364163"/>
            <a:ext cx="4051300" cy="1112837"/>
            <a:chOff x="96" y="3632"/>
            <a:chExt cx="2552" cy="701"/>
          </a:xfrm>
        </p:grpSpPr>
        <p:sp>
          <p:nvSpPr>
            <p:cNvPr id="62" name="Text Box 76"/>
            <p:cNvSpPr txBox="1">
              <a:spLocks noChangeArrowheads="1"/>
            </p:cNvSpPr>
            <p:nvPr/>
          </p:nvSpPr>
          <p:spPr bwMode="auto">
            <a:xfrm>
              <a:off x="96" y="3792"/>
              <a:ext cx="100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itchFamily="18" charset="0"/>
                </a:rPr>
                <a:t>S</a:t>
              </a:r>
              <a:r>
                <a:rPr lang="en-US" altLang="en-US" sz="2800" b="1" baseline="-25000">
                  <a:solidFill>
                    <a:srgbClr val="000000"/>
                  </a:solidFill>
                  <a:latin typeface="Times New Roman" pitchFamily="18" charset="0"/>
                </a:rPr>
                <a:t>MNCA </a:t>
              </a:r>
              <a:r>
                <a:rPr lang="en-US" altLang="en-US" sz="2800" b="1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</a:p>
          </p:txBody>
        </p:sp>
        <p:grpSp>
          <p:nvGrpSpPr>
            <p:cNvPr id="63" name="Group 90"/>
            <p:cNvGrpSpPr>
              <a:grpSpLocks/>
            </p:cNvGrpSpPr>
            <p:nvPr/>
          </p:nvGrpSpPr>
          <p:grpSpPr bwMode="auto">
            <a:xfrm>
              <a:off x="1342" y="3658"/>
              <a:ext cx="482" cy="662"/>
              <a:chOff x="1056" y="3619"/>
              <a:chExt cx="482" cy="662"/>
            </a:xfrm>
          </p:grpSpPr>
          <p:sp>
            <p:nvSpPr>
              <p:cNvPr id="70" name="Text Box 79"/>
              <p:cNvSpPr txBox="1">
                <a:spLocks noChangeArrowheads="1"/>
              </p:cNvSpPr>
              <p:nvPr/>
            </p:nvSpPr>
            <p:spPr bwMode="auto">
              <a:xfrm>
                <a:off x="1082" y="3619"/>
                <a:ext cx="22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n</a:t>
                </a:r>
              </a:p>
            </p:txBody>
          </p:sp>
          <p:sp>
            <p:nvSpPr>
              <p:cNvPr id="71" name="Line 80"/>
              <p:cNvSpPr>
                <a:spLocks noChangeShapeType="1"/>
              </p:cNvSpPr>
              <p:nvPr/>
            </p:nvSpPr>
            <p:spPr bwMode="auto">
              <a:xfrm>
                <a:off x="1104" y="3936"/>
                <a:ext cx="179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Rectangle 81"/>
              <p:cNvSpPr>
                <a:spLocks noChangeArrowheads="1"/>
              </p:cNvSpPr>
              <p:nvPr/>
            </p:nvSpPr>
            <p:spPr bwMode="auto">
              <a:xfrm>
                <a:off x="1056" y="3993"/>
                <a:ext cx="48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>
                    <a:latin typeface="Times New Roman" pitchFamily="18" charset="0"/>
                  </a:rPr>
                  <a:t> </a:t>
                </a:r>
                <a:r>
                  <a:rPr lang="en-US" alt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64" name="Rectangle 82"/>
            <p:cNvSpPr>
              <a:spLocks noChangeArrowheads="1"/>
            </p:cNvSpPr>
            <p:nvPr/>
          </p:nvSpPr>
          <p:spPr bwMode="auto">
            <a:xfrm>
              <a:off x="943" y="3785"/>
              <a:ext cx="71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itchFamily="18" charset="0"/>
                </a:rPr>
                <a:t>m</a:t>
              </a:r>
              <a:r>
                <a:rPr lang="en-US" altLang="en-US" sz="1800" b="1">
                  <a:solidFill>
                    <a:srgbClr val="000000"/>
                  </a:solidFill>
                  <a:latin typeface="Tahoma" pitchFamily="34" charset="0"/>
                  <a:sym typeface="Wingdings 2" pitchFamily="18" charset="2"/>
                </a:rPr>
                <a:t></a:t>
              </a:r>
            </a:p>
          </p:txBody>
        </p:sp>
        <p:grpSp>
          <p:nvGrpSpPr>
            <p:cNvPr id="65" name="Group 85"/>
            <p:cNvGrpSpPr>
              <a:grpSpLocks/>
            </p:cNvGrpSpPr>
            <p:nvPr/>
          </p:nvGrpSpPr>
          <p:grpSpPr bwMode="auto">
            <a:xfrm>
              <a:off x="1839" y="3632"/>
              <a:ext cx="809" cy="701"/>
              <a:chOff x="1776" y="2976"/>
              <a:chExt cx="1104" cy="701"/>
            </a:xfrm>
          </p:grpSpPr>
          <p:sp>
            <p:nvSpPr>
              <p:cNvPr id="68" name="Text Box 86"/>
              <p:cNvSpPr txBox="1">
                <a:spLocks noChangeArrowheads="1"/>
              </p:cNvSpPr>
              <p:nvPr/>
            </p:nvSpPr>
            <p:spPr bwMode="auto">
              <a:xfrm>
                <a:off x="1776" y="2976"/>
                <a:ext cx="110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m</a:t>
                </a:r>
                <a:r>
                  <a:rPr lang="en-US" altLang="en-US" sz="1800" b="1">
                    <a:solidFill>
                      <a:srgbClr val="000000"/>
                    </a:solidFill>
                    <a:latin typeface="Times New Roman" pitchFamily="18" charset="0"/>
                    <a:sym typeface="Wingdings 2" pitchFamily="18" charset="2"/>
                  </a:rPr>
                  <a:t></a:t>
                </a:r>
                <a:r>
                  <a:rPr lang="en-US" alt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n</a:t>
                </a:r>
              </a:p>
            </p:txBody>
          </p:sp>
          <p:sp>
            <p:nvSpPr>
              <p:cNvPr id="69" name="Rectangle 87"/>
              <p:cNvSpPr>
                <a:spLocks noChangeArrowheads="1"/>
              </p:cNvSpPr>
              <p:nvPr/>
            </p:nvSpPr>
            <p:spPr bwMode="auto">
              <a:xfrm>
                <a:off x="1920" y="3350"/>
                <a:ext cx="62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800">
                    <a:latin typeface="Times New Roman" pitchFamily="18" charset="0"/>
                  </a:rPr>
                  <a:t> </a:t>
                </a:r>
                <a:r>
                  <a:rPr lang="en-US" alt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66" name="Line 88"/>
            <p:cNvSpPr>
              <a:spLocks noChangeShapeType="1"/>
            </p:cNvSpPr>
            <p:nvPr/>
          </p:nvSpPr>
          <p:spPr bwMode="auto">
            <a:xfrm>
              <a:off x="1827" y="3984"/>
              <a:ext cx="52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Text Box 89"/>
            <p:cNvSpPr txBox="1">
              <a:spLocks noChangeArrowheads="1"/>
            </p:cNvSpPr>
            <p:nvPr/>
          </p:nvSpPr>
          <p:spPr bwMode="auto">
            <a:xfrm>
              <a:off x="1584" y="3801"/>
              <a:ext cx="28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ahoma" pitchFamily="34" charset="0"/>
                </a:rPr>
                <a:t>=</a:t>
              </a:r>
            </a:p>
          </p:txBody>
        </p:sp>
      </p:grpSp>
      <p:grpSp>
        <p:nvGrpSpPr>
          <p:cNvPr id="73" name="Group 103"/>
          <p:cNvGrpSpPr>
            <a:grpSpLocks/>
          </p:cNvGrpSpPr>
          <p:nvPr/>
        </p:nvGrpSpPr>
        <p:grpSpPr bwMode="auto">
          <a:xfrm>
            <a:off x="4876800" y="5295900"/>
            <a:ext cx="4089400" cy="1181100"/>
            <a:chOff x="3072" y="3560"/>
            <a:chExt cx="2576" cy="744"/>
          </a:xfrm>
        </p:grpSpPr>
        <p:sp>
          <p:nvSpPr>
            <p:cNvPr id="74" name="Text Box 92"/>
            <p:cNvSpPr txBox="1">
              <a:spLocks noChangeArrowheads="1"/>
            </p:cNvSpPr>
            <p:nvPr/>
          </p:nvSpPr>
          <p:spPr bwMode="auto">
            <a:xfrm>
              <a:off x="3072" y="3779"/>
              <a:ext cx="100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itchFamily="18" charset="0"/>
                </a:rPr>
                <a:t>S</a:t>
              </a:r>
              <a:r>
                <a:rPr lang="en-US" altLang="en-US" sz="2800" b="1" baseline="-25000">
                  <a:solidFill>
                    <a:srgbClr val="000000"/>
                  </a:solidFill>
                  <a:latin typeface="Times New Roman" pitchFamily="18" charset="0"/>
                </a:rPr>
                <a:t>KBDH </a:t>
              </a:r>
              <a:r>
                <a:rPr lang="en-US" altLang="en-US" sz="2800" b="1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</a:p>
          </p:txBody>
        </p:sp>
        <p:grpSp>
          <p:nvGrpSpPr>
            <p:cNvPr id="75" name="Group 93"/>
            <p:cNvGrpSpPr>
              <a:grpSpLocks/>
            </p:cNvGrpSpPr>
            <p:nvPr/>
          </p:nvGrpSpPr>
          <p:grpSpPr bwMode="auto">
            <a:xfrm>
              <a:off x="3934" y="3642"/>
              <a:ext cx="674" cy="662"/>
              <a:chOff x="1056" y="3619"/>
              <a:chExt cx="482" cy="662"/>
            </a:xfrm>
          </p:grpSpPr>
          <p:sp>
            <p:nvSpPr>
              <p:cNvPr id="81" name="Text Box 94"/>
              <p:cNvSpPr txBox="1">
                <a:spLocks noChangeArrowheads="1"/>
              </p:cNvSpPr>
              <p:nvPr/>
            </p:nvSpPr>
            <p:spPr bwMode="auto">
              <a:xfrm>
                <a:off x="1082" y="3619"/>
                <a:ext cx="22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m</a:t>
                </a:r>
              </a:p>
            </p:txBody>
          </p:sp>
          <p:sp>
            <p:nvSpPr>
              <p:cNvPr id="82" name="Line 95"/>
              <p:cNvSpPr>
                <a:spLocks noChangeShapeType="1"/>
              </p:cNvSpPr>
              <p:nvPr/>
            </p:nvSpPr>
            <p:spPr bwMode="auto">
              <a:xfrm>
                <a:off x="1104" y="3936"/>
                <a:ext cx="179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Rectangle 96"/>
              <p:cNvSpPr>
                <a:spLocks noChangeArrowheads="1"/>
              </p:cNvSpPr>
              <p:nvPr/>
            </p:nvSpPr>
            <p:spPr bwMode="auto">
              <a:xfrm>
                <a:off x="1056" y="3993"/>
                <a:ext cx="48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>
                    <a:latin typeface="Times New Roman" pitchFamily="18" charset="0"/>
                  </a:rPr>
                  <a:t> </a:t>
                </a:r>
                <a:r>
                  <a:rPr lang="en-US" alt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76" name="Rectangle 97"/>
            <p:cNvSpPr>
              <a:spLocks noChangeArrowheads="1"/>
            </p:cNvSpPr>
            <p:nvPr/>
          </p:nvSpPr>
          <p:spPr bwMode="auto">
            <a:xfrm>
              <a:off x="4272" y="3744"/>
              <a:ext cx="71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00"/>
                  </a:solidFill>
                  <a:latin typeface="Tahoma" pitchFamily="34" charset="0"/>
                  <a:sym typeface="Wingdings 2" pitchFamily="18" charset="2"/>
                </a:rPr>
                <a:t> </a:t>
              </a:r>
              <a:r>
                <a:rPr lang="en-US" altLang="en-US" sz="2800" b="1">
                  <a:solidFill>
                    <a:srgbClr val="000000"/>
                  </a:solidFill>
                  <a:latin typeface="Times New Roman" pitchFamily="18" charset="0"/>
                </a:rPr>
                <a:t>n </a:t>
              </a:r>
              <a:r>
                <a:rPr lang="en-US" altLang="en-US" sz="1800" b="1">
                  <a:solidFill>
                    <a:srgbClr val="000000"/>
                  </a:solidFill>
                  <a:latin typeface="Tahoma" pitchFamily="34" charset="0"/>
                </a:rPr>
                <a:t>=</a:t>
              </a:r>
            </a:p>
          </p:txBody>
        </p:sp>
        <p:grpSp>
          <p:nvGrpSpPr>
            <p:cNvPr id="77" name="Group 98"/>
            <p:cNvGrpSpPr>
              <a:grpSpLocks/>
            </p:cNvGrpSpPr>
            <p:nvPr/>
          </p:nvGrpSpPr>
          <p:grpSpPr bwMode="auto">
            <a:xfrm>
              <a:off x="4839" y="3560"/>
              <a:ext cx="809" cy="701"/>
              <a:chOff x="1776" y="2976"/>
              <a:chExt cx="1104" cy="701"/>
            </a:xfrm>
          </p:grpSpPr>
          <p:sp>
            <p:nvSpPr>
              <p:cNvPr id="79" name="Text Box 99"/>
              <p:cNvSpPr txBox="1">
                <a:spLocks noChangeArrowheads="1"/>
              </p:cNvSpPr>
              <p:nvPr/>
            </p:nvSpPr>
            <p:spPr bwMode="auto">
              <a:xfrm>
                <a:off x="1776" y="2976"/>
                <a:ext cx="110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m</a:t>
                </a:r>
                <a:r>
                  <a:rPr lang="en-US" altLang="en-US" sz="1800" b="1">
                    <a:solidFill>
                      <a:srgbClr val="000000"/>
                    </a:solidFill>
                    <a:latin typeface="Times New Roman" pitchFamily="18" charset="0"/>
                    <a:sym typeface="Wingdings 2" pitchFamily="18" charset="2"/>
                  </a:rPr>
                  <a:t></a:t>
                </a:r>
                <a:r>
                  <a:rPr lang="en-US" alt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n</a:t>
                </a:r>
              </a:p>
            </p:txBody>
          </p:sp>
          <p:sp>
            <p:nvSpPr>
              <p:cNvPr id="80" name="Rectangle 100"/>
              <p:cNvSpPr>
                <a:spLocks noChangeArrowheads="1"/>
              </p:cNvSpPr>
              <p:nvPr/>
            </p:nvSpPr>
            <p:spPr bwMode="auto">
              <a:xfrm>
                <a:off x="1920" y="3350"/>
                <a:ext cx="62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800">
                    <a:latin typeface="Times New Roman" pitchFamily="18" charset="0"/>
                  </a:rPr>
                  <a:t> </a:t>
                </a:r>
                <a:r>
                  <a:rPr lang="en-US" alt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78" name="Line 101"/>
            <p:cNvSpPr>
              <a:spLocks noChangeShapeType="1"/>
            </p:cNvSpPr>
            <p:nvPr/>
          </p:nvSpPr>
          <p:spPr bwMode="auto">
            <a:xfrm>
              <a:off x="4827" y="3931"/>
              <a:ext cx="52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4" name="Group 116"/>
          <p:cNvGrpSpPr>
            <a:grpSpLocks/>
          </p:cNvGrpSpPr>
          <p:nvPr/>
        </p:nvGrpSpPr>
        <p:grpSpPr bwMode="auto">
          <a:xfrm>
            <a:off x="304800" y="771525"/>
            <a:ext cx="2655888" cy="1112838"/>
            <a:chOff x="0" y="768"/>
            <a:chExt cx="1673" cy="701"/>
          </a:xfrm>
        </p:grpSpPr>
        <p:sp>
          <p:nvSpPr>
            <p:cNvPr id="85" name="Text Box 105"/>
            <p:cNvSpPr txBox="1">
              <a:spLocks noChangeArrowheads="1"/>
            </p:cNvSpPr>
            <p:nvPr/>
          </p:nvSpPr>
          <p:spPr bwMode="auto">
            <a:xfrm>
              <a:off x="0" y="928"/>
              <a:ext cx="100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itchFamily="18" charset="0"/>
                </a:rPr>
                <a:t>S</a:t>
              </a:r>
              <a:r>
                <a:rPr lang="en-US" altLang="en-US" sz="2800" b="1" baseline="-25000">
                  <a:solidFill>
                    <a:srgbClr val="000000"/>
                  </a:solidFill>
                  <a:latin typeface="Times New Roman" pitchFamily="18" charset="0"/>
                </a:rPr>
                <a:t>ABCD </a:t>
              </a:r>
              <a:r>
                <a:rPr lang="en-US" altLang="en-US" sz="2800" b="1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</a:p>
          </p:txBody>
        </p:sp>
        <p:grpSp>
          <p:nvGrpSpPr>
            <p:cNvPr id="86" name="Group 111"/>
            <p:cNvGrpSpPr>
              <a:grpSpLocks/>
            </p:cNvGrpSpPr>
            <p:nvPr/>
          </p:nvGrpSpPr>
          <p:grpSpPr bwMode="auto">
            <a:xfrm>
              <a:off x="864" y="768"/>
              <a:ext cx="809" cy="701"/>
              <a:chOff x="1776" y="2976"/>
              <a:chExt cx="1104" cy="701"/>
            </a:xfrm>
          </p:grpSpPr>
          <p:sp>
            <p:nvSpPr>
              <p:cNvPr id="88" name="Text Box 112"/>
              <p:cNvSpPr txBox="1">
                <a:spLocks noChangeArrowheads="1"/>
              </p:cNvSpPr>
              <p:nvPr/>
            </p:nvSpPr>
            <p:spPr bwMode="auto">
              <a:xfrm>
                <a:off x="1776" y="2976"/>
                <a:ext cx="110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m</a:t>
                </a:r>
                <a:r>
                  <a:rPr lang="en-US" altLang="en-US" sz="1800" b="1">
                    <a:solidFill>
                      <a:srgbClr val="000000"/>
                    </a:solidFill>
                    <a:latin typeface="Times New Roman" pitchFamily="18" charset="0"/>
                    <a:sym typeface="Wingdings 2" pitchFamily="18" charset="2"/>
                  </a:rPr>
                  <a:t></a:t>
                </a:r>
                <a:r>
                  <a:rPr lang="en-US" alt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n</a:t>
                </a:r>
              </a:p>
            </p:txBody>
          </p:sp>
          <p:sp>
            <p:nvSpPr>
              <p:cNvPr id="89" name="Rectangle 113"/>
              <p:cNvSpPr>
                <a:spLocks noChangeArrowheads="1"/>
              </p:cNvSpPr>
              <p:nvPr/>
            </p:nvSpPr>
            <p:spPr bwMode="auto">
              <a:xfrm>
                <a:off x="1920" y="3350"/>
                <a:ext cx="62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800">
                    <a:latin typeface="Times New Roman" pitchFamily="18" charset="0"/>
                  </a:rPr>
                  <a:t> </a:t>
                </a:r>
                <a:r>
                  <a:rPr lang="en-US" altLang="en-US" sz="28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87" name="Line 114"/>
            <p:cNvSpPr>
              <a:spLocks noChangeShapeType="1"/>
            </p:cNvSpPr>
            <p:nvPr/>
          </p:nvSpPr>
          <p:spPr bwMode="auto">
            <a:xfrm>
              <a:off x="912" y="1104"/>
              <a:ext cx="52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77571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Picture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-47625"/>
            <a:ext cx="9144000" cy="690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2"/>
          <p:cNvSpPr>
            <a:spLocks noChangeArrowheads="1"/>
          </p:cNvSpPr>
          <p:nvPr/>
        </p:nvSpPr>
        <p:spPr bwMode="auto">
          <a:xfrm rot="16200000">
            <a:off x="4876800" y="679450"/>
            <a:ext cx="838200" cy="1600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 rot="5400000">
            <a:off x="6477000" y="1517650"/>
            <a:ext cx="838200" cy="1600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6096000" y="1060450"/>
            <a:ext cx="1600200" cy="838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 rot="10800000">
            <a:off x="4495800" y="1898650"/>
            <a:ext cx="1600200" cy="838200"/>
          </a:xfrm>
          <a:prstGeom prst="rtTriangle">
            <a:avLst/>
          </a:prstGeom>
          <a:solidFill>
            <a:srgbClr val="00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en-US" sz="1800">
              <a:latin typeface="Tahoma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943600" y="2701925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908675" y="68580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620000" y="167005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8077200" y="167640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5943600" y="304165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m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4191000" y="167005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95800" y="3117850"/>
            <a:ext cx="3200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8102600" y="1060450"/>
            <a:ext cx="0" cy="1676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H="1">
            <a:off x="6045200" y="1060450"/>
            <a:ext cx="20574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H="1">
            <a:off x="6057900" y="2724150"/>
            <a:ext cx="20574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4495800" y="1898650"/>
            <a:ext cx="0" cy="12192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7696200" y="1914525"/>
            <a:ext cx="0" cy="12192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5791200" y="1762125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o</a:t>
            </a:r>
          </a:p>
        </p:txBody>
      </p:sp>
      <p:sp>
        <p:nvSpPr>
          <p:cNvPr id="21" name="Text Box 55"/>
          <p:cNvSpPr txBox="1">
            <a:spLocks noChangeArrowheads="1"/>
          </p:cNvSpPr>
          <p:nvPr/>
        </p:nvSpPr>
        <p:spPr bwMode="auto">
          <a:xfrm>
            <a:off x="152400" y="4089680"/>
            <a:ext cx="91791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- Trong hình thoi </a:t>
            </a:r>
            <a:r>
              <a:rPr lang="en-US" altLang="en-US" sz="2800" b="1" smtClean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ABCD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, m v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à n là độ dài hai đường chéo.</a:t>
            </a:r>
          </a:p>
        </p:txBody>
      </p:sp>
      <p:sp>
        <p:nvSpPr>
          <p:cNvPr id="22" name="Text Box 57"/>
          <p:cNvSpPr txBox="1">
            <a:spLocks noChangeArrowheads="1"/>
          </p:cNvSpPr>
          <p:nvPr/>
        </p:nvSpPr>
        <p:spPr bwMode="auto">
          <a:xfrm>
            <a:off x="583406" y="3448050"/>
            <a:ext cx="7732059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  <a:latin typeface="Times New Roman" pitchFamily="18" charset="0"/>
              </a:rPr>
              <a:t>* Trong hình thoi ABCD độ dài m và n là gì?</a:t>
            </a:r>
          </a:p>
        </p:txBody>
      </p:sp>
      <p:graphicFrame>
        <p:nvGraphicFramePr>
          <p:cNvPr id="23" name="Object 59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704226039"/>
              </p:ext>
            </p:extLst>
          </p:nvPr>
        </p:nvGraphicFramePr>
        <p:xfrm>
          <a:off x="1705896" y="884237"/>
          <a:ext cx="2332703" cy="1442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4" imgW="380835" imgH="393529" progId="Equation.3">
                  <p:embed/>
                </p:oleObj>
              </mc:Choice>
              <mc:Fallback>
                <p:oleObj name="Equation" r:id="rId4" imgW="38083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5896" y="884237"/>
                        <a:ext cx="2332703" cy="14422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60"/>
          <p:cNvSpPr txBox="1">
            <a:spLocks noChangeArrowheads="1"/>
          </p:cNvSpPr>
          <p:nvPr/>
        </p:nvSpPr>
        <p:spPr bwMode="auto">
          <a:xfrm>
            <a:off x="304799" y="1313875"/>
            <a:ext cx="18843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</a:t>
            </a:r>
            <a:r>
              <a:rPr lang="en-US" altLang="en-US" b="1" baseline="-250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ABCD </a:t>
            </a:r>
            <a:r>
              <a:rPr lang="en-US" altLang="en-US" b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=</a:t>
            </a:r>
          </a:p>
        </p:txBody>
      </p:sp>
      <p:sp>
        <p:nvSpPr>
          <p:cNvPr id="25" name="Text Box 61"/>
          <p:cNvSpPr txBox="1">
            <a:spLocks noChangeArrowheads="1"/>
          </p:cNvSpPr>
          <p:nvPr/>
        </p:nvSpPr>
        <p:spPr bwMode="auto">
          <a:xfrm>
            <a:off x="583406" y="4649974"/>
            <a:ext cx="7215187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  <a:latin typeface="Times New Roman" pitchFamily="18" charset="0"/>
              </a:rPr>
              <a:t>* Muốn tính diện tích hình thoi ta làm như thế nào?</a:t>
            </a:r>
          </a:p>
        </p:txBody>
      </p:sp>
      <p:sp>
        <p:nvSpPr>
          <p:cNvPr id="26" name="Text Box 63"/>
          <p:cNvSpPr txBox="1">
            <a:spLocks noChangeArrowheads="1"/>
          </p:cNvSpPr>
          <p:nvPr/>
        </p:nvSpPr>
        <p:spPr bwMode="auto">
          <a:xfrm>
            <a:off x="345886" y="5257800"/>
            <a:ext cx="849331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- Muốn tính diện tích hình thoi, ta tính tích độ dài hai đường chéo chia cho 2 (cùng một đơn vị đo).</a:t>
            </a:r>
          </a:p>
        </p:txBody>
      </p:sp>
    </p:spTree>
    <p:extLst>
      <p:ext uri="{BB962C8B-B14F-4D97-AF65-F5344CB8AC3E}">
        <p14:creationId xmlns:p14="http://schemas.microsoft.com/office/powerpoint/2010/main" val="243556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icture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-47625"/>
            <a:ext cx="9144000" cy="690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066800" y="838200"/>
            <a:ext cx="3429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2. </a:t>
            </a:r>
            <a:r>
              <a:rPr lang="en-US" altLang="en-US" sz="3600" b="1" u="sng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Ghi nhớ</a:t>
            </a:r>
            <a:r>
              <a:rPr lang="en-US" altLang="en-US" sz="3600" b="1" u="sng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endParaRPr lang="en-US" altLang="en-US" sz="3600" u="sng">
              <a:solidFill>
                <a:srgbClr val="0000FF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953729" y="4038600"/>
            <a:ext cx="7467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itchFamily="18" charset="0"/>
              </a:rPr>
              <a:t>(S là diện tích hình thoi; m, n là độ dài của 2 đường chéo).</a:t>
            </a:r>
            <a:endParaRPr lang="en-US" altLang="en-US" sz="3600" b="1">
              <a:solidFill>
                <a:srgbClr val="FF0000"/>
              </a:solidFill>
              <a:latin typeface="Times New Roman" pitchFamily="18" charset="0"/>
              <a:ea typeface="Batang" pitchFamily="18" charset="-127"/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1066800" y="2725736"/>
            <a:ext cx="22860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3. </a:t>
            </a:r>
            <a:r>
              <a:rPr lang="en-US" altLang="en-US" sz="2800" b="1" u="sng">
                <a:solidFill>
                  <a:srgbClr val="0000FF"/>
                </a:solidFill>
                <a:latin typeface="Times New Roman" pitchFamily="18" charset="0"/>
              </a:rPr>
              <a:t>Công thức: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800" b="1">
              <a:latin typeface="Times New Roman" pitchFamily="18" charset="0"/>
            </a:endParaRPr>
          </a:p>
        </p:txBody>
      </p:sp>
      <p:graphicFrame>
        <p:nvGraphicFramePr>
          <p:cNvPr id="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6610312"/>
              </p:ext>
            </p:extLst>
          </p:nvPr>
        </p:nvGraphicFramePr>
        <p:xfrm>
          <a:off x="5257800" y="2763119"/>
          <a:ext cx="2667000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4" imgW="380835" imgH="393529" progId="Equation.3">
                  <p:embed/>
                </p:oleObj>
              </mc:Choice>
              <mc:Fallback>
                <p:oleObj name="Equation" r:id="rId4" imgW="38083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763119"/>
                        <a:ext cx="2667000" cy="1208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20"/>
          <p:cNvSpPr txBox="1">
            <a:spLocks noChangeArrowheads="1"/>
          </p:cNvSpPr>
          <p:nvPr/>
        </p:nvSpPr>
        <p:spPr bwMode="auto">
          <a:xfrm>
            <a:off x="4559710" y="3031329"/>
            <a:ext cx="762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</a:t>
            </a:r>
            <a:r>
              <a:rPr lang="en-US" altLang="en-US" sz="3000" b="1" baseline="-250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3000" b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=</a:t>
            </a: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609600" y="1517100"/>
            <a:ext cx="815585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</a:rPr>
              <a:t>- Diện tích hình thoi bằng tích của độ dài hai đường chéo chia cho 2 (cùng đơn vị đo).</a:t>
            </a:r>
          </a:p>
        </p:txBody>
      </p:sp>
    </p:spTree>
    <p:extLst>
      <p:ext uri="{BB962C8B-B14F-4D97-AF65-F5344CB8AC3E}">
        <p14:creationId xmlns:p14="http://schemas.microsoft.com/office/powerpoint/2010/main" val="61598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1011</Words>
  <Application>Microsoft Office PowerPoint</Application>
  <PresentationFormat>On-screen Show (4:3)</PresentationFormat>
  <Paragraphs>297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Office Theme</vt:lpstr>
      <vt:lpstr>Equation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 NHAT</dc:creator>
  <cp:lastModifiedBy>Windows User</cp:lastModifiedBy>
  <cp:revision>64</cp:revision>
  <dcterms:created xsi:type="dcterms:W3CDTF">2021-03-24T16:45:54Z</dcterms:created>
  <dcterms:modified xsi:type="dcterms:W3CDTF">2023-03-14T23:25:18Z</dcterms:modified>
</cp:coreProperties>
</file>