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7" r:id="rId2"/>
    <p:sldId id="269" r:id="rId3"/>
    <p:sldId id="300" r:id="rId4"/>
    <p:sldId id="261" r:id="rId5"/>
    <p:sldId id="285" r:id="rId6"/>
    <p:sldId id="294" r:id="rId7"/>
    <p:sldId id="298" r:id="rId8"/>
    <p:sldId id="301" r:id="rId9"/>
  </p:sldIdLst>
  <p:sldSz cx="12192000" cy="6858000"/>
  <p:notesSz cx="6858000" cy="9144000"/>
  <p:embeddedFontLst>
    <p:embeddedFont>
      <p:font typeface="印品黑体" charset="-122"/>
      <p:regular r:id="rId11"/>
    </p:embeddedFont>
    <p:embeddedFont>
      <p:font typeface="Caveat Brush" charset="0"/>
      <p:regular r:id="rId12"/>
    </p:embeddedFont>
    <p:embeddedFont>
      <p:font typeface="Arial-Rounded" charset="-93"/>
      <p:regular r:id="rId13"/>
    </p:embeddedFont>
  </p:embeddedFontLst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E8D"/>
    <a:srgbClr val="CB5442"/>
    <a:srgbClr val="E5B566"/>
    <a:srgbClr val="85BFA4"/>
    <a:srgbClr val="FDEF00"/>
    <a:srgbClr val="FEFCFB"/>
    <a:srgbClr val="F32210"/>
    <a:srgbClr val="CB5642"/>
    <a:srgbClr val="EB9A61"/>
    <a:srgbClr val="EEA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3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DDE731C-4D02-4BE7-BF8C-9002E054CBD6}" type="datetimeFigureOut">
              <a:rPr lang="zh-CN" altLang="en-US" smtClean="0"/>
              <a:pPr/>
              <a:t>2023/4/4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EA95E5A-AE8E-4709-9CDF-FB9A3FBF4C7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013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12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668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902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47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95E5A-AE8E-4709-9CDF-FB9A3FBF4C7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539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3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40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3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71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53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43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20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745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477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1A1F-CB50-4512-9581-3DD45946AD38}" type="datetimeFigureOut">
              <a:rPr lang="zh-CN" altLang="en-US" smtClean="0"/>
              <a:t>2023/4/4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655AB-CB47-4B38-A267-C6B52D996C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18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4C11A1F-CB50-4512-9581-3DD45946AD38}" type="datetimeFigureOut">
              <a:rPr lang="zh-CN" altLang="en-US" smtClean="0"/>
              <a:pPr/>
              <a:t>2023/4/4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1E655AB-CB47-4B38-A267-C6B52D996C3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672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3.png"/><Relationship Id="rId18" Type="http://schemas.microsoft.com/office/2007/relationships/hdphoto" Target="../media/hdphoto1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microsoft.com/office/2007/relationships/hdphoto" Target="../media/hdphoto8.wdp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microsoft.com/office/2007/relationships/hdphoto" Target="../media/hdphoto10.wdp"/><Relationship Id="rId1" Type="http://schemas.microsoft.com/office/2007/relationships/media" Target="../media/media1.wav"/><Relationship Id="rId6" Type="http://schemas.microsoft.com/office/2007/relationships/hdphoto" Target="../media/hdphoto5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7.wdp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766628" y="1739452"/>
            <a:ext cx="10552846" cy="406972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9A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852">
                        <a14:foregroundMark x1="32654" y1="24560" x2="48580" y2="87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9746" y="4335284"/>
            <a:ext cx="2090058" cy="12458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852">
                        <a14:foregroundMark x1="32654" y1="24560" x2="48580" y2="87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94385" y="1492832"/>
            <a:ext cx="1170430" cy="6976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 rot="10800000">
            <a:off x="10510386" y="1959304"/>
            <a:ext cx="1091187" cy="275771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451793" y="1051283"/>
            <a:ext cx="26905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4400" b="1" smtClean="0">
                <a:solidFill>
                  <a:srgbClr val="618E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</a:t>
            </a:r>
            <a:endParaRPr lang="en-US" sz="800" b="1">
              <a:solidFill>
                <a:srgbClr val="618E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8482" y="2931080"/>
            <a:ext cx="10400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7200" b="1" smtClean="0">
                <a:solidFill>
                  <a:srgbClr val="E272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từ cuộc sống</a:t>
            </a:r>
            <a:endParaRPr lang="en-US" sz="7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6852">
                        <a14:foregroundMark x1="32654" y1="24560" x2="48580" y2="87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1543" y="4368184"/>
            <a:ext cx="1170430" cy="69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69">
        <p:random/>
      </p:transition>
    </mc:Choice>
    <mc:Fallback xmlns="">
      <p:transition spd="slow" advTm="5869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00050" y="1006494"/>
            <a:ext cx="1076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tức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518903" y="3684150"/>
            <a:ext cx="6455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			( </a:t>
            </a:r>
            <a:r>
              <a:rPr lang="en-US" sz="24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Ê-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dốp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758" y="6193334"/>
            <a:ext cx="4802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vùng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vẫy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săn</a:t>
            </a:r>
            <a:endParaRPr lang="en-US" sz="2400" dirty="0">
              <a:solidFill>
                <a:srgbClr val="FF33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274" y="3394197"/>
            <a:ext cx="6453003" cy="33590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80175" y="134346"/>
            <a:ext cx="46602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7410450" y="1428750"/>
            <a:ext cx="1045818" cy="95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10300" y="2114550"/>
            <a:ext cx="1200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465073" y="3234813"/>
            <a:ext cx="932836" cy="55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619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1">
        <p:random/>
      </p:transition>
    </mc:Choice>
    <mc:Fallback xmlns="">
      <p:transition spd="slow" advTm="1967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89061" y="544530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Vùng vẫy</a:t>
            </a:r>
            <a:r>
              <a:rPr lang="vi-VN" sz="3200" dirty="0" smtClean="0"/>
              <a:t>: </a:t>
            </a:r>
            <a:r>
              <a:rPr lang="vi-VN" sz="3200" dirty="0" smtClean="0">
                <a:solidFill>
                  <a:srgbClr val="0070C0"/>
                </a:solidFill>
              </a:rPr>
              <a:t>là hoạt động liên tiếp để thoát khỏi một tình trạng nào đó.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63722" y="2217506"/>
            <a:ext cx="1046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Nhanh trí</a:t>
            </a:r>
            <a:r>
              <a:rPr lang="vi-VN" sz="3200" dirty="0" smtClean="0"/>
              <a:t>:</a:t>
            </a:r>
            <a:r>
              <a:rPr lang="vi-VN" sz="3200" dirty="0" smtClean="0">
                <a:solidFill>
                  <a:srgbClr val="0070C0"/>
                </a:solidFill>
              </a:rPr>
              <a:t>là thể hiện sự thông minh, có khả năng nghĩ nhanh, ứng phó nhanh trong một vấn đề nào đó.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3722" y="4137061"/>
            <a:ext cx="1046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</a:rPr>
              <a:t>Thợ săn</a:t>
            </a:r>
            <a:r>
              <a:rPr lang="vi-VN" sz="3200" dirty="0" smtClean="0"/>
              <a:t>:</a:t>
            </a:r>
            <a:r>
              <a:rPr lang="vi-VN" sz="3200" dirty="0" smtClean="0">
                <a:solidFill>
                  <a:srgbClr val="0070C0"/>
                </a:solidFill>
              </a:rPr>
              <a:t>là người chuyên làm nghề săn bắn.</a:t>
            </a:r>
            <a:endParaRPr lang="vi-VN" sz="32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28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14"/>
    </mc:Choice>
    <mc:Fallback xmlns="">
      <p:transition spd="slow" advTm="31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176" y="974469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kiến không may bị rơi xuống nước.   </a:t>
            </a:r>
            <a:r>
              <a:rPr lang="en-US" sz="2800" b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 vẫy và la lên: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Cứu tôi với, cứu tôi với!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 của kiến, bồ câu nhanh trí nhặt một chiếc lá thả xuống nước.</a:t>
            </a:r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 vào chiếc lá và leo được lên bờ.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hôm, kiến thấy người thợ săn đang ngắm bắn bồ câu. </a:t>
            </a:r>
            <a:r>
              <a:rPr lang="en-US" sz="2800" b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 tức, nó bò đến, cắn vào chân anh ta.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 săn giật mình.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endParaRPr lang="en-US" sz="2800" b="1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Bồ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thấy động liền bay đi.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lvl="0" algn="just" defTabSz="685800"/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đáp: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đều rất vui vì đã giúp nhau.</a:t>
            </a:r>
            <a:endParaRPr lang="en-US" sz="2800" b="1" dirty="0">
              <a:solidFill>
                <a:srgbClr val="679C3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1116" y="-73265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2" y="98735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847363" y="100265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1" y="1880399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2643171" y="230125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0" y="272408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10095065" y="2731705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217084" y="3145013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27371" y="3594994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27370" y="4026022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59675" y="4875024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759675" y="5718709"/>
            <a:ext cx="628649" cy="43436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20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42555" y="6324664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30222" y="563258"/>
            <a:ext cx="7651854" cy="647990"/>
            <a:chOff x="2677003" y="659651"/>
            <a:chExt cx="7911323" cy="647990"/>
          </a:xfrm>
        </p:grpSpPr>
        <p:grpSp>
          <p:nvGrpSpPr>
            <p:cNvPr id="25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26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Trong bài, có tất cả bao nhiêu câu?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7" name="图片 3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28" name="图片 3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xmlns="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31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118">
        <p:random/>
      </p:transition>
    </mc:Choice>
    <mc:Fallback xmlns="">
      <p:transition spd="slow" advTm="8311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19126" y="1292518"/>
            <a:ext cx="1147762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con kiến không may bị rơi xuống nước.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 vẫy và la lên:</a:t>
            </a:r>
          </a:p>
          <a:p>
            <a:pPr lvl="0" algn="just" defTabSz="685800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Cứu tôi với, cứu tôi với!</a:t>
            </a:r>
          </a:p>
          <a:p>
            <a:pPr lvl="0" algn="just" defTabSz="685800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Nghe tiếng kêu cứu của kiến, bồ câu nhanh trí nhặt một chiếc lá thả xuống nước. </a:t>
            </a:r>
            <a:r>
              <a:rPr lang="en-US" sz="2800" b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 vào chiếc lá và leo được lên bờ.</a:t>
            </a:r>
          </a:p>
          <a:p>
            <a:pPr lvl="0" algn="just" defTabSz="685800"/>
            <a:r>
              <a:rPr lang="en-US" sz="2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hôm, kiến thấy người thợ săn đang ngắm bắn bồ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câu. Ngay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 tức, nó bò đến, cắn vào chân anh ta.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 săn giật mình.    </a:t>
            </a:r>
            <a:endParaRPr lang="en-US" sz="2800" b="1" smtClean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Bồ </a:t>
            </a:r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thấy động liền bay đi.</a:t>
            </a:r>
          </a:p>
          <a:p>
            <a:pPr lvl="0" algn="just" defTabSz="685800"/>
            <a:r>
              <a:rPr lang="en-US" sz="28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tìm đến chỗ kiến, cảm động nói: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Cảm ơn cậu đã cứu tớ.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Kiến đáp: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Cậu cũng giúp tớ thoát chết mà.</a:t>
            </a:r>
          </a:p>
          <a:p>
            <a:pPr lvl="0" algn="just" defTabSz="685800"/>
            <a:r>
              <a:rPr lang="en-US" sz="2800" b="1">
                <a:solidFill>
                  <a:srgbClr val="CB54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Cả hai đều rất vui vì đã giúp nhau.</a:t>
            </a:r>
            <a:endParaRPr lang="en-US" sz="2800" b="1" dirty="0">
              <a:solidFill>
                <a:srgbClr val="CB544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06261" y="16646"/>
            <a:ext cx="4491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và chim bồ câu</a:t>
            </a:r>
          </a:p>
        </p:txBody>
      </p:sp>
      <p:sp>
        <p:nvSpPr>
          <p:cNvPr id="2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2" y="1305401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2" y="3063840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836961" y="4349386"/>
            <a:ext cx="493261" cy="41245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8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30222" y="530538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Bài đọc được chia làm mấy đoạn?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xmlns="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732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740">
        <p:random/>
      </p:transition>
    </mc:Choice>
    <mc:Fallback xmlns="">
      <p:transition spd="slow" advTm="4074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 animBg="1"/>
      <p:bldP spid="26" grpId="0" animBg="1"/>
      <p:bldP spid="27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13417" y="1137415"/>
            <a:ext cx="114776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85800"/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với!</a:t>
            </a:r>
          </a:p>
          <a:p>
            <a:pPr lvl="0" algn="just" defTabSz="685800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95164" y="66373"/>
            <a:ext cx="3379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685800"/>
            <a:r>
              <a:rPr lang="vi-VN" sz="4000" b="1" dirty="0" smtClean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sz="4000" b="1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70449" y="637083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400" i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4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Ê-dốp)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458042" y="4300504"/>
            <a:ext cx="7651854" cy="647990"/>
            <a:chOff x="2677003" y="659651"/>
            <a:chExt cx="7911323" cy="647990"/>
          </a:xfrm>
        </p:grpSpPr>
        <p:grpSp>
          <p:nvGrpSpPr>
            <p:cNvPr id="13" name="组合 43"/>
            <p:cNvGrpSpPr/>
            <p:nvPr/>
          </p:nvGrpSpPr>
          <p:grpSpPr>
            <a:xfrm>
              <a:off x="2677003" y="743719"/>
              <a:ext cx="7911323" cy="551008"/>
              <a:chOff x="2030963" y="1671150"/>
              <a:chExt cx="7911323" cy="2108245"/>
            </a:xfrm>
          </p:grpSpPr>
          <p:sp>
            <p:nvSpPr>
              <p:cNvPr id="15" name="矩形 16"/>
              <p:cNvSpPr/>
              <p:nvPr/>
            </p:nvSpPr>
            <p:spPr>
              <a:xfrm>
                <a:off x="2351314" y="1671150"/>
                <a:ext cx="7590972" cy="20568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Bồ câu đã làm gì để cứu kiến</a:t>
                </a:r>
                <a:r>
                  <a:rPr lang="en-US" altLang="zh-CN" sz="3200" b="1" dirty="0" smtClean="0">
                    <a:solidFill>
                      <a:schemeClr val="accent2">
                        <a:lumMod val="50000"/>
                      </a:schemeClr>
                    </a:solidFill>
                    <a:latin typeface="Times New Roman" panose="02020603050405020304" pitchFamily="18" charset="0"/>
                    <a:ea typeface="印品黑体" panose="00000500000000000000" pitchFamily="2" charset="-122"/>
                    <a:cs typeface="Times New Roman" panose="02020603050405020304" pitchFamily="18" charset="0"/>
                  </a:rPr>
                  <a:t>? </a:t>
                </a:r>
                <a:endParaRPr lang="zh-CN" alt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图片 33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6579127">
                <a:off x="2012071" y="2468764"/>
                <a:ext cx="1303520" cy="1265735"/>
              </a:xfrm>
              <a:prstGeom prst="rect">
                <a:avLst/>
              </a:prstGeom>
            </p:spPr>
          </p:pic>
          <p:pic>
            <p:nvPicPr>
              <p:cNvPr id="17" name="图片 34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0" b="100000" l="0" r="100000">
                            <a14:backgroundMark x1="36424" y1="98630" x2="92715" y2="404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265357">
                <a:off x="2828717" y="3221848"/>
                <a:ext cx="574191" cy="557547"/>
              </a:xfrm>
              <a:prstGeom prst="rect">
                <a:avLst/>
              </a:prstGeom>
            </p:spPr>
          </p:pic>
        </p:grp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xmlns="" id="{A5B3F824-8F9E-B748-B14D-BA6F637CD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53554" y="659651"/>
              <a:ext cx="637608" cy="647990"/>
            </a:xfrm>
            <a:prstGeom prst="rect">
              <a:avLst/>
            </a:prstGeom>
          </p:spPr>
        </p:pic>
      </p:grpSp>
      <p:cxnSp>
        <p:nvCxnSpPr>
          <p:cNvPr id="18" name="Straight Connector 17"/>
          <p:cNvCxnSpPr/>
          <p:nvPr/>
        </p:nvCxnSpPr>
        <p:spPr>
          <a:xfrm>
            <a:off x="7775000" y="3137601"/>
            <a:ext cx="4216041" cy="47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36998" y="3681437"/>
            <a:ext cx="2958957" cy="181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4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917">
        <p:random/>
      </p:transition>
    </mc:Choice>
    <mc:Fallback xmlns="">
      <p:transition spd="slow" advTm="279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1519939" y="550915"/>
            <a:ext cx="9964357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267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4267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4267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267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 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4267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mục</a:t>
            </a:r>
            <a:r>
              <a:rPr lang="en-US" altLang="zh-CN" sz="4267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4267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7B87E5EA-B738-483C-BD90-0802211D530F}"/>
              </a:ext>
            </a:extLst>
          </p:cNvPr>
          <p:cNvSpPr/>
          <p:nvPr/>
        </p:nvSpPr>
        <p:spPr>
          <a:xfrm>
            <a:off x="1310439" y="2399677"/>
            <a:ext cx="80450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bò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chỗ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thợ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săn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6AC064CB-F32F-40DB-A8F8-D2BDF9EB5902}"/>
              </a:ext>
            </a:extLst>
          </p:cNvPr>
          <p:cNvSpPr/>
          <p:nvPr/>
        </p:nvSpPr>
        <p:spPr>
          <a:xfrm>
            <a:off x="7071919" y="2399675"/>
            <a:ext cx="430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(…).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40914BD5-55B4-4A73-8F34-EF6C6547B99C}"/>
              </a:ext>
            </a:extLst>
          </p:cNvPr>
          <p:cNvSpPr/>
          <p:nvPr/>
        </p:nvSpPr>
        <p:spPr>
          <a:xfrm>
            <a:off x="7071919" y="2399675"/>
            <a:ext cx="4301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cắn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ta.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03" y="3441202"/>
            <a:ext cx="10058400" cy="200776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162030" y="4175334"/>
            <a:ext cx="71581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5986" y="371858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</a:t>
            </a:r>
          </a:p>
        </p:txBody>
      </p:sp>
      <p:sp>
        <p:nvSpPr>
          <p:cNvPr id="14" name="Oval 13"/>
          <p:cNvSpPr/>
          <p:nvPr/>
        </p:nvSpPr>
        <p:spPr>
          <a:xfrm>
            <a:off x="2435087" y="4600160"/>
            <a:ext cx="379597" cy="313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14958" y="4181248"/>
            <a:ext cx="393214" cy="13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161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1923"/>
    </mc:Choice>
    <mc:Fallback xmlns="">
      <p:transition advTm="5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13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/>
        </p:nvSpPr>
        <p:spPr>
          <a:xfrm>
            <a:off x="919544" y="681528"/>
            <a:ext cx="10243813" cy="53883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vi-VN" sz="7200" b="1" kern="0" dirty="0" smtClean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>Củng cố, dặn dò.</a:t>
            </a:r>
            <a: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  <a:t/>
            </a:r>
            <a:br>
              <a:rPr lang="en" sz="7200" b="1" kern="0" dirty="0">
                <a:solidFill>
                  <a:srgbClr val="E1724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veat Brush"/>
              </a:rPr>
            </a:br>
            <a:endParaRPr lang="zh-CN" altLang="en-US" sz="3200" dirty="0"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38584">
            <a:off x="7346417" y="4875372"/>
            <a:ext cx="497369" cy="4829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717" r="100000">
                        <a14:backgroundMark x1="54717" y1="10000" x2="56604" y2="15000"/>
                        <a14:backgroundMark x1="80189" y1="27500" x2="72642" y2="70000"/>
                        <a14:backgroundMark x1="48113" y1="81250" x2="58491" y2="81250"/>
                        <a14:backgroundMark x1="46226" y1="81250" x2="42453" y2="88750"/>
                        <a14:backgroundMark x1="42453" y1="88750" x2="42453" y2="88750"/>
                        <a14:backgroundMark x1="31132" y1="85000" x2="4434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7315" y="3471781"/>
            <a:ext cx="676796" cy="5110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717" r="100000">
                        <a14:backgroundMark x1="54717" y1="10000" x2="56604" y2="15000"/>
                        <a14:backgroundMark x1="80189" y1="27500" x2="72642" y2="70000"/>
                        <a14:backgroundMark x1="48113" y1="81250" x2="58491" y2="81250"/>
                        <a14:backgroundMark x1="46226" y1="81250" x2="42453" y2="88750"/>
                        <a14:backgroundMark x1="42453" y1="88750" x2="42453" y2="88750"/>
                        <a14:backgroundMark x1="31132" y1="85000" x2="4434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227" y="4778505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4717" r="100000">
                        <a14:backgroundMark x1="54717" y1="10000" x2="56604" y2="15000"/>
                        <a14:backgroundMark x1="80189" y1="27500" x2="72642" y2="70000"/>
                        <a14:backgroundMark x1="48113" y1="81250" x2="58491" y2="81250"/>
                        <a14:backgroundMark x1="46226" y1="81250" x2="42453" y2="88750"/>
                        <a14:backgroundMark x1="42453" y1="88750" x2="42453" y2="88750"/>
                        <a14:backgroundMark x1="31132" y1="85000" x2="4434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200" y="5607341"/>
            <a:ext cx="1656160" cy="1250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35566">
            <a:off x="1099881" y="3009205"/>
            <a:ext cx="959953" cy="93212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038584">
            <a:off x="4744890" y="5570056"/>
            <a:ext cx="497369" cy="48295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8194">
            <a:off x="10673433" y="1325494"/>
            <a:ext cx="497369" cy="482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8401">
            <a:off x="9298764" y="3809132"/>
            <a:ext cx="357843" cy="3474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425364">
            <a:off x="2295273" y="5093360"/>
            <a:ext cx="959953" cy="93212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717" r="100000">
                        <a14:backgroundMark x1="54717" y1="10000" x2="56604" y2="15000"/>
                        <a14:backgroundMark x1="80189" y1="27500" x2="72642" y2="70000"/>
                        <a14:backgroundMark x1="48113" y1="81250" x2="58491" y2="81250"/>
                        <a14:backgroundMark x1="46226" y1="81250" x2="42453" y2="88750"/>
                        <a14:backgroundMark x1="42453" y1="88750" x2="42453" y2="88750"/>
                        <a14:backgroundMark x1="31132" y1="85000" x2="44340" y2="8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840" y="5054803"/>
            <a:ext cx="659084" cy="497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36424" y1="98630" x2="92715" y2="40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148401">
            <a:off x="9793565" y="2214928"/>
            <a:ext cx="967417" cy="939374"/>
          </a:xfrm>
          <a:prstGeom prst="rect">
            <a:avLst/>
          </a:prstGeom>
        </p:spPr>
      </p:pic>
      <p:pic>
        <p:nvPicPr>
          <p:cNvPr id="4" name="春节喜庆二胡笛子民族广告配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62733" y="1941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099">
        <p:random/>
      </p:transition>
    </mc:Choice>
    <mc:Fallback xmlns="">
      <p:transition spd="slow" advTm="17099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春节习俗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|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7|0.9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3|10.7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.4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5|5.1|8.2|6.8|2.7|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185</Words>
  <Application>Microsoft Office PowerPoint</Application>
  <PresentationFormat>Custom</PresentationFormat>
  <Paragraphs>75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印品黑体</vt:lpstr>
      <vt:lpstr>Caveat Brush</vt:lpstr>
      <vt:lpstr>等线</vt:lpstr>
      <vt:lpstr>Times New Roman</vt:lpstr>
      <vt:lpstr>等线 Light</vt:lpstr>
      <vt:lpstr>Arial-Rounded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春节习俗PPT</dc:title>
  <dc:creator>rena.zhao</dc:creator>
  <cp:lastModifiedBy>AutoBVT</cp:lastModifiedBy>
  <cp:revision>122</cp:revision>
  <dcterms:created xsi:type="dcterms:W3CDTF">2018-11-05T11:46:51Z</dcterms:created>
  <dcterms:modified xsi:type="dcterms:W3CDTF">2023-04-04T02:48:07Z</dcterms:modified>
</cp:coreProperties>
</file>