
<file path=[Content_Types].xml><?xml version="1.0" encoding="utf-8"?>
<Types xmlns="http://schemas.openxmlformats.org/package/2006/content-types">
  <Default Extension="jpeg" ContentType="image/jpeg"/>
  <Default Extension="JPG" ContentType="image/.jpg"/>
  <Default Extension="wav" ContentType="audio/x-wav"/>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64" r:id="rId3"/>
    <p:sldId id="319" r:id="rId4"/>
    <p:sldId id="344" r:id="rId5"/>
    <p:sldId id="341" r:id="rId6"/>
    <p:sldId id="273" r:id="rId7"/>
    <p:sldId id="342" r:id="rId8"/>
    <p:sldId id="343" r:id="rId9"/>
    <p:sldId id="400"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9" r:id="rId31"/>
    <p:sldId id="390" r:id="rId32"/>
    <p:sldId id="391" r:id="rId33"/>
    <p:sldId id="392" r:id="rId34"/>
    <p:sldId id="393" r:id="rId35"/>
    <p:sldId id="395" r:id="rId36"/>
    <p:sldId id="396" r:id="rId37"/>
    <p:sldId id="397" r:id="rId38"/>
    <p:sldId id="398" r:id="rId39"/>
    <p:sldId id="350" r:id="rId40"/>
    <p:sldId id="354" r:id="rId41"/>
    <p:sldId id="569" r:id="rId42"/>
    <p:sldId id="355" r:id="rId43"/>
    <p:sldId id="362" r:id="rId44"/>
    <p:sldId id="568" r:id="rId45"/>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rgbClr val="008000"/>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rgbClr val="008000"/>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rgbClr val="008000"/>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rgbClr val="008000"/>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rgbClr val="008000"/>
        </a:solidFill>
        <a:latin typeface="Arial" panose="020B0604020202020204" pitchFamily="34" charset="0"/>
        <a:ea typeface="+mn-ea"/>
        <a:cs typeface="+mn-cs"/>
      </a:defRPr>
    </a:lvl5pPr>
    <a:lvl6pPr marL="2286000" algn="l" defTabSz="914400" rtl="0" eaLnBrk="1" latinLnBrk="0" hangingPunct="1">
      <a:defRPr sz="2000" b="1" kern="1200">
        <a:solidFill>
          <a:srgbClr val="008000"/>
        </a:solidFill>
        <a:latin typeface="Arial" panose="020B0604020202020204" pitchFamily="34" charset="0"/>
        <a:ea typeface="+mn-ea"/>
        <a:cs typeface="+mn-cs"/>
      </a:defRPr>
    </a:lvl6pPr>
    <a:lvl7pPr marL="2743200" algn="l" defTabSz="914400" rtl="0" eaLnBrk="1" latinLnBrk="0" hangingPunct="1">
      <a:defRPr sz="2000" b="1" kern="1200">
        <a:solidFill>
          <a:srgbClr val="008000"/>
        </a:solidFill>
        <a:latin typeface="Arial" panose="020B0604020202020204" pitchFamily="34" charset="0"/>
        <a:ea typeface="+mn-ea"/>
        <a:cs typeface="+mn-cs"/>
      </a:defRPr>
    </a:lvl7pPr>
    <a:lvl8pPr marL="3200400" algn="l" defTabSz="914400" rtl="0" eaLnBrk="1" latinLnBrk="0" hangingPunct="1">
      <a:defRPr sz="2000" b="1" kern="1200">
        <a:solidFill>
          <a:srgbClr val="008000"/>
        </a:solidFill>
        <a:latin typeface="Arial" panose="020B0604020202020204" pitchFamily="34" charset="0"/>
        <a:ea typeface="+mn-ea"/>
        <a:cs typeface="+mn-cs"/>
      </a:defRPr>
    </a:lvl8pPr>
    <a:lvl9pPr marL="3657600" algn="l" defTabSz="914400" rtl="0" eaLnBrk="1" latinLnBrk="0" hangingPunct="1">
      <a:defRPr sz="2000" b="1" kern="1200">
        <a:solidFill>
          <a:srgbClr val="008000"/>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4C00"/>
    <a:srgbClr val="FF0066"/>
    <a:srgbClr val="0099FF"/>
    <a:srgbClr val="FF3300"/>
    <a:srgbClr val="CC0000"/>
    <a:srgbClr val="FFFF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5" autoAdjust="0"/>
    <p:restoredTop sz="90256" autoAdjust="0"/>
  </p:normalViewPr>
  <p:slideViewPr>
    <p:cSldViewPr showGuides="1">
      <p:cViewPr varScale="1">
        <p:scale>
          <a:sx n="65" d="100"/>
          <a:sy n="65" d="100"/>
        </p:scale>
        <p:origin x="1500" y="78"/>
      </p:cViewPr>
      <p:guideLst>
        <p:guide orient="horz" pos="2172"/>
        <p:guide pos="287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notesMaster" Target="notesMasters/notesMaster1.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sz="1200" b="0">
                <a:solidFill>
                  <a:schemeClr val="tx1"/>
                </a:solidFill>
                <a:latin typeface="Arial" panose="020B0604020202020204" pitchFamily="34" charset="0"/>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spcBef>
                <a:spcPct val="0"/>
              </a:spcBef>
              <a:defRPr sz="1200" b="0">
                <a:solidFill>
                  <a:schemeClr val="tx1"/>
                </a:solidFill>
                <a:latin typeface="Arial" panose="020B0604020202020204" pitchFamily="34" charset="0"/>
              </a:defRPr>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spcBef>
                <a:spcPct val="0"/>
              </a:spcBef>
              <a:defRPr sz="1200" b="0">
                <a:solidFill>
                  <a:schemeClr val="tx1"/>
                </a:solidFill>
                <a:latin typeface="Arial" panose="020B0604020202020204" pitchFamily="34" charset="0"/>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7F965276-7663-4929-A233-4EA8C0F9FF5B}" type="slidenum">
              <a:rPr lang="en-US" altLang="en-US"/>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6DE1C91-9393-428D-A7DA-919EE7FA0B94}" type="slidenum">
              <a:rPr lang="en-US" altLang="en-US"/>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FEC1757-8B87-468E-8239-0C8E6D106E29}" type="slidenum">
              <a:rPr lang="en-US" altLang="en-US"/>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34F82DE-85EC-47E4-A6A2-188F90B75A49}" type="slidenum">
              <a:rPr lang="en-US" altLang="en-US"/>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ext Placeholder 2"/>
          <p:cNvSpPr>
            <a:spLocks noGrp="1"/>
          </p:cNvSpPr>
          <p:nvPr>
            <p:ph type="body" sz="half" idx="1"/>
          </p:nvPr>
        </p:nvSpPr>
        <p:spPr>
          <a:xfrm>
            <a:off x="457200" y="1600204"/>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4"/>
            <a:ext cx="4038600" cy="452596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D1D2BD6-9FEF-4093-822E-9205B5EAA0EC}" type="slidenum">
              <a:rPr lang="en-US" altLang="en-US"/>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57200" y="3938592"/>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8200" y="3938592"/>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E06348A-59F1-4294-B9AC-85ADEA71A4D2}" type="slidenum">
              <a:rPr lang="en-US" altLang="en-US"/>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B6D6EC2C-DAEC-4221-99AC-1734C6C147BB}" type="slidenum">
              <a:rPr lang="en-US" altLang="en-US"/>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US"/>
          </a:p>
        </p:txBody>
      </p:sp>
      <p:sp>
        <p:nvSpPr>
          <p:cNvPr id="3" name="Table Placeholder 2"/>
          <p:cNvSpPr>
            <a:spLocks noGrp="1"/>
          </p:cNvSpPr>
          <p:nvPr>
            <p:ph type="tbl" idx="1"/>
          </p:nvPr>
        </p:nvSpPr>
        <p:spPr>
          <a:xfrm>
            <a:off x="457200" y="1600204"/>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0482C1B-8EE4-482C-82C1-8E2DB947DF84}" type="slidenum">
              <a:rPr lang="en-US" altLang="en-US"/>
            </a:fld>
            <a:endParaRPr lang="en-US" altLang="en-US"/>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98CB828-9538-4F90-8677-A6B2DCFEC6C2}" type="slidenum">
              <a:rPr lang="en-US" altLang="en-US"/>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6FF02B3-C76F-46E8-AF60-D188A0729FE3}" type="slidenum">
              <a:rPr lang="en-US" altLang="en-US"/>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BB6AF529-F16C-473E-9686-036FD3D3A728}" type="slidenum">
              <a:rPr lang="en-US" altLang="en-US"/>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D510B17-EF7E-45E1-9FD6-C177DA1FAF81}" type="slidenum">
              <a:rPr lang="en-US" altLang="en-US"/>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6466FFE-2CBB-4C97-881C-2A3E60F8F325}" type="slidenum">
              <a:rPr lang="en-US" altLang="en-US"/>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91CC1A08-6275-4609-844C-B71B2E0E1665}" type="slidenum">
              <a:rPr lang="en-US" altLang="en-US"/>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513D133C-948A-45F1-9E1B-2D6F960F8FEB}" type="slidenum">
              <a:rPr lang="en-US" altLang="en-US"/>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708381C6-A912-44A1-A284-DBEFC703D7DC}" type="slidenum">
              <a:rPr lang="en-US" altLang="en-US"/>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spcBef>
                <a:spcPct val="0"/>
              </a:spcBef>
              <a:defRPr sz="1400" b="0">
                <a:solidFill>
                  <a:schemeClr val="tx1"/>
                </a:solidFill>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b="0">
                <a:solidFill>
                  <a:schemeClr val="tx1"/>
                </a:solidFill>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F493634D-7B06-4CAD-84FD-66E4FFC02531}" type="slidenum">
              <a:rPr lang="en-US" altLang="en-US"/>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GI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jpeg"/><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20.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jpeg"/><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34.jpeg"/><Relationship Id="rId1"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8.GIF"/><Relationship Id="rId2" Type="http://schemas.openxmlformats.org/officeDocument/2006/relationships/image" Target="../media/image37.png"/><Relationship Id="rId1" Type="http://schemas.openxmlformats.org/officeDocument/2006/relationships/image" Target="../media/image36.jpeg"/></Relationships>
</file>

<file path=ppt/slides/_rels/slide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2.wav"/><Relationship Id="rId3" Type="http://schemas.openxmlformats.org/officeDocument/2006/relationships/audio" Target="../media/audio1.wav"/><Relationship Id="rId2" Type="http://schemas.openxmlformats.org/officeDocument/2006/relationships/image" Target="../media/image40.GIF"/><Relationship Id="rId1" Type="http://schemas.openxmlformats.org/officeDocument/2006/relationships/image" Target="../media/image39.jpe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3.wav"/><Relationship Id="rId2" Type="http://schemas.openxmlformats.org/officeDocument/2006/relationships/image" Target="../media/image41.jpeg"/><Relationship Id="rId1" Type="http://schemas.openxmlformats.org/officeDocument/2006/relationships/slide" Target="slide14.xml"/></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slide" Target="slide14.xml"/><Relationship Id="rId4" Type="http://schemas.openxmlformats.org/officeDocument/2006/relationships/image" Target="../media/image43.wmf"/><Relationship Id="rId3" Type="http://schemas.openxmlformats.org/officeDocument/2006/relationships/slide" Target="slide5.xml"/><Relationship Id="rId2" Type="http://schemas.openxmlformats.org/officeDocument/2006/relationships/image" Target="../media/image42.jpeg"/><Relationship Id="rId1" Type="http://schemas.openxmlformats.org/officeDocument/2006/relationships/image" Target="../media/image35.jpe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3.wav"/><Relationship Id="rId3" Type="http://schemas.openxmlformats.org/officeDocument/2006/relationships/image" Target="../media/image45.jpeg"/><Relationship Id="rId2" Type="http://schemas.openxmlformats.org/officeDocument/2006/relationships/slide" Target="slide14.xml"/><Relationship Id="rId1" Type="http://schemas.openxmlformats.org/officeDocument/2006/relationships/image" Target="../media/image44.jpeg"/></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slide" Target="slide14.xml"/><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image" Target="../media/image6.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5"/>
          <p:cNvGrpSpPr/>
          <p:nvPr/>
        </p:nvGrpSpPr>
        <p:grpSpPr bwMode="auto">
          <a:xfrm>
            <a:off x="0" y="0"/>
            <a:ext cx="9144000" cy="6858000"/>
            <a:chOff x="8" y="0"/>
            <a:chExt cx="5760" cy="4320"/>
          </a:xfrm>
        </p:grpSpPr>
        <p:pic>
          <p:nvPicPr>
            <p:cNvPr id="4102" name="Picture 6" descr="GRANS02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GRANS02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4" name="Group 8"/>
            <p:cNvGrpSpPr/>
            <p:nvPr/>
          </p:nvGrpSpPr>
          <p:grpSpPr bwMode="auto">
            <a:xfrm>
              <a:off x="8" y="0"/>
              <a:ext cx="5760" cy="4320"/>
              <a:chOff x="672" y="0"/>
              <a:chExt cx="5760" cy="4320"/>
            </a:xfrm>
          </p:grpSpPr>
          <p:pic>
            <p:nvPicPr>
              <p:cNvPr id="4105" name="Picture 9" descr="BD2132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6" name="Picture 10" descr="BD2132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7" name="Picture 11"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8" name="Picture 12"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pic>
        <p:nvPicPr>
          <p:cNvPr id="4100" name="Picture 3" descr="ringwrlmed2_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257800"/>
            <a:ext cx="2362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1"/>
          <p:cNvSpPr>
            <a:spLocks noChangeArrowheads="1"/>
          </p:cNvSpPr>
          <p:nvPr/>
        </p:nvSpPr>
        <p:spPr bwMode="auto">
          <a:xfrm>
            <a:off x="381000" y="2057400"/>
            <a:ext cx="8790940"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lnSpc>
                <a:spcPct val="100000"/>
              </a:lnSpc>
              <a:spcBef>
                <a:spcPct val="50000"/>
              </a:spcBef>
            </a:pPr>
            <a:r>
              <a:rPr lang="en-US" altLang="en-US" sz="54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a:t>
            </a:r>
            <a:r>
              <a:rPr lang="vi-VN" altLang="en-US" sz="4000" dirty="0" err="1">
                <a:solidFill>
                  <a:srgbClr val="FF0000"/>
                </a:solidFill>
                <a:latin typeface="Times New Roman" panose="02020603050405020304" pitchFamily="18" charset="0"/>
                <a:cs typeface="Times New Roman" panose="02020603050405020304" pitchFamily="18" charset="0"/>
              </a:rPr>
              <a:t>à</a:t>
            </a:r>
            <a:r>
              <a:rPr lang="en-US" altLang="en-US" sz="4000" dirty="0" err="1">
                <a:solidFill>
                  <a:srgbClr val="FF0000"/>
                </a:solidFill>
                <a:latin typeface="Times New Roman" panose="02020603050405020304" pitchFamily="18" charset="0"/>
                <a:cs typeface="Times New Roman" panose="02020603050405020304" pitchFamily="18" charset="0"/>
              </a:rPr>
              <a:t>i</a:t>
            </a:r>
            <a:r>
              <a:rPr lang="en-US" altLang="en-US" sz="4000" dirty="0">
                <a:solidFill>
                  <a:srgbClr val="FF0000"/>
                </a:solidFill>
                <a:latin typeface="Times New Roman" panose="02020603050405020304" pitchFamily="18" charset="0"/>
                <a:cs typeface="Times New Roman" panose="02020603050405020304" pitchFamily="18" charset="0"/>
              </a:rPr>
              <a:t> 12: </a:t>
            </a:r>
            <a:r>
              <a:rPr lang="en-US" altLang="en-US" sz="4400" dirty="0" err="1">
                <a:solidFill>
                  <a:srgbClr val="FF0000"/>
                </a:solidFill>
                <a:latin typeface="Times New Roman" panose="02020603050405020304" pitchFamily="18" charset="0"/>
                <a:cs typeface="Times New Roman" panose="02020603050405020304" pitchFamily="18" charset="0"/>
              </a:rPr>
              <a:t>Tích</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cực</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tham</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gia</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các</a:t>
            </a:r>
            <a:r>
              <a:rPr lang="en-US" altLang="en-US" sz="4400" dirty="0">
                <a:solidFill>
                  <a:srgbClr val="FF0000"/>
                </a:solidFill>
                <a:latin typeface="Times New Roman" panose="02020603050405020304" pitchFamily="18" charset="0"/>
                <a:cs typeface="Times New Roman" panose="02020603050405020304" pitchFamily="18" charset="0"/>
              </a:rPr>
              <a:t> </a:t>
            </a:r>
            <a:endParaRPr lang="en-US" altLang="en-US" sz="4400" dirty="0">
              <a:solidFill>
                <a:srgbClr val="FF0000"/>
              </a:solidFill>
              <a:latin typeface="Times New Roman" panose="02020603050405020304" pitchFamily="18" charset="0"/>
              <a:cs typeface="Times New Roman" panose="02020603050405020304" pitchFamily="18" charset="0"/>
            </a:endParaRPr>
          </a:p>
          <a:p>
            <a:pPr algn="ctr" eaLnBrk="1" hangingPunct="1">
              <a:lnSpc>
                <a:spcPct val="100000"/>
              </a:lnSpc>
              <a:spcBef>
                <a:spcPct val="50000"/>
              </a:spcBef>
            </a:pPr>
            <a:r>
              <a:rPr lang="en-US" altLang="en-US" sz="4400" dirty="0" err="1">
                <a:solidFill>
                  <a:srgbClr val="FF0000"/>
                </a:solidFill>
                <a:latin typeface="Times New Roman" panose="02020603050405020304" pitchFamily="18" charset="0"/>
                <a:cs typeface="Times New Roman" panose="02020603050405020304" pitchFamily="18" charset="0"/>
              </a:rPr>
              <a:t>hoạt</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động</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nhân</a:t>
            </a:r>
            <a:r>
              <a:rPr lang="en-US" altLang="en-US" sz="4400" dirty="0">
                <a:solidFill>
                  <a:srgbClr val="FF0000"/>
                </a:solidFill>
                <a:latin typeface="Times New Roman" panose="02020603050405020304" pitchFamily="18" charset="0"/>
                <a:cs typeface="Times New Roman" panose="02020603050405020304" pitchFamily="18" charset="0"/>
              </a:rPr>
              <a:t> </a:t>
            </a:r>
            <a:r>
              <a:rPr lang="en-US" altLang="en-US" sz="4400" dirty="0" err="1">
                <a:solidFill>
                  <a:srgbClr val="FF0000"/>
                </a:solidFill>
                <a:latin typeface="Times New Roman" panose="02020603050405020304" pitchFamily="18" charset="0"/>
                <a:cs typeface="Times New Roman" panose="02020603050405020304" pitchFamily="18" charset="0"/>
              </a:rPr>
              <a:t>đạo</a:t>
            </a:r>
            <a:r>
              <a:rPr lang="vi-VN" altLang="en-US" sz="4000" dirty="0" err="1">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r>
              <a:rPr lang="en-US" altLang="en-US" sz="3200" dirty="0" err="1">
                <a:solidFill>
                  <a:srgbClr val="FF0000"/>
                </a:solidFill>
                <a:latin typeface="Times New Roman" panose="02020603050405020304" pitchFamily="18" charset="0"/>
                <a:cs typeface="Times New Roman" panose="02020603050405020304" pitchFamily="18" charset="0"/>
              </a:rPr>
              <a:t>Tiết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2</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676400" y="789940"/>
            <a:ext cx="6682740" cy="1076325"/>
          </a:xfrm>
          <a:prstGeom prst="rect">
            <a:avLst/>
          </a:prstGeom>
          <a:noFill/>
        </p:spPr>
        <p:txBody>
          <a:bodyPr wrap="square" rtlCol="0" anchor="t">
            <a:spAutoFit/>
          </a:bodyPr>
          <a:p>
            <a:pPr algn="ctr"/>
            <a:r>
              <a:rPr lang="vi-VN" altLang="en-US" sz="3200" dirty="0">
                <a:solidFill>
                  <a:srgbClr val="00CC00"/>
                </a:solidFill>
                <a:latin typeface="Times New Roman" panose="02020603050405020304" pitchFamily="18" charset="0"/>
                <a:cs typeface="Times New Roman" panose="02020603050405020304" pitchFamily="18" charset="0"/>
                <a:sym typeface="+mn-ea"/>
              </a:rPr>
              <a:t>Thứ hai ngày 03 tháng </a:t>
            </a:r>
            <a:r>
              <a:rPr lang="vi-VN" altLang="en-US" sz="3200" dirty="0">
                <a:solidFill>
                  <a:srgbClr val="00CC00"/>
                </a:solidFill>
                <a:latin typeface="Times New Roman" panose="02020603050405020304" pitchFamily="18" charset="0"/>
                <a:cs typeface="Times New Roman" panose="02020603050405020304" pitchFamily="18" charset="0"/>
                <a:sym typeface="+mn-ea"/>
              </a:rPr>
              <a:t>4 năm 2023</a:t>
            </a:r>
            <a:endParaRPr lang="vi-VN" altLang="en-US" sz="3200" dirty="0">
              <a:solidFill>
                <a:srgbClr val="00CC00"/>
              </a:solidFill>
              <a:latin typeface="Times New Roman" panose="02020603050405020304" pitchFamily="18" charset="0"/>
              <a:cs typeface="Times New Roman" panose="02020603050405020304" pitchFamily="18" charset="0"/>
              <a:sym typeface="+mn-ea"/>
            </a:endParaRPr>
          </a:p>
          <a:p>
            <a:pPr algn="ctr"/>
            <a:r>
              <a:rPr lang="vi-VN" altLang="en-US" sz="3200" u="sng" dirty="0">
                <a:solidFill>
                  <a:srgbClr val="00CC00"/>
                </a:solidFill>
                <a:latin typeface="Times New Roman" panose="02020603050405020304" pitchFamily="18" charset="0"/>
                <a:cs typeface="Times New Roman" panose="02020603050405020304" pitchFamily="18" charset="0"/>
                <a:sym typeface="+mn-ea"/>
              </a:rPr>
              <a:t>Đạo đức</a:t>
            </a:r>
            <a:endParaRPr lang="en-US" sz="3200"/>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Group 2"/>
          <p:cNvGraphicFramePr>
            <a:graphicFrameLocks noGrp="1"/>
          </p:cNvGraphicFramePr>
          <p:nvPr>
            <p:ph type="tbl" idx="1"/>
          </p:nvPr>
        </p:nvGraphicFramePr>
        <p:xfrm>
          <a:off x="0" y="742950"/>
          <a:ext cx="9144000" cy="6038851"/>
        </p:xfrm>
        <a:graphic>
          <a:graphicData uri="http://schemas.openxmlformats.org/drawingml/2006/table">
            <a:tbl>
              <a:tblPr/>
              <a:tblGrid>
                <a:gridCol w="4572000"/>
                <a:gridCol w="4572000"/>
              </a:tblGrid>
              <a:tr h="974725">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Tình huống</a:t>
                      </a:r>
                      <a:endPar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Những công việc các em có thể giúp đỡ</a:t>
                      </a:r>
                      <a:endPar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033463">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1) </a:t>
                      </a:r>
                      <a:r>
                        <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rPr>
                        <a:t>Nếu trong lớp em có bạn khuyết tật</a:t>
                      </a: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2) </a:t>
                      </a:r>
                      <a:r>
                        <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rPr>
                        <a:t>Nếu gần nơi em ở có cụ già sống cô đơn, không nơi nương tựa</a:t>
                      </a: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033463">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3) Nếu lớp em có một bạn gia đình gặp khó khăn.</a:t>
                      </a: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pPr>
                      <a:r>
                        <a:rPr kumimoji="0" lang="en-US" sz="2800" b="0" i="0" u="none" strike="noStrike" cap="none" normalizeH="0" baseline="0">
                          <a:ln>
                            <a:noFill/>
                          </a:ln>
                          <a:effectLst/>
                          <a:latin typeface="Times New Roman" panose="02020603050405020304" pitchFamily="18" charset="0"/>
                          <a:cs typeface="Times New Roman" panose="02020603050405020304" pitchFamily="18" charset="0"/>
                        </a:rPr>
                        <a:t>4) Nếu lớp em tổ chức quyên góp tiền ủng hộ các nạn nhân chất độc màu da cam.</a:t>
                      </a: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1800" b="0" i="0" u="none" strike="noStrike" cap="none" normalizeH="0" baseline="0">
                        <a:ln>
                          <a:noFill/>
                        </a:ln>
                        <a:effectLst/>
                        <a:latin typeface="Times New Roman" panose="02020603050405020304" pitchFamily="18" charset="0"/>
                        <a:ea typeface="SimSun" panose="02010600030101010101" pitchFamily="2" charset="-122"/>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25622" name="Text Box 40"/>
          <p:cNvSpPr txBox="1">
            <a:spLocks noChangeArrowheads="1"/>
          </p:cNvSpPr>
          <p:nvPr/>
        </p:nvSpPr>
        <p:spPr bwMode="auto">
          <a:xfrm>
            <a:off x="76200" y="152400"/>
            <a:ext cx="88793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Xử lý tình huống và trình bày kết quả vào phiếu học tập </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ox(i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Group 2"/>
          <p:cNvGraphicFramePr>
            <a:graphicFrameLocks noGrp="1"/>
          </p:cNvGraphicFramePr>
          <p:nvPr>
            <p:ph type="tbl" idx="1"/>
          </p:nvPr>
        </p:nvGraphicFramePr>
        <p:xfrm>
          <a:off x="0" y="381004"/>
          <a:ext cx="9067800" cy="6234113"/>
        </p:xfrm>
        <a:graphic>
          <a:graphicData uri="http://schemas.openxmlformats.org/drawingml/2006/table">
            <a:tbl>
              <a:tblPr/>
              <a:tblGrid>
                <a:gridCol w="4600575"/>
                <a:gridCol w="4467225"/>
              </a:tblGrid>
              <a:tr h="1169988">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Tình huống</a:t>
                      </a:r>
                      <a:endPar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Những công việc các em </a:t>
                      </a:r>
                      <a:endPar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20000"/>
                        </a:spcBef>
                        <a:spcAft>
                          <a:spcPct val="0"/>
                        </a:spcAft>
                        <a:buClrTx/>
                        <a:buSzTx/>
                        <a:buFontTx/>
                        <a:buNone/>
                      </a:pPr>
                      <a:r>
                        <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có thể giúp đỡ</a:t>
                      </a:r>
                      <a:endParaRPr kumimoji="0" lang="en-US" sz="2800"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103505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r h="1031875">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1498600">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pPr>
                      <a:endParaRPr kumimoji="0" lang="en-US" sz="2800" b="0" i="0" u="none" strike="noStrike" cap="none" normalizeH="0" baseline="0">
                        <a:ln>
                          <a:noFill/>
                        </a:ln>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
        <p:nvSpPr>
          <p:cNvPr id="26646" name="Text Box 40"/>
          <p:cNvSpPr txBox="1">
            <a:spLocks noChangeArrowheads="1"/>
          </p:cNvSpPr>
          <p:nvPr/>
        </p:nvSpPr>
        <p:spPr bwMode="auto">
          <a:xfrm>
            <a:off x="558804" y="1981200"/>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26647" name="Text Box 41"/>
          <p:cNvSpPr txBox="1">
            <a:spLocks noChangeArrowheads="1"/>
          </p:cNvSpPr>
          <p:nvPr/>
        </p:nvSpPr>
        <p:spPr bwMode="auto">
          <a:xfrm>
            <a:off x="704850" y="228604"/>
            <a:ext cx="97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endParaRPr lang="vi-VN" altLang="en-US"/>
          </a:p>
        </p:txBody>
      </p:sp>
      <p:sp>
        <p:nvSpPr>
          <p:cNvPr id="26648" name="Text Box 42"/>
          <p:cNvSpPr txBox="1">
            <a:spLocks noChangeArrowheads="1"/>
          </p:cNvSpPr>
          <p:nvPr/>
        </p:nvSpPr>
        <p:spPr bwMode="auto">
          <a:xfrm>
            <a:off x="1581154" y="4762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26649" name="Text Box 43"/>
          <p:cNvSpPr txBox="1">
            <a:spLocks noChangeArrowheads="1"/>
          </p:cNvSpPr>
          <p:nvPr/>
        </p:nvSpPr>
        <p:spPr bwMode="auto">
          <a:xfrm>
            <a:off x="2030417" y="434975"/>
            <a:ext cx="1847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26650" name="Text Box 44"/>
          <p:cNvSpPr txBox="1">
            <a:spLocks noChangeArrowheads="1"/>
          </p:cNvSpPr>
          <p:nvPr/>
        </p:nvSpPr>
        <p:spPr bwMode="auto">
          <a:xfrm>
            <a:off x="200029" y="1973267"/>
            <a:ext cx="2695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p>
        </p:txBody>
      </p:sp>
      <p:sp>
        <p:nvSpPr>
          <p:cNvPr id="9261" name="Text Box 45"/>
          <p:cNvSpPr txBox="1">
            <a:spLocks noChangeArrowheads="1"/>
          </p:cNvSpPr>
          <p:nvPr/>
        </p:nvSpPr>
        <p:spPr bwMode="auto">
          <a:xfrm>
            <a:off x="76200" y="1524004"/>
            <a:ext cx="4343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1) Nếu trong lớp em có bạn khuyết tật.</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2" name="Text Box 46"/>
          <p:cNvSpPr txBox="1">
            <a:spLocks noChangeArrowheads="1"/>
          </p:cNvSpPr>
          <p:nvPr/>
        </p:nvSpPr>
        <p:spPr bwMode="auto">
          <a:xfrm>
            <a:off x="4495800" y="1524004"/>
            <a:ext cx="46497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có thể giúp bạn đi học hoặc cõng bạn đi học.</a:t>
            </a:r>
            <a:endParaRPr lang="en-US" altLang="en-US" sz="2800">
              <a:latin typeface="Times New Roman" panose="02020603050405020304" pitchFamily="18" charset="0"/>
              <a:cs typeface="Times New Roman" panose="02020603050405020304" pitchFamily="18" charset="0"/>
            </a:endParaRPr>
          </a:p>
        </p:txBody>
      </p:sp>
      <p:sp>
        <p:nvSpPr>
          <p:cNvPr id="9263" name="Text Box 47"/>
          <p:cNvSpPr txBox="1">
            <a:spLocks noChangeArrowheads="1"/>
          </p:cNvSpPr>
          <p:nvPr/>
        </p:nvSpPr>
        <p:spPr bwMode="auto">
          <a:xfrm>
            <a:off x="0" y="2590800"/>
            <a:ext cx="441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2) Nếu gần nơi em ở có cụ già sống cô đơn, không nơi nương tựa.</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4" name="Text Box 48"/>
          <p:cNvSpPr txBox="1">
            <a:spLocks noChangeArrowheads="1"/>
          </p:cNvSpPr>
          <p:nvPr/>
        </p:nvSpPr>
        <p:spPr bwMode="auto">
          <a:xfrm>
            <a:off x="4572000" y="2590800"/>
            <a:ext cx="46497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sẽ thường xuyên đến nhà thăm hỏi, trò chuyện với các cụ.</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5" name="Text Box 49"/>
          <p:cNvSpPr txBox="1">
            <a:spLocks noChangeArrowheads="1"/>
          </p:cNvSpPr>
          <p:nvPr/>
        </p:nvSpPr>
        <p:spPr bwMode="auto">
          <a:xfrm>
            <a:off x="-74611" y="4114804"/>
            <a:ext cx="44180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3) Nếu lớp em có một bạn gia đình gặp khó khăn.</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6" name="Text Box 50"/>
          <p:cNvSpPr txBox="1">
            <a:spLocks noChangeArrowheads="1"/>
          </p:cNvSpPr>
          <p:nvPr/>
        </p:nvSpPr>
        <p:spPr bwMode="auto">
          <a:xfrm>
            <a:off x="4572000" y="5257804"/>
            <a:ext cx="457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sẽ tham gia quyên góp, vận động gia đình tham gia. </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7" name="Text Box 51"/>
          <p:cNvSpPr txBox="1">
            <a:spLocks noChangeArrowheads="1"/>
          </p:cNvSpPr>
          <p:nvPr/>
        </p:nvSpPr>
        <p:spPr bwMode="auto">
          <a:xfrm>
            <a:off x="4419600" y="4114804"/>
            <a:ext cx="4267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Em sẽ động viên, quyên góp, hỗ trợ bạn. </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
        <p:nvSpPr>
          <p:cNvPr id="9268" name="Text Box 52"/>
          <p:cNvSpPr txBox="1">
            <a:spLocks noChangeArrowheads="1"/>
          </p:cNvSpPr>
          <p:nvPr/>
        </p:nvSpPr>
        <p:spPr bwMode="auto">
          <a:xfrm>
            <a:off x="76200" y="5105404"/>
            <a:ext cx="44973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4) Nếu lớp em tổ chức quyên góp tiền ủng hộ các nạn nhân chất độc màu da cam.</a:t>
            </a:r>
            <a:endParaRPr lang="en-US" altLang="en-US" sz="2800">
              <a:latin typeface="Times New Roman" panose="02020603050405020304" pitchFamily="18" charset="0"/>
              <a:cs typeface="Times New Roman" panose="02020603050405020304" pitchFamily="18" charset="0"/>
            </a:endParaRPr>
          </a:p>
          <a:p>
            <a:pPr eaLnBrk="1" hangingPunct="1"/>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ox(i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61"/>
                                        </p:tgtEl>
                                        <p:attrNameLst>
                                          <p:attrName>style.visibility</p:attrName>
                                        </p:attrNameLst>
                                      </p:cBhvr>
                                      <p:to>
                                        <p:strVal val="visible"/>
                                      </p:to>
                                    </p:set>
                                    <p:animEffect transition="in" filter="box(in)">
                                      <p:cBhvr>
                                        <p:cTn id="12" dur="500"/>
                                        <p:tgtEl>
                                          <p:spTgt spid="926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62"/>
                                        </p:tgtEl>
                                        <p:attrNameLst>
                                          <p:attrName>style.visibility</p:attrName>
                                        </p:attrNameLst>
                                      </p:cBhvr>
                                      <p:to>
                                        <p:strVal val="visible"/>
                                      </p:to>
                                    </p:set>
                                    <p:animEffect transition="in" filter="box(in)">
                                      <p:cBhvr>
                                        <p:cTn id="17" dur="500"/>
                                        <p:tgtEl>
                                          <p:spTgt spid="92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263"/>
                                        </p:tgtEl>
                                        <p:attrNameLst>
                                          <p:attrName>style.visibility</p:attrName>
                                        </p:attrNameLst>
                                      </p:cBhvr>
                                      <p:to>
                                        <p:strVal val="visible"/>
                                      </p:to>
                                    </p:set>
                                    <p:animEffect transition="in" filter="box(in)">
                                      <p:cBhvr>
                                        <p:cTn id="22" dur="500"/>
                                        <p:tgtEl>
                                          <p:spTgt spid="926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264"/>
                                        </p:tgtEl>
                                        <p:attrNameLst>
                                          <p:attrName>style.visibility</p:attrName>
                                        </p:attrNameLst>
                                      </p:cBhvr>
                                      <p:to>
                                        <p:strVal val="visible"/>
                                      </p:to>
                                    </p:set>
                                    <p:animEffect transition="in" filter="box(in)">
                                      <p:cBhvr>
                                        <p:cTn id="27" dur="500"/>
                                        <p:tgtEl>
                                          <p:spTgt spid="926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265"/>
                                        </p:tgtEl>
                                        <p:attrNameLst>
                                          <p:attrName>style.visibility</p:attrName>
                                        </p:attrNameLst>
                                      </p:cBhvr>
                                      <p:to>
                                        <p:strVal val="visible"/>
                                      </p:to>
                                    </p:set>
                                    <p:animEffect transition="in" filter="box(in)">
                                      <p:cBhvr>
                                        <p:cTn id="32" dur="500"/>
                                        <p:tgtEl>
                                          <p:spTgt spid="926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267"/>
                                        </p:tgtEl>
                                        <p:attrNameLst>
                                          <p:attrName>style.visibility</p:attrName>
                                        </p:attrNameLst>
                                      </p:cBhvr>
                                      <p:to>
                                        <p:strVal val="visible"/>
                                      </p:to>
                                    </p:set>
                                    <p:animEffect transition="in" filter="box(in)">
                                      <p:cBhvr>
                                        <p:cTn id="37" dur="500"/>
                                        <p:tgtEl>
                                          <p:spTgt spid="926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9268"/>
                                        </p:tgtEl>
                                        <p:attrNameLst>
                                          <p:attrName>style.visibility</p:attrName>
                                        </p:attrNameLst>
                                      </p:cBhvr>
                                      <p:to>
                                        <p:strVal val="visible"/>
                                      </p:to>
                                    </p:set>
                                    <p:animEffect transition="in" filter="box(in)">
                                      <p:cBhvr>
                                        <p:cTn id="42" dur="500"/>
                                        <p:tgtEl>
                                          <p:spTgt spid="926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9266"/>
                                        </p:tgtEl>
                                        <p:attrNameLst>
                                          <p:attrName>style.visibility</p:attrName>
                                        </p:attrNameLst>
                                      </p:cBhvr>
                                      <p:to>
                                        <p:strVal val="visible"/>
                                      </p:to>
                                    </p:set>
                                    <p:animEffect transition="in" filter="box(in)">
                                      <p:cBhvr>
                                        <p:cTn id="47" dur="500"/>
                                        <p:tgtEl>
                                          <p:spTgt spid="9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1" grpId="0" bldLvl="0" autoUpdateAnimBg="0"/>
      <p:bldP spid="9262" grpId="0" bldLvl="0" autoUpdateAnimBg="0"/>
      <p:bldP spid="9263" grpId="0" bldLvl="0" autoUpdateAnimBg="0"/>
      <p:bldP spid="9264" grpId="0" bldLvl="0" autoUpdateAnimBg="0"/>
      <p:bldP spid="9265" grpId="0" bldLvl="0" autoUpdateAnimBg="0"/>
      <p:bldP spid="9266" grpId="0" bldLvl="0" autoUpdateAnimBg="0"/>
      <p:bldP spid="9267" grpId="0" bldLvl="0" autoUpdateAnimBg="0"/>
      <p:bldP spid="926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2743200" y="2590804"/>
            <a:ext cx="57165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200" b="0">
                <a:solidFill>
                  <a:srgbClr val="FF3300"/>
                </a:solidFill>
                <a:latin typeface="Times New Roman" panose="02020603050405020304" pitchFamily="18" charset="0"/>
                <a:cs typeface="Times New Roman" panose="02020603050405020304" pitchFamily="18" charset="0"/>
                <a:sym typeface="Times New Roman" panose="02020603050405020304" pitchFamily="18" charset="0"/>
              </a:rPr>
              <a:t>Kết luận:</a:t>
            </a:r>
            <a:r>
              <a:rPr lang="en-US" altLang="en-US" sz="3200" b="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C</a:t>
            </a:r>
            <a:r>
              <a:rPr lang="en-US" altLang="en-US" sz="3200" b="0">
                <a:solidFill>
                  <a:schemeClr val="tx2"/>
                </a:solidFill>
                <a:cs typeface="Times New Roman" panose="02020603050405020304" pitchFamily="18" charset="0"/>
                <a:sym typeface="Times New Roman" panose="02020603050405020304" pitchFamily="18" charset="0"/>
              </a:rPr>
              <a:t>ó</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rất nhiều người c</a:t>
            </a:r>
            <a:r>
              <a:rPr lang="en-US" altLang="en-US" sz="3200" b="0">
                <a:solidFill>
                  <a:schemeClr val="tx2"/>
                </a:solidFill>
                <a:cs typeface="Times New Roman" panose="02020603050405020304" pitchFamily="18" charset="0"/>
                <a:sym typeface="Times New Roman" panose="02020603050405020304" pitchFamily="18" charset="0"/>
              </a:rPr>
              <a:t>ó</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ho</a:t>
            </a:r>
            <a:r>
              <a:rPr lang="en-US" altLang="en-US" sz="3200" b="0">
                <a:solidFill>
                  <a:schemeClr val="tx2"/>
                </a:solidFill>
                <a:cs typeface="Times New Roman" panose="02020603050405020304" pitchFamily="18" charset="0"/>
                <a:sym typeface="Times New Roman" panose="02020603050405020304" pitchFamily="18" charset="0"/>
              </a:rPr>
              <a:t>à</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n cảnh kh</a:t>
            </a:r>
            <a:r>
              <a:rPr lang="en-US" altLang="en-US" sz="3200" b="0">
                <a:solidFill>
                  <a:schemeClr val="tx2"/>
                </a:solidFill>
                <a:cs typeface="Times New Roman" panose="02020603050405020304" pitchFamily="18" charset="0"/>
                <a:sym typeface="Times New Roman" panose="02020603050405020304" pitchFamily="18" charset="0"/>
              </a:rPr>
              <a:t>ó</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khăn hơn ch</a:t>
            </a:r>
            <a:r>
              <a:rPr lang="en-US" altLang="en-US" sz="3200" b="0">
                <a:solidFill>
                  <a:schemeClr val="tx2"/>
                </a:solidFill>
                <a:cs typeface="Times New Roman" panose="02020603050405020304" pitchFamily="18" charset="0"/>
                <a:sym typeface="Times New Roman" panose="02020603050405020304" pitchFamily="18" charset="0"/>
              </a:rPr>
              <a:t>ú</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ng ta. V</a:t>
            </a:r>
            <a:r>
              <a:rPr lang="en-US" altLang="en-US" sz="3200" b="0">
                <a:solidFill>
                  <a:schemeClr val="tx2"/>
                </a:solidFill>
                <a:cs typeface="Times New Roman" panose="02020603050405020304" pitchFamily="18" charset="0"/>
                <a:sym typeface="Times New Roman" panose="02020603050405020304" pitchFamily="18" charset="0"/>
              </a:rPr>
              <a:t>ì</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vậy c</a:t>
            </a:r>
            <a:r>
              <a:rPr lang="en-US" altLang="en-US" sz="3200" b="0">
                <a:solidFill>
                  <a:schemeClr val="tx2"/>
                </a:solidFill>
                <a:cs typeface="Times New Roman" panose="02020603050405020304" pitchFamily="18" charset="0"/>
                <a:sym typeface="Times New Roman" panose="02020603050405020304" pitchFamily="18" charset="0"/>
              </a:rPr>
              <a:t>á</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c em phải biết quan tâm v</a:t>
            </a:r>
            <a:r>
              <a:rPr lang="en-US" altLang="en-US" sz="3200" b="0">
                <a:solidFill>
                  <a:schemeClr val="tx2"/>
                </a:solidFill>
                <a:cs typeface="Times New Roman" panose="02020603050405020304" pitchFamily="18" charset="0"/>
                <a:sym typeface="Times New Roman" panose="02020603050405020304" pitchFamily="18" charset="0"/>
              </a:rPr>
              <a:t>à</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 gi</a:t>
            </a:r>
            <a:r>
              <a:rPr lang="en-US" altLang="en-US" sz="3200" b="0">
                <a:solidFill>
                  <a:schemeClr val="tx2"/>
                </a:solidFill>
                <a:cs typeface="Times New Roman" panose="02020603050405020304" pitchFamily="18" charset="0"/>
                <a:sym typeface="Times New Roman" panose="02020603050405020304" pitchFamily="18" charset="0"/>
              </a:rPr>
              <a:t>ú</a:t>
            </a:r>
            <a:r>
              <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p đỡ họ.</a:t>
            </a:r>
            <a:endParaRPr lang="en-US" altLang="en-US" sz="3200" b="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ox(i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qua5_b1610"/>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1592" y="0"/>
            <a:ext cx="4338637" cy="4114800"/>
          </a:xfrm>
          <a:noFill/>
        </p:spPr>
      </p:pic>
      <p:pic>
        <p:nvPicPr>
          <p:cNvPr id="11267" name="Picture 3" descr="4037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9" y="2057400"/>
            <a:ext cx="43418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381000" y="5257800"/>
            <a:ext cx="325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Giúp bạn đi học</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ox(in)">
                                      <p:cBhvr>
                                        <p:cTn id="7" dur="500"/>
                                        <p:tgtEl>
                                          <p:spTgt spid="11266"/>
                                        </p:tgtEl>
                                      </p:cBhvr>
                                    </p:animEffect>
                                  </p:childTnLst>
                                </p:cTn>
                              </p:par>
                              <p:par>
                                <p:cTn id="8" presetID="4" presetClass="entr" presetSubtype="16"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ox(in)">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Effect transition="in" filter="box(in)">
                                      <p:cBhvr>
                                        <p:cTn id="1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ldLvl="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am-dong-tam-long-nhung-em-nho-giup-do-nguoi-gia-neo-don"/>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152404" y="76200"/>
            <a:ext cx="4519613" cy="2895600"/>
          </a:xfrm>
          <a:noFill/>
        </p:spPr>
      </p:pic>
      <p:pic>
        <p:nvPicPr>
          <p:cNvPr id="12291" name="Picture 5" descr="IMG_061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3048000"/>
            <a:ext cx="4953000" cy="3714750"/>
          </a:xfrm>
          <a:noFill/>
        </p:spPr>
      </p:pic>
      <p:sp>
        <p:nvSpPr>
          <p:cNvPr id="12292" name="Text Box 4"/>
          <p:cNvSpPr txBox="1">
            <a:spLocks noChangeArrowheads="1"/>
          </p:cNvSpPr>
          <p:nvPr/>
        </p:nvSpPr>
        <p:spPr bwMode="auto">
          <a:xfrm>
            <a:off x="152400" y="3886200"/>
            <a:ext cx="350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Các bạn học sinh thăm hỏi các cụ già neo đơn</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par>
                                <p:cTn id="8" presetID="4" presetClass="entr" presetSubtype="16"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box(in)">
                                      <p:cBhvr>
                                        <p:cTn id="10" dur="500"/>
                                        <p:tgtEl>
                                          <p:spTgt spid="1229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box(in)">
                                      <p:cBhvr>
                                        <p:cTn id="15"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9F68CC"/>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533400" y="76200"/>
            <a:ext cx="6934200" cy="3048000"/>
          </a:xfrm>
          <a:noFill/>
        </p:spPr>
      </p:pic>
      <p:pic>
        <p:nvPicPr>
          <p:cNvPr id="13315" name="Picture 3" descr="2014092909214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81400"/>
            <a:ext cx="4572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76200" y="3886200"/>
            <a:ext cx="403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Thăm và tặng quà cho nạn nhân chất độc màu da cam</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in)">
                                      <p:cBhvr>
                                        <p:cTn id="7" dur="500"/>
                                        <p:tgtEl>
                                          <p:spTgt spid="13314"/>
                                        </p:tgtEl>
                                      </p:cBhvr>
                                    </p:animEffect>
                                  </p:childTnLst>
                                </p:cTn>
                              </p:par>
                              <p:par>
                                <p:cTn id="8" presetID="4" presetClass="entr" presetSubtype="16"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box(in)">
                                      <p:cBhvr>
                                        <p:cTn id="10" dur="500"/>
                                        <p:tgtEl>
                                          <p:spTgt spid="13315"/>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316"/>
                                        </p:tgtEl>
                                        <p:attrNameLst>
                                          <p:attrName>style.visibility</p:attrName>
                                        </p:attrNameLst>
                                      </p:cBhvr>
                                      <p:to>
                                        <p:strVal val="visible"/>
                                      </p:to>
                                    </p:set>
                                    <p:animEffect transition="in" filter="box(in)">
                                      <p:cBhvr>
                                        <p:cTn id="15"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anh dao tinh va huyen tặng quà và học bổng cho học sinh người dân tộc khmer trường pan thanh giảng  ( tùng lâm)DSC_0093 (1)"/>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76200" y="76200"/>
            <a:ext cx="4495800" cy="3657600"/>
          </a:xfrm>
          <a:noFill/>
        </p:spPr>
      </p:pic>
      <p:pic>
        <p:nvPicPr>
          <p:cNvPr id="14339" name="Picture 3" descr="IMG0472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3200400"/>
            <a:ext cx="4495800" cy="3511550"/>
          </a:xfrm>
          <a:noFill/>
        </p:spPr>
      </p:pic>
      <p:sp>
        <p:nvSpPr>
          <p:cNvPr id="14340" name="Text Box 4"/>
          <p:cNvSpPr txBox="1">
            <a:spLocks noChangeArrowheads="1"/>
          </p:cNvSpPr>
          <p:nvPr/>
        </p:nvSpPr>
        <p:spPr bwMode="auto">
          <a:xfrm>
            <a:off x="77788" y="4365625"/>
            <a:ext cx="4191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Tặng quà cho các bạn học sinh có hoàn cảnh khó khăn</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ox(in)">
                                      <p:cBhvr>
                                        <p:cTn id="7" dur="500"/>
                                        <p:tgtEl>
                                          <p:spTgt spid="14338"/>
                                        </p:tgtEl>
                                      </p:cBhvr>
                                    </p:animEffect>
                                  </p:childTnLst>
                                </p:cTn>
                              </p:par>
                              <p:par>
                                <p:cTn id="8" presetID="4" presetClass="entr" presetSubtype="16"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ox(in)">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animEffect transition="in" filter="box(in)">
                                      <p:cBhvr>
                                        <p:cTn id="15"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ac-mau-hinh-nen-slide-powerpoint-2013-dep-nhat-theo-chu-de-anh-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2057400" y="2819404"/>
            <a:ext cx="6248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Hoạt động 2: Bày tỏ ý kiến</a:t>
            </a: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76200" y="1219204"/>
            <a:ext cx="8915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1) Uống nước ngọt để lấy thưởng. </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2) Góp tiền vào quỹ ủng hộ người nghèo. </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3) Biểu diễn nghệ thuật để quyên góp giúp đỡ những trẻ em khuyết tật. </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4) Góp tiền để thưởng cho đội tuyển bóng đá của trường. </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5) Hiến máu tại các bệnh viện. </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6) Nhịn ăn sáng để đóng góp tiền, ủng hộ các bạn nghèo vượt khó.</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7) Chỉ có hành động nhân đạo với những người ở xung quanh, gần gũi với mình.</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6387" name="Text Box 3"/>
          <p:cNvSpPr txBox="1">
            <a:spLocks noChangeArrowheads="1"/>
          </p:cNvSpPr>
          <p:nvPr/>
        </p:nvSpPr>
        <p:spPr bwMode="auto">
          <a:xfrm>
            <a:off x="4" y="152400"/>
            <a:ext cx="92233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Hãy tỏ ý kiến và giải thích lí do về các ý kiến được đưa ra dưới đây:</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ox(in)">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ldLvl="0" autoUpdateAnimBg="0"/>
      <p:bldP spid="16387"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52400" y="228604"/>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1) Uống nước ngọt để lấy thưởng. </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411" name="Text Box 3"/>
          <p:cNvSpPr txBox="1">
            <a:spLocks noChangeArrowheads="1"/>
          </p:cNvSpPr>
          <p:nvPr/>
        </p:nvSpPr>
        <p:spPr bwMode="auto">
          <a:xfrm>
            <a:off x="228600" y="914400"/>
            <a:ext cx="8458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lợi ích này chỉ mang lợi ích cho riêng cá nhân, không mang lại những lợi ích chung cho nhiều người, nhất là những người có hoàn cảnh khó khăn.</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412" name="Text Box 4"/>
          <p:cNvSpPr txBox="1">
            <a:spLocks noChangeArrowheads="1"/>
          </p:cNvSpPr>
          <p:nvPr/>
        </p:nvSpPr>
        <p:spPr bwMode="auto">
          <a:xfrm>
            <a:off x="76200" y="2438404"/>
            <a:ext cx="657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2) Góp tiền vào quỹ ủng hộ người nghèo. </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413" name="Text Box 5"/>
          <p:cNvSpPr txBox="1">
            <a:spLocks noChangeArrowheads="1"/>
          </p:cNvSpPr>
          <p:nvPr/>
        </p:nvSpPr>
        <p:spPr bwMode="auto">
          <a:xfrm>
            <a:off x="152400" y="31242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Đúng. Vì quỹ này sẽ hỗ trợ rất nhiều cho người nghèo, giúp họ vượt qua khó khăn. </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414" name="Text Box 6"/>
          <p:cNvSpPr txBox="1">
            <a:spLocks noChangeArrowheads="1"/>
          </p:cNvSpPr>
          <p:nvPr/>
        </p:nvSpPr>
        <p:spPr bwMode="auto">
          <a:xfrm>
            <a:off x="0" y="42672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3) Biểu diễn nghệ thuật để quyên góp giúp đỡ những trẻ em khuyết tật. </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7415" name="Text Box 7"/>
          <p:cNvSpPr txBox="1">
            <a:spLocks noChangeArrowheads="1"/>
          </p:cNvSpPr>
          <p:nvPr/>
        </p:nvSpPr>
        <p:spPr bwMode="auto">
          <a:xfrm>
            <a:off x="228600" y="51816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Đúng. Vì giúp đỡ các em khó khăn cũng là giúp đỡ những em vươn lên trong hoàn cảnh khó khăn, vượt qua được cuộc sống.</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ox(in)">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blinds(horizontal)">
                                      <p:cBhvr>
                                        <p:cTn id="12" dur="500"/>
                                        <p:tgtEl>
                                          <p:spTgt spid="174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blinds(horizontal)">
                                      <p:cBhvr>
                                        <p:cTn id="17" dur="500"/>
                                        <p:tgtEl>
                                          <p:spTgt spid="174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413"/>
                                        </p:tgtEl>
                                        <p:attrNameLst>
                                          <p:attrName>style.visibility</p:attrName>
                                        </p:attrNameLst>
                                      </p:cBhvr>
                                      <p:to>
                                        <p:strVal val="visible"/>
                                      </p:to>
                                    </p:set>
                                    <p:animEffect transition="in" filter="blinds(horizontal)">
                                      <p:cBhvr>
                                        <p:cTn id="22" dur="500"/>
                                        <p:tgtEl>
                                          <p:spTgt spid="174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414"/>
                                        </p:tgtEl>
                                        <p:attrNameLst>
                                          <p:attrName>style.visibility</p:attrName>
                                        </p:attrNameLst>
                                      </p:cBhvr>
                                      <p:to>
                                        <p:strVal val="visible"/>
                                      </p:to>
                                    </p:set>
                                    <p:animEffect transition="in" filter="blinds(horizontal)">
                                      <p:cBhvr>
                                        <p:cTn id="27" dur="500"/>
                                        <p:tgtEl>
                                          <p:spTgt spid="174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415"/>
                                        </p:tgtEl>
                                        <p:attrNameLst>
                                          <p:attrName>style.visibility</p:attrName>
                                        </p:attrNameLst>
                                      </p:cBhvr>
                                      <p:to>
                                        <p:strVal val="visible"/>
                                      </p:to>
                                    </p:set>
                                    <p:animEffect transition="in" filter="blinds(horizontal)">
                                      <p:cBhvr>
                                        <p:cTn id="32"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utoUpdateAnimBg="0"/>
      <p:bldP spid="17411" grpId="0" bldLvl="0" autoUpdateAnimBg="0"/>
      <p:bldP spid="17412" grpId="0" bldLvl="0" autoUpdateAnimBg="0"/>
      <p:bldP spid="17413" grpId="0" bldLvl="0" autoUpdateAnimBg="0"/>
      <p:bldP spid="17414" grpId="0" bldLvl="0" autoUpdateAnimBg="0"/>
      <p:bldP spid="17415"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99" name="AutoShape 27"/>
          <p:cNvSpPr>
            <a:spLocks noChangeArrowheads="1"/>
          </p:cNvSpPr>
          <p:nvPr/>
        </p:nvSpPr>
        <p:spPr bwMode="auto">
          <a:xfrm>
            <a:off x="2095500" y="1600200"/>
            <a:ext cx="6629400" cy="1371600"/>
          </a:xfrm>
          <a:prstGeom prst="roundRect">
            <a:avLst>
              <a:gd name="adj" fmla="val 16667"/>
            </a:avLst>
          </a:prstGeom>
          <a:solidFill>
            <a:srgbClr val="FFFF00"/>
          </a:solidFill>
          <a:ln>
            <a:noFill/>
          </a:ln>
        </p:spPr>
        <p:txBody>
          <a:bodyPr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400" dirty="0" err="1">
                <a:solidFill>
                  <a:schemeClr val="tx2"/>
                </a:solidFill>
                <a:latin typeface="Times New Roman" panose="02020603050405020304" pitchFamily="18" charset="0"/>
                <a:cs typeface="Times New Roman" panose="02020603050405020304" pitchFamily="18" charset="0"/>
              </a:rPr>
              <a:t>Em</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hãy</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tìm</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các</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tư</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ngư</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thích</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hợp</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điền</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vào</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chô</a:t>
            </a:r>
            <a:r>
              <a:rPr lang="en-US" altLang="en-US" sz="3400" dirty="0">
                <a:solidFill>
                  <a:schemeClr val="tx2"/>
                </a:solidFill>
                <a:latin typeface="Times New Roman" panose="02020603050405020304" pitchFamily="18" charset="0"/>
                <a:cs typeface="Times New Roman" panose="02020603050405020304" pitchFamily="18" charset="0"/>
              </a:rPr>
              <a:t>̃ </a:t>
            </a:r>
            <a:r>
              <a:rPr lang="en-US" altLang="en-US" sz="3400" dirty="0" err="1">
                <a:solidFill>
                  <a:schemeClr val="tx2"/>
                </a:solidFill>
                <a:latin typeface="Times New Roman" panose="02020603050405020304" pitchFamily="18" charset="0"/>
                <a:cs typeface="Times New Roman" panose="02020603050405020304" pitchFamily="18" charset="0"/>
              </a:rPr>
              <a:t>trống</a:t>
            </a:r>
            <a:r>
              <a:rPr lang="en-US" altLang="en-US" sz="3400" dirty="0">
                <a:solidFill>
                  <a:schemeClr val="tx2"/>
                </a:solidFill>
                <a:latin typeface="Times New Roman" panose="02020603050405020304" pitchFamily="18" charset="0"/>
                <a:cs typeface="Times New Roman" panose="02020603050405020304" pitchFamily="18" charset="0"/>
              </a:rPr>
              <a:t>.</a:t>
            </a:r>
            <a:endParaRPr lang="en-US" altLang="en-US" sz="3400" dirty="0">
              <a:solidFill>
                <a:schemeClr val="tx2"/>
              </a:solidFill>
              <a:latin typeface="Times New Roman" panose="02020603050405020304" pitchFamily="18" charset="0"/>
              <a:cs typeface="Times New Roman" panose="02020603050405020304" pitchFamily="18" charset="0"/>
            </a:endParaRPr>
          </a:p>
        </p:txBody>
      </p:sp>
      <p:sp>
        <p:nvSpPr>
          <p:cNvPr id="79900" name="Rectangle 28"/>
          <p:cNvSpPr>
            <a:spLocks noChangeArrowheads="1"/>
          </p:cNvSpPr>
          <p:nvPr/>
        </p:nvSpPr>
        <p:spPr bwMode="auto">
          <a:xfrm>
            <a:off x="1866900" y="2955925"/>
            <a:ext cx="70104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6545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20000"/>
              </a:spcBef>
            </a:pPr>
            <a:r>
              <a:rPr lang="en-US" altLang="en-US" sz="3000">
                <a:solidFill>
                  <a:schemeClr val="tx1"/>
                </a:solidFill>
                <a:latin typeface="Times New Roman" panose="02020603050405020304" pitchFamily="18" charset="0"/>
                <a:cs typeface="Times New Roman" panose="02020603050405020304" pitchFamily="18" charset="0"/>
              </a:rPr>
              <a:t>Công trình công cộng là ………  chung của mọi người.</a:t>
            </a:r>
            <a:endParaRPr lang="en-US" altLang="en-US" sz="3000">
              <a:solidFill>
                <a:schemeClr val="tx1"/>
              </a:solidFill>
              <a:latin typeface="Times New Roman" panose="02020603050405020304" pitchFamily="18" charset="0"/>
              <a:cs typeface="Times New Roman" panose="02020603050405020304" pitchFamily="18" charset="0"/>
            </a:endParaRPr>
          </a:p>
          <a:p>
            <a:pPr eaLnBrk="1" hangingPunct="1">
              <a:spcBef>
                <a:spcPct val="20000"/>
              </a:spcBef>
            </a:pPr>
            <a:r>
              <a:rPr lang="en-US" altLang="en-US" sz="3000">
                <a:solidFill>
                  <a:schemeClr val="tx1"/>
                </a:solidFill>
                <a:latin typeface="Times New Roman" panose="02020603050405020304" pitchFamily="18" charset="0"/>
                <a:cs typeface="Times New Roman" panose="02020603050405020304" pitchFamily="18" charset="0"/>
              </a:rPr>
              <a:t>Mọi người luôn phải có ……………      bảo vệ, giữ gìn các công trình công cộng.</a:t>
            </a:r>
            <a:endParaRPr lang="en-US" altLang="en-US" sz="3000">
              <a:solidFill>
                <a:schemeClr val="tx1"/>
              </a:solidFill>
              <a:latin typeface="Times New Roman" panose="02020603050405020304" pitchFamily="18" charset="0"/>
              <a:cs typeface="Times New Roman" panose="02020603050405020304" pitchFamily="18" charset="0"/>
            </a:endParaRPr>
          </a:p>
          <a:p>
            <a:pPr eaLnBrk="1" hangingPunct="1">
              <a:spcBef>
                <a:spcPct val="20000"/>
              </a:spcBef>
            </a:pPr>
            <a:r>
              <a:rPr lang="en-US" altLang="en-US" sz="3000">
                <a:solidFill>
                  <a:schemeClr val="tx1"/>
                </a:solidFill>
                <a:latin typeface="Times New Roman" panose="02020603050405020304" pitchFamily="18" charset="0"/>
                <a:cs typeface="Times New Roman" panose="02020603050405020304" pitchFamily="18" charset="0"/>
              </a:rPr>
              <a:t>Bảo vệ, giữ gìn các công trình công cộng là trách nhiệm chung của …………</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79904" name="Rectangle 32"/>
          <p:cNvSpPr>
            <a:spLocks noChangeArrowheads="1"/>
          </p:cNvSpPr>
          <p:nvPr/>
        </p:nvSpPr>
        <p:spPr bwMode="auto">
          <a:xfrm>
            <a:off x="6172200" y="2901954"/>
            <a:ext cx="16002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3000" i="1">
                <a:solidFill>
                  <a:srgbClr val="0000FF"/>
                </a:solidFill>
                <a:latin typeface="Times New Roman" panose="02020603050405020304" pitchFamily="18" charset="0"/>
                <a:cs typeface="Times New Roman" panose="02020603050405020304" pitchFamily="18" charset="0"/>
              </a:rPr>
              <a:t>tài sản</a:t>
            </a:r>
            <a:endParaRPr lang="en-US" altLang="en-US" sz="3000" i="1">
              <a:solidFill>
                <a:srgbClr val="0000FF"/>
              </a:solidFill>
              <a:latin typeface="Times New Roman" panose="02020603050405020304" pitchFamily="18" charset="0"/>
              <a:cs typeface="Times New Roman" panose="02020603050405020304" pitchFamily="18" charset="0"/>
            </a:endParaRPr>
          </a:p>
        </p:txBody>
      </p:sp>
      <p:sp>
        <p:nvSpPr>
          <p:cNvPr id="79906" name="Rectangle 34"/>
          <p:cNvSpPr>
            <a:spLocks noChangeArrowheads="1"/>
          </p:cNvSpPr>
          <p:nvPr/>
        </p:nvSpPr>
        <p:spPr bwMode="auto">
          <a:xfrm>
            <a:off x="6477000" y="3954463"/>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3000" i="1">
                <a:solidFill>
                  <a:srgbClr val="0000FF"/>
                </a:solidFill>
                <a:latin typeface="Times New Roman" panose="02020603050405020304" pitchFamily="18" charset="0"/>
                <a:cs typeface="Times New Roman" panose="02020603050405020304" pitchFamily="18" charset="0"/>
              </a:rPr>
              <a:t>trách nhiệm</a:t>
            </a:r>
            <a:r>
              <a:rPr lang="en-US" altLang="en-US" sz="1800" i="1">
                <a:solidFill>
                  <a:schemeClr val="tx1"/>
                </a:solidFill>
                <a:latin typeface="Times New Roman" panose="02020603050405020304" pitchFamily="18" charset="0"/>
                <a:cs typeface="Times New Roman" panose="02020603050405020304" pitchFamily="18" charset="0"/>
              </a:rPr>
              <a:t> </a:t>
            </a:r>
            <a:endParaRPr lang="en-US" altLang="en-US" sz="1800" i="1">
              <a:solidFill>
                <a:schemeClr val="tx1"/>
              </a:solidFill>
              <a:latin typeface="Times New Roman" panose="02020603050405020304" pitchFamily="18" charset="0"/>
              <a:cs typeface="Times New Roman" panose="02020603050405020304" pitchFamily="18" charset="0"/>
            </a:endParaRPr>
          </a:p>
        </p:txBody>
      </p:sp>
      <p:pic>
        <p:nvPicPr>
          <p:cNvPr id="8" name="Picture 64" descr="2b"/>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rot="499940">
            <a:off x="-11111" y="1733554"/>
            <a:ext cx="20304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4"/>
          <p:cNvSpPr>
            <a:spLocks noChangeArrowheads="1"/>
          </p:cNvSpPr>
          <p:nvPr/>
        </p:nvSpPr>
        <p:spPr bwMode="auto">
          <a:xfrm>
            <a:off x="6961188" y="5418138"/>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3000" i="1">
                <a:solidFill>
                  <a:srgbClr val="0000FF"/>
                </a:solidFill>
                <a:latin typeface="Times New Roman" panose="02020603050405020304" pitchFamily="18" charset="0"/>
                <a:cs typeface="Times New Roman" panose="02020603050405020304" pitchFamily="18" charset="0"/>
              </a:rPr>
              <a:t>mọi người.</a:t>
            </a:r>
            <a:endParaRPr lang="en-US" altLang="en-US" sz="1800" i="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9899"/>
                                        </p:tgtEl>
                                        <p:attrNameLst>
                                          <p:attrName>style.visibility</p:attrName>
                                        </p:attrNameLst>
                                      </p:cBhvr>
                                      <p:to>
                                        <p:strVal val="visible"/>
                                      </p:to>
                                    </p:set>
                                    <p:animEffect transition="in" filter="barn(inVertical)">
                                      <p:cBhvr>
                                        <p:cTn id="7" dur="500"/>
                                        <p:tgtEl>
                                          <p:spTgt spid="7989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9900"/>
                                        </p:tgtEl>
                                        <p:attrNameLst>
                                          <p:attrName>style.visibility</p:attrName>
                                        </p:attrNameLst>
                                      </p:cBhvr>
                                      <p:to>
                                        <p:strVal val="visible"/>
                                      </p:to>
                                    </p:set>
                                    <p:animEffect transition="in" filter="barn(inVertical)">
                                      <p:cBhvr>
                                        <p:cTn id="13" dur="500"/>
                                        <p:tgtEl>
                                          <p:spTgt spid="7990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9904"/>
                                        </p:tgtEl>
                                        <p:attrNameLst>
                                          <p:attrName>style.visibility</p:attrName>
                                        </p:attrNameLst>
                                      </p:cBhvr>
                                      <p:to>
                                        <p:strVal val="visible"/>
                                      </p:to>
                                    </p:set>
                                    <p:animEffect transition="in" filter="randombar(horizontal)">
                                      <p:cBhvr>
                                        <p:cTn id="18" dur="500"/>
                                        <p:tgtEl>
                                          <p:spTgt spid="7990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9906"/>
                                        </p:tgtEl>
                                        <p:attrNameLst>
                                          <p:attrName>style.visibility</p:attrName>
                                        </p:attrNameLst>
                                      </p:cBhvr>
                                      <p:to>
                                        <p:strVal val="visible"/>
                                      </p:to>
                                    </p:set>
                                    <p:animEffect transition="in" filter="randombar(horizontal)">
                                      <p:cBhvr>
                                        <p:cTn id="23" dur="500"/>
                                        <p:tgtEl>
                                          <p:spTgt spid="79906"/>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9" grpId="0" animBg="1"/>
      <p:bldP spid="79900" grpId="0"/>
      <p:bldP spid="79904" grpId="0"/>
      <p:bldP spid="7990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6200" y="152404"/>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4) Góp tiền để thưởng cho đội tuyển bóng đá của trường. </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435" name="Text Box 3"/>
          <p:cNvSpPr txBox="1">
            <a:spLocks noChangeArrowheads="1"/>
          </p:cNvSpPr>
          <p:nvPr/>
        </p:nvSpPr>
        <p:spPr bwMode="auto">
          <a:xfrm>
            <a:off x="152400" y="914400"/>
            <a:ext cx="8763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đó chỉ hỗ trợ thêm về giải thưởng cho đội bóng đá, mang tính giải thưởng.</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436" name="Text Box 4"/>
          <p:cNvSpPr txBox="1">
            <a:spLocks noChangeArrowheads="1"/>
          </p:cNvSpPr>
          <p:nvPr/>
        </p:nvSpPr>
        <p:spPr bwMode="auto">
          <a:xfrm>
            <a:off x="152400" y="2133604"/>
            <a:ext cx="508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5) Hiến máu tại các bệnh viện. </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437" name="Text Box 5"/>
          <p:cNvSpPr txBox="1">
            <a:spLocks noChangeArrowheads="1"/>
          </p:cNvSpPr>
          <p:nvPr/>
        </p:nvSpPr>
        <p:spPr bwMode="auto">
          <a:xfrm>
            <a:off x="152400" y="2819400"/>
            <a:ext cx="89169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Đúng. Vì hiến máu sẽ giúp bệnh viện có thêm nguồn máu giúp đỡ các bệnh nhân.</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438" name="Text Box 6"/>
          <p:cNvSpPr txBox="1">
            <a:spLocks noChangeArrowheads="1"/>
          </p:cNvSpPr>
          <p:nvPr/>
        </p:nvSpPr>
        <p:spPr bwMode="auto">
          <a:xfrm>
            <a:off x="152400" y="40386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6) Nhịn ăn sáng để đóng góp tiền, ủng hộ các bạn nghèo vượt khó.</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8439" name="Text Box 7"/>
          <p:cNvSpPr txBox="1">
            <a:spLocks noChangeArrowheads="1"/>
          </p:cNvSpPr>
          <p:nvPr/>
        </p:nvSpPr>
        <p:spPr bwMode="auto">
          <a:xfrm>
            <a:off x="228600" y="51054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để giúp được người nghèo cũng phải giúp sao cho phù hợp với khả năng và sức khỏe của bản thân.</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box(in)">
                                      <p:cBhvr>
                                        <p:cTn id="12" dur="5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6"/>
                                        </p:tgtEl>
                                        <p:attrNameLst>
                                          <p:attrName>style.visibility</p:attrName>
                                        </p:attrNameLst>
                                      </p:cBhvr>
                                      <p:to>
                                        <p:strVal val="visible"/>
                                      </p:to>
                                    </p:set>
                                    <p:animEffect transition="in" filter="blinds(horizontal)">
                                      <p:cBhvr>
                                        <p:cTn id="17" dur="500"/>
                                        <p:tgtEl>
                                          <p:spTgt spid="1843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437"/>
                                        </p:tgtEl>
                                        <p:attrNameLst>
                                          <p:attrName>style.visibility</p:attrName>
                                        </p:attrNameLst>
                                      </p:cBhvr>
                                      <p:to>
                                        <p:strVal val="visible"/>
                                      </p:to>
                                    </p:set>
                                    <p:animEffect transition="in" filter="box(in)">
                                      <p:cBhvr>
                                        <p:cTn id="22" dur="500"/>
                                        <p:tgtEl>
                                          <p:spTgt spid="1843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38"/>
                                        </p:tgtEl>
                                        <p:attrNameLst>
                                          <p:attrName>style.visibility</p:attrName>
                                        </p:attrNameLst>
                                      </p:cBhvr>
                                      <p:to>
                                        <p:strVal val="visible"/>
                                      </p:to>
                                    </p:set>
                                    <p:animEffect transition="in" filter="box(in)">
                                      <p:cBhvr>
                                        <p:cTn id="27" dur="500"/>
                                        <p:tgtEl>
                                          <p:spTgt spid="1843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39"/>
                                        </p:tgtEl>
                                        <p:attrNameLst>
                                          <p:attrName>style.visibility</p:attrName>
                                        </p:attrNameLst>
                                      </p:cBhvr>
                                      <p:to>
                                        <p:strVal val="visible"/>
                                      </p:to>
                                    </p:set>
                                    <p:animEffect transition="in" filter="box(in)">
                                      <p:cBhvr>
                                        <p:cTn id="3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ldLvl="0" autoUpdateAnimBg="0"/>
      <p:bldP spid="18435" grpId="0" bldLvl="0" autoUpdateAnimBg="0"/>
      <p:bldP spid="18436" grpId="0" bldLvl="0" autoUpdateAnimBg="0"/>
      <p:bldP spid="18437" grpId="0" bldLvl="0" autoUpdateAnimBg="0"/>
      <p:bldP spid="18438" grpId="0" bldLvl="0" autoUpdateAnimBg="0"/>
      <p:bldP spid="18439"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6200" y="2286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7) Chỉ có hành động nhân đạo với những người ở xung quanh, gần gũi với mình.</a:t>
            </a:r>
            <a:endParaRPr lang="en-US" altLang="en-US" sz="28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9459" name="Text Box 3"/>
          <p:cNvSpPr txBox="1">
            <a:spLocks noChangeArrowheads="1"/>
          </p:cNvSpPr>
          <p:nvPr/>
        </p:nvSpPr>
        <p:spPr bwMode="auto">
          <a:xfrm>
            <a:off x="152400" y="1371600"/>
            <a:ext cx="8915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Sai. Vì đã là hoạt động nhân đạo thì phải hướng tới nhiều đối tượng khác nhau và không có sự phân biệt.</a:t>
            </a:r>
            <a:endParaRPr lang="en-US" altLang="en-US" sz="28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9460" name="Text Box 4"/>
          <p:cNvSpPr txBox="1">
            <a:spLocks noChangeArrowheads="1"/>
          </p:cNvSpPr>
          <p:nvPr/>
        </p:nvSpPr>
        <p:spPr bwMode="auto">
          <a:xfrm>
            <a:off x="76200" y="3352800"/>
            <a:ext cx="899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rgbClr val="CC0000"/>
                </a:solidFill>
                <a:latin typeface="Times New Roman" panose="02020603050405020304" pitchFamily="18" charset="0"/>
                <a:cs typeface="Times New Roman" panose="02020603050405020304" pitchFamily="18" charset="0"/>
                <a:sym typeface="Times New Roman" panose="02020603050405020304" pitchFamily="18" charset="0"/>
              </a:rPr>
              <a:t>Kết luận:</a:t>
            </a:r>
            <a:r>
              <a:rPr lang="en-US" altLang="en-US" sz="2800" b="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Như vậy, có rất nhiều cách thể hiện tình nhân đạo: góp tiền vào quỹ người nghèo, quỹ người khuyết tật hay hiến máu nhân đạo và còn rất nhiều nữa. </a:t>
            </a:r>
            <a:endPar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ox(i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box(in)">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box(in)">
                                      <p:cBhvr>
                                        <p:cTn id="1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utoUpdateAnimBg="0"/>
      <p:bldP spid="19459" grpId="0" bldLvl="0" autoUpdateAnimBg="0"/>
      <p:bldP spid="19460"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1102008154709_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5800" y="1219200"/>
            <a:ext cx="457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Slide Number Placeholder 5"/>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F03177F3-2722-4005-A030-F5F68036AB13}" type="slidenum">
              <a:rPr lang="en-US" altLang="en-US" sz="1400" b="0">
                <a:solidFill>
                  <a:schemeClr val="tx1"/>
                </a:solidFill>
                <a:latin typeface="Times New Roman" panose="02020603050405020304" pitchFamily="18" charset="0"/>
                <a:cs typeface="Times New Roman" panose="02020603050405020304" pitchFamily="18" charset="0"/>
              </a:rPr>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37892" name="WordArt 4" descr="Paper bag"/>
          <p:cNvSpPr>
            <a:spLocks noChangeArrowheads="1" noChangeShapeType="1" noTextEdit="1"/>
          </p:cNvSpPr>
          <p:nvPr/>
        </p:nvSpPr>
        <p:spPr bwMode="auto">
          <a:xfrm>
            <a:off x="381000" y="457204"/>
            <a:ext cx="7105650" cy="523875"/>
          </a:xfrm>
          <a:prstGeom prst="rect">
            <a:avLst/>
          </a:prstGeom>
        </p:spPr>
        <p:txBody>
          <a:bodyPr wrap="none" fromWordArt="1">
            <a:prstTxWarp prst="textPlain">
              <a:avLst>
                <a:gd name="adj" fmla="val 50000"/>
              </a:avLst>
            </a:prstTxWarp>
          </a:bodyPr>
          <a:lstStyle/>
          <a:p>
            <a:r>
              <a:rPr lang="en-US" sz="3600" kern="1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5000"/>
                    </a:srgbClr>
                  </a:outerShdw>
                </a:effectLst>
                <a:latin typeface="Times New Roman" panose="02020603050405020304" pitchFamily="18" charset="0"/>
                <a:cs typeface="Times New Roman" panose="02020603050405020304" pitchFamily="18" charset="0"/>
              </a:rPr>
              <a:t>MỘT SỐ HOẠT ĐỘNG NHÂN ĐẠO</a:t>
            </a:r>
            <a:endParaRPr lang="en-US" sz="3600" kern="10">
              <a:ln w="9525">
                <a:solidFill>
                  <a:srgbClr val="008000"/>
                </a:solidFill>
                <a:round/>
              </a:ln>
              <a:blipFill dpi="0" rotWithShape="0">
                <a:blip r:embed="rId2"/>
                <a:srcRect/>
                <a:tile tx="0" ty="0" sx="100000" sy="100000" flip="none" algn="tl"/>
              </a:blipFill>
              <a:effectLst>
                <a:outerShdw dist="563972" dir="14049741" sx="125000" sy="125000" algn="tl" rotWithShape="0">
                  <a:srgbClr val="C7DFD3">
                    <a:alpha val="75000"/>
                  </a:srgbClr>
                </a:outerShdw>
              </a:effectLst>
              <a:latin typeface="Times New Roman" panose="02020603050405020304" pitchFamily="18" charset="0"/>
              <a:cs typeface="Times New Roman" panose="02020603050405020304" pitchFamily="18" charset="0"/>
            </a:endParaRPr>
          </a:p>
        </p:txBody>
      </p:sp>
      <p:sp>
        <p:nvSpPr>
          <p:cNvPr id="37893" name="AutoShape 7"/>
          <p:cNvSpPr>
            <a:spLocks noChangeArrowheads="1"/>
          </p:cNvSpPr>
          <p:nvPr/>
        </p:nvSpPr>
        <p:spPr bwMode="auto">
          <a:xfrm>
            <a:off x="6019800" y="1371600"/>
            <a:ext cx="2819400" cy="1905000"/>
          </a:xfrm>
          <a:prstGeom prst="cloudCallout">
            <a:avLst>
              <a:gd name="adj1" fmla="val -23144"/>
              <a:gd name="adj2" fmla="val 70051"/>
            </a:avLst>
          </a:prstGeom>
          <a:solidFill>
            <a:schemeClr val="accent1"/>
          </a:solidFill>
          <a:ln w="9525">
            <a:solidFill>
              <a:schemeClr val="tx1"/>
            </a:solidFill>
            <a:round/>
          </a:ln>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200">
                <a:latin typeface="Times New Roman" panose="02020603050405020304" pitchFamily="18" charset="0"/>
                <a:cs typeface="Times New Roman" panose="02020603050405020304" pitchFamily="18" charset="0"/>
              </a:rPr>
              <a:t>phát hàng cứu trợ</a:t>
            </a:r>
            <a:endParaRPr lang="en-US" altLang="en-US" sz="320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ImageView"/>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76200" y="76200"/>
            <a:ext cx="4114800" cy="3124200"/>
          </a:xfrm>
          <a:noFill/>
        </p:spPr>
      </p:pic>
      <p:pic>
        <p:nvPicPr>
          <p:cNvPr id="38915" name="Picture 11" descr="200881221523_128khac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19600" y="3048000"/>
            <a:ext cx="4648200" cy="3657600"/>
          </a:xfrm>
          <a:noFill/>
        </p:spPr>
      </p:pic>
      <p:sp>
        <p:nvSpPr>
          <p:cNvPr id="38916" name="AutoShape 4"/>
          <p:cNvSpPr>
            <a:spLocks noChangeArrowheads="1"/>
          </p:cNvSpPr>
          <p:nvPr/>
        </p:nvSpPr>
        <p:spPr bwMode="auto">
          <a:xfrm>
            <a:off x="4572000" y="0"/>
            <a:ext cx="4419600" cy="2438400"/>
          </a:xfrm>
          <a:prstGeom prst="cloudCallout">
            <a:avLst>
              <a:gd name="adj1" fmla="val -43750"/>
              <a:gd name="adj2" fmla="val 7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2800">
                <a:latin typeface="Times New Roman" panose="02020603050405020304" pitchFamily="18" charset="0"/>
                <a:cs typeface="Times New Roman" panose="02020603050405020304" pitchFamily="18" charset="0"/>
              </a:rPr>
              <a:t>Cứu người trong bão lụt</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7873D775-F9DF-4BFD-BF12-E9E121E9E7BB}" type="slidenum">
              <a:rPr lang="en-US" altLang="en-US" sz="1400" b="0">
                <a:solidFill>
                  <a:schemeClr val="tx1"/>
                </a:solidFill>
              </a:rPr>
            </a:fld>
            <a:endParaRPr lang="en-US" altLang="en-US" sz="1400" b="0">
              <a:solidFill>
                <a:schemeClr val="tx1"/>
              </a:solidFill>
            </a:endParaRPr>
          </a:p>
        </p:txBody>
      </p:sp>
      <p:pic>
        <p:nvPicPr>
          <p:cNvPr id="39939" name="Picture 7" descr="ImageView"/>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1" descr="Imag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14" descr="images1112219_xangsane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14729"/>
            <a:ext cx="46482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16" descr="dan%20va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AutoShape 7"/>
          <p:cNvSpPr>
            <a:spLocks noChangeArrowheads="1"/>
          </p:cNvSpPr>
          <p:nvPr/>
        </p:nvSpPr>
        <p:spPr bwMode="auto">
          <a:xfrm>
            <a:off x="3200400" y="2209800"/>
            <a:ext cx="3124200" cy="1905000"/>
          </a:xfrm>
          <a:prstGeom prst="cloudCallout">
            <a:avLst>
              <a:gd name="adj1" fmla="val -43750"/>
              <a:gd name="adj2" fmla="val 7000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p>
        </p:txBody>
      </p:sp>
      <p:sp>
        <p:nvSpPr>
          <p:cNvPr id="39944" name="Text Box 8"/>
          <p:cNvSpPr txBox="1">
            <a:spLocks noChangeArrowheads="1"/>
          </p:cNvSpPr>
          <p:nvPr/>
        </p:nvSpPr>
        <p:spPr bwMode="auto">
          <a:xfrm>
            <a:off x="3810004" y="2438400"/>
            <a:ext cx="19335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Bộ đội giúp dân sau cơn bão</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017D7411-DB71-4CDD-8563-BDF54ED8144E}" type="slidenum">
              <a:rPr lang="en-US" altLang="en-US" sz="1400" b="0">
                <a:solidFill>
                  <a:schemeClr val="tx1"/>
                </a:solidFill>
              </a:rPr>
            </a:fld>
            <a:endParaRPr lang="en-US" altLang="en-US" sz="1400" b="0">
              <a:solidFill>
                <a:schemeClr val="tx1"/>
              </a:solidFill>
            </a:endParaRPr>
          </a:p>
        </p:txBody>
      </p:sp>
      <p:pic>
        <p:nvPicPr>
          <p:cNvPr id="40963" name="Picture 4" descr="Picture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IMG_06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9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5" name="Text Box 4"/>
          <p:cNvSpPr txBox="1">
            <a:spLocks noChangeArrowheads="1"/>
          </p:cNvSpPr>
          <p:nvPr/>
        </p:nvSpPr>
        <p:spPr bwMode="auto">
          <a:xfrm>
            <a:off x="609600" y="6019800"/>
            <a:ext cx="807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200">
                <a:solidFill>
                  <a:srgbClr val="3333FF"/>
                </a:solidFill>
                <a:latin typeface="Times New Roman" panose="02020603050405020304" pitchFamily="18" charset="0"/>
                <a:cs typeface="Times New Roman" panose="02020603050405020304" pitchFamily="18" charset="0"/>
              </a:rPr>
              <a:t>Sinh viên tham gia hiến máu nhân đạo.</a:t>
            </a:r>
            <a:endParaRPr lang="en-US" altLang="en-US" sz="320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IMG_0614"/>
          <p:cNvPicPr>
            <a:picLocks noGrp="1" noChangeAspect="1" noChangeArrowheads="1"/>
          </p:cNvPicPr>
          <p:nvPr>
            <p:ph idx="4294967295"/>
          </p:nvPr>
        </p:nvPicPr>
        <p:blipFill>
          <a:blip r:embed="rId1">
            <a:extLst>
              <a:ext uri="{28A0092B-C50C-407E-A947-70E740481C1C}">
                <a14:useLocalDpi xmlns:a14="http://schemas.microsoft.com/office/drawing/2010/main" val="0"/>
              </a:ext>
            </a:extLst>
          </a:blip>
          <a:srcRect/>
          <a:stretch>
            <a:fillRect/>
          </a:stretch>
        </p:blipFill>
        <p:spPr>
          <a:xfrm>
            <a:off x="152400" y="152400"/>
            <a:ext cx="6553200" cy="4800600"/>
          </a:xfrm>
          <a:noFill/>
        </p:spPr>
      </p:pic>
      <p:sp>
        <p:nvSpPr>
          <p:cNvPr id="41987" name="Text Box 4"/>
          <p:cNvSpPr txBox="1">
            <a:spLocks noChangeArrowheads="1"/>
          </p:cNvSpPr>
          <p:nvPr/>
        </p:nvSpPr>
        <p:spPr bwMode="auto">
          <a:xfrm>
            <a:off x="152400" y="5334000"/>
            <a:ext cx="4114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rgbClr val="3333FF"/>
                </a:solidFill>
                <a:latin typeface="Times New Roman" panose="02020603050405020304" pitchFamily="18" charset="0"/>
                <a:cs typeface="Times New Roman" panose="02020603050405020304" pitchFamily="18" charset="0"/>
              </a:rPr>
              <a:t>Thanh niên tình nguyện tham gia xóa mù chữ tại vùng cao.</a:t>
            </a:r>
            <a:endParaRPr lang="en-US" altLang="en-US" sz="280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c-mau-hinh-nen-slide-powerpoint-2013-dep-nhat-theo-chu-de-anh-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1981200" y="2743204"/>
            <a:ext cx="632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Hoạt động 3: Liên hệ bản thân</a:t>
            </a: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ox(in)">
                                      <p:cBhvr>
                                        <p:cTn id="7"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990600"/>
            <a:ext cx="83073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rPr>
              <a:t>1. Kể tên các hoạt động nhân đạo mà em đã từng tham gia?</a:t>
            </a:r>
            <a:endParaRPr lang="en-US" altLang="en-US" sz="280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675" name="Text Box 3"/>
          <p:cNvSpPr txBox="1">
            <a:spLocks noChangeArrowheads="1"/>
          </p:cNvSpPr>
          <p:nvPr/>
        </p:nvSpPr>
        <p:spPr bwMode="auto">
          <a:xfrm>
            <a:off x="152400" y="1905000"/>
            <a:ext cx="883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a:solidFill>
                  <a:schemeClr val="tx1"/>
                </a:solidFill>
                <a:latin typeface="Times New Roman" panose="02020603050405020304" pitchFamily="18" charset="0"/>
                <a:cs typeface="Times New Roman" panose="02020603050405020304" pitchFamily="18" charset="0"/>
              </a:rPr>
              <a:t> Các hoạt động nhân đạo như là: ủng hộ đồng bào miền Trung lũ lụt, hiến máu nhân đạo, chương trình ủng hộ quỹ "vì người nghèo",...</a:t>
            </a:r>
            <a:endParaRPr lang="en-US" altLang="en-US" sz="2800" b="0">
              <a:solidFill>
                <a:schemeClr val="tx1"/>
              </a:solidFill>
              <a:latin typeface="Times New Roman" panose="02020603050405020304" pitchFamily="18" charset="0"/>
              <a:cs typeface="Times New Roman" panose="02020603050405020304" pitchFamily="18" charset="0"/>
            </a:endParaRPr>
          </a:p>
        </p:txBody>
      </p:sp>
      <p:sp>
        <p:nvSpPr>
          <p:cNvPr id="28676" name="Text Box 4"/>
          <p:cNvSpPr txBox="1">
            <a:spLocks noChangeArrowheads="1"/>
          </p:cNvSpPr>
          <p:nvPr/>
        </p:nvSpPr>
        <p:spPr bwMode="auto">
          <a:xfrm>
            <a:off x="76200" y="3352800"/>
            <a:ext cx="8991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rPr>
              <a:t>2. Khi tham gia vào các hoạt động nhân đạo, em có cảm giác như thế nào?</a:t>
            </a:r>
            <a:endParaRPr lang="en-US" altLang="en-US" sz="2800">
              <a:solidFill>
                <a:schemeClr val="accent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8677" name="Text Box 5"/>
          <p:cNvSpPr txBox="1">
            <a:spLocks noChangeArrowheads="1"/>
          </p:cNvSpPr>
          <p:nvPr/>
        </p:nvSpPr>
        <p:spPr bwMode="auto">
          <a:xfrm>
            <a:off x="0" y="4343404"/>
            <a:ext cx="89916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buSzPct val="100000"/>
              <a:buFont typeface="Wingdings" panose="05000000000000000000" pitchFamily="2" charset="2"/>
              <a:buChar char="Ø"/>
            </a:pPr>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Mình cảm thấy vui vì đã giúp được những người khác vượt qua khó khăn, cảm thấy xúc động vì đã giúp được một phần nhỏ bé của mình vào công việc chung của xã hội...</a:t>
            </a:r>
            <a:endPar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buSzPct val="100000"/>
              <a:buFont typeface="Wingdings" panose="05000000000000000000" pitchFamily="2" charset="2"/>
              <a:buNone/>
            </a:pPr>
            <a:endPar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a:p>
            <a:pPr algn="just" eaLnBrk="1" hangingPunct="1">
              <a:buSzPct val="100000"/>
              <a:buFont typeface="Wingdings" panose="05000000000000000000" pitchFamily="2" charset="2"/>
              <a:buNone/>
            </a:pPr>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ox(in)">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ox(in)">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box(in)">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box(in)">
                                      <p:cBhvr>
                                        <p:cTn id="22" dur="5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ldLvl="0" autoUpdateAnimBg="0"/>
      <p:bldP spid="28675" grpId="0" bldLvl="0" autoUpdateAnimBg="0"/>
      <p:bldP spid="28676" grpId="0" bldLvl="0" autoUpdateAnimBg="0"/>
      <p:bldP spid="28677"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 y="304800"/>
            <a:ext cx="8763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Hiện nay ở khắp nơi đều có nhiều hoạt động nhân đạo diễn ra như: Kiến tạo nhịp cầu, thắp sáng ước mơ, quỹ trẻ em nghèo vượt khó,...</a:t>
            </a:r>
            <a:endParaRPr lang="en-US" altLang="en-US" sz="28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endParaRPr>
          </a:p>
        </p:txBody>
      </p:sp>
      <p:pic>
        <p:nvPicPr>
          <p:cNvPr id="32771" name="Picture 3" descr="h01"/>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a:xfrm>
            <a:off x="990604" y="1905004"/>
            <a:ext cx="6035675" cy="4525963"/>
          </a:xfr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ox(in)">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762004" y="1654175"/>
            <a:ext cx="82470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50000"/>
              </a:spcBef>
            </a:pPr>
            <a:r>
              <a:rPr lang="en-US" altLang="en-US" sz="2800">
                <a:solidFill>
                  <a:schemeClr val="tx1"/>
                </a:solidFill>
                <a:latin typeface="Times New Roman" panose="02020603050405020304" pitchFamily="18" charset="0"/>
              </a:rPr>
              <a:t>Hoạt động nhân đạo là giúp đỡ, ủng hộ, tương trợ, cứu trợ những người gặp khó khăn, hoạn nạn.</a:t>
            </a:r>
            <a:endParaRPr lang="en-US" altLang="en-US" sz="2800">
              <a:solidFill>
                <a:schemeClr val="tx1"/>
              </a:solidFill>
              <a:latin typeface="Times New Roman" panose="02020603050405020304" pitchFamily="18" charset="0"/>
            </a:endParaRPr>
          </a:p>
        </p:txBody>
      </p:sp>
      <p:sp>
        <p:nvSpPr>
          <p:cNvPr id="3" name="Rectangle 6"/>
          <p:cNvSpPr>
            <a:spLocks noChangeArrowheads="1"/>
          </p:cNvSpPr>
          <p:nvPr/>
        </p:nvSpPr>
        <p:spPr bwMode="auto">
          <a:xfrm>
            <a:off x="446088" y="2587625"/>
            <a:ext cx="8153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US" altLang="en-US" sz="2800">
                <a:solidFill>
                  <a:schemeClr val="tx1"/>
                </a:solidFill>
                <a:latin typeface="Times New Roman" panose="02020603050405020304" pitchFamily="18" charset="0"/>
              </a:rPr>
              <a:t>Hoạt động nhân đạo thường được gọi chung là:</a:t>
            </a:r>
            <a:r>
              <a:rPr lang="en-US" altLang="en-US" sz="2800">
                <a:latin typeface="Times New Roman" panose="02020603050405020304" pitchFamily="18" charset="0"/>
              </a:rPr>
              <a:t>    </a:t>
            </a:r>
            <a:r>
              <a:rPr lang="en-US" altLang="en-US" sz="3200">
                <a:solidFill>
                  <a:srgbClr val="FF0066"/>
                </a:solidFill>
                <a:latin typeface="Times New Roman" panose="02020603050405020304" pitchFamily="18" charset="0"/>
              </a:rPr>
              <a:t>“Làm từ thiện”</a:t>
            </a:r>
            <a:endParaRPr lang="en-US" altLang="en-US" sz="3200">
              <a:solidFill>
                <a:srgbClr val="FF0066"/>
              </a:solidFill>
              <a:latin typeface="Times New Roman" panose="02020603050405020304" pitchFamily="18" charset="0"/>
            </a:endParaRPr>
          </a:p>
        </p:txBody>
      </p:sp>
      <p:sp>
        <p:nvSpPr>
          <p:cNvPr id="4" name="Text Box 4"/>
          <p:cNvSpPr txBox="1">
            <a:spLocks noChangeArrowheads="1"/>
          </p:cNvSpPr>
          <p:nvPr/>
        </p:nvSpPr>
        <p:spPr bwMode="auto">
          <a:xfrm>
            <a:off x="542290" y="304487"/>
            <a:ext cx="8686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50000"/>
              </a:spcBef>
            </a:pPr>
            <a:r>
              <a:rPr lang="vi-VN" altLang="en-US" sz="2800">
                <a:solidFill>
                  <a:srgbClr val="0000FF"/>
                </a:solidFill>
                <a:latin typeface="Times New Roman" panose="02020603050405020304" pitchFamily="18" charset="0"/>
                <a:cs typeface="Times New Roman" panose="02020603050405020304" pitchFamily="18" charset="0"/>
              </a:rPr>
              <a:t>I. Khởi động: </a:t>
            </a:r>
            <a:endParaRPr lang="vi-VN" altLang="en-US" sz="28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Thế nào là hoạt động nhân đạo?</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6" name="AutoShape 3"/>
          <p:cNvSpPr>
            <a:spLocks noChangeArrowheads="1"/>
          </p:cNvSpPr>
          <p:nvPr/>
        </p:nvSpPr>
        <p:spPr bwMode="auto">
          <a:xfrm>
            <a:off x="246063" y="4991100"/>
            <a:ext cx="8763000" cy="3733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500">
                <a:solidFill>
                  <a:srgbClr val="FF0066"/>
                </a:solidFill>
                <a:latin typeface=".VnArial" panose="020B7200000000000000" pitchFamily="34" charset="0"/>
              </a:rPr>
              <a:t>     </a:t>
            </a:r>
            <a:endParaRPr lang="en-US" altLang="en-US" sz="3500">
              <a:solidFill>
                <a:srgbClr val="FF0066"/>
              </a:solidFill>
              <a:latin typeface=".VnArial" panose="020B7200000000000000" pitchFamily="34" charset="0"/>
            </a:endParaRPr>
          </a:p>
          <a:p>
            <a:pPr eaLnBrk="1" hangingPunct="1"/>
            <a:r>
              <a:rPr lang="en-US" altLang="en-US" sz="3500">
                <a:solidFill>
                  <a:srgbClr val="FF0066"/>
                </a:solidFill>
                <a:latin typeface=".VnArial" panose="020B7200000000000000" pitchFamily="34" charset="0"/>
              </a:rPr>
              <a:t>   </a:t>
            </a:r>
            <a:r>
              <a:rPr lang="en-US" altLang="en-US" sz="1800" i="1">
                <a:solidFill>
                  <a:schemeClr val="tx1"/>
                </a:solidFill>
                <a:latin typeface=".VnTime" panose="020B7200000000000000" pitchFamily="34" charset="0"/>
              </a:rPr>
              <a:t>                        </a:t>
            </a:r>
            <a:endParaRPr lang="en-US" altLang="en-US" sz="2400" b="0">
              <a:solidFill>
                <a:schemeClr val="tx1"/>
              </a:solidFill>
              <a:latin typeface=".VnTime" panose="020B7200000000000000" pitchFamily="34" charset="0"/>
            </a:endParaRPr>
          </a:p>
        </p:txBody>
      </p:sp>
      <p:sp>
        <p:nvSpPr>
          <p:cNvPr id="8" name="Rounded Rectangle 7"/>
          <p:cNvSpPr>
            <a:spLocks noChangeArrowheads="1"/>
          </p:cNvSpPr>
          <p:nvPr/>
        </p:nvSpPr>
        <p:spPr bwMode="auto">
          <a:xfrm>
            <a:off x="456883" y="3962400"/>
            <a:ext cx="8153400" cy="2590800"/>
          </a:xfrm>
          <a:prstGeom prst="roundRect">
            <a:avLst>
              <a:gd name="adj" fmla="val 16667"/>
            </a:avLst>
          </a:prstGeom>
          <a:solidFill>
            <a:srgbClr val="00CC00"/>
          </a:solidFill>
          <a:ln>
            <a:noFill/>
          </a:ln>
          <a:extLst>
            <a:ext uri="{91240B29-F687-4F45-9708-019B960494DF}">
              <a14:hiddenLine xmlns:a14="http://schemas.microsoft.com/office/drawing/2010/main" w="9525">
                <a:solidFill>
                  <a:srgbClr val="000000"/>
                </a:solidFill>
                <a:rou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cs typeface="Times New Roman" panose="02020603050405020304" pitchFamily="18" charset="0"/>
              </a:rPr>
              <a:t>   </a:t>
            </a:r>
            <a:endParaRPr lang="en-US" altLang="en-US" sz="2800">
              <a:solidFill>
                <a:schemeClr val="tx1"/>
              </a:solidFill>
              <a:latin typeface="Times New Roman" panose="02020603050405020304" pitchFamily="18" charset="0"/>
              <a:cs typeface="Times New Roman" panose="02020603050405020304" pitchFamily="18" charset="0"/>
            </a:endParaRPr>
          </a:p>
          <a:p>
            <a:pPr eaLnBrk="1" hangingPunct="1"/>
            <a:r>
              <a:rPr lang="en-US" altLang="en-US" sz="2800">
                <a:solidFill>
                  <a:schemeClr val="tx1"/>
                </a:solidFill>
                <a:latin typeface="Times New Roman" panose="02020603050405020304" pitchFamily="18" charset="0"/>
                <a:cs typeface="Times New Roman" panose="02020603050405020304" pitchFamily="18" charset="0"/>
              </a:rPr>
              <a:t>    Giúp đỡ những người gặp khó khăn, hoạn nạn là việc làm nhân đạo mà mỗi người cần thực hiện. </a:t>
            </a:r>
            <a:endParaRPr lang="en-US" altLang="en-US" sz="2800">
              <a:solidFill>
                <a:schemeClr val="tx1"/>
              </a:solidFill>
              <a:latin typeface="Times New Roman" panose="02020603050405020304" pitchFamily="18" charset="0"/>
              <a:cs typeface="Times New Roman" panose="02020603050405020304" pitchFamily="18" charset="0"/>
            </a:endParaRPr>
          </a:p>
          <a:p>
            <a:pPr eaLnBrk="1" hangingPunct="1"/>
            <a:endParaRPr lang="en-US" altLang="en-US" sz="2800" i="1">
              <a:solidFill>
                <a:schemeClr val="tx1"/>
              </a:solidFill>
              <a:latin typeface="Times New Roman" panose="02020603050405020304" pitchFamily="18" charset="0"/>
              <a:cs typeface="Times New Roman" panose="02020603050405020304" pitchFamily="18" charset="0"/>
            </a:endParaRPr>
          </a:p>
          <a:p>
            <a:pPr eaLnBrk="1" hangingPunct="1"/>
            <a:r>
              <a:rPr lang="en-US" altLang="en-US" sz="2800" i="1">
                <a:solidFill>
                  <a:schemeClr val="tx1"/>
                </a:solidFill>
                <a:latin typeface="Times New Roman" panose="02020603050405020304" pitchFamily="18" charset="0"/>
                <a:cs typeface="Times New Roman" panose="02020603050405020304" pitchFamily="18" charset="0"/>
              </a:rPr>
              <a:t>                       </a:t>
            </a:r>
            <a:endParaRPr lang="en-SG"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8"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G0472 (2)"/>
          <p:cNvPicPr>
            <a:picLocks noGrp="1" noChangeAspect="1" noChangeArrowheads="1"/>
          </p:cNvPicPr>
          <p:nvPr>
            <p:ph sz="half" idx="1"/>
          </p:nvPr>
        </p:nvPicPr>
        <p:blipFill>
          <a:blip r:embed="rId1">
            <a:extLst>
              <a:ext uri="{28A0092B-C50C-407E-A947-70E740481C1C}">
                <a14:useLocalDpi xmlns:a14="http://schemas.microsoft.com/office/drawing/2010/main" val="0"/>
              </a:ext>
            </a:extLst>
          </a:blip>
          <a:srcRect/>
          <a:stretch>
            <a:fillRect/>
          </a:stretch>
        </p:blipFill>
        <p:spPr>
          <a:xfrm>
            <a:off x="230188" y="77788"/>
            <a:ext cx="4286250" cy="3446462"/>
          </a:xfrm>
          <a:noFill/>
        </p:spPr>
      </p:pic>
      <p:pic>
        <p:nvPicPr>
          <p:cNvPr id="33795" name="Picture 3" descr="tải xuố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0" y="3505204"/>
            <a:ext cx="4495800" cy="3275013"/>
          </a:xfrm>
          <a:noFill/>
        </p:spPr>
      </p:pic>
      <p:sp>
        <p:nvSpPr>
          <p:cNvPr id="33796" name="Text Box 4"/>
          <p:cNvSpPr txBox="1">
            <a:spLocks noChangeArrowheads="1"/>
          </p:cNvSpPr>
          <p:nvPr/>
        </p:nvSpPr>
        <p:spPr bwMode="auto">
          <a:xfrm>
            <a:off x="5099050" y="1036642"/>
            <a:ext cx="3282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cs typeface="Times New Roman" panose="02020603050405020304" pitchFamily="18" charset="0"/>
              </a:rPr>
              <a:t>Quỹ trẻ em nghèo vượt khó</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33797" name="Text Box 5"/>
          <p:cNvSpPr txBox="1">
            <a:spLocks noChangeArrowheads="1"/>
          </p:cNvSpPr>
          <p:nvPr/>
        </p:nvSpPr>
        <p:spPr bwMode="auto">
          <a:xfrm>
            <a:off x="762000" y="4495800"/>
            <a:ext cx="337693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r>
              <a:rPr lang="en-US" altLang="en-US" sz="2800">
                <a:solidFill>
                  <a:schemeClr val="tx1"/>
                </a:solidFill>
                <a:latin typeface="Times New Roman" panose="02020603050405020304" pitchFamily="18" charset="0"/>
                <a:cs typeface="Times New Roman" panose="02020603050405020304" pitchFamily="18" charset="0"/>
              </a:rPr>
              <a:t>Chương trình </a:t>
            </a:r>
            <a:endParaRPr lang="en-US" altLang="en-US" sz="2800">
              <a:solidFill>
                <a:schemeClr val="tx1"/>
              </a:solidFill>
              <a:latin typeface="Times New Roman" panose="02020603050405020304" pitchFamily="18" charset="0"/>
              <a:cs typeface="Times New Roman" panose="02020603050405020304" pitchFamily="18" charset="0"/>
            </a:endParaRPr>
          </a:p>
          <a:p>
            <a:pPr algn="ctr" eaLnBrk="1" hangingPunct="1"/>
            <a:r>
              <a:rPr lang="en-US" altLang="en-US" sz="2800">
                <a:solidFill>
                  <a:schemeClr val="tx1"/>
                </a:solidFill>
                <a:latin typeface="Times New Roman" panose="02020603050405020304" pitchFamily="18" charset="0"/>
                <a:cs typeface="Times New Roman" panose="02020603050405020304" pitchFamily="18" charset="0"/>
              </a:rPr>
              <a:t>"Kiến tạo nhịp cầu" </a:t>
            </a:r>
            <a:endParaRPr lang="en-US" altLang="en-US" sz="28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box(in)">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box(in)">
                                      <p:cBhvr>
                                        <p:cTn id="22" dur="500"/>
                                        <p:tgtEl>
                                          <p:spTgt spid="3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bldLvl="0" autoUpdateAnimBg="0"/>
      <p:bldP spid="33797"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inh-nen-powerpoint-dong-vat-dep-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76200" y="2438400"/>
            <a:ext cx="8915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320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Kết luận:</a:t>
            </a:r>
            <a:r>
              <a:rPr lang="en-US" altLang="en-US" sz="32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3200" b="0" i="1">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Như vậy xung quanh chúng ta có rất nhiều người gặp khó khăn, hãy giúp đỡ họ bằng cách tham gia các hoạt động nhân đạo phù hợp với khả năng. Những giúp đỡ của các em dù ít dù nhiều sẽ giúp họ vượt qua khó khăn và có thêm nghị lực trong cuộc sống.</a:t>
            </a:r>
            <a:r>
              <a:rPr lang="en-US" altLang="en-US" sz="3200" b="0">
                <a:solidFill>
                  <a:schemeClr val="tx1"/>
                </a:solidFill>
                <a:latin typeface="Times New Roman" panose="02020603050405020304" pitchFamily="18" charset="0"/>
                <a:cs typeface="Times New Roman" panose="02020603050405020304" pitchFamily="18" charset="0"/>
                <a:sym typeface="Times New Roman" panose="02020603050405020304" pitchFamily="18" charset="0"/>
              </a:rPr>
              <a:t> </a:t>
            </a:r>
            <a:endParaRPr lang="en-US" altLang="en-US" sz="320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ox(in)">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inh-nen-dep-chu-de-dong-vat-cho-powerpoint-hinh-anh-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lide Number Placeholder 5"/>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r" eaLnBrk="1" hangingPunct="1"/>
            <a:fld id="{7DBCE9F8-7468-451B-8974-356F6E997D89}" type="slidenum">
              <a:rPr lang="en-US" altLang="en-US" sz="1400" b="0">
                <a:solidFill>
                  <a:schemeClr val="tx1"/>
                </a:solidFill>
                <a:latin typeface="Times New Roman" panose="02020603050405020304" pitchFamily="18" charset="0"/>
                <a:cs typeface="Times New Roman" panose="02020603050405020304" pitchFamily="18" charset="0"/>
              </a:rPr>
            </a:fld>
            <a:endParaRPr lang="en-US" altLang="en-US" sz="1400" b="0">
              <a:solidFill>
                <a:schemeClr val="tx1"/>
              </a:solidFill>
              <a:latin typeface="Times New Roman" panose="02020603050405020304" pitchFamily="18" charset="0"/>
              <a:cs typeface="Times New Roman" panose="02020603050405020304" pitchFamily="18" charset="0"/>
            </a:endParaRPr>
          </a:p>
        </p:txBody>
      </p:sp>
      <p:sp>
        <p:nvSpPr>
          <p:cNvPr id="35844" name="Rectangle 4"/>
          <p:cNvSpPr>
            <a:spLocks noChangeArrowheads="1"/>
          </p:cNvSpPr>
          <p:nvPr/>
        </p:nvSpPr>
        <p:spPr bwMode="auto">
          <a:xfrm>
            <a:off x="0" y="1524004"/>
            <a:ext cx="91440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4000">
                <a:solidFill>
                  <a:srgbClr val="3333FF"/>
                </a:solidFill>
                <a:latin typeface="Times New Roman" panose="02020603050405020304" pitchFamily="18" charset="0"/>
                <a:cs typeface="Times New Roman" panose="02020603050405020304" pitchFamily="18" charset="0"/>
              </a:rPr>
              <a:t>Giúp đỡ những người gặp khó khăn, hoạn nạn là việc làm nhân đạo mà mỗi người cần thực hiện.</a:t>
            </a:r>
            <a:endParaRPr lang="en-US" altLang="en-US" sz="4000">
              <a:solidFill>
                <a:srgbClr val="3333FF"/>
              </a:solidFill>
              <a:latin typeface="Times New Roman" panose="02020603050405020304" pitchFamily="18" charset="0"/>
              <a:cs typeface="Times New Roman" panose="02020603050405020304" pitchFamily="18" charset="0"/>
            </a:endParaRPr>
          </a:p>
        </p:txBody>
      </p:sp>
      <p:sp>
        <p:nvSpPr>
          <p:cNvPr id="35845" name="Rectangle 5"/>
          <p:cNvSpPr>
            <a:spLocks noChangeArrowheads="1"/>
          </p:cNvSpPr>
          <p:nvPr/>
        </p:nvSpPr>
        <p:spPr bwMode="auto">
          <a:xfrm>
            <a:off x="0" y="365760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600">
                <a:solidFill>
                  <a:srgbClr val="3333FF"/>
                </a:solidFill>
                <a:latin typeface="Times New Roman" panose="02020603050405020304" pitchFamily="18" charset="0"/>
                <a:cs typeface="Times New Roman" panose="02020603050405020304" pitchFamily="18" charset="0"/>
              </a:rPr>
              <a:t>- </a:t>
            </a:r>
            <a:r>
              <a:rPr lang="en-US" altLang="en-US" sz="3600" i="1">
                <a:solidFill>
                  <a:srgbClr val="3333FF"/>
                </a:solidFill>
                <a:latin typeface="Times New Roman" panose="02020603050405020304" pitchFamily="18" charset="0"/>
                <a:cs typeface="Times New Roman" panose="02020603050405020304" pitchFamily="18" charset="0"/>
              </a:rPr>
              <a:t>Thương người như thể thương thân.</a:t>
            </a:r>
            <a:endParaRPr lang="en-US" altLang="en-US" sz="3600" i="1">
              <a:solidFill>
                <a:srgbClr val="3333FF"/>
              </a:solidFill>
              <a:latin typeface="Times New Roman" panose="02020603050405020304" pitchFamily="18" charset="0"/>
              <a:cs typeface="Times New Roman" panose="02020603050405020304" pitchFamily="18" charset="0"/>
            </a:endParaRPr>
          </a:p>
          <a:p>
            <a:r>
              <a:rPr lang="en-US" altLang="en-US" sz="3600" i="1">
                <a:solidFill>
                  <a:srgbClr val="3333FF"/>
                </a:solidFill>
                <a:latin typeface="Times New Roman" panose="02020603050405020304" pitchFamily="18" charset="0"/>
                <a:cs typeface="Times New Roman" panose="02020603050405020304" pitchFamily="18" charset="0"/>
              </a:rPr>
              <a:t> - Lá lành đùm lá rách.</a:t>
            </a:r>
            <a:endParaRPr lang="en-US" altLang="en-US" sz="3600" i="1">
              <a:solidFill>
                <a:srgbClr val="3333FF"/>
              </a:solidFill>
              <a:latin typeface="Times New Roman" panose="02020603050405020304" pitchFamily="18" charset="0"/>
              <a:cs typeface="Times New Roman" panose="02020603050405020304" pitchFamily="18" charset="0"/>
            </a:endParaRPr>
          </a:p>
          <a:p>
            <a:r>
              <a:rPr lang="en-US" altLang="en-US" sz="3600">
                <a:solidFill>
                  <a:srgbClr val="3333FF"/>
                </a:solidFill>
                <a:latin typeface="Times New Roman" panose="02020603050405020304" pitchFamily="18" charset="0"/>
                <a:cs typeface="Times New Roman" panose="02020603050405020304" pitchFamily="18" charset="0"/>
              </a:rPr>
              <a:t>                         			Tục ngữ</a:t>
            </a:r>
            <a:endParaRPr lang="en-US" altLang="en-US" sz="3600">
              <a:solidFill>
                <a:srgbClr val="3333FF"/>
              </a:solidFill>
              <a:latin typeface="Times New Roman" panose="02020603050405020304" pitchFamily="18" charset="0"/>
              <a:cs typeface="Times New Roman" panose="02020603050405020304" pitchFamily="18" charset="0"/>
            </a:endParaRPr>
          </a:p>
        </p:txBody>
      </p:sp>
      <p:pic>
        <p:nvPicPr>
          <p:cNvPr id="48134" name="Picture 7" descr="BD20530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0"/>
            <a:ext cx="24003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WordArt 9"/>
          <p:cNvSpPr>
            <a:spLocks noChangeArrowheads="1" noChangeShapeType="1" noTextEdit="1"/>
          </p:cNvSpPr>
          <p:nvPr/>
        </p:nvSpPr>
        <p:spPr bwMode="auto">
          <a:xfrm>
            <a:off x="2743200" y="304800"/>
            <a:ext cx="2895600" cy="762000"/>
          </a:xfrm>
          <a:prstGeom prst="rect">
            <a:avLst/>
          </a:prstGeom>
        </p:spPr>
        <p:txBody>
          <a:bodyPr wrap="none" fromWordArt="1">
            <a:prstTxWarp prst="textCanDown">
              <a:avLst>
                <a:gd name="adj" fmla="val 14287"/>
              </a:avLst>
            </a:prstTxWarp>
          </a:bodyPr>
          <a:lstStyle/>
          <a:p>
            <a:r>
              <a:rPr 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Times New Roman" panose="02020603050405020304" pitchFamily="18" charset="0"/>
                <a:cs typeface="Times New Roman" panose="02020603050405020304" pitchFamily="18" charset="0"/>
              </a:rPr>
              <a:t>Ghi nhớ</a:t>
            </a:r>
            <a:endParaRPr 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Times New Roman" panose="02020603050405020304" pitchFamily="18" charset="0"/>
              <a:cs typeface="Times New Roman" panose="02020603050405020304" pitchFamily="18" charset="0"/>
            </a:endParaRPr>
          </a:p>
        </p:txBody>
      </p:sp>
      <p:pic>
        <p:nvPicPr>
          <p:cNvPr id="48136" name="Picture 24" descr="AG00130_"/>
          <p:cNvPicPr>
            <a:picLocks noChangeAspect="1" noChangeArrowheads="1"/>
          </p:cNvPicPr>
          <p:nvPr/>
        </p:nvPicPr>
        <p:blipFill>
          <a:blip r:embed="rId3"/>
          <a:srcRect/>
          <a:stretch>
            <a:fillRect/>
          </a:stretch>
        </p:blipFill>
        <p:spPr bwMode="auto">
          <a:xfrm rot="2970776">
            <a:off x="1128717" y="474667"/>
            <a:ext cx="40957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checkerboard(across)">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5845">
                                            <p:txEl>
                                              <p:pRg st="0" end="0"/>
                                            </p:txEl>
                                          </p:spTgt>
                                        </p:tgtEl>
                                        <p:attrNameLst>
                                          <p:attrName>style.visibility</p:attrName>
                                        </p:attrNameLst>
                                      </p:cBhvr>
                                      <p:to>
                                        <p:strVal val="visible"/>
                                      </p:to>
                                    </p:set>
                                    <p:anim calcmode="lin" valueType="num">
                                      <p:cBhvr additive="base">
                                        <p:cTn id="12" dur="500" fill="hold"/>
                                        <p:tgtEl>
                                          <p:spTgt spid="358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5845">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5845">
                                            <p:txEl>
                                              <p:pRg st="1" end="1"/>
                                            </p:txEl>
                                          </p:spTgt>
                                        </p:tgtEl>
                                        <p:attrNameLst>
                                          <p:attrName>style.visibility</p:attrName>
                                        </p:attrNameLst>
                                      </p:cBhvr>
                                      <p:to>
                                        <p:strVal val="visible"/>
                                      </p:to>
                                    </p:set>
                                    <p:anim calcmode="lin" valueType="num">
                                      <p:cBhvr additive="base">
                                        <p:cTn id="16" dur="500" fill="hold"/>
                                        <p:tgtEl>
                                          <p:spTgt spid="35845">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5845">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5845">
                                            <p:txEl>
                                              <p:pRg st="2" end="2"/>
                                            </p:txEl>
                                          </p:spTgt>
                                        </p:tgtEl>
                                        <p:attrNameLst>
                                          <p:attrName>style.visibility</p:attrName>
                                        </p:attrNameLst>
                                      </p:cBhvr>
                                      <p:to>
                                        <p:strVal val="visible"/>
                                      </p:to>
                                    </p:set>
                                    <p:anim calcmode="lin" valueType="num">
                                      <p:cBhvr additive="base">
                                        <p:cTn id="20" dur="500" fill="hold"/>
                                        <p:tgtEl>
                                          <p:spTgt spid="3584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584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0" descr="12959417037720_1t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12"/>
          <p:cNvSpPr txBox="1">
            <a:spLocks noChangeArrowheads="1"/>
          </p:cNvSpPr>
          <p:nvPr/>
        </p:nvSpPr>
        <p:spPr bwMode="auto">
          <a:xfrm>
            <a:off x="5715000" y="457204"/>
            <a:ext cx="2362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000" u="sng">
                <a:solidFill>
                  <a:srgbClr val="FF0066"/>
                </a:solidFill>
                <a:latin typeface="Times New Roman" panose="02020603050405020304" pitchFamily="18" charset="0"/>
                <a:cs typeface="Times New Roman" panose="02020603050405020304" pitchFamily="18" charset="0"/>
              </a:rPr>
              <a:t>TRÒ CHƠI:</a:t>
            </a:r>
            <a:r>
              <a:rPr lang="en-US" altLang="en-US" sz="3000">
                <a:solidFill>
                  <a:srgbClr val="FF0066"/>
                </a:solidFill>
                <a:latin typeface="Times New Roman" panose="02020603050405020304" pitchFamily="18" charset="0"/>
                <a:cs typeface="Times New Roman" panose="02020603050405020304" pitchFamily="18" charset="0"/>
              </a:rPr>
              <a:t> </a:t>
            </a:r>
            <a:endParaRPr lang="en-US" altLang="en-US" sz="3000">
              <a:solidFill>
                <a:srgbClr val="006600"/>
              </a:solidFill>
              <a:latin typeface="Times New Roman" panose="02020603050405020304" pitchFamily="18" charset="0"/>
              <a:cs typeface="Times New Roman" panose="02020603050405020304" pitchFamily="18" charset="0"/>
            </a:endParaRPr>
          </a:p>
        </p:txBody>
      </p:sp>
      <p:sp>
        <p:nvSpPr>
          <p:cNvPr id="36868" name="WordArt 13"/>
          <p:cNvSpPr>
            <a:spLocks noChangeArrowheads="1" noChangeShapeType="1" noTextEdit="1"/>
          </p:cNvSpPr>
          <p:nvPr/>
        </p:nvSpPr>
        <p:spPr bwMode="auto">
          <a:xfrm>
            <a:off x="3409950" y="990604"/>
            <a:ext cx="5734050" cy="1641475"/>
          </a:xfrm>
          <a:prstGeom prst="rect">
            <a:avLst/>
          </a:prstGeom>
        </p:spPr>
        <p:txBody>
          <a:bodyPr wrap="none" fromWordArt="1">
            <a:prstTxWarp prst="textCurveDown">
              <a:avLst>
                <a:gd name="adj" fmla="val 43477"/>
              </a:avLst>
            </a:prstTxWarp>
          </a:bodyPr>
          <a:lstStyle/>
          <a:p>
            <a:r>
              <a:rPr lang="vi-VN" sz="3600" kern="10">
                <a:ln w="9525">
                  <a:solidFill>
                    <a:srgbClr val="0000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18900000" scaled="1"/>
                </a:gradFill>
                <a:latin typeface="Times New Roman" panose="02020603050405020304" pitchFamily="18" charset="0"/>
                <a:cs typeface="Times New Roman" panose="02020603050405020304" pitchFamily="18" charset="0"/>
              </a:rPr>
              <a:t>Ai nhanh? Ai </a:t>
            </a:r>
            <a:r>
              <a:rPr lang="vi-VN" sz="3600" kern="10">
                <a:ln w="9525">
                  <a:solidFill>
                    <a:srgbClr val="0000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18900000" scaled="1"/>
                </a:gradFill>
                <a:latin typeface="Times New Roman" panose="02020603050405020304" pitchFamily="18" charset="0"/>
                <a:cs typeface="Times New Roman" panose="02020603050405020304" pitchFamily="18" charset="0"/>
              </a:rPr>
              <a:t>đúng?</a:t>
            </a:r>
            <a:endParaRPr lang="vi-VN" sz="3600" kern="10">
              <a:ln w="9525">
                <a:solidFill>
                  <a:srgbClr val="000000"/>
                </a:solidFill>
                <a:round/>
              </a:ln>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18900000" scaled="1"/>
              </a:gradFill>
              <a:latin typeface="Times New Roman" panose="02020603050405020304" pitchFamily="18" charset="0"/>
              <a:cs typeface="Times New Roman" panose="02020603050405020304" pitchFamily="18" charset="0"/>
            </a:endParaRPr>
          </a:p>
        </p:txBody>
      </p:sp>
      <p:pic>
        <p:nvPicPr>
          <p:cNvPr id="49157" name="Picture 8" descr="1207781_5311928.gif"/>
          <p:cNvPicPr>
            <a:picLocks noChangeAspect="1" noChangeArrowheads="1"/>
          </p:cNvPicPr>
          <p:nvPr/>
        </p:nvPicPr>
        <p:blipFill>
          <a:blip r:embed="rId2"/>
          <a:srcRect/>
          <a:stretch>
            <a:fillRect/>
          </a:stretch>
        </p:blipFill>
        <p:spPr bwMode="auto">
          <a:xfrm>
            <a:off x="0" y="3657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867"/>
                                        </p:tgtEl>
                                        <p:attrNameLst>
                                          <p:attrName>style.visibility</p:attrName>
                                        </p:attrNameLst>
                                      </p:cBhvr>
                                      <p:to>
                                        <p:strVal val="visible"/>
                                      </p:to>
                                    </p:set>
                                    <p:anim by="(-#ppt_w*2)" calcmode="lin" valueType="num">
                                      <p:cBhvr rctx="PPT">
                                        <p:cTn id="7" dur="500" autoRev="1" fill="hold">
                                          <p:stCondLst>
                                            <p:cond delay="0"/>
                                          </p:stCondLst>
                                        </p:cTn>
                                        <p:tgtEl>
                                          <p:spTgt spid="36867"/>
                                        </p:tgtEl>
                                        <p:attrNameLst>
                                          <p:attrName>ppt_w</p:attrName>
                                        </p:attrNameLst>
                                      </p:cBhvr>
                                    </p:anim>
                                    <p:anim by="(#ppt_w*0.50)" calcmode="lin" valueType="num">
                                      <p:cBhvr>
                                        <p:cTn id="8" dur="500" decel="50000" autoRev="1" fill="hold">
                                          <p:stCondLst>
                                            <p:cond delay="0"/>
                                          </p:stCondLst>
                                        </p:cTn>
                                        <p:tgtEl>
                                          <p:spTgt spid="36867"/>
                                        </p:tgtEl>
                                        <p:attrNameLst>
                                          <p:attrName>ppt_x</p:attrName>
                                        </p:attrNameLst>
                                      </p:cBhvr>
                                    </p:anim>
                                    <p:anim from="(-#ppt_h/2)" to="(#ppt_y)" calcmode="lin" valueType="num">
                                      <p:cBhvr>
                                        <p:cTn id="9" dur="1000" fill="hold">
                                          <p:stCondLst>
                                            <p:cond delay="0"/>
                                          </p:stCondLst>
                                        </p:cTn>
                                        <p:tgtEl>
                                          <p:spTgt spid="36867"/>
                                        </p:tgtEl>
                                        <p:attrNameLst>
                                          <p:attrName>ppt_y</p:attrName>
                                        </p:attrNameLst>
                                      </p:cBhvr>
                                    </p:anim>
                                    <p:animRot by="21600000">
                                      <p:cBhvr>
                                        <p:cTn id="10" dur="1000" fill="hold">
                                          <p:stCondLst>
                                            <p:cond delay="0"/>
                                          </p:stCondLst>
                                        </p:cTn>
                                        <p:tgtEl>
                                          <p:spTgt spid="3686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36868"/>
                                        </p:tgtEl>
                                        <p:attrNameLst>
                                          <p:attrName>style.visibility</p:attrName>
                                        </p:attrNameLst>
                                      </p:cBhvr>
                                      <p:to>
                                        <p:strVal val="visible"/>
                                      </p:to>
                                    </p:set>
                                    <p:anim calcmode="lin" valueType="num">
                                      <p:cBhvr>
                                        <p:cTn id="15" dur="1000" fill="hold"/>
                                        <p:tgtEl>
                                          <p:spTgt spid="36868"/>
                                        </p:tgtEl>
                                        <p:attrNameLst>
                                          <p:attrName>ppt_x</p:attrName>
                                        </p:attrNameLst>
                                      </p:cBhvr>
                                      <p:tavLst>
                                        <p:tav tm="0">
                                          <p:val>
                                            <p:strVal val="#ppt_x-.2"/>
                                          </p:val>
                                        </p:tav>
                                        <p:tav tm="100000">
                                          <p:val>
                                            <p:strVal val="#ppt_x"/>
                                          </p:val>
                                        </p:tav>
                                      </p:tavLst>
                                    </p:anim>
                                    <p:anim calcmode="lin" valueType="num">
                                      <p:cBhvr>
                                        <p:cTn id="16" dur="1000" fill="hold"/>
                                        <p:tgtEl>
                                          <p:spTgt spid="3686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6868"/>
                                        </p:tgtEl>
                                      </p:cBhvr>
                                    </p:animEffect>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0" y="2971800"/>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3200" b="0">
                <a:solidFill>
                  <a:srgbClr val="3333FF"/>
                </a:solidFill>
                <a:latin typeface="Times New Roman" panose="02020603050405020304" pitchFamily="18" charset="0"/>
                <a:cs typeface="Times New Roman" panose="02020603050405020304" pitchFamily="18" charset="0"/>
              </a:rPr>
              <a:t>       </a:t>
            </a:r>
            <a:r>
              <a:rPr lang="en-US" altLang="en-US" sz="3200" u="sng">
                <a:solidFill>
                  <a:srgbClr val="FF3300"/>
                </a:solidFill>
                <a:latin typeface="Times New Roman" panose="02020603050405020304" pitchFamily="18" charset="0"/>
                <a:cs typeface="Times New Roman" panose="02020603050405020304" pitchFamily="18" charset="0"/>
              </a:rPr>
              <a:t>Trả lời :</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a:solidFill>
                  <a:srgbClr val="3333FF"/>
                </a:solidFill>
                <a:latin typeface="Times New Roman" panose="02020603050405020304" pitchFamily="18" charset="0"/>
                <a:cs typeface="Times New Roman" panose="02020603050405020304" pitchFamily="18" charset="0"/>
              </a:rPr>
              <a:t>Bầu ơi thương lấy bí cùng</a:t>
            </a:r>
            <a:endParaRPr lang="en-US" altLang="en-US" sz="3200">
              <a:solidFill>
                <a:srgbClr val="3333FF"/>
              </a:solidFill>
              <a:latin typeface="Times New Roman" panose="02020603050405020304" pitchFamily="18" charset="0"/>
              <a:cs typeface="Times New Roman" panose="02020603050405020304" pitchFamily="18" charset="0"/>
            </a:endParaRPr>
          </a:p>
          <a:p>
            <a:pPr algn="just" eaLnBrk="1" hangingPunct="1"/>
            <a:r>
              <a:rPr lang="en-US" altLang="en-US" sz="3200">
                <a:solidFill>
                  <a:srgbClr val="3333FF"/>
                </a:solidFill>
                <a:latin typeface="Times New Roman" panose="02020603050405020304" pitchFamily="18" charset="0"/>
                <a:cs typeface="Times New Roman" panose="02020603050405020304" pitchFamily="18" charset="0"/>
              </a:rPr>
              <a:t>Tuy rằng khác giống nhưng chung một giàn.</a:t>
            </a:r>
            <a:r>
              <a:rPr lang="en-US" altLang="en-US" sz="3200" b="0">
                <a:solidFill>
                  <a:schemeClr val="tx1"/>
                </a:solidFill>
                <a:latin typeface="Times New Roman" panose="02020603050405020304" pitchFamily="18" charset="0"/>
                <a:cs typeface="Times New Roman" panose="02020603050405020304" pitchFamily="18" charset="0"/>
              </a:rPr>
              <a:t>                  </a:t>
            </a:r>
            <a:endParaRPr lang="en-US" altLang="en-US" sz="3200" b="0">
              <a:solidFill>
                <a:schemeClr val="tx1"/>
              </a:solidFill>
              <a:latin typeface="Times New Roman" panose="02020603050405020304" pitchFamily="18" charset="0"/>
              <a:cs typeface="Times New Roman" panose="02020603050405020304" pitchFamily="18" charset="0"/>
            </a:endParaRPr>
          </a:p>
        </p:txBody>
      </p:sp>
      <p:sp>
        <p:nvSpPr>
          <p:cNvPr id="51203" name="AutoShape 5"/>
          <p:cNvSpPr>
            <a:spLocks noChangeArrowheads="1"/>
          </p:cNvSpPr>
          <p:nvPr/>
        </p:nvSpPr>
        <p:spPr bwMode="auto">
          <a:xfrm>
            <a:off x="152400" y="304800"/>
            <a:ext cx="8593138" cy="2281238"/>
          </a:xfrm>
          <a:prstGeom prst="roundRect">
            <a:avLst>
              <a:gd name="adj" fmla="val 16667"/>
            </a:avLst>
          </a:prstGeom>
          <a:solidFill>
            <a:schemeClr val="bg1">
              <a:alpha val="56862"/>
            </a:scheme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indent="9144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a:r>
              <a:rPr lang="en-US" altLang="en-US" sz="3200">
                <a:solidFill>
                  <a:srgbClr val="FF3300"/>
                </a:solidFill>
                <a:latin typeface="Times New Roman" panose="02020603050405020304" pitchFamily="18" charset="0"/>
                <a:cs typeface="Times New Roman" panose="02020603050405020304" pitchFamily="18" charset="0"/>
              </a:rPr>
              <a:t>Câu hỏi: Đây là câu ca dao có 14 tiếng lấy hình ảnh hai loại cây được trồng trên giàn để khuyên nhủ chúng ta về tình thương yêu đồng loại?</a:t>
            </a:r>
            <a:endParaRPr lang="en-US" altLang="en-US" sz="3200">
              <a:solidFill>
                <a:srgbClr val="FF3300"/>
              </a:solidFill>
              <a:latin typeface="Times New Roman" panose="02020603050405020304" pitchFamily="18" charset="0"/>
              <a:cs typeface="Times New Roman" panose="02020603050405020304" pitchFamily="18" charset="0"/>
            </a:endParaRPr>
          </a:p>
        </p:txBody>
      </p:sp>
      <p:sp>
        <p:nvSpPr>
          <p:cNvPr id="51204" name="AutoShape 6">
            <a:hlinkClick r:id="rId1" action="ppaction://hlinksldjump" highlightClick="1"/>
          </p:cNvPr>
          <p:cNvSpPr>
            <a:spLocks noChangeArrowheads="1"/>
          </p:cNvSpPr>
          <p:nvPr/>
        </p:nvSpPr>
        <p:spPr bwMode="auto">
          <a:xfrm>
            <a:off x="7924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a:endParaRPr lang="vi-VN" altLang="en-US">
              <a:latin typeface="Times New Roman" panose="02020603050405020304" pitchFamily="18" charset="0"/>
              <a:cs typeface="Times New Roman" panose="02020603050405020304" pitchFamily="18" charset="0"/>
            </a:endParaRPr>
          </a:p>
        </p:txBody>
      </p:sp>
      <p:pic>
        <p:nvPicPr>
          <p:cNvPr id="38917" name="Picture 9" descr="C:\Users\Administrator\Desktop\bau-b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4" y="4495800"/>
            <a:ext cx="3573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heel(1)">
                                      <p:cBhvr>
                                        <p:cTn id="7" dur="2000"/>
                                        <p:tgtEl>
                                          <p:spTgt spid="389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barn(inHorizontal)">
                                      <p:cBhvr>
                                        <p:cTn id="12" dur="500"/>
                                        <p:tgtEl>
                                          <p:spTgt spid="3891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inh-nen-powerpoint-dong-vat-dep-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hinh-nen-powerpoint-dong-vat-dep-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7" descr="GreenWall2009-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 Box 2"/>
          <p:cNvSpPr txBox="1">
            <a:spLocks noChangeArrowheads="1"/>
          </p:cNvSpPr>
          <p:nvPr/>
        </p:nvSpPr>
        <p:spPr bwMode="auto">
          <a:xfrm>
            <a:off x="119067" y="3048000"/>
            <a:ext cx="90249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200" u="sng">
                <a:solidFill>
                  <a:srgbClr val="FF3300"/>
                </a:solidFill>
                <a:latin typeface="Times New Roman" panose="02020603050405020304" pitchFamily="18" charset="0"/>
                <a:cs typeface="Times New Roman" panose="02020603050405020304" pitchFamily="18" charset="0"/>
              </a:rPr>
              <a:t>Trả lời :</a:t>
            </a:r>
            <a:r>
              <a:rPr lang="en-US" altLang="en-US" sz="3600">
                <a:solidFill>
                  <a:srgbClr val="3333FF"/>
                </a:solidFill>
                <a:latin typeface="Times New Roman" panose="02020603050405020304" pitchFamily="18" charset="0"/>
                <a:cs typeface="Times New Roman" panose="02020603050405020304" pitchFamily="18" charset="0"/>
              </a:rPr>
              <a:t> Một con ngựa đau, cả tàu bỏ cỏ</a:t>
            </a:r>
            <a:endParaRPr lang="en-US" altLang="en-US" sz="3600">
              <a:solidFill>
                <a:srgbClr val="3333FF"/>
              </a:solidFill>
              <a:latin typeface="Times New Roman" panose="02020603050405020304" pitchFamily="18" charset="0"/>
              <a:cs typeface="Times New Roman" panose="02020603050405020304" pitchFamily="18" charset="0"/>
            </a:endParaRPr>
          </a:p>
        </p:txBody>
      </p:sp>
      <p:pic>
        <p:nvPicPr>
          <p:cNvPr id="39942" name="Picture 3" descr="HORSE">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208467"/>
            <a:ext cx="3276600"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5"/>
          <p:cNvSpPr txBox="1">
            <a:spLocks noChangeArrowheads="1"/>
          </p:cNvSpPr>
          <p:nvPr/>
        </p:nvSpPr>
        <p:spPr bwMode="auto">
          <a:xfrm>
            <a:off x="381000" y="381000"/>
            <a:ext cx="8534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6545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r>
              <a:rPr lang="en-US" altLang="en-US" sz="3200" b="0">
                <a:solidFill>
                  <a:srgbClr val="3333FF"/>
                </a:solidFill>
                <a:latin typeface="Times New Roman" panose="02020603050405020304" pitchFamily="18" charset="0"/>
                <a:cs typeface="Times New Roman" panose="02020603050405020304" pitchFamily="18" charset="0"/>
              </a:rPr>
              <a:t> </a:t>
            </a:r>
            <a:r>
              <a:rPr lang="en-US" altLang="en-US" sz="3200" u="sng">
                <a:solidFill>
                  <a:schemeClr val="accent2"/>
                </a:solidFill>
                <a:latin typeface="Times New Roman" panose="02020603050405020304" pitchFamily="18" charset="0"/>
                <a:cs typeface="Times New Roman" panose="02020603050405020304" pitchFamily="18" charset="0"/>
              </a:rPr>
              <a:t>Câu hỏi</a:t>
            </a:r>
            <a:r>
              <a:rPr lang="en-US" altLang="en-US" sz="3200">
                <a:solidFill>
                  <a:schemeClr val="accent2"/>
                </a:solidFill>
                <a:latin typeface="Times New Roman" panose="02020603050405020304" pitchFamily="18" charset="0"/>
                <a:cs typeface="Times New Roman" panose="02020603050405020304" pitchFamily="18" charset="0"/>
              </a:rPr>
              <a:t>:</a:t>
            </a:r>
            <a:r>
              <a:rPr lang="en-US" altLang="en-US" sz="3200">
                <a:solidFill>
                  <a:srgbClr val="FF3300"/>
                </a:solidFill>
                <a:latin typeface="Times New Roman" panose="02020603050405020304" pitchFamily="18" charset="0"/>
                <a:cs typeface="Times New Roman" panose="02020603050405020304" pitchFamily="18" charset="0"/>
              </a:rPr>
              <a:t> Đây là câu tục ngữ có 8 tiếng nói về sự cảm thông, đồng lòng trong một tập thể.</a:t>
            </a:r>
            <a:endParaRPr lang="en-US" altLang="en-US" sz="1800">
              <a:solidFill>
                <a:schemeClr val="tx1"/>
              </a:solidFill>
              <a:latin typeface="Times New Roman" panose="02020603050405020304" pitchFamily="18" charset="0"/>
              <a:cs typeface="Times New Roman" panose="02020603050405020304" pitchFamily="18" charset="0"/>
            </a:endParaRPr>
          </a:p>
        </p:txBody>
      </p:sp>
      <p:sp>
        <p:nvSpPr>
          <p:cNvPr id="52232" name="AutoShape 6">
            <a:hlinkClick r:id="rId5" action="ppaction://hlinksldjump" highlightClick="1"/>
          </p:cNvPr>
          <p:cNvSpPr>
            <a:spLocks noChangeArrowheads="1"/>
          </p:cNvSpPr>
          <p:nvPr/>
        </p:nvSpPr>
        <p:spPr bwMode="auto">
          <a:xfrm>
            <a:off x="7924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1000" fill="hold"/>
                                        <p:tgtEl>
                                          <p:spTgt spid="39942"/>
                                        </p:tgtEl>
                                        <p:attrNameLst>
                                          <p:attrName>ppt_w</p:attrName>
                                        </p:attrNameLst>
                                      </p:cBhvr>
                                      <p:tavLst>
                                        <p:tav tm="0">
                                          <p:val>
                                            <p:strVal val="#ppt_w*0.70"/>
                                          </p:val>
                                        </p:tav>
                                        <p:tav tm="100000">
                                          <p:val>
                                            <p:strVal val="#ppt_w"/>
                                          </p:val>
                                        </p:tav>
                                      </p:tavLst>
                                    </p:anim>
                                    <p:anim calcmode="lin" valueType="num">
                                      <p:cBhvr>
                                        <p:cTn id="8" dur="1000" fill="hold"/>
                                        <p:tgtEl>
                                          <p:spTgt spid="39942"/>
                                        </p:tgtEl>
                                        <p:attrNameLst>
                                          <p:attrName>ppt_h</p:attrName>
                                        </p:attrNameLst>
                                      </p:cBhvr>
                                      <p:tavLst>
                                        <p:tav tm="0">
                                          <p:val>
                                            <p:strVal val="#ppt_h"/>
                                          </p:val>
                                        </p:tav>
                                        <p:tav tm="100000">
                                          <p:val>
                                            <p:strVal val="#ppt_h"/>
                                          </p:val>
                                        </p:tav>
                                      </p:tavLst>
                                    </p:anim>
                                    <p:animEffect transition="in" filter="fade">
                                      <p:cBhvr>
                                        <p:cTn id="9" dur="1000"/>
                                        <p:tgtEl>
                                          <p:spTgt spid="3994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39941"/>
                                        </p:tgtEl>
                                        <p:attrNameLst>
                                          <p:attrName>style.visibility</p:attrName>
                                        </p:attrNameLst>
                                      </p:cBhvr>
                                      <p:to>
                                        <p:strVal val="visible"/>
                                      </p:to>
                                    </p:set>
                                    <p:animEffect transition="in" filter="barn(inHorizontal)">
                                      <p:cBhvr>
                                        <p:cTn id="14" dur="500"/>
                                        <p:tgtEl>
                                          <p:spTgt spid="39941"/>
                                        </p:tgtEl>
                                      </p:cBhvr>
                                    </p:animEffect>
                                  </p:childTnLst>
                                  <p:subTnLst>
                                    <p:audio>
                                      <p:cMediaNode>
                                        <p:cTn display="0" masterRel="sameClick">
                                          <p:stCondLst>
                                            <p:cond evt="begin" delay="0">
                                              <p:tn val="12"/>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6" descr="Flower-Vector-103"/>
          <p:cNvPicPr>
            <a:picLocks noChangeAspect="1" noChangeArrowheads="1"/>
          </p:cNvPicPr>
          <p:nvPr/>
        </p:nvPicPr>
        <p:blipFill>
          <a:blip r:embed="rId1">
            <a:extLst>
              <a:ext uri="{28A0092B-C50C-407E-A947-70E740481C1C}">
                <a14:useLocalDpi xmlns:a14="http://schemas.microsoft.com/office/drawing/2010/main" val="0"/>
              </a:ext>
            </a:extLst>
          </a:blip>
          <a:srcRect l="20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2"/>
          <p:cNvSpPr txBox="1">
            <a:spLocks noChangeArrowheads="1"/>
          </p:cNvSpPr>
          <p:nvPr/>
        </p:nvSpPr>
        <p:spPr bwMode="auto">
          <a:xfrm>
            <a:off x="609600" y="2743200"/>
            <a:ext cx="8153400" cy="641350"/>
          </a:xfrm>
          <a:prstGeom prst="rect">
            <a:avLst/>
          </a:prstGeom>
          <a:noFill/>
          <a:ln w="9525">
            <a:noFill/>
            <a:miter lim="800000"/>
          </a:ln>
        </p:spPr>
        <p:txBody>
          <a:bodyPr>
            <a:spAutoFit/>
          </a:bodyPr>
          <a:lstStyle/>
          <a:p>
            <a:pPr>
              <a:defRPr/>
            </a:pPr>
            <a:r>
              <a:rPr lang="en-US" sz="3200" u="sng">
                <a:solidFill>
                  <a:srgbClr val="FF3300"/>
                </a:solidFill>
                <a:latin typeface="Times New Roman" panose="02020603050405020304" pitchFamily="18" charset="0"/>
                <a:cs typeface="Times New Roman" panose="02020603050405020304" pitchFamily="18" charset="0"/>
              </a:rPr>
              <a:t>Trả lời :</a:t>
            </a:r>
            <a:r>
              <a:rPr lang="en-US" sz="1800" b="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3600">
                <a:solidFill>
                  <a:srgbClr val="3333FF"/>
                </a:solidFill>
                <a:latin typeface="Times New Roman" panose="02020603050405020304" pitchFamily="18" charset="0"/>
                <a:cs typeface="Times New Roman" panose="02020603050405020304" pitchFamily="18" charset="0"/>
              </a:rPr>
              <a:t>Lá lành đùm lá rách</a:t>
            </a:r>
            <a:endParaRPr lang="en-US" sz="3600">
              <a:solidFill>
                <a:srgbClr val="3333FF"/>
              </a:solidFill>
              <a:latin typeface="Times New Roman" panose="02020603050405020304" pitchFamily="18" charset="0"/>
              <a:cs typeface="Times New Roman" panose="02020603050405020304" pitchFamily="18" charset="0"/>
            </a:endParaRPr>
          </a:p>
        </p:txBody>
      </p:sp>
      <p:sp>
        <p:nvSpPr>
          <p:cNvPr id="53252" name="AutoShape 5"/>
          <p:cNvSpPr>
            <a:spLocks noChangeArrowheads="1"/>
          </p:cNvSpPr>
          <p:nvPr/>
        </p:nvSpPr>
        <p:spPr bwMode="auto">
          <a:xfrm>
            <a:off x="457200" y="304804"/>
            <a:ext cx="7926388" cy="1736725"/>
          </a:xfrm>
          <a:prstGeom prst="roundRect">
            <a:avLst>
              <a:gd name="adj" fmla="val 16667"/>
            </a:avLst>
          </a:prstGeom>
          <a:solidFill>
            <a:schemeClr val="bg1">
              <a:alpha val="56862"/>
            </a:schemeClr>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indent="46545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200" b="0">
                <a:solidFill>
                  <a:schemeClr val="tx1"/>
                </a:solidFill>
                <a:latin typeface="Times New Roman" panose="02020603050405020304" pitchFamily="18" charset="0"/>
                <a:cs typeface="Times New Roman" panose="02020603050405020304" pitchFamily="18" charset="0"/>
              </a:rPr>
              <a:t> Câu hỏi: Đây là một câu thành ngữ có 5 tiếng nói về sự đùm bọc lẫn nhau trong cộng đồng?</a:t>
            </a:r>
            <a:endParaRPr lang="en-US" altLang="en-US" sz="3200" b="0">
              <a:solidFill>
                <a:schemeClr val="tx1"/>
              </a:solidFill>
              <a:latin typeface="Times New Roman" panose="02020603050405020304" pitchFamily="18" charset="0"/>
              <a:cs typeface="Times New Roman" panose="02020603050405020304" pitchFamily="18" charset="0"/>
            </a:endParaRPr>
          </a:p>
        </p:txBody>
      </p:sp>
      <p:sp>
        <p:nvSpPr>
          <p:cNvPr id="53253" name="AutoShape 6">
            <a:hlinkClick r:id="rId2" action="ppaction://hlinksldjump" highlightClick="1"/>
          </p:cNvPr>
          <p:cNvSpPr>
            <a:spLocks noChangeArrowheads="1"/>
          </p:cNvSpPr>
          <p:nvPr/>
        </p:nvSpPr>
        <p:spPr bwMode="auto">
          <a:xfrm>
            <a:off x="7924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pic>
        <p:nvPicPr>
          <p:cNvPr id="40966" name="Picture 9" descr="C:\Users\Administrator\Desktop\la-lanh-dum-la-ra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429004"/>
            <a:ext cx="49530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heel(1)">
                                      <p:cBhvr>
                                        <p:cTn id="7" dur="20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barn(inHorizontal)">
                                      <p:cBhvr>
                                        <p:cTn id="12" dur="500"/>
                                        <p:tgtEl>
                                          <p:spTgt spid="40963"/>
                                        </p:tgtEl>
                                      </p:cBhvr>
                                    </p:animEffect>
                                  </p:childTnLst>
                                  <p:subTnLst>
                                    <p:audio>
                                      <p:cMediaNode>
                                        <p:cTn display="0" masterRel="sameClick">
                                          <p:stCondLst>
                                            <p:cond evt="begin" delay="0">
                                              <p:tn val="10"/>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ac-mau-hinh-nen-slide-powerpoint-2013-dep-nhat-theo-chu-de-anh-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AutoShape 6">
            <a:hlinkClick r:id="rId2" action="ppaction://hlinksldjump" highlightClick="1"/>
          </p:cNvPr>
          <p:cNvSpPr>
            <a:spLocks noChangeArrowheads="1"/>
          </p:cNvSpPr>
          <p:nvPr/>
        </p:nvSpPr>
        <p:spPr bwMode="auto">
          <a:xfrm>
            <a:off x="7924800" y="6019800"/>
            <a:ext cx="838200" cy="533400"/>
          </a:xfrm>
          <a:prstGeom prst="actionButtonHome">
            <a:avLst/>
          </a:prstGeom>
          <a:gradFill rotWithShape="1">
            <a:gsLst>
              <a:gs pos="0">
                <a:srgbClr val="FF0000"/>
              </a:gs>
              <a:gs pos="100000">
                <a:srgbClr val="FFF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endParaRPr lang="vi-VN" altLang="en-US">
              <a:latin typeface="Times New Roman" panose="02020603050405020304" pitchFamily="18" charset="0"/>
              <a:cs typeface="Times New Roman" panose="02020603050405020304" pitchFamily="18" charset="0"/>
            </a:endParaRPr>
          </a:p>
        </p:txBody>
      </p:sp>
      <p:sp>
        <p:nvSpPr>
          <p:cNvPr id="54276" name="Rectangle 1"/>
          <p:cNvSpPr>
            <a:spLocks noChangeArrowheads="1"/>
          </p:cNvSpPr>
          <p:nvPr/>
        </p:nvSpPr>
        <p:spPr bwMode="auto">
          <a:xfrm>
            <a:off x="533400" y="304800"/>
            <a:ext cx="861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9144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r>
              <a:rPr lang="en-US" altLang="en-US" sz="3600" u="sng">
                <a:solidFill>
                  <a:schemeClr val="accent2"/>
                </a:solidFill>
                <a:latin typeface="Times New Roman" panose="02020603050405020304" pitchFamily="18" charset="0"/>
                <a:cs typeface="Times New Roman" panose="02020603050405020304" pitchFamily="18" charset="0"/>
              </a:rPr>
              <a:t>Câu hỏi</a:t>
            </a:r>
            <a:r>
              <a:rPr lang="en-US" altLang="en-US" sz="3600">
                <a:solidFill>
                  <a:schemeClr val="accent2"/>
                </a:solidFill>
                <a:latin typeface="Times New Roman" panose="02020603050405020304" pitchFamily="18" charset="0"/>
                <a:cs typeface="Times New Roman" panose="02020603050405020304" pitchFamily="18" charset="0"/>
              </a:rPr>
              <a:t>:</a:t>
            </a:r>
            <a:r>
              <a:rPr lang="en-US" altLang="en-US" sz="3600">
                <a:solidFill>
                  <a:srgbClr val="FF3300"/>
                </a:solidFill>
                <a:latin typeface="Times New Roman" panose="02020603050405020304" pitchFamily="18" charset="0"/>
                <a:cs typeface="Times New Roman" panose="02020603050405020304" pitchFamily="18" charset="0"/>
              </a:rPr>
              <a:t> </a:t>
            </a:r>
            <a:r>
              <a:rPr lang="vi-VN" altLang="en-US" sz="3600">
                <a:solidFill>
                  <a:srgbClr val="FF3300"/>
                </a:solidFill>
                <a:latin typeface="Times New Roman" panose="02020603050405020304" pitchFamily="18" charset="0"/>
                <a:cs typeface="Times New Roman" panose="02020603050405020304" pitchFamily="18" charset="0"/>
              </a:rPr>
              <a:t>Đây là câu thành ngữ có 9 tiếng nói về sự giúp đỡ cần thiết của con người khi đói.</a:t>
            </a:r>
            <a:endParaRPr lang="vi-VN" altLang="en-US" sz="3600">
              <a:solidFill>
                <a:srgbClr val="FF3300"/>
              </a:solidFill>
              <a:latin typeface="Times New Roman" panose="02020603050405020304" pitchFamily="18" charset="0"/>
              <a:cs typeface="Times New Roman" panose="02020603050405020304" pitchFamily="18" charset="0"/>
            </a:endParaRPr>
          </a:p>
        </p:txBody>
      </p:sp>
      <p:sp>
        <p:nvSpPr>
          <p:cNvPr id="41989" name="Rectangle 7"/>
          <p:cNvSpPr>
            <a:spLocks noChangeArrowheads="1"/>
          </p:cNvSpPr>
          <p:nvPr/>
        </p:nvSpPr>
        <p:spPr bwMode="auto">
          <a:xfrm>
            <a:off x="685800" y="2133600"/>
            <a:ext cx="8458200" cy="1261884"/>
          </a:xfrm>
          <a:prstGeom prst="rect">
            <a:avLst/>
          </a:prstGeom>
          <a:noFill/>
          <a:ln w="9525">
            <a:noFill/>
            <a:miter lim="800000"/>
          </a:ln>
        </p:spPr>
        <p:txBody>
          <a:bodyPr>
            <a:spAutoFit/>
          </a:bodyPr>
          <a:lstStyle/>
          <a:p>
            <a:pPr>
              <a:defRPr/>
            </a:pPr>
            <a:r>
              <a:rPr lang="en-US" altLang="en-US" sz="3600" u="sng" dirty="0" err="1">
                <a:solidFill>
                  <a:srgbClr val="FF3300"/>
                </a:solidFill>
                <a:latin typeface="Times New Roman" panose="02020603050405020304" pitchFamily="18" charset="0"/>
                <a:cs typeface="Times New Roman" panose="02020603050405020304" pitchFamily="18" charset="0"/>
              </a:rPr>
              <a:t>Trả</a:t>
            </a:r>
            <a:r>
              <a:rPr lang="en-US" altLang="en-US" sz="3600" u="sng" dirty="0">
                <a:solidFill>
                  <a:srgbClr val="FF3300"/>
                </a:solidFill>
                <a:latin typeface="Times New Roman" panose="02020603050405020304" pitchFamily="18" charset="0"/>
                <a:cs typeface="Times New Roman" panose="02020603050405020304" pitchFamily="18" charset="0"/>
              </a:rPr>
              <a:t> </a:t>
            </a:r>
            <a:r>
              <a:rPr lang="en-US" altLang="en-US" sz="3600" u="sng" dirty="0" err="1">
                <a:solidFill>
                  <a:srgbClr val="FF3300"/>
                </a:solidFill>
                <a:latin typeface="Times New Roman" panose="02020603050405020304" pitchFamily="18" charset="0"/>
                <a:cs typeface="Times New Roman" panose="02020603050405020304" pitchFamily="18" charset="0"/>
              </a:rPr>
              <a:t>lời</a:t>
            </a:r>
            <a:r>
              <a:rPr lang="en-US" altLang="en-US" sz="3600" u="sng" dirty="0">
                <a:solidFill>
                  <a:srgbClr val="FF3300"/>
                </a:solidFill>
                <a:latin typeface="Times New Roman" panose="02020603050405020304" pitchFamily="18" charset="0"/>
                <a:cs typeface="Times New Roman" panose="02020603050405020304" pitchFamily="18" charset="0"/>
              </a:rPr>
              <a:t> :</a:t>
            </a:r>
            <a:r>
              <a:rPr lang="en-US" altLang="en-US" sz="4000" b="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endParaRPr lang="en-US" altLang="en-US" sz="4000" b="0" dirty="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a:defRPr/>
            </a:pPr>
            <a:r>
              <a:rPr lang="vi-VN" altLang="en-US" sz="3600" dirty="0">
                <a:solidFill>
                  <a:srgbClr val="3333FF"/>
                </a:solidFill>
                <a:latin typeface="Times New Roman" panose="02020603050405020304" pitchFamily="18" charset="0"/>
                <a:cs typeface="Times New Roman" panose="02020603050405020304" pitchFamily="18" charset="0"/>
              </a:rPr>
              <a:t>Một miếng khi đói,</a:t>
            </a:r>
            <a:r>
              <a:rPr lang="en-US" altLang="en-US" sz="3600" dirty="0">
                <a:solidFill>
                  <a:srgbClr val="3333FF"/>
                </a:solidFill>
                <a:latin typeface="Times New Roman" panose="02020603050405020304" pitchFamily="18" charset="0"/>
                <a:cs typeface="Times New Roman" panose="02020603050405020304" pitchFamily="18" charset="0"/>
              </a:rPr>
              <a:t> </a:t>
            </a:r>
            <a:r>
              <a:rPr lang="vi-VN" altLang="en-US" sz="3600" dirty="0">
                <a:solidFill>
                  <a:srgbClr val="3333FF"/>
                </a:solidFill>
                <a:latin typeface="Times New Roman" panose="02020603050405020304" pitchFamily="18" charset="0"/>
                <a:cs typeface="Times New Roman" panose="02020603050405020304" pitchFamily="18" charset="0"/>
              </a:rPr>
              <a:t>bằng một gói khi no.</a:t>
            </a:r>
            <a:endParaRPr lang="vi-VN" altLang="en-US" sz="3600" dirty="0">
              <a:solidFill>
                <a:srgbClr val="3333FF"/>
              </a:solidFill>
              <a:latin typeface="Times New Roman" panose="02020603050405020304" pitchFamily="18" charset="0"/>
              <a:cs typeface="Times New Roman" panose="02020603050405020304" pitchFamily="18" charset="0"/>
            </a:endParaRPr>
          </a:p>
        </p:txBody>
      </p:sp>
      <p:sp>
        <p:nvSpPr>
          <p:cNvPr id="54278" name="TextBox 4"/>
          <p:cNvSpPr txBox="1">
            <a:spLocks noChangeArrowheads="1"/>
          </p:cNvSpPr>
          <p:nvPr/>
        </p:nvSpPr>
        <p:spPr bwMode="auto">
          <a:xfrm>
            <a:off x="762000" y="4953000"/>
            <a:ext cx="586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endParaRPr lang="vi-VN" altLang="en-US">
              <a:latin typeface="Times New Roman" panose="02020603050405020304" pitchFamily="18" charset="0"/>
              <a:cs typeface="Times New Roman" panose="02020603050405020304" pitchFamily="18" charset="0"/>
            </a:endParaRPr>
          </a:p>
        </p:txBody>
      </p:sp>
      <p:pic>
        <p:nvPicPr>
          <p:cNvPr id="41991" name="Picture 10" descr="C:\Users\Administrator\Desktop\downlo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9" y="4638679"/>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Rectangl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0638" y="5145092"/>
            <a:ext cx="21082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Rectangle 1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017" y="4821242"/>
            <a:ext cx="3303587"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991"/>
                                        </p:tgtEl>
                                        <p:attrNameLst>
                                          <p:attrName>style.visibility</p:attrName>
                                        </p:attrNameLst>
                                      </p:cBhvr>
                                      <p:to>
                                        <p:strVal val="visible"/>
                                      </p:to>
                                    </p:set>
                                    <p:animEffect transition="in" filter="wipe(down)">
                                      <p:cBhvr>
                                        <p:cTn id="7" dur="500"/>
                                        <p:tgtEl>
                                          <p:spTgt spid="41991"/>
                                        </p:tgtEl>
                                      </p:cBhvr>
                                    </p:animEffect>
                                  </p:childTnLst>
                                </p:cTn>
                              </p:par>
                              <p:par>
                                <p:cTn id="8" presetID="22" presetClass="entr" presetSubtype="4" fill="hold" nodeType="withEffect">
                                  <p:stCondLst>
                                    <p:cond delay="0"/>
                                  </p:stCondLst>
                                  <p:childTnLst>
                                    <p:set>
                                      <p:cBhvr>
                                        <p:cTn id="9" dur="1" fill="hold">
                                          <p:stCondLst>
                                            <p:cond delay="0"/>
                                          </p:stCondLst>
                                        </p:cTn>
                                        <p:tgtEl>
                                          <p:spTgt spid="41992"/>
                                        </p:tgtEl>
                                        <p:attrNameLst>
                                          <p:attrName>style.visibility</p:attrName>
                                        </p:attrNameLst>
                                      </p:cBhvr>
                                      <p:to>
                                        <p:strVal val="visible"/>
                                      </p:to>
                                    </p:set>
                                    <p:animEffect transition="in" filter="wipe(down)">
                                      <p:cBhvr>
                                        <p:cTn id="10" dur="500"/>
                                        <p:tgtEl>
                                          <p:spTgt spid="41992"/>
                                        </p:tgtEl>
                                      </p:cBhvr>
                                    </p:animEffect>
                                  </p:childTnLst>
                                </p:cTn>
                              </p:par>
                              <p:par>
                                <p:cTn id="11" presetID="22" presetClass="entr" presetSubtype="4" fill="hold" nodeType="withEffect">
                                  <p:stCondLst>
                                    <p:cond delay="0"/>
                                  </p:stCondLst>
                                  <p:childTnLst>
                                    <p:set>
                                      <p:cBhvr>
                                        <p:cTn id="12" dur="1" fill="hold">
                                          <p:stCondLst>
                                            <p:cond delay="0"/>
                                          </p:stCondLst>
                                        </p:cTn>
                                        <p:tgtEl>
                                          <p:spTgt spid="41993"/>
                                        </p:tgtEl>
                                        <p:attrNameLst>
                                          <p:attrName>style.visibility</p:attrName>
                                        </p:attrNameLst>
                                      </p:cBhvr>
                                      <p:to>
                                        <p:strVal val="visible"/>
                                      </p:to>
                                    </p:set>
                                    <p:animEffect transition="in" filter="wipe(down)">
                                      <p:cBhvr>
                                        <p:cTn id="13" dur="500"/>
                                        <p:tgtEl>
                                          <p:spTgt spid="4199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1989"/>
                                        </p:tgtEl>
                                        <p:attrNameLst>
                                          <p:attrName>style.visibility</p:attrName>
                                        </p:attrNameLst>
                                      </p:cBhvr>
                                      <p:to>
                                        <p:strVal val="visible"/>
                                      </p:to>
                                    </p:set>
                                    <p:anim calcmode="lin" valueType="num">
                                      <p:cBhvr additive="base">
                                        <p:cTn id="18" dur="500" fill="hold"/>
                                        <p:tgtEl>
                                          <p:spTgt spid="41989"/>
                                        </p:tgtEl>
                                        <p:attrNameLst>
                                          <p:attrName>ppt_x</p:attrName>
                                        </p:attrNameLst>
                                      </p:cBhvr>
                                      <p:tavLst>
                                        <p:tav tm="0">
                                          <p:val>
                                            <p:strVal val="#ppt_x"/>
                                          </p:val>
                                        </p:tav>
                                        <p:tav tm="100000">
                                          <p:val>
                                            <p:strVal val="#ppt_x"/>
                                          </p:val>
                                        </p:tav>
                                      </p:tavLst>
                                    </p:anim>
                                    <p:anim calcmode="lin" valueType="num">
                                      <p:cBhvr additive="base">
                                        <p:cTn id="19"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2"/>
          <p:cNvSpPr>
            <a:spLocks noChangeArrowheads="1" noChangeShapeType="1" noTextEdit="1"/>
          </p:cNvSpPr>
          <p:nvPr/>
        </p:nvSpPr>
        <p:spPr bwMode="auto">
          <a:xfrm>
            <a:off x="1836738" y="2000250"/>
            <a:ext cx="5994400" cy="838200"/>
          </a:xfrm>
          <a:prstGeom prst="rect">
            <a:avLst/>
          </a:prstGeom>
        </p:spPr>
        <p:txBody>
          <a:bodyPr wrap="none" fromWordArt="1">
            <a:prstTxWarp prst="textDeflate">
              <a:avLst>
                <a:gd name="adj" fmla="val 18750"/>
              </a:avLst>
            </a:prstTxWarp>
          </a:bodyPr>
          <a:lstStyle/>
          <a:p>
            <a:pPr algn="ctr"/>
            <a:r>
              <a:rPr lang="en-US" sz="3600" kern="10">
                <a:ln w="25400">
                  <a:solidFill>
                    <a:srgbClr val="800000"/>
                  </a:solidFill>
                  <a:round/>
                </a:ln>
                <a:solidFill>
                  <a:srgbClr val="FF0000"/>
                </a:solidFill>
                <a:latin typeface="Times New Roman" panose="02020603050405020304" pitchFamily="18" charset="0"/>
                <a:cs typeface="Times New Roman" panose="02020603050405020304" pitchFamily="18" charset="0"/>
              </a:rPr>
              <a:t>HOẠT ĐỘNG 3:</a:t>
            </a:r>
            <a:endParaRPr lang="en-US" sz="3600" kern="10">
              <a:ln w="25400">
                <a:solidFill>
                  <a:srgbClr val="800000"/>
                </a:solidFill>
                <a:round/>
              </a:ln>
              <a:solidFill>
                <a:srgbClr val="FF0000"/>
              </a:solidFill>
              <a:latin typeface="Times New Roman" panose="02020603050405020304" pitchFamily="18" charset="0"/>
              <a:cs typeface="Times New Roman" panose="02020603050405020304" pitchFamily="18" charset="0"/>
            </a:endParaRPr>
          </a:p>
        </p:txBody>
      </p:sp>
      <p:sp>
        <p:nvSpPr>
          <p:cNvPr id="55299" name="WordArt 3"/>
          <p:cNvSpPr>
            <a:spLocks noChangeArrowheads="1" noChangeShapeType="1" noTextEdit="1"/>
          </p:cNvSpPr>
          <p:nvPr/>
        </p:nvSpPr>
        <p:spPr bwMode="auto">
          <a:xfrm>
            <a:off x="1284292" y="3143250"/>
            <a:ext cx="7007225" cy="1295400"/>
          </a:xfrm>
          <a:prstGeom prst="rect">
            <a:avLst/>
          </a:prstGeom>
        </p:spPr>
        <p:txBody>
          <a:bodyPr wrap="none" fromWordArt="1">
            <a:prstTxWarp prst="textPlain">
              <a:avLst>
                <a:gd name="adj" fmla="val 50000"/>
              </a:avLst>
            </a:prstTxWarp>
          </a:bodyPr>
          <a:lstStyle/>
          <a:p>
            <a:pPr algn="ctr"/>
            <a:r>
              <a:rPr lang="vi-VN" kern="10">
                <a:ln w="9525">
                  <a:solidFill>
                    <a:srgbClr val="006600"/>
                  </a:solidFill>
                  <a:round/>
                </a:ln>
                <a:solidFill>
                  <a:srgbClr val="FF9900"/>
                </a:solidFill>
                <a:latin typeface="Times New Roman" panose="02020603050405020304" pitchFamily="18" charset="0"/>
                <a:cs typeface="Times New Roman" panose="02020603050405020304" pitchFamily="18" charset="0"/>
              </a:rPr>
              <a:t>LIÊN HỆ THỰC TẾ</a:t>
            </a:r>
            <a:endParaRPr lang="en-US" kern="10">
              <a:ln w="9525">
                <a:solidFill>
                  <a:srgbClr val="006600"/>
                </a:solidFill>
                <a:round/>
              </a:ln>
              <a:solidFill>
                <a:srgbClr val="FF9900"/>
              </a:solidFill>
              <a:latin typeface="Times New Roman" panose="02020603050405020304" pitchFamily="18" charset="0"/>
              <a:cs typeface="Times New Roman" panose="02020603050405020304" pitchFamily="18" charset="0"/>
            </a:endParaRPr>
          </a:p>
        </p:txBody>
      </p:sp>
      <p:pic>
        <p:nvPicPr>
          <p:cNvPr id="55300" name="Picture 20"/>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8917" y="55563"/>
            <a:ext cx="893603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1" name="Group 5"/>
          <p:cNvGrpSpPr/>
          <p:nvPr/>
        </p:nvGrpSpPr>
        <p:grpSpPr bwMode="auto">
          <a:xfrm>
            <a:off x="0" y="34929"/>
            <a:ext cx="9144000" cy="6754813"/>
            <a:chOff x="8" y="-4"/>
            <a:chExt cx="5865" cy="4327"/>
          </a:xfrm>
        </p:grpSpPr>
        <p:pic>
          <p:nvPicPr>
            <p:cNvPr id="55303"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05" name="Group 8"/>
            <p:cNvGrpSpPr/>
            <p:nvPr/>
          </p:nvGrpSpPr>
          <p:grpSpPr bwMode="auto">
            <a:xfrm>
              <a:off x="8" y="-4"/>
              <a:ext cx="5865" cy="4327"/>
              <a:chOff x="672" y="-4"/>
              <a:chExt cx="5865" cy="4327"/>
            </a:xfrm>
          </p:grpSpPr>
          <p:pic>
            <p:nvPicPr>
              <p:cNvPr id="55306"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7"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8"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 y="143"/>
                <a:ext cx="149" cy="4033"/>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5309"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55302" name="WordArt 3"/>
          <p:cNvSpPr>
            <a:spLocks noChangeArrowheads="1" noChangeShapeType="1" noTextEdit="1"/>
          </p:cNvSpPr>
          <p:nvPr/>
        </p:nvSpPr>
        <p:spPr bwMode="auto">
          <a:xfrm>
            <a:off x="1187454" y="2514600"/>
            <a:ext cx="7007225" cy="1295400"/>
          </a:xfrm>
          <a:prstGeom prst="rect">
            <a:avLst/>
          </a:prstGeom>
        </p:spPr>
        <p:txBody>
          <a:bodyPr wrap="none" fromWordArt="1">
            <a:prstTxWarp prst="textPlain">
              <a:avLst>
                <a:gd name="adj" fmla="val 50000"/>
              </a:avLst>
            </a:prstTxWarp>
          </a:bodyPr>
          <a:lstStyle/>
          <a:p>
            <a:pPr algn="ctr"/>
            <a:r>
              <a:rPr lang="en-US" kern="10">
                <a:ln w="9525">
                  <a:solidFill>
                    <a:srgbClr val="006600"/>
                  </a:solidFill>
                  <a:round/>
                </a:ln>
                <a:solidFill>
                  <a:srgbClr val="FF9900"/>
                </a:solidFill>
                <a:latin typeface="Times New Roman" panose="02020603050405020304" pitchFamily="18" charset="0"/>
                <a:cs typeface="Times New Roman" panose="02020603050405020304" pitchFamily="18" charset="0"/>
              </a:rPr>
              <a:t>IV. Vận dụng</a:t>
            </a:r>
            <a:endParaRPr lang="en-US" kern="10">
              <a:ln w="9525">
                <a:solidFill>
                  <a:srgbClr val="006600"/>
                </a:solidFill>
                <a:round/>
              </a:ln>
              <a:solidFill>
                <a:srgbClr val="FF99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5"/>
          <p:cNvSpPr/>
          <p:nvPr/>
        </p:nvSpPr>
        <p:spPr>
          <a:xfrm>
            <a:off x="2895600" y="696917"/>
            <a:ext cx="5943600" cy="2427287"/>
          </a:xfrm>
          <a:prstGeom prst="cloud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spcBef>
                <a:spcPct val="50000"/>
              </a:spcBef>
              <a:defRPr/>
            </a:pPr>
            <a:r>
              <a:rPr lang="en-SG" sz="3600" dirty="0">
                <a:latin typeface="Times New Roman" panose="02020603050405020304" pitchFamily="18" charset="0"/>
                <a:cs typeface="Times New Roman" panose="02020603050405020304" pitchFamily="18" charset="0"/>
              </a:rPr>
              <a:t>Theo </a:t>
            </a:r>
            <a:r>
              <a:rPr lang="en-SG" sz="3600" dirty="0" err="1">
                <a:latin typeface="Times New Roman" panose="02020603050405020304" pitchFamily="18" charset="0"/>
                <a:cs typeface="Times New Roman" panose="02020603050405020304" pitchFamily="18" charset="0"/>
              </a:rPr>
              <a:t>em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hiểu</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thê</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nào</a:t>
            </a:r>
            <a:r>
              <a:rPr lang="en-SG" sz="3600" dirty="0">
                <a:latin typeface="Times New Roman" panose="02020603050405020304" pitchFamily="18" charset="0"/>
                <a:cs typeface="Times New Roman" panose="02020603050405020304" pitchFamily="18" charset="0"/>
              </a:rPr>
              <a:t> là </a:t>
            </a:r>
            <a:r>
              <a:rPr lang="en-SG" sz="3600" dirty="0" err="1">
                <a:latin typeface="Times New Roman" panose="02020603050405020304" pitchFamily="18" charset="0"/>
                <a:cs typeface="Times New Roman" panose="02020603050405020304" pitchFamily="18" charset="0"/>
              </a:rPr>
              <a:t>hoạt</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động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nhân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đạo</a:t>
            </a:r>
            <a:r>
              <a:rPr lang="en-SG" sz="3600"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2819400" y="3810000"/>
            <a:ext cx="6096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spcBef>
                <a:spcPct val="50000"/>
              </a:spcBef>
            </a:pPr>
            <a:r>
              <a:rPr lang="en-US" altLang="en-US" sz="3400" i="1">
                <a:solidFill>
                  <a:srgbClr val="FF0000"/>
                </a:solidFill>
                <a:latin typeface="Times New Roman" panose="02020603050405020304" pitchFamily="18" charset="0"/>
              </a:rPr>
              <a:t>=&gt;Hoạt động nhân đạo là giúp đỡ, ủng hộ, tương trợ, cứu trợ những người gặp khó khăn, hoạn nạn.</a:t>
            </a:r>
            <a:endParaRPr lang="en-US" altLang="en-US" sz="3400" i="1">
              <a:solidFill>
                <a:srgbClr val="FF0000"/>
              </a:solidFill>
              <a:latin typeface="Times New Roman" panose="02020603050405020304" pitchFamily="18" charset="0"/>
            </a:endParaRPr>
          </a:p>
        </p:txBody>
      </p:sp>
      <p:pic>
        <p:nvPicPr>
          <p:cNvPr id="56324"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95329" y="1295404"/>
            <a:ext cx="18383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07967" y="0"/>
            <a:ext cx="893603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5"/>
          <p:cNvGrpSpPr/>
          <p:nvPr/>
        </p:nvGrpSpPr>
        <p:grpSpPr bwMode="auto">
          <a:xfrm>
            <a:off x="0" y="-6350"/>
            <a:ext cx="9144000" cy="6754813"/>
            <a:chOff x="8" y="-4"/>
            <a:chExt cx="5865" cy="4327"/>
          </a:xfrm>
        </p:grpSpPr>
        <p:pic>
          <p:nvPicPr>
            <p:cNvPr id="18437"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8"/>
            <p:cNvGrpSpPr/>
            <p:nvPr/>
          </p:nvGrpSpPr>
          <p:grpSpPr bwMode="auto">
            <a:xfrm>
              <a:off x="8" y="-4"/>
              <a:ext cx="5865" cy="4327"/>
              <a:chOff x="672" y="-4"/>
              <a:chExt cx="5865" cy="4327"/>
            </a:xfrm>
          </p:grpSpPr>
          <p:pic>
            <p:nvPicPr>
              <p:cNvPr id="18440"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1"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2"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 y="143"/>
                <a:ext cx="149" cy="4033"/>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3"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2" name="WordArt 4"/>
          <p:cNvSpPr>
            <a:spLocks noChangeArrowheads="1" noChangeShapeType="1" noTextEdit="1"/>
          </p:cNvSpPr>
          <p:nvPr/>
        </p:nvSpPr>
        <p:spPr bwMode="auto">
          <a:xfrm>
            <a:off x="1155704" y="2362200"/>
            <a:ext cx="7007225" cy="1295400"/>
          </a:xfrm>
          <a:prstGeom prst="rect">
            <a:avLst/>
          </a:prstGeom>
        </p:spPr>
        <p:txBody>
          <a:bodyPr wrap="none" fromWordArt="1">
            <a:prstTxWarp prst="textPlain">
              <a:avLst>
                <a:gd name="adj" fmla="val 50000"/>
              </a:avLst>
            </a:prstTxWarp>
          </a:bodyPr>
          <a:lstStyle/>
          <a:p>
            <a:pPr algn="ctr"/>
            <a:r>
              <a:rPr lang="en-US" kern="10">
                <a:ln w="9525">
                  <a:solidFill>
                    <a:srgbClr val="006600"/>
                  </a:solidFill>
                  <a:round/>
                </a:ln>
                <a:solidFill>
                  <a:srgbClr val="0000FF"/>
                </a:solidFill>
                <a:latin typeface="Times New Roman" panose="02020603050405020304" pitchFamily="18" charset="0"/>
                <a:cs typeface="Times New Roman" panose="02020603050405020304" pitchFamily="18" charset="0"/>
              </a:rPr>
              <a:t>II. Luyện tập, thực hành</a:t>
            </a:r>
            <a:endParaRPr lang="en-US" kern="10">
              <a:ln w="9525">
                <a:solidFill>
                  <a:srgbClr val="006600"/>
                </a:solidFill>
                <a:round/>
              </a:ln>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81004" y="2895604"/>
            <a:ext cx="1838325" cy="293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hought Bubble: Cloud 5"/>
          <p:cNvSpPr/>
          <p:nvPr/>
        </p:nvSpPr>
        <p:spPr>
          <a:xfrm>
            <a:off x="2362200" y="914400"/>
            <a:ext cx="5943600" cy="2427288"/>
          </a:xfrm>
          <a:prstGeom prst="cloudCallout">
            <a:avLst/>
          </a:prstGeom>
        </p:spPr>
        <p:style>
          <a:lnRef idx="2">
            <a:schemeClr val="accent6"/>
          </a:lnRef>
          <a:fillRef idx="1">
            <a:schemeClr val="lt1"/>
          </a:fillRef>
          <a:effectRef idx="0">
            <a:schemeClr val="accent6"/>
          </a:effectRef>
          <a:fontRef idx="minor">
            <a:schemeClr val="dk1"/>
          </a:fontRef>
        </p:style>
        <p:txBody>
          <a:bodyPr anchor="ctr"/>
          <a:p>
            <a:pPr algn="ctr" eaLnBrk="1" hangingPunct="1">
              <a:spcBef>
                <a:spcPct val="50000"/>
              </a:spcBef>
              <a:defRPr/>
            </a:pPr>
            <a:r>
              <a:rPr lang="en-SG" sz="3600" err="1">
                <a:latin typeface="Times New Roman" panose="02020603050405020304" pitchFamily="18" charset="0"/>
                <a:cs typeface="Times New Roman" panose="02020603050405020304" pitchFamily="18" charset="0"/>
              </a:rPr>
              <a:t>Em</a:t>
            </a:r>
            <a:r>
              <a:rPr lang="en-SG" sz="3600">
                <a:latin typeface="Times New Roman" panose="02020603050405020304" pitchFamily="18" charset="0"/>
                <a:cs typeface="Times New Roman" panose="02020603050405020304" pitchFamily="18" charset="0"/>
              </a:rPr>
              <a:t> đã </a:t>
            </a:r>
            <a:r>
              <a:rPr lang="en-SG" sz="3600" dirty="0" err="1">
                <a:latin typeface="Times New Roman" panose="02020603050405020304" pitchFamily="18" charset="0"/>
                <a:cs typeface="Times New Roman" panose="02020603050405020304" pitchFamily="18" charset="0"/>
              </a:rPr>
              <a:t>tham</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gia</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những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hoạt</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động</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nhân</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đạo</a:t>
            </a:r>
            <a:r>
              <a:rPr lang="en-SG" sz="3600" dirty="0">
                <a:latin typeface="Times New Roman" panose="02020603050405020304" pitchFamily="18" charset="0"/>
                <a:cs typeface="Times New Roman" panose="02020603050405020304" pitchFamily="18" charset="0"/>
              </a:rPr>
              <a:t> </a:t>
            </a:r>
            <a:r>
              <a:rPr lang="en-SG" sz="3600" dirty="0" err="1">
                <a:latin typeface="Times New Roman" panose="02020603050405020304" pitchFamily="18" charset="0"/>
                <a:cs typeface="Times New Roman" panose="02020603050405020304" pitchFamily="18" charset="0"/>
              </a:rPr>
              <a:t>nào</a:t>
            </a:r>
            <a:r>
              <a:rPr lang="en-SG" sz="3600"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Ấm lòng những chiếc khẩu trang miễn phí giữa mùa dịch virus Coron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3817" y="0"/>
            <a:ext cx="45481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Người bán ve chai ủng hộ Quỹ phòng chống dịch Covid-19 hai triệ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7" y="3276600"/>
            <a:ext cx="4548187"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8" name="Picture 8" descr="Hai cháu nhỏ đạp xe 3km mang lợn tiết kiệm lên xã ủng hộ chố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0" name="Picture 10" descr="Người dân hào hứng chuyển khoản, nhắn tin ủng hộ phong trào &quot;chống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1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609600" y="457204"/>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Phát khẩu trang miễn phí</a:t>
            </a:r>
            <a:endParaRPr lang="en-SG" altLang="en-US" sz="24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4800600" y="6096004"/>
            <a:ext cx="419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Hai em nhỏ mang lợn tiết kiệm ủng hộ dịch Covid</a:t>
            </a:r>
            <a:endParaRPr lang="en-SG" altLang="en-US" sz="240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a:spLocks noChangeArrowheads="1"/>
          </p:cNvSpPr>
          <p:nvPr/>
        </p:nvSpPr>
        <p:spPr bwMode="auto">
          <a:xfrm>
            <a:off x="304800" y="3352804"/>
            <a:ext cx="411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Người ve chai mang tiền tiết kiệm ủng hộ dich Covid</a:t>
            </a:r>
            <a:endParaRPr lang="en-SG" altLang="en-US" sz="240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a:spLocks noChangeArrowheads="1"/>
          </p:cNvSpPr>
          <p:nvPr/>
        </p:nvSpPr>
        <p:spPr bwMode="auto">
          <a:xfrm>
            <a:off x="4953000" y="457204"/>
            <a:ext cx="403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2400">
                <a:solidFill>
                  <a:srgbClr val="FF0000"/>
                </a:solidFill>
                <a:latin typeface="Times New Roman" panose="02020603050405020304" pitchFamily="18" charset="0"/>
                <a:cs typeface="Times New Roman" panose="02020603050405020304" pitchFamily="18" charset="0"/>
              </a:rPr>
              <a:t>Gửi tin nhắn ủng hộ dịch Covid</a:t>
            </a:r>
            <a:endParaRPr lang="en-SG" altLang="en-US" sz="24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1442"/>
                                        </p:tgtEl>
                                        <p:attrNameLst>
                                          <p:attrName>style.visibility</p:attrName>
                                        </p:attrNameLst>
                                      </p:cBhvr>
                                      <p:to>
                                        <p:strVal val="visible"/>
                                      </p:to>
                                    </p:set>
                                    <p:animEffect transition="in" filter="barn(inVertical)">
                                      <p:cBhvr>
                                        <p:cTn id="10" dur="500"/>
                                        <p:tgtEl>
                                          <p:spTgt spid="6144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1450"/>
                                        </p:tgtEl>
                                        <p:attrNameLst>
                                          <p:attrName>style.visibility</p:attrName>
                                        </p:attrNameLst>
                                      </p:cBhvr>
                                      <p:to>
                                        <p:strVal val="visible"/>
                                      </p:to>
                                    </p:set>
                                    <p:animEffect transition="in" filter="barn(inVertical)">
                                      <p:cBhvr>
                                        <p:cTn id="15" dur="500"/>
                                        <p:tgtEl>
                                          <p:spTgt spid="6145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1446"/>
                                        </p:tgtEl>
                                        <p:attrNameLst>
                                          <p:attrName>style.visibility</p:attrName>
                                        </p:attrNameLst>
                                      </p:cBhvr>
                                      <p:to>
                                        <p:strVal val="visible"/>
                                      </p:to>
                                    </p:set>
                                    <p:animEffect transition="in" filter="barn(inVertical)">
                                      <p:cBhvr>
                                        <p:cTn id="23" dur="500"/>
                                        <p:tgtEl>
                                          <p:spTgt spid="6144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1448"/>
                                        </p:tgtEl>
                                        <p:attrNameLst>
                                          <p:attrName>style.visibility</p:attrName>
                                        </p:attrNameLst>
                                      </p:cBhvr>
                                      <p:to>
                                        <p:strVal val="visible"/>
                                      </p:to>
                                    </p:set>
                                    <p:animEffect transition="in" filter="barn(inVertical)">
                                      <p:cBhvr>
                                        <p:cTn id="31" dur="500"/>
                                        <p:tgtEl>
                                          <p:spTgt spid="6144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91457" y="0"/>
            <a:ext cx="8936037"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5"/>
          <p:cNvGrpSpPr/>
          <p:nvPr/>
        </p:nvGrpSpPr>
        <p:grpSpPr bwMode="auto">
          <a:xfrm>
            <a:off x="0" y="-6350"/>
            <a:ext cx="9144000" cy="6754813"/>
            <a:chOff x="8" y="-4"/>
            <a:chExt cx="5865" cy="4327"/>
          </a:xfrm>
        </p:grpSpPr>
        <p:pic>
          <p:nvPicPr>
            <p:cNvPr id="18437"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8"/>
            <p:cNvGrpSpPr/>
            <p:nvPr/>
          </p:nvGrpSpPr>
          <p:grpSpPr bwMode="auto">
            <a:xfrm>
              <a:off x="8" y="-4"/>
              <a:ext cx="5865" cy="4327"/>
              <a:chOff x="672" y="-4"/>
              <a:chExt cx="5865" cy="4327"/>
            </a:xfrm>
          </p:grpSpPr>
          <p:pic>
            <p:nvPicPr>
              <p:cNvPr id="18440"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1"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
                <a:ext cx="5865" cy="147"/>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2"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 y="143"/>
                <a:ext cx="149" cy="4033"/>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443"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2" name="WordArt 4"/>
          <p:cNvSpPr>
            <a:spLocks noChangeArrowheads="1" noChangeShapeType="1" noTextEdit="1"/>
          </p:cNvSpPr>
          <p:nvPr/>
        </p:nvSpPr>
        <p:spPr bwMode="auto">
          <a:xfrm>
            <a:off x="1155704" y="2362200"/>
            <a:ext cx="7007225" cy="1295400"/>
          </a:xfrm>
          <a:prstGeom prst="rect">
            <a:avLst/>
          </a:prstGeom>
        </p:spPr>
        <p:txBody>
          <a:bodyPr wrap="none" fromWordArt="1">
            <a:prstTxWarp prst="textPlain">
              <a:avLst>
                <a:gd name="adj" fmla="val 50000"/>
              </a:avLst>
            </a:prstTxWarp>
          </a:bodyPr>
          <a:lstStyle/>
          <a:p>
            <a:pPr algn="ctr"/>
            <a:endParaRPr lang="en-US" kern="10">
              <a:ln w="9525">
                <a:solidFill>
                  <a:srgbClr val="006600"/>
                </a:solidFill>
                <a:round/>
              </a:ln>
              <a:solidFill>
                <a:srgbClr val="0000FF"/>
              </a:solidFill>
              <a:latin typeface="Times New Roman" panose="02020603050405020304" pitchFamily="18" charset="0"/>
              <a:cs typeface="Times New Roman" panose="02020603050405020304" pitchFamily="18" charset="0"/>
            </a:endParaRPr>
          </a:p>
        </p:txBody>
      </p:sp>
      <p:sp>
        <p:nvSpPr>
          <p:cNvPr id="59395" name="WordArt 5"/>
          <p:cNvSpPr>
            <a:spLocks noChangeArrowheads="1" noChangeShapeType="1" noTextEdit="1"/>
          </p:cNvSpPr>
          <p:nvPr/>
        </p:nvSpPr>
        <p:spPr bwMode="auto">
          <a:xfrm>
            <a:off x="609600" y="2483485"/>
            <a:ext cx="8085138" cy="1905000"/>
          </a:xfrm>
          <a:prstGeom prst="rect">
            <a:avLst/>
          </a:prstGeom>
        </p:spPr>
        <p:txBody>
          <a:bodyPr wrap="none" fromWordArt="1">
            <a:prstTxWarp prst="textInflateBottom">
              <a:avLst>
                <a:gd name="adj" fmla="val 68083"/>
              </a:avLst>
            </a:prstTxWarp>
            <a:scene3d>
              <a:camera prst="orthographicFront"/>
              <a:lightRig rig="threePt" dir="t"/>
            </a:scene3d>
          </a:bodyPr>
          <a:p>
            <a:r>
              <a:rPr lang="vi-VN" sz="3600" kern="1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Chúc các em chăm ngoan, học tốt.</a:t>
            </a:r>
            <a:endParaRPr lang="vi-VN" sz="3600" kern="1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74650" y="22860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09905">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SG" altLang="en-US" sz="2800">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Trong những việc làm dưới đây, việc làm nào thể hiện lòng nhân đạo? Vì sao?</a:t>
            </a:r>
            <a:endParaRPr lang="en-US" altLang="en-US" sz="2800">
              <a:solidFill>
                <a:srgbClr val="3333FF"/>
              </a:solidFill>
              <a:latin typeface="Times New Roman" panose="02020603050405020304" pitchFamily="18" charset="0"/>
              <a:cs typeface="Times New Roman" panose="02020603050405020304" pitchFamily="18" charset="0"/>
            </a:endParaRPr>
          </a:p>
        </p:txBody>
      </p:sp>
      <p:pic>
        <p:nvPicPr>
          <p:cNvPr id="19459" name="Picture 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92167" y="211138"/>
            <a:ext cx="37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p:cNvSpPr txBox="1">
            <a:spLocks noChangeArrowheads="1"/>
          </p:cNvSpPr>
          <p:nvPr/>
        </p:nvSpPr>
        <p:spPr bwMode="auto">
          <a:xfrm>
            <a:off x="336550" y="1295400"/>
            <a:ext cx="8534400" cy="946150"/>
          </a:xfrm>
          <a:prstGeom prst="rect">
            <a:avLst/>
          </a:prstGeom>
          <a:solidFill>
            <a:srgbClr val="F3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a/ Sơn đã không mua truyện, để dành tiền giúp đỡ các bạn học sinh các tỉnh đang bị thiên tai.</a:t>
            </a:r>
            <a:endParaRPr lang="en-US" altLang="en-US" sz="2800" i="1">
              <a:solidFill>
                <a:schemeClr val="tx1"/>
              </a:solidFill>
              <a:latin typeface="Times New Roman" panose="02020603050405020304" pitchFamily="18" charset="0"/>
              <a:cs typeface="Times New Roman" panose="02020603050405020304" pitchFamily="18" charset="0"/>
            </a:endParaRPr>
          </a:p>
        </p:txBody>
      </p:sp>
      <p:sp>
        <p:nvSpPr>
          <p:cNvPr id="10" name="Text Box 2"/>
          <p:cNvSpPr txBox="1">
            <a:spLocks noChangeArrowheads="1"/>
          </p:cNvSpPr>
          <p:nvPr/>
        </p:nvSpPr>
        <p:spPr bwMode="auto">
          <a:xfrm>
            <a:off x="298450" y="2444750"/>
            <a:ext cx="8534400" cy="1384300"/>
          </a:xfrm>
          <a:prstGeom prst="rect">
            <a:avLst/>
          </a:prstGeom>
          <a:solidFill>
            <a:srgbClr val="FDD7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b/ Trong buổi quyên góp giúp các bạn nhỏ miền Trung bị bão lụt, Lương đã xin Tuấn nhường cho một số sách vở để đóng góp, lấy thành tích.</a:t>
            </a:r>
            <a:endParaRPr lang="en-US" altLang="en-US" sz="2800" i="1">
              <a:solidFill>
                <a:schemeClr val="tx1"/>
              </a:solidFill>
              <a:latin typeface="Times New Roman" panose="02020603050405020304" pitchFamily="18" charset="0"/>
              <a:cs typeface="Times New Roman" panose="02020603050405020304" pitchFamily="18" charset="0"/>
            </a:endParaRPr>
          </a:p>
        </p:txBody>
      </p:sp>
      <p:sp>
        <p:nvSpPr>
          <p:cNvPr id="11" name="Text Box 2"/>
          <p:cNvSpPr txBox="1">
            <a:spLocks noChangeArrowheads="1"/>
          </p:cNvSpPr>
          <p:nvPr/>
        </p:nvSpPr>
        <p:spPr bwMode="auto">
          <a:xfrm>
            <a:off x="298450" y="4191000"/>
            <a:ext cx="8534400" cy="1816100"/>
          </a:xfrm>
          <a:prstGeom prst="rect">
            <a:avLst/>
          </a:prstGeom>
          <a:solidFill>
            <a:srgbClr val="BBFB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c/ Đọc báo thấy có những gia đình sinh con bị tật nguyền do ảnh hưởng chất độc màu da cam, Cường đã bàn với bố mẹ dùng tiền được mừng tuổi của mình để giúp những nạn nhân đó. </a:t>
            </a:r>
            <a:endParaRPr lang="en-US" altLang="en-US" sz="2800" i="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82575" y="457200"/>
            <a:ext cx="8534400" cy="946150"/>
          </a:xfrm>
          <a:prstGeom prst="rect">
            <a:avLst/>
          </a:prstGeom>
          <a:solidFill>
            <a:srgbClr val="F3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a/ Sơn đã không mua truyện, để dành tiền giúp đỡ các bạn học sinh các tỉnh đang bị thiên tai.</a:t>
            </a:r>
            <a:endParaRPr lang="en-US" altLang="en-US" sz="2800" i="1">
              <a:solidFill>
                <a:schemeClr val="tx1"/>
              </a:solidFill>
              <a:latin typeface="Times New Roman" panose="02020603050405020304" pitchFamily="18" charset="0"/>
              <a:cs typeface="Times New Roman" panose="02020603050405020304" pitchFamily="18" charset="0"/>
            </a:endParaRPr>
          </a:p>
        </p:txBody>
      </p:sp>
      <p:sp>
        <p:nvSpPr>
          <p:cNvPr id="3" name="Text Box 3">
            <a:hlinkClick r:id="rId1" action="ppaction://hlinksldjump"/>
          </p:cNvPr>
          <p:cNvSpPr txBox="1">
            <a:spLocks noChangeArrowheads="1"/>
          </p:cNvSpPr>
          <p:nvPr/>
        </p:nvSpPr>
        <p:spPr bwMode="auto">
          <a:xfrm>
            <a:off x="304800" y="1905000"/>
            <a:ext cx="8534400" cy="954088"/>
          </a:xfrm>
          <a:prstGeom prst="rect">
            <a:avLst/>
          </a:prstGeom>
          <a:solidFill>
            <a:srgbClr val="F3DDB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rgbClr val="FF0000"/>
                </a:solidFill>
                <a:latin typeface="Times New Roman" panose="02020603050405020304" pitchFamily="18" charset="0"/>
                <a:cs typeface="Times New Roman" panose="02020603050405020304" pitchFamily="18" charset="0"/>
              </a:rPr>
              <a:t>=&gt;</a:t>
            </a:r>
            <a:r>
              <a:rPr lang="en-US" altLang="en-US" sz="2800" i="1">
                <a:solidFill>
                  <a:srgbClr val="FF0066"/>
                </a:solidFill>
                <a:latin typeface="Times New Roman" panose="02020603050405020304" pitchFamily="18" charset="0"/>
                <a:cs typeface="Times New Roman" panose="02020603050405020304" pitchFamily="18" charset="0"/>
              </a:rPr>
              <a:t>  Việc làm của bạn Sơn đã có sự cảm thông, chia sẻ với các bạn có hoàn cảnh khó khăn hơn mình.</a:t>
            </a:r>
            <a:endParaRPr lang="en-US" altLang="en-US" sz="2800" i="1">
              <a:solidFill>
                <a:srgbClr val="FF0066"/>
              </a:solidFill>
              <a:latin typeface="Times New Roman" panose="02020603050405020304" pitchFamily="18" charset="0"/>
              <a:cs typeface="Times New Roman" panose="02020603050405020304" pitchFamily="18" charset="0"/>
            </a:endParaRPr>
          </a:p>
        </p:txBody>
      </p:sp>
      <p:sp>
        <p:nvSpPr>
          <p:cNvPr id="5" name="Text Box 2"/>
          <p:cNvSpPr txBox="1">
            <a:spLocks noChangeArrowheads="1"/>
          </p:cNvSpPr>
          <p:nvPr/>
        </p:nvSpPr>
        <p:spPr bwMode="auto">
          <a:xfrm>
            <a:off x="285750" y="3276600"/>
            <a:ext cx="8534400" cy="1384300"/>
          </a:xfrm>
          <a:prstGeom prst="rect">
            <a:avLst/>
          </a:prstGeom>
          <a:solidFill>
            <a:srgbClr val="FDD7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b/ Trong buổi quyên góp giúp các bạn nhỏ miền Trung bị bão lụt, Lương đã xin Tuấn nhường cho một số sách vở để đóng góp, lấy thành tích.</a:t>
            </a:r>
            <a:endParaRPr lang="en-US" altLang="en-US" sz="2800" i="1">
              <a:solidFill>
                <a:schemeClr val="tx1"/>
              </a:solidFill>
              <a:latin typeface="Times New Roman" panose="02020603050405020304" pitchFamily="18" charset="0"/>
              <a:cs typeface="Times New Roman" panose="02020603050405020304" pitchFamily="18" charset="0"/>
            </a:endParaRPr>
          </a:p>
        </p:txBody>
      </p:sp>
      <p:sp>
        <p:nvSpPr>
          <p:cNvPr id="6" name="Text Box 3">
            <a:hlinkClick r:id="rId1" action="ppaction://hlinksldjump"/>
          </p:cNvPr>
          <p:cNvSpPr txBox="1">
            <a:spLocks noChangeArrowheads="1"/>
          </p:cNvSpPr>
          <p:nvPr/>
        </p:nvSpPr>
        <p:spPr bwMode="auto">
          <a:xfrm>
            <a:off x="322263" y="5029200"/>
            <a:ext cx="8534400" cy="1384300"/>
          </a:xfrm>
          <a:prstGeom prst="rect">
            <a:avLst/>
          </a:prstGeom>
          <a:solidFill>
            <a:srgbClr val="FDD7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rgbClr val="FF0000"/>
                </a:solidFill>
                <a:latin typeface="Times New Roman" panose="02020603050405020304" pitchFamily="18" charset="0"/>
                <a:cs typeface="Times New Roman" panose="02020603050405020304" pitchFamily="18" charset="0"/>
              </a:rPr>
              <a:t>=&gt;</a:t>
            </a:r>
            <a:r>
              <a:rPr lang="en-US" altLang="en-US" sz="2800" i="1">
                <a:solidFill>
                  <a:srgbClr val="FF0066"/>
                </a:solidFill>
                <a:latin typeface="Times New Roman" panose="02020603050405020304" pitchFamily="18" charset="0"/>
                <a:cs typeface="Times New Roman" panose="02020603050405020304" pitchFamily="18" charset="0"/>
              </a:rPr>
              <a:t>Việc làm của bạn Lương không thể hiện lòng nhân đạo. Vì quyên góp ủng hộ là sự tự nguyện, chứ không phải là chạy theo thành tích.</a:t>
            </a:r>
            <a:endParaRPr lang="en-US" altLang="en-US" sz="2800" i="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04800" y="533400"/>
            <a:ext cx="8534400" cy="1816100"/>
          </a:xfrm>
          <a:prstGeom prst="rect">
            <a:avLst/>
          </a:prstGeom>
          <a:solidFill>
            <a:srgbClr val="BBFB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chemeClr val="tx1"/>
                </a:solidFill>
                <a:latin typeface="Times New Roman" panose="02020603050405020304" pitchFamily="18" charset="0"/>
                <a:cs typeface="Times New Roman" panose="02020603050405020304" pitchFamily="18" charset="0"/>
              </a:rPr>
              <a:t>c/ Đọc báo thấy có những gia đình sinh con bị tật nguyền do ảnh hưởng chất độc màu da cam, Cường đã bàn với bố mẹ dùng tiền được mừng tuổi của mình để giúp những nạn nhân đó. </a:t>
            </a:r>
            <a:endParaRPr lang="en-US" altLang="en-US" sz="2800" i="1">
              <a:solidFill>
                <a:schemeClr val="tx1"/>
              </a:solidFill>
              <a:latin typeface="Times New Roman" panose="02020603050405020304" pitchFamily="18" charset="0"/>
              <a:cs typeface="Times New Roman" panose="02020603050405020304" pitchFamily="18" charset="0"/>
            </a:endParaRPr>
          </a:p>
        </p:txBody>
      </p:sp>
      <p:sp>
        <p:nvSpPr>
          <p:cNvPr id="3" name="Text Box 3">
            <a:hlinkClick r:id="rId1" action="ppaction://hlinksldjump"/>
          </p:cNvPr>
          <p:cNvSpPr txBox="1">
            <a:spLocks noChangeArrowheads="1"/>
          </p:cNvSpPr>
          <p:nvPr/>
        </p:nvSpPr>
        <p:spPr bwMode="auto">
          <a:xfrm>
            <a:off x="304800" y="2590800"/>
            <a:ext cx="8534400" cy="1384300"/>
          </a:xfrm>
          <a:prstGeom prst="rect">
            <a:avLst/>
          </a:prstGeom>
          <a:solidFill>
            <a:srgbClr val="BBFB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just" eaLnBrk="1" hangingPunct="1">
              <a:spcBef>
                <a:spcPct val="50000"/>
              </a:spcBef>
            </a:pPr>
            <a:r>
              <a:rPr lang="en-US" altLang="en-US" sz="2800" i="1">
                <a:solidFill>
                  <a:srgbClr val="FF0000"/>
                </a:solidFill>
                <a:latin typeface="Times New Roman" panose="02020603050405020304" pitchFamily="18" charset="0"/>
                <a:cs typeface="Times New Roman" panose="02020603050405020304" pitchFamily="18" charset="0"/>
              </a:rPr>
              <a:t>=&gt;</a:t>
            </a:r>
            <a:r>
              <a:rPr lang="en-US" altLang="en-US" sz="2800" i="1">
                <a:solidFill>
                  <a:srgbClr val="FF0066"/>
                </a:solidFill>
                <a:latin typeface="Times New Roman" panose="02020603050405020304" pitchFamily="18" charset="0"/>
                <a:cs typeface="Times New Roman" panose="02020603050405020304" pitchFamily="18" charset="0"/>
              </a:rPr>
              <a:t>Việc làm của bạn Cường thể hiện lòng nhân đạo. Vì Cường đã biết chia sẻ, giúp đỡ cho các bạn mang góp khoản tiền phù hợp với khả năng của bản thân.</a:t>
            </a:r>
            <a:endParaRPr lang="en-US" altLang="en-US" sz="2800" i="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7288213" y="1309692"/>
            <a:ext cx="1828800" cy="45243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2400">
                <a:solidFill>
                  <a:schemeClr val="tx1"/>
                </a:solidFill>
                <a:latin typeface="Times New Roman" panose="02020603050405020304" pitchFamily="18" charset="0"/>
                <a:cs typeface="Times New Roman" panose="02020603050405020304" pitchFamily="18" charset="0"/>
              </a:rPr>
              <a:t>* Trong cuộc chiến tranh do đế quốc Mĩ gây ra ở Việt Nam, chất độc màu da cam đã làm cho hàng trăm nghìn người bị tật nguyền.</a:t>
            </a:r>
            <a:endParaRPr lang="en-US" altLang="en-US" sz="1600">
              <a:solidFill>
                <a:schemeClr val="tx1"/>
              </a:solidFill>
              <a:latin typeface="Times New Roman" panose="02020603050405020304" pitchFamily="18" charset="0"/>
              <a:cs typeface="Times New Roman" panose="02020603050405020304" pitchFamily="18" charset="0"/>
            </a:endParaRPr>
          </a:p>
        </p:txBody>
      </p:sp>
      <p:pic>
        <p:nvPicPr>
          <p:cNvPr id="13315" name="Picture 6" descr="images[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1404" y="3352800"/>
            <a:ext cx="36433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7" descr="da cam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505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da cam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3657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9" descr="da cam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8" y="3352800"/>
            <a:ext cx="349091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Down Ribbon 7"/>
          <p:cNvSpPr>
            <a:spLocks noChangeArrowheads="1"/>
          </p:cNvSpPr>
          <p:nvPr/>
        </p:nvSpPr>
        <p:spPr bwMode="auto">
          <a:xfrm>
            <a:off x="7224717" y="320675"/>
            <a:ext cx="1919287" cy="457200"/>
          </a:xfrm>
          <a:prstGeom prst="ribbon">
            <a:avLst>
              <a:gd name="adj1" fmla="val 16667"/>
              <a:gd name="adj2" fmla="val 50000"/>
            </a:avLst>
          </a:pr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algn="ctr" eaLnBrk="1" hangingPunct="1">
              <a:spcBef>
                <a:spcPct val="50000"/>
              </a:spcBef>
            </a:pPr>
            <a:r>
              <a:rPr lang="en-SG" altLang="en-US" sz="1200">
                <a:solidFill>
                  <a:srgbClr val="FF0000"/>
                </a:solidFill>
                <a:latin typeface="Times New Roman" panose="02020603050405020304" pitchFamily="18" charset="0"/>
                <a:cs typeface="Times New Roman" panose="02020603050405020304" pitchFamily="18" charset="0"/>
              </a:rPr>
              <a:t>Thông tin 3</a:t>
            </a:r>
            <a:endParaRPr lang="en-SG" altLang="en-US" sz="12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additive="base">
                                        <p:cTn id="7" dur="500" fill="hold"/>
                                        <p:tgtEl>
                                          <p:spTgt spid="12292"/>
                                        </p:tgtEl>
                                        <p:attrNameLst>
                                          <p:attrName>ppt_x</p:attrName>
                                        </p:attrNameLst>
                                      </p:cBhvr>
                                      <p:tavLst>
                                        <p:tav tm="0">
                                          <p:val>
                                            <p:strVal val="#ppt_x"/>
                                          </p:val>
                                        </p:tav>
                                        <p:tav tm="100000">
                                          <p:val>
                                            <p:strVal val="#ppt_x"/>
                                          </p:val>
                                        </p:tav>
                                      </p:tavLst>
                                    </p:anim>
                                    <p:anim calcmode="lin" valueType="num">
                                      <p:cBhvr additive="base">
                                        <p:cTn id="8" dur="500" fill="hold"/>
                                        <p:tgtEl>
                                          <p:spTgt spid="1229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9"/>
                                        </p:tgtEl>
                                        <p:attrNameLst>
                                          <p:attrName>style.visibility</p:attrName>
                                        </p:attrNameLst>
                                      </p:cBhvr>
                                      <p:to>
                                        <p:strVal val="visible"/>
                                      </p:to>
                                    </p:set>
                                    <p:anim calcmode="lin" valueType="num">
                                      <p:cBhvr additive="base">
                                        <p:cTn id="11" dur="500" fill="hold"/>
                                        <p:tgtEl>
                                          <p:spTgt spid="13319"/>
                                        </p:tgtEl>
                                        <p:attrNameLst>
                                          <p:attrName>ppt_x</p:attrName>
                                        </p:attrNameLst>
                                      </p:cBhvr>
                                      <p:tavLst>
                                        <p:tav tm="0">
                                          <p:val>
                                            <p:strVal val="#ppt_x"/>
                                          </p:val>
                                        </p:tav>
                                        <p:tav tm="100000">
                                          <p:val>
                                            <p:strVal val="#ppt_x"/>
                                          </p:val>
                                        </p:tav>
                                      </p:tavLst>
                                    </p:anim>
                                    <p:anim calcmode="lin" valueType="num">
                                      <p:cBhvr additive="base">
                                        <p:cTn id="12"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barn(inVertical)">
                                      <p:cBhvr>
                                        <p:cTn id="17" dur="500"/>
                                        <p:tgtEl>
                                          <p:spTgt spid="13316"/>
                                        </p:tgtEl>
                                      </p:cBhvr>
                                    </p:animEffect>
                                  </p:childTnLst>
                                </p:cTn>
                              </p:par>
                              <p:par>
                                <p:cTn id="18" presetID="16" presetClass="entr" presetSubtype="21" fill="hold" nodeType="withEffect">
                                  <p:stCondLst>
                                    <p:cond delay="0"/>
                                  </p:stCondLst>
                                  <p:childTnLst>
                                    <p:set>
                                      <p:cBhvr>
                                        <p:cTn id="19" dur="1" fill="hold">
                                          <p:stCondLst>
                                            <p:cond delay="0"/>
                                          </p:stCondLst>
                                        </p:cTn>
                                        <p:tgtEl>
                                          <p:spTgt spid="13317"/>
                                        </p:tgtEl>
                                        <p:attrNameLst>
                                          <p:attrName>style.visibility</p:attrName>
                                        </p:attrNameLst>
                                      </p:cBhvr>
                                      <p:to>
                                        <p:strVal val="visible"/>
                                      </p:to>
                                    </p:set>
                                    <p:animEffect transition="in" filter="barn(inVertical)">
                                      <p:cBhvr>
                                        <p:cTn id="20" dur="500"/>
                                        <p:tgtEl>
                                          <p:spTgt spid="13317"/>
                                        </p:tgtEl>
                                      </p:cBhvr>
                                    </p:animEffect>
                                  </p:childTnLst>
                                </p:cTn>
                              </p:par>
                              <p:par>
                                <p:cTn id="21" presetID="16" presetClass="entr" presetSubtype="21"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barn(inVertical)">
                                      <p:cBhvr>
                                        <p:cTn id="23" dur="500"/>
                                        <p:tgtEl>
                                          <p:spTgt spid="13315"/>
                                        </p:tgtEl>
                                      </p:cBhvr>
                                    </p:animEffect>
                                  </p:childTnLst>
                                </p:cTn>
                              </p:par>
                              <p:par>
                                <p:cTn id="24" presetID="16" presetClass="entr" presetSubtype="21" fill="hold" nodeType="withEffect">
                                  <p:stCondLst>
                                    <p:cond delay="0"/>
                                  </p:stCondLst>
                                  <p:childTnLst>
                                    <p:set>
                                      <p:cBhvr>
                                        <p:cTn id="25" dur="1" fill="hold">
                                          <p:stCondLst>
                                            <p:cond delay="0"/>
                                          </p:stCondLst>
                                        </p:cTn>
                                        <p:tgtEl>
                                          <p:spTgt spid="13318"/>
                                        </p:tgtEl>
                                        <p:attrNameLst>
                                          <p:attrName>style.visibility</p:attrName>
                                        </p:attrNameLst>
                                      </p:cBhvr>
                                      <p:to>
                                        <p:strVal val="visible"/>
                                      </p:to>
                                    </p:set>
                                    <p:animEffect transition="in" filter="barn(inVertical)">
                                      <p:cBhvr>
                                        <p:cTn id="26"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33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ac-mau-hinh-nen-slide-powerpoint-2013-dep-nhat-theo-chu-de-anh-2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2057400" y="2895604"/>
            <a:ext cx="662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008000"/>
                </a:solidFill>
                <a:latin typeface="Arial" panose="020B0604020202020204" pitchFamily="34" charset="0"/>
              </a:defRPr>
            </a:lvl1pPr>
            <a:lvl2pPr marL="742950" indent="-285750">
              <a:defRPr sz="2000" b="1">
                <a:solidFill>
                  <a:srgbClr val="008000"/>
                </a:solidFill>
                <a:latin typeface="Arial" panose="020B0604020202020204" pitchFamily="34" charset="0"/>
              </a:defRPr>
            </a:lvl2pPr>
            <a:lvl3pPr marL="1143000" indent="-228600">
              <a:defRPr sz="2000" b="1">
                <a:solidFill>
                  <a:srgbClr val="008000"/>
                </a:solidFill>
                <a:latin typeface="Arial" panose="020B0604020202020204" pitchFamily="34" charset="0"/>
              </a:defRPr>
            </a:lvl3pPr>
            <a:lvl4pPr marL="1600200" indent="-228600">
              <a:defRPr sz="2000" b="1">
                <a:solidFill>
                  <a:srgbClr val="008000"/>
                </a:solidFill>
                <a:latin typeface="Arial" panose="020B0604020202020204" pitchFamily="34" charset="0"/>
              </a:defRPr>
            </a:lvl4pPr>
            <a:lvl5pPr marL="2057400" indent="-228600">
              <a:defRPr sz="2000" b="1">
                <a:solidFill>
                  <a:srgbClr val="008000"/>
                </a:solidFill>
                <a:latin typeface="Arial" panose="020B0604020202020204" pitchFamily="34" charset="0"/>
              </a:defRPr>
            </a:lvl5pPr>
            <a:lvl6pPr marL="2514600" indent="-228600" eaLnBrk="0" fontAlgn="base" hangingPunct="0">
              <a:spcBef>
                <a:spcPct val="0"/>
              </a:spcBef>
              <a:spcAft>
                <a:spcPct val="0"/>
              </a:spcAft>
              <a:defRPr sz="2000" b="1">
                <a:solidFill>
                  <a:srgbClr val="008000"/>
                </a:solidFill>
                <a:latin typeface="Arial" panose="020B0604020202020204" pitchFamily="34" charset="0"/>
              </a:defRPr>
            </a:lvl6pPr>
            <a:lvl7pPr marL="2971800" indent="-228600" eaLnBrk="0" fontAlgn="base" hangingPunct="0">
              <a:spcBef>
                <a:spcPct val="0"/>
              </a:spcBef>
              <a:spcAft>
                <a:spcPct val="0"/>
              </a:spcAft>
              <a:defRPr sz="2000" b="1">
                <a:solidFill>
                  <a:srgbClr val="008000"/>
                </a:solidFill>
                <a:latin typeface="Arial" panose="020B0604020202020204" pitchFamily="34" charset="0"/>
              </a:defRPr>
            </a:lvl7pPr>
            <a:lvl8pPr marL="3429000" indent="-228600" eaLnBrk="0" fontAlgn="base" hangingPunct="0">
              <a:spcBef>
                <a:spcPct val="0"/>
              </a:spcBef>
              <a:spcAft>
                <a:spcPct val="0"/>
              </a:spcAft>
              <a:defRPr sz="2000" b="1">
                <a:solidFill>
                  <a:srgbClr val="008000"/>
                </a:solidFill>
                <a:latin typeface="Arial" panose="020B0604020202020204" pitchFamily="34" charset="0"/>
              </a:defRPr>
            </a:lvl8pPr>
            <a:lvl9pPr marL="3886200" indent="-228600" eaLnBrk="0" fontAlgn="base" hangingPunct="0">
              <a:spcBef>
                <a:spcPct val="0"/>
              </a:spcBef>
              <a:spcAft>
                <a:spcPct val="0"/>
              </a:spcAft>
              <a:defRPr sz="2000" b="1">
                <a:solidFill>
                  <a:srgbClr val="008000"/>
                </a:solidFill>
                <a:latin typeface="Arial" panose="020B0604020202020204" pitchFamily="34" charset="0"/>
              </a:defRPr>
            </a:lvl9pPr>
          </a:lstStyle>
          <a:p>
            <a:pPr eaLnBrk="1" hangingPunct="1"/>
            <a:r>
              <a:rPr lang="en-US" altLang="en-US" sz="3600">
                <a:latin typeface="Times New Roman" panose="02020603050405020304" pitchFamily="18" charset="0"/>
                <a:cs typeface="Times New Roman" panose="02020603050405020304" pitchFamily="18" charset="0"/>
              </a:rPr>
              <a:t>Hoạt động 1: Xử lý tình huống</a:t>
            </a:r>
            <a:endParaRPr lang="en-US" altLang="en-US" sz="3600">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en-US" sz="2000" b="1" i="0" u="none" strike="noStrike" cap="none" normalizeH="0" baseline="0" smtClean="0">
            <a:ln>
              <a:noFill/>
            </a:ln>
            <a:solidFill>
              <a:srgbClr val="008000"/>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50000"/>
          </a:spcBef>
          <a:spcAft>
            <a:spcPct val="0"/>
          </a:spcAft>
          <a:buClrTx/>
          <a:buSzTx/>
          <a:buFontTx/>
          <a:buNone/>
          <a:defRPr kumimoji="0" lang="en-US" sz="2000" b="1" i="0" u="none" strike="noStrike" cap="none" normalizeH="0" baseline="0" smtClean="0">
            <a:ln>
              <a:noFill/>
            </a:ln>
            <a:solidFill>
              <a:srgbClr val="008000"/>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7605</Words>
  <Application>WPS Presentation</Application>
  <PresentationFormat>On-screen Show (4:3)</PresentationFormat>
  <Paragraphs>248</Paragraphs>
  <Slides>43</Slides>
  <Notes>1</Notes>
  <HiddenSlides>0</HiddenSlides>
  <MMClips>6</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43</vt:i4>
      </vt:variant>
    </vt:vector>
  </HeadingPairs>
  <TitlesOfParts>
    <vt:vector size="57" baseType="lpstr">
      <vt:lpstr>Arial</vt:lpstr>
      <vt:lpstr>SimSun</vt:lpstr>
      <vt:lpstr>Wingdings</vt:lpstr>
      <vt:lpstr>Calibri</vt:lpstr>
      <vt:lpstr>Times New Roman</vt:lpstr>
      <vt:lpstr>Franklin Gothic Book</vt:lpstr>
      <vt:lpstr>VnBangkok</vt:lpstr>
      <vt:lpstr>Segoe Print</vt:lpstr>
      <vt:lpstr>VNbritannic</vt:lpstr>
      <vt:lpstr>.VnTime</vt:lpstr>
      <vt:lpstr>Microsoft YaHei</vt:lpstr>
      <vt:lpstr>Arial Unicode MS</vt:lpstr>
      <vt:lpstr>.VnArial</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FPT</cp:lastModifiedBy>
  <cp:revision>218</cp:revision>
  <dcterms:created xsi:type="dcterms:W3CDTF">2011-11-25T05:40:00Z</dcterms:created>
  <dcterms:modified xsi:type="dcterms:W3CDTF">2023-03-20T04:55:32Z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239D047DCD3F4E14838D4FEF547CCE27</vt:lpwstr>
  </property>
  <property fmtid="{D5CDD505-2E9C-101B-9397-08002B2CF9AE}" pid="3" name="KSOProductBuildVer">
    <vt:lpwstr>1033-11.2.0.11513</vt:lpwstr>
  </property>
</Properties>
</file>