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8"/>
  </p:notesMasterIdLst>
  <p:sldIdLst>
    <p:sldId id="313" r:id="rId4"/>
    <p:sldId id="314" r:id="rId5"/>
    <p:sldId id="272" r:id="rId6"/>
    <p:sldId id="276" r:id="rId7"/>
    <p:sldId id="281" r:id="rId9"/>
    <p:sldId id="258" r:id="rId10"/>
    <p:sldId id="283" r:id="rId11"/>
    <p:sldId id="269" r:id="rId12"/>
    <p:sldId id="259" r:id="rId13"/>
    <p:sldId id="284" r:id="rId14"/>
    <p:sldId id="288" r:id="rId15"/>
    <p:sldId id="289" r:id="rId16"/>
    <p:sldId id="290" r:id="rId17"/>
    <p:sldId id="270" r:id="rId18"/>
    <p:sldId id="266" r:id="rId19"/>
    <p:sldId id="271" r:id="rId20"/>
    <p:sldId id="292" r:id="rId21"/>
    <p:sldId id="277" r:id="rId22"/>
    <p:sldId id="278" r:id="rId23"/>
    <p:sldId id="280" r:id="rId24"/>
    <p:sldId id="294" r:id="rId25"/>
  </p:sldIdLst>
  <p:sldSz cx="12192000" cy="6858000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CC4F1"/>
    <a:srgbClr val="990033"/>
    <a:srgbClr val="FF99FF"/>
    <a:srgbClr val="FF66FF"/>
    <a:srgbClr val="EE3AD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438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D8BEB8F-A67F-49B2-9ECC-0F465B5C3440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vi-VN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vi-VN" altLang="en-US" sz="1200" dirty="0"/>
            </a:fld>
            <a:endParaRPr lang="vi-V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fld>
            <a:endParaRPr lang="en-US" altLang="en-US" sz="1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3556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r>
              <a:rPr lang="en-US" altLang="en-US" dirty="0"/>
              <a:t>HS xác định yêu cầu. Ở bài tập b, c có thực ngay không?</a:t>
            </a:r>
            <a:endParaRPr lang="en-US" altLang="en-US" dirty="0"/>
          </a:p>
          <a:p>
            <a:pPr lvl="0" eaLnBrk="1" hangingPunct="1">
              <a:spcBef>
                <a:spcPct val="0"/>
              </a:spcBef>
              <a:buFontTx/>
              <a:buChar char="-"/>
            </a:pPr>
            <a:r>
              <a:rPr lang="en-US" altLang="en-US" dirty="0"/>
              <a:t>Đổi(Đvđ ở số bị trừ).</a:t>
            </a:r>
            <a:endParaRPr lang="en-US" altLang="en-US" dirty="0"/>
          </a:p>
          <a:p>
            <a:pPr lvl="0" eaLnBrk="1" hangingPunct="1">
              <a:spcBef>
                <a:spcPct val="0"/>
              </a:spcBef>
              <a:buFontTx/>
              <a:buChar char="-"/>
            </a:pPr>
            <a:r>
              <a:rPr lang="en-US" altLang="en-US" dirty="0"/>
              <a:t> HD HS cách trình bày bảng</a:t>
            </a:r>
            <a:endParaRPr lang="en-US" altLang="en-US" dirty="0"/>
          </a:p>
        </p:txBody>
      </p:sp>
      <p:sp>
        <p:nvSpPr>
          <p:cNvPr id="23557" name="Slide Number Placeholder 3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US" alt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</a:fld>
            <a:endParaRPr lang="en-US" altLang="en-US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>
                <a:latin typeface="Arial" panose="020B0604020202020204" pitchFamily="34" charset="0"/>
              </a:rPr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1.png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jpeg"/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4.GIF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3.GIF"/><Relationship Id="rId8" Type="http://schemas.openxmlformats.org/officeDocument/2006/relationships/image" Target="../media/image22.png"/><Relationship Id="rId7" Type="http://schemas.openxmlformats.org/officeDocument/2006/relationships/image" Target="../media/image21.png"/><Relationship Id="rId6" Type="http://schemas.openxmlformats.org/officeDocument/2006/relationships/image" Target="../media/image20.GIF"/><Relationship Id="rId5" Type="http://schemas.openxmlformats.org/officeDocument/2006/relationships/image" Target="../media/image19.GIF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17.GIF"/><Relationship Id="rId13" Type="http://schemas.openxmlformats.org/officeDocument/2006/relationships/vmlDrawing" Target="../drawings/vmlDrawing1.vml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25.GIF"/><Relationship Id="rId10" Type="http://schemas.openxmlformats.org/officeDocument/2006/relationships/image" Target="../media/image24.png"/><Relationship Id="rId1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WordArt 20"/>
          <p:cNvSpPr>
            <a:spLocks noTextEdit="1"/>
          </p:cNvSpPr>
          <p:nvPr/>
        </p:nvSpPr>
        <p:spPr>
          <a:xfrm>
            <a:off x="3048000" y="471488"/>
            <a:ext cx="6196013" cy="14557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1800" b="1">
                <a:ln w="9525" cap="flat" cmpd="sng">
                  <a:solidFill>
                    <a:srgbClr val="0000F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</a:rPr>
              <a:t> TIỂU HỌC NGỌC THỤY</a:t>
            </a:r>
            <a:endParaRPr lang="en-US" sz="1800" b="1">
              <a:ln w="9525" cap="flat" cmpd="sng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tx1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</a:endParaRPr>
          </a:p>
        </p:txBody>
      </p:sp>
      <p:sp>
        <p:nvSpPr>
          <p:cNvPr id="3074" name="WordArt 21"/>
          <p:cNvSpPr>
            <a:spLocks noTextEdit="1"/>
          </p:cNvSpPr>
          <p:nvPr/>
        </p:nvSpPr>
        <p:spPr>
          <a:xfrm>
            <a:off x="2286000" y="1981200"/>
            <a:ext cx="79248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1800" b="1">
                <a:ln w="9525" cap="flat" cmpd="sng">
                  <a:solidFill>
                    <a:srgbClr val="FF00F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 5</a:t>
            </a:r>
            <a:endParaRPr lang="en-US" sz="1800" b="1">
              <a:ln w="9525" cap="flat" cmpd="sng">
                <a:solidFill>
                  <a:srgbClr val="FF00FF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075" name="Group 5"/>
          <p:cNvGrpSpPr/>
          <p:nvPr/>
        </p:nvGrpSpPr>
        <p:grpSpPr>
          <a:xfrm>
            <a:off x="1524000" y="0"/>
            <a:ext cx="9144000" cy="6858000"/>
            <a:chOff x="8" y="0"/>
            <a:chExt cx="5760" cy="4320"/>
          </a:xfrm>
        </p:grpSpPr>
        <p:pic>
          <p:nvPicPr>
            <p:cNvPr id="3076" name="Picture 6" descr="GRANS02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3077" name="Picture 7" descr="GRANS02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3078" name="Group 8"/>
            <p:cNvGrpSpPr/>
            <p:nvPr/>
          </p:nvGrpSpPr>
          <p:grpSpPr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79" name="Picture 9" descr="BD21325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3080" name="Picture 10" descr="BD21325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3081" name="Picture 11" descr="BD2132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3082" name="Picture 12" descr="BD2132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</p:grpSp>
      </p:grpSp>
      <p:sp>
        <p:nvSpPr>
          <p:cNvPr id="3083" name="Text Box 14"/>
          <p:cNvSpPr txBox="1"/>
          <p:nvPr/>
        </p:nvSpPr>
        <p:spPr>
          <a:xfrm>
            <a:off x="5965825" y="5630863"/>
            <a:ext cx="2873375" cy="368300"/>
          </a:xfrm>
          <a:prstGeom prst="rect">
            <a:avLst/>
          </a:prstGeom>
          <a:noFill/>
          <a:ln w="9525">
            <a:noFill/>
          </a:ln>
          <a:effectLst>
            <a:prstShdw prst="shdw13" dist="53882" dir="13499999">
              <a:schemeClr val="bg2">
                <a:alpha val="50000"/>
              </a:schemeClr>
            </a:prstShdw>
          </a:effectLst>
        </p:spPr>
        <p:txBody>
          <a:bodyPr anchor="t" anchorCtr="0">
            <a:spAutoFit/>
          </a:bodyPr>
          <a:p>
            <a:pPr eaLnBrk="0" hangingPunct="0">
              <a:spcBef>
                <a:spcPct val="50000"/>
              </a:spcBef>
              <a:buFontTx/>
            </a:pPr>
            <a:endParaRPr lang="vi-V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2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0" y="1108075"/>
            <a:ext cx="2865438" cy="749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3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2044700"/>
            <a:ext cx="6145212" cy="755650"/>
          </a:xfrm>
        </p:spPr>
      </p:pic>
      <p:pic>
        <p:nvPicPr>
          <p:cNvPr id="10244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4013" y="3462338"/>
            <a:ext cx="5992812" cy="749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4013" y="5527675"/>
            <a:ext cx="6297612" cy="755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20"/>
          <p:cNvSpPr txBox="1"/>
          <p:nvPr/>
        </p:nvSpPr>
        <p:spPr>
          <a:xfrm>
            <a:off x="2514600" y="4324350"/>
            <a:ext cx="702627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vi-VN" alt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0" name="Text Box 28"/>
          <p:cNvSpPr txBox="1"/>
          <p:nvPr/>
        </p:nvSpPr>
        <p:spPr>
          <a:xfrm>
            <a:off x="2346325" y="2359025"/>
            <a:ext cx="6019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2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+ 13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1" name="Text Box 29"/>
          <p:cNvSpPr txBox="1"/>
          <p:nvPr/>
        </p:nvSpPr>
        <p:spPr>
          <a:xfrm>
            <a:off x="3467100" y="3373438"/>
            <a:ext cx="3778250" cy="1169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2" name="Text Box 30"/>
          <p:cNvSpPr txBox="1"/>
          <p:nvPr/>
        </p:nvSpPr>
        <p:spPr>
          <a:xfrm>
            <a:off x="3117850" y="3589338"/>
            <a:ext cx="533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3" name="Line 31"/>
          <p:cNvSpPr/>
          <p:nvPr/>
        </p:nvSpPr>
        <p:spPr>
          <a:xfrm>
            <a:off x="3506788" y="4543425"/>
            <a:ext cx="2590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24" name="Text Box 32"/>
          <p:cNvSpPr txBox="1"/>
          <p:nvPr/>
        </p:nvSpPr>
        <p:spPr>
          <a:xfrm>
            <a:off x="3462338" y="4573588"/>
            <a:ext cx="3657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2" name="Text Box 27"/>
          <p:cNvSpPr txBox="1"/>
          <p:nvPr/>
        </p:nvSpPr>
        <p:spPr>
          <a:xfrm>
            <a:off x="1524000" y="1093788"/>
            <a:ext cx="2743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>
              <a:solidFill>
                <a:srgbClr val="99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/>
      <p:bldP spid="8221" grpId="0"/>
      <p:bldP spid="8222" grpId="0"/>
      <p:bldP spid="82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20"/>
          <p:cNvSpPr txBox="1"/>
          <p:nvPr/>
        </p:nvSpPr>
        <p:spPr>
          <a:xfrm>
            <a:off x="2514600" y="4408488"/>
            <a:ext cx="70262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vi-VN" alt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6" name="Text Box 34"/>
          <p:cNvSpPr txBox="1"/>
          <p:nvPr/>
        </p:nvSpPr>
        <p:spPr>
          <a:xfrm>
            <a:off x="1981200" y="2352675"/>
            <a:ext cx="7162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4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7" name="Text Box 35"/>
          <p:cNvSpPr txBox="1"/>
          <p:nvPr/>
        </p:nvSpPr>
        <p:spPr>
          <a:xfrm>
            <a:off x="4800600" y="3494088"/>
            <a:ext cx="28194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8" name="Text Box 36"/>
          <p:cNvSpPr txBox="1"/>
          <p:nvPr/>
        </p:nvSpPr>
        <p:spPr>
          <a:xfrm>
            <a:off x="4465638" y="3786188"/>
            <a:ext cx="5334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9" name="Line 37"/>
          <p:cNvSpPr/>
          <p:nvPr/>
        </p:nvSpPr>
        <p:spPr>
          <a:xfrm>
            <a:off x="4822825" y="4586288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30" name="Text Box 38"/>
          <p:cNvSpPr txBox="1"/>
          <p:nvPr/>
        </p:nvSpPr>
        <p:spPr>
          <a:xfrm>
            <a:off x="4648200" y="4560888"/>
            <a:ext cx="3429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6" name="Text Box 27"/>
          <p:cNvSpPr txBox="1"/>
          <p:nvPr/>
        </p:nvSpPr>
        <p:spPr>
          <a:xfrm>
            <a:off x="1524000" y="1177925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>
              <a:solidFill>
                <a:srgbClr val="99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1" name="Rectangle 1"/>
          <p:cNvSpPr/>
          <p:nvPr/>
        </p:nvSpPr>
        <p:spPr>
          <a:xfrm>
            <a:off x="4016375" y="4991100"/>
            <a:ext cx="33559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10 ng</a:t>
            </a:r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12 giờ</a:t>
            </a:r>
            <a:endParaRPr lang="vi-V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18"/>
          <p:cNvSpPr txBox="1"/>
          <p:nvPr/>
        </p:nvSpPr>
        <p:spPr>
          <a:xfrm>
            <a:off x="7015163" y="4586288"/>
            <a:ext cx="353695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(36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i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6" grpId="0"/>
      <p:bldP spid="8227" grpId="0"/>
      <p:bldP spid="8228" grpId="0"/>
      <p:bldP spid="8230" grpId="0"/>
      <p:bldP spid="1026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20"/>
          <p:cNvSpPr txBox="1"/>
          <p:nvPr/>
        </p:nvSpPr>
        <p:spPr>
          <a:xfrm>
            <a:off x="2514600" y="4227513"/>
            <a:ext cx="70262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vi-VN" alt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3" name="Text Box 13"/>
          <p:cNvSpPr txBox="1"/>
          <p:nvPr/>
        </p:nvSpPr>
        <p:spPr>
          <a:xfrm>
            <a:off x="2293938" y="2193925"/>
            <a:ext cx="6172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13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4" name="Text Box 14"/>
          <p:cNvSpPr txBox="1"/>
          <p:nvPr/>
        </p:nvSpPr>
        <p:spPr>
          <a:xfrm>
            <a:off x="3519488" y="3294063"/>
            <a:ext cx="30480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5" name="Text Box 15"/>
          <p:cNvSpPr txBox="1"/>
          <p:nvPr/>
        </p:nvSpPr>
        <p:spPr>
          <a:xfrm>
            <a:off x="3200400" y="3708400"/>
            <a:ext cx="45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6" name="Line 16"/>
          <p:cNvSpPr/>
          <p:nvPr/>
        </p:nvSpPr>
        <p:spPr>
          <a:xfrm>
            <a:off x="3519488" y="4614863"/>
            <a:ext cx="2246312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7" name="Text Box 17"/>
          <p:cNvSpPr txBox="1"/>
          <p:nvPr/>
        </p:nvSpPr>
        <p:spPr>
          <a:xfrm>
            <a:off x="3429000" y="4648200"/>
            <a:ext cx="28956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8" name="Text Box 18"/>
          <p:cNvSpPr txBox="1"/>
          <p:nvPr/>
        </p:nvSpPr>
        <p:spPr>
          <a:xfrm>
            <a:off x="2881313" y="5246688"/>
            <a:ext cx="368617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20 </a:t>
            </a:r>
            <a:r>
              <a:rPr lang="en-US" altLang="en-US" sz="28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8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21" name="Text Box 27"/>
          <p:cNvSpPr txBox="1"/>
          <p:nvPr/>
        </p:nvSpPr>
        <p:spPr>
          <a:xfrm>
            <a:off x="1524000" y="996950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>
              <a:solidFill>
                <a:srgbClr val="99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18"/>
          <p:cNvSpPr txBox="1"/>
          <p:nvPr/>
        </p:nvSpPr>
        <p:spPr>
          <a:xfrm>
            <a:off x="6027738" y="4687888"/>
            <a:ext cx="3300412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(69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i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/>
      <p:bldP spid="15374" grpId="0"/>
      <p:bldP spid="15375" grpId="0"/>
      <p:bldP spid="15377" grpId="0"/>
      <p:bldP spid="15378" grpId="0"/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ext Box 20"/>
          <p:cNvSpPr txBox="1"/>
          <p:nvPr/>
        </p:nvSpPr>
        <p:spPr>
          <a:xfrm>
            <a:off x="2514600" y="3230563"/>
            <a:ext cx="70262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vi-VN" alt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0" name="Text Box 28"/>
          <p:cNvSpPr txBox="1"/>
          <p:nvPr/>
        </p:nvSpPr>
        <p:spPr>
          <a:xfrm>
            <a:off x="3657600" y="161925"/>
            <a:ext cx="6019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a) 2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+ 13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1" name="Text Box 29"/>
          <p:cNvSpPr txBox="1"/>
          <p:nvPr/>
        </p:nvSpPr>
        <p:spPr>
          <a:xfrm>
            <a:off x="4679950" y="542925"/>
            <a:ext cx="3741738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2" name="Text Box 30"/>
          <p:cNvSpPr txBox="1"/>
          <p:nvPr/>
        </p:nvSpPr>
        <p:spPr>
          <a:xfrm>
            <a:off x="4373563" y="863600"/>
            <a:ext cx="533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3" name="Line 31"/>
          <p:cNvSpPr/>
          <p:nvPr/>
        </p:nvSpPr>
        <p:spPr>
          <a:xfrm>
            <a:off x="4876800" y="1685925"/>
            <a:ext cx="2590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24" name="Text Box 32"/>
          <p:cNvSpPr txBox="1"/>
          <p:nvPr/>
        </p:nvSpPr>
        <p:spPr>
          <a:xfrm>
            <a:off x="4708525" y="1671638"/>
            <a:ext cx="3657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6" name="Text Box 34"/>
          <p:cNvSpPr txBox="1"/>
          <p:nvPr/>
        </p:nvSpPr>
        <p:spPr>
          <a:xfrm>
            <a:off x="3505200" y="2001838"/>
            <a:ext cx="5867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b) 4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7" name="Text Box 35"/>
          <p:cNvSpPr txBox="1"/>
          <p:nvPr/>
        </p:nvSpPr>
        <p:spPr>
          <a:xfrm>
            <a:off x="4800600" y="2316163"/>
            <a:ext cx="28194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8" name="Text Box 36"/>
          <p:cNvSpPr txBox="1"/>
          <p:nvPr/>
        </p:nvSpPr>
        <p:spPr>
          <a:xfrm>
            <a:off x="4495800" y="2620963"/>
            <a:ext cx="533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9" name="Line 37"/>
          <p:cNvSpPr/>
          <p:nvPr/>
        </p:nvSpPr>
        <p:spPr>
          <a:xfrm>
            <a:off x="4822825" y="3408363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230" name="Text Box 38"/>
          <p:cNvSpPr txBox="1"/>
          <p:nvPr/>
        </p:nvSpPr>
        <p:spPr>
          <a:xfrm>
            <a:off x="4648200" y="3382963"/>
            <a:ext cx="3429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3" name="Text Box 13"/>
          <p:cNvSpPr txBox="1"/>
          <p:nvPr/>
        </p:nvSpPr>
        <p:spPr>
          <a:xfrm>
            <a:off x="3398838" y="4295775"/>
            <a:ext cx="6172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c) 13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280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4" name="Text Box 14"/>
          <p:cNvSpPr txBox="1"/>
          <p:nvPr/>
        </p:nvSpPr>
        <p:spPr>
          <a:xfrm>
            <a:off x="3856038" y="4724400"/>
            <a:ext cx="3048000" cy="1160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5" name="Text Box 15"/>
          <p:cNvSpPr txBox="1"/>
          <p:nvPr/>
        </p:nvSpPr>
        <p:spPr>
          <a:xfrm>
            <a:off x="3703638" y="5105400"/>
            <a:ext cx="45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6" name="Line 16"/>
          <p:cNvSpPr/>
          <p:nvPr/>
        </p:nvSpPr>
        <p:spPr>
          <a:xfrm>
            <a:off x="3963988" y="5867400"/>
            <a:ext cx="2246312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377" name="Text Box 17"/>
          <p:cNvSpPr txBox="1"/>
          <p:nvPr/>
        </p:nvSpPr>
        <p:spPr>
          <a:xfrm>
            <a:off x="3779838" y="5846763"/>
            <a:ext cx="2895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8" name="Text Box 18"/>
          <p:cNvSpPr txBox="1"/>
          <p:nvPr/>
        </p:nvSpPr>
        <p:spPr>
          <a:xfrm>
            <a:off x="3200400" y="6308725"/>
            <a:ext cx="3686175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20 </a:t>
            </a:r>
            <a:r>
              <a:rPr lang="en-US" altLang="en-US" sz="28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800" b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55" name="Text Box 27"/>
          <p:cNvSpPr txBox="1"/>
          <p:nvPr/>
        </p:nvSpPr>
        <p:spPr>
          <a:xfrm>
            <a:off x="1273175" y="207963"/>
            <a:ext cx="2743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>
              <a:solidFill>
                <a:srgbClr val="99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18"/>
          <p:cNvSpPr txBox="1"/>
          <p:nvPr/>
        </p:nvSpPr>
        <p:spPr>
          <a:xfrm>
            <a:off x="6088063" y="5870575"/>
            <a:ext cx="353695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(69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i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61" name="Rectangle 1"/>
          <p:cNvSpPr/>
          <p:nvPr/>
        </p:nvSpPr>
        <p:spPr>
          <a:xfrm>
            <a:off x="4016375" y="3813175"/>
            <a:ext cx="33559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10 ng</a:t>
            </a:r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12 giờ</a:t>
            </a:r>
            <a:endParaRPr lang="vi-VN" altLang="en-US" sz="28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18"/>
          <p:cNvSpPr txBox="1"/>
          <p:nvPr/>
        </p:nvSpPr>
        <p:spPr>
          <a:xfrm>
            <a:off x="7015163" y="3408363"/>
            <a:ext cx="353695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(36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2400" i="1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4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400" i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/>
      <p:bldP spid="8221" grpId="0"/>
      <p:bldP spid="8222" grpId="0"/>
      <p:bldP spid="8224" grpId="0"/>
      <p:bldP spid="8226" grpId="0"/>
      <p:bldP spid="8227" grpId="0"/>
      <p:bldP spid="8228" grpId="0"/>
      <p:bldP spid="8230" grpId="0"/>
      <p:bldP spid="15373" grpId="0"/>
      <p:bldP spid="15374" grpId="0"/>
      <p:bldP spid="15375" grpId="0"/>
      <p:bldP spid="15377" grpId="0"/>
      <p:bldP spid="15378" grpId="0"/>
      <p:bldP spid="20" grpId="0"/>
      <p:bldP spid="1026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ext Box 9"/>
          <p:cNvSpPr txBox="1"/>
          <p:nvPr/>
        </p:nvSpPr>
        <p:spPr>
          <a:xfrm>
            <a:off x="2514600" y="3121025"/>
            <a:ext cx="28956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vi-VN" altLang="en-US"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5" name="Text Box 13"/>
          <p:cNvSpPr txBox="1"/>
          <p:nvPr/>
        </p:nvSpPr>
        <p:spPr>
          <a:xfrm>
            <a:off x="1524000" y="1301750"/>
            <a:ext cx="25146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3200" b="1">
              <a:solidFill>
                <a:srgbClr val="99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6" name="Text Box 14"/>
          <p:cNvSpPr txBox="1"/>
          <p:nvPr/>
        </p:nvSpPr>
        <p:spPr>
          <a:xfrm>
            <a:off x="2438400" y="1911350"/>
            <a:ext cx="64008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a) 4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82" name="Text Box 10"/>
          <p:cNvSpPr txBox="1"/>
          <p:nvPr/>
        </p:nvSpPr>
        <p:spPr>
          <a:xfrm>
            <a:off x="2476500" y="2509838"/>
            <a:ext cx="6324600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b) 15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200"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- 10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200"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706" name="Text Box 10"/>
          <p:cNvSpPr txBox="1"/>
          <p:nvPr/>
        </p:nvSpPr>
        <p:spPr>
          <a:xfrm>
            <a:off x="2438400" y="3044825"/>
            <a:ext cx="74676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c) 13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– 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5" grpId="0"/>
      <p:bldP spid="23566" grpId="0"/>
      <p:bldP spid="28682" grpId="0"/>
      <p:bldP spid="2970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ext Box 9"/>
          <p:cNvSpPr txBox="1"/>
          <p:nvPr/>
        </p:nvSpPr>
        <p:spPr>
          <a:xfrm>
            <a:off x="2514600" y="3082925"/>
            <a:ext cx="2895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vi-VN" altLang="en-US" sz="2400" dirty="0">
              <a:latin typeface="Tahoma" panose="020B0604030504040204" pitchFamily="34" charset="0"/>
            </a:endParaRPr>
          </a:p>
        </p:txBody>
      </p:sp>
      <p:sp>
        <p:nvSpPr>
          <p:cNvPr id="23566" name="Text Box 14"/>
          <p:cNvSpPr txBox="1"/>
          <p:nvPr/>
        </p:nvSpPr>
        <p:spPr>
          <a:xfrm>
            <a:off x="1524000" y="263525"/>
            <a:ext cx="64008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a) 4 </a:t>
            </a:r>
            <a:r>
              <a:rPr lang="en-US" altLang="en-US" sz="2400" err="1">
                <a:latin typeface="Arial" panose="020B0604020202020204" pitchFamily="34" charset="0"/>
              </a:rPr>
              <a:t>năm</a:t>
            </a:r>
            <a:r>
              <a:rPr lang="en-US" altLang="en-US" sz="2400">
                <a:latin typeface="Arial" panose="020B0604020202020204" pitchFamily="34" charset="0"/>
              </a:rPr>
              <a:t> 3 </a:t>
            </a:r>
            <a:r>
              <a:rPr lang="en-US" altLang="en-US" sz="2400" err="1">
                <a:latin typeface="Arial" panose="020B0604020202020204" pitchFamily="34" charset="0"/>
              </a:rPr>
              <a:t>tháng</a:t>
            </a:r>
            <a:r>
              <a:rPr lang="en-US" altLang="en-US" sz="2400">
                <a:latin typeface="Arial" panose="020B0604020202020204" pitchFamily="34" charset="0"/>
              </a:rPr>
              <a:t> – 2 </a:t>
            </a:r>
            <a:r>
              <a:rPr lang="en-US" altLang="en-US" sz="2400" err="1">
                <a:latin typeface="Arial" panose="020B0604020202020204" pitchFamily="34" charset="0"/>
              </a:rPr>
              <a:t>năm</a:t>
            </a:r>
            <a:r>
              <a:rPr lang="en-US" altLang="en-US" sz="2400">
                <a:latin typeface="Arial" panose="020B0604020202020204" pitchFamily="34" charset="0"/>
              </a:rPr>
              <a:t> 8 </a:t>
            </a:r>
            <a:r>
              <a:rPr lang="en-US" altLang="en-US" sz="2400" err="1">
                <a:latin typeface="Arial" panose="020B0604020202020204" pitchFamily="34" charset="0"/>
              </a:rPr>
              <a:t>tháng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3567" name="Text Box 15"/>
          <p:cNvSpPr txBox="1"/>
          <p:nvPr/>
        </p:nvSpPr>
        <p:spPr>
          <a:xfrm>
            <a:off x="2133600" y="720725"/>
            <a:ext cx="28956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4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3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8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8" name="Text Box 16"/>
          <p:cNvSpPr txBox="1"/>
          <p:nvPr/>
        </p:nvSpPr>
        <p:spPr>
          <a:xfrm>
            <a:off x="1905000" y="1025525"/>
            <a:ext cx="381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9" name="Line 17"/>
          <p:cNvSpPr/>
          <p:nvPr/>
        </p:nvSpPr>
        <p:spPr>
          <a:xfrm>
            <a:off x="2036763" y="1787525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0" name="Text Box 18"/>
          <p:cNvSpPr txBox="1"/>
          <p:nvPr/>
        </p:nvSpPr>
        <p:spPr>
          <a:xfrm>
            <a:off x="5029200" y="873125"/>
            <a:ext cx="1447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err="1">
                <a:solidFill>
                  <a:srgbClr val="CC0000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sz="2400" b="1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err="1">
                <a:solidFill>
                  <a:srgbClr val="CC0000"/>
                </a:solidFill>
                <a:latin typeface="Arial" panose="020B0604020202020204" pitchFamily="34" charset="0"/>
              </a:rPr>
              <a:t>thành</a:t>
            </a:r>
            <a:endParaRPr lang="en-US" altLang="en-US" sz="2400" b="1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3571" name="Text Box 19"/>
          <p:cNvSpPr txBox="1"/>
          <p:nvPr/>
        </p:nvSpPr>
        <p:spPr>
          <a:xfrm>
            <a:off x="6477000" y="720725"/>
            <a:ext cx="32766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3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15tháng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2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   8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72" name="Line 20"/>
          <p:cNvSpPr/>
          <p:nvPr/>
        </p:nvSpPr>
        <p:spPr>
          <a:xfrm>
            <a:off x="6629400" y="1787525"/>
            <a:ext cx="2514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3" name="Text Box 21"/>
          <p:cNvSpPr txBox="1"/>
          <p:nvPr/>
        </p:nvSpPr>
        <p:spPr>
          <a:xfrm>
            <a:off x="6324600" y="1025525"/>
            <a:ext cx="381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74" name="Text Box 22"/>
          <p:cNvSpPr txBox="1"/>
          <p:nvPr/>
        </p:nvSpPr>
        <p:spPr>
          <a:xfrm>
            <a:off x="6477000" y="1787525"/>
            <a:ext cx="3200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1năm     7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682" name="Text Box 10"/>
          <p:cNvSpPr txBox="1"/>
          <p:nvPr/>
        </p:nvSpPr>
        <p:spPr>
          <a:xfrm>
            <a:off x="1524000" y="2244725"/>
            <a:ext cx="6324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b) 15 </a:t>
            </a:r>
            <a:r>
              <a:rPr lang="en-US" altLang="en-US" sz="2400" err="1">
                <a:latin typeface="Arial" panose="020B0604020202020204" pitchFamily="34" charset="0"/>
              </a:rPr>
              <a:t>ngày</a:t>
            </a:r>
            <a:r>
              <a:rPr lang="en-US" altLang="en-US" sz="2400">
                <a:latin typeface="Arial" panose="020B0604020202020204" pitchFamily="34" charset="0"/>
              </a:rPr>
              <a:t> 6 </a:t>
            </a:r>
            <a:r>
              <a:rPr lang="en-US" altLang="en-US" sz="2400" err="1">
                <a:latin typeface="Arial" panose="020B0604020202020204" pitchFamily="34" charset="0"/>
              </a:rPr>
              <a:t>giờ</a:t>
            </a:r>
            <a:r>
              <a:rPr lang="en-US" altLang="en-US" sz="2400">
                <a:latin typeface="Arial" panose="020B0604020202020204" pitchFamily="34" charset="0"/>
              </a:rPr>
              <a:t> - 10 </a:t>
            </a:r>
            <a:r>
              <a:rPr lang="en-US" altLang="en-US" sz="2400" err="1">
                <a:latin typeface="Arial" panose="020B0604020202020204" pitchFamily="34" charset="0"/>
              </a:rPr>
              <a:t>ngày</a:t>
            </a:r>
            <a:r>
              <a:rPr lang="en-US" altLang="en-US" sz="2400">
                <a:latin typeface="Arial" panose="020B0604020202020204" pitchFamily="34" charset="0"/>
              </a:rPr>
              <a:t> 12 </a:t>
            </a:r>
            <a:r>
              <a:rPr lang="en-US" altLang="en-US" sz="2400" err="1">
                <a:latin typeface="Arial" panose="020B0604020202020204" pitchFamily="34" charset="0"/>
              </a:rPr>
              <a:t>giờ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9706" name="Text Box 10"/>
          <p:cNvSpPr txBox="1"/>
          <p:nvPr/>
        </p:nvSpPr>
        <p:spPr>
          <a:xfrm>
            <a:off x="1447800" y="4454525"/>
            <a:ext cx="60198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c) 13 </a:t>
            </a:r>
            <a:r>
              <a:rPr lang="en-US" altLang="en-US" sz="2400" err="1">
                <a:latin typeface="Arial" panose="020B0604020202020204" pitchFamily="34" charset="0"/>
              </a:rPr>
              <a:t>giờ</a:t>
            </a:r>
            <a:r>
              <a:rPr lang="en-US" altLang="en-US" sz="2400">
                <a:latin typeface="Arial" panose="020B0604020202020204" pitchFamily="34" charset="0"/>
              </a:rPr>
              <a:t> 23 </a:t>
            </a:r>
            <a:r>
              <a:rPr lang="en-US" altLang="en-US" sz="2400" err="1">
                <a:latin typeface="Arial" panose="020B0604020202020204" pitchFamily="34" charset="0"/>
              </a:rPr>
              <a:t>phút</a:t>
            </a:r>
            <a:r>
              <a:rPr lang="en-US" altLang="en-US" sz="2400">
                <a:latin typeface="Arial" panose="020B0604020202020204" pitchFamily="34" charset="0"/>
              </a:rPr>
              <a:t> – 5 </a:t>
            </a:r>
            <a:r>
              <a:rPr lang="en-US" altLang="en-US" sz="2400" err="1">
                <a:latin typeface="Arial" panose="020B0604020202020204" pitchFamily="34" charset="0"/>
              </a:rPr>
              <a:t>giờ</a:t>
            </a:r>
            <a:r>
              <a:rPr lang="en-US" altLang="en-US" sz="2400">
                <a:latin typeface="Arial" panose="020B0604020202020204" pitchFamily="34" charset="0"/>
              </a:rPr>
              <a:t> 45 </a:t>
            </a:r>
            <a:r>
              <a:rPr lang="en-US" altLang="en-US" sz="2400" err="1">
                <a:latin typeface="Arial" panose="020B0604020202020204" pitchFamily="34" charset="0"/>
              </a:rPr>
              <a:t>phút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8683" name="Text Box 11"/>
          <p:cNvSpPr txBox="1"/>
          <p:nvPr/>
        </p:nvSpPr>
        <p:spPr>
          <a:xfrm>
            <a:off x="1828800" y="2854325"/>
            <a:ext cx="35814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15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  6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10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12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686" name="Text Box 14"/>
          <p:cNvSpPr txBox="1"/>
          <p:nvPr/>
        </p:nvSpPr>
        <p:spPr>
          <a:xfrm>
            <a:off x="5943600" y="2854325"/>
            <a:ext cx="34290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 14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ngày   30giờ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10ngày   12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        </a:t>
            </a:r>
            <a:endParaRPr lang="en-US" altLang="en-US" sz="2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18"/>
          <p:cNvSpPr txBox="1"/>
          <p:nvPr/>
        </p:nvSpPr>
        <p:spPr>
          <a:xfrm>
            <a:off x="4648200" y="2930525"/>
            <a:ext cx="1447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err="1">
                <a:solidFill>
                  <a:srgbClr val="CC0000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sz="2400" b="1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err="1">
                <a:solidFill>
                  <a:srgbClr val="CC0000"/>
                </a:solidFill>
                <a:latin typeface="Arial" panose="020B0604020202020204" pitchFamily="34" charset="0"/>
              </a:rPr>
              <a:t>thành</a:t>
            </a:r>
            <a:endParaRPr lang="en-US" altLang="en-US" sz="2400" b="1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Line 17"/>
          <p:cNvSpPr/>
          <p:nvPr/>
        </p:nvSpPr>
        <p:spPr>
          <a:xfrm>
            <a:off x="1849438" y="3997325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" name="Line 17"/>
          <p:cNvSpPr/>
          <p:nvPr/>
        </p:nvSpPr>
        <p:spPr>
          <a:xfrm>
            <a:off x="5964238" y="3921125"/>
            <a:ext cx="2514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" name="Text Box 16"/>
          <p:cNvSpPr txBox="1"/>
          <p:nvPr/>
        </p:nvSpPr>
        <p:spPr>
          <a:xfrm>
            <a:off x="1524000" y="3082925"/>
            <a:ext cx="381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16"/>
          <p:cNvSpPr txBox="1"/>
          <p:nvPr/>
        </p:nvSpPr>
        <p:spPr>
          <a:xfrm>
            <a:off x="5943600" y="2854325"/>
            <a:ext cx="76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689" name="Text Box 17"/>
          <p:cNvSpPr txBox="1"/>
          <p:nvPr/>
        </p:nvSpPr>
        <p:spPr>
          <a:xfrm>
            <a:off x="6172200" y="4103688"/>
            <a:ext cx="29718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4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18giờ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707" name="Text Box 11"/>
          <p:cNvSpPr txBox="1"/>
          <p:nvPr/>
        </p:nvSpPr>
        <p:spPr>
          <a:xfrm>
            <a:off x="1828800" y="5140325"/>
            <a:ext cx="32766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13</a:t>
            </a: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23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 5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45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710" name="Text Box 14"/>
          <p:cNvSpPr txBox="1"/>
          <p:nvPr/>
        </p:nvSpPr>
        <p:spPr>
          <a:xfrm>
            <a:off x="6164263" y="5048250"/>
            <a:ext cx="36576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12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83 </a:t>
            </a:r>
            <a:r>
              <a:rPr lang="en-US" altLang="en-US" sz="24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 5giờ  45phút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Line 17"/>
          <p:cNvSpPr/>
          <p:nvPr/>
        </p:nvSpPr>
        <p:spPr>
          <a:xfrm>
            <a:off x="1746250" y="6283325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" name="Line 17"/>
          <p:cNvSpPr/>
          <p:nvPr/>
        </p:nvSpPr>
        <p:spPr>
          <a:xfrm>
            <a:off x="6248400" y="6283325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16"/>
          <p:cNvSpPr txBox="1"/>
          <p:nvPr/>
        </p:nvSpPr>
        <p:spPr>
          <a:xfrm>
            <a:off x="1524000" y="5521325"/>
            <a:ext cx="381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16"/>
          <p:cNvSpPr txBox="1"/>
          <p:nvPr/>
        </p:nvSpPr>
        <p:spPr>
          <a:xfrm>
            <a:off x="5791200" y="5521325"/>
            <a:ext cx="3810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18"/>
          <p:cNvSpPr txBox="1"/>
          <p:nvPr/>
        </p:nvSpPr>
        <p:spPr>
          <a:xfrm>
            <a:off x="4495800" y="5216525"/>
            <a:ext cx="14478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 err="1">
                <a:solidFill>
                  <a:srgbClr val="CC0000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sz="2400" b="1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err="1">
                <a:solidFill>
                  <a:srgbClr val="CC0000"/>
                </a:solidFill>
                <a:latin typeface="Arial" panose="020B0604020202020204" pitchFamily="34" charset="0"/>
              </a:rPr>
              <a:t>thành</a:t>
            </a:r>
            <a:endParaRPr lang="en-US" altLang="en-US" sz="2400" b="1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9713" name="Text Box 17"/>
          <p:cNvSpPr txBox="1"/>
          <p:nvPr/>
        </p:nvSpPr>
        <p:spPr>
          <a:xfrm>
            <a:off x="6019800" y="6283325"/>
            <a:ext cx="32004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  7giờ  38phút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/>
      <p:bldP spid="23567" grpId="0"/>
      <p:bldP spid="23568" grpId="0"/>
      <p:bldP spid="23570" grpId="0"/>
      <p:bldP spid="23571" grpId="0"/>
      <p:bldP spid="23573" grpId="0"/>
      <p:bldP spid="23574" grpId="0"/>
      <p:bldP spid="28682" grpId="0"/>
      <p:bldP spid="29706" grpId="0"/>
      <p:bldP spid="28683" grpId="0"/>
      <p:bldP spid="28686" grpId="0"/>
      <p:bldP spid="2" grpId="0"/>
      <p:bldP spid="5" grpId="0"/>
      <p:bldP spid="6" grpId="0"/>
      <p:bldP spid="28689" grpId="0"/>
      <p:bldP spid="29707" grpId="0"/>
      <p:bldP spid="29710" grpId="0"/>
      <p:bldP spid="9" grpId="0"/>
      <p:bldP spid="10" grpId="0"/>
      <p:bldP spid="11" grpId="0"/>
      <p:bldP spid="297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ext Box 9"/>
          <p:cNvSpPr txBox="1"/>
          <p:nvPr/>
        </p:nvSpPr>
        <p:spPr>
          <a:xfrm>
            <a:off x="2514600" y="3138488"/>
            <a:ext cx="2895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vi-VN" altLang="en-US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3566" name="Text Box 14"/>
          <p:cNvSpPr txBox="1"/>
          <p:nvPr/>
        </p:nvSpPr>
        <p:spPr>
          <a:xfrm>
            <a:off x="1524000" y="319088"/>
            <a:ext cx="6400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a) 4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3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tháng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– 2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8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tháng</a:t>
            </a:r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67" name="Text Box 15"/>
          <p:cNvSpPr txBox="1"/>
          <p:nvPr/>
        </p:nvSpPr>
        <p:spPr>
          <a:xfrm>
            <a:off x="2133600" y="776288"/>
            <a:ext cx="28956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4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3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8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8" name="Text Box 16"/>
          <p:cNvSpPr txBox="1"/>
          <p:nvPr/>
        </p:nvSpPr>
        <p:spPr>
          <a:xfrm>
            <a:off x="1905000" y="1081088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69" name="Line 17"/>
          <p:cNvSpPr/>
          <p:nvPr/>
        </p:nvSpPr>
        <p:spPr>
          <a:xfrm>
            <a:off x="2286000" y="1843088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0" name="Text Box 18"/>
          <p:cNvSpPr txBox="1"/>
          <p:nvPr/>
        </p:nvSpPr>
        <p:spPr>
          <a:xfrm>
            <a:off x="5029200" y="928688"/>
            <a:ext cx="144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b="1" err="1">
                <a:solidFill>
                  <a:srgbClr val="CC0000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b="1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err="1">
                <a:solidFill>
                  <a:srgbClr val="CC0000"/>
                </a:solidFill>
                <a:latin typeface="Arial" panose="020B0604020202020204" pitchFamily="34" charset="0"/>
              </a:rPr>
              <a:t>thành</a:t>
            </a:r>
            <a:endParaRPr lang="en-US" altLang="en-US" b="1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3571" name="Text Box 19"/>
          <p:cNvSpPr txBox="1"/>
          <p:nvPr/>
        </p:nvSpPr>
        <p:spPr>
          <a:xfrm>
            <a:off x="6477000" y="776288"/>
            <a:ext cx="32766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3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15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2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 8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72" name="Line 20"/>
          <p:cNvSpPr/>
          <p:nvPr/>
        </p:nvSpPr>
        <p:spPr>
          <a:xfrm>
            <a:off x="6629400" y="1843088"/>
            <a:ext cx="2514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3573" name="Text Box 21"/>
          <p:cNvSpPr txBox="1"/>
          <p:nvPr/>
        </p:nvSpPr>
        <p:spPr>
          <a:xfrm>
            <a:off x="6324600" y="1081088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74" name="Text Box 22"/>
          <p:cNvSpPr txBox="1"/>
          <p:nvPr/>
        </p:nvSpPr>
        <p:spPr>
          <a:xfrm>
            <a:off x="6477000" y="1843088"/>
            <a:ext cx="3200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 7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tháng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682" name="Text Box 10"/>
          <p:cNvSpPr txBox="1"/>
          <p:nvPr/>
        </p:nvSpPr>
        <p:spPr>
          <a:xfrm>
            <a:off x="1524000" y="2300288"/>
            <a:ext cx="63246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b) 15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6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- 10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12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giờ</a:t>
            </a:r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706" name="Text Box 10"/>
          <p:cNvSpPr txBox="1"/>
          <p:nvPr/>
        </p:nvSpPr>
        <p:spPr>
          <a:xfrm>
            <a:off x="1447800" y="4510088"/>
            <a:ext cx="6019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c) 13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23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phút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– 5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</a:rPr>
              <a:t> 45 </a:t>
            </a:r>
            <a:r>
              <a:rPr lang="en-US" altLang="en-US" sz="2800" err="1">
                <a:solidFill>
                  <a:srgbClr val="000000"/>
                </a:solidFill>
                <a:latin typeface="Arial" panose="020B0604020202020204" pitchFamily="34" charset="0"/>
              </a:rPr>
              <a:t>phút</a:t>
            </a:r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8683" name="Text Box 11"/>
          <p:cNvSpPr txBox="1"/>
          <p:nvPr/>
        </p:nvSpPr>
        <p:spPr>
          <a:xfrm>
            <a:off x="1828800" y="2909888"/>
            <a:ext cx="35814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15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 6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10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12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686" name="Text Box 14"/>
          <p:cNvSpPr txBox="1"/>
          <p:nvPr/>
        </p:nvSpPr>
        <p:spPr>
          <a:xfrm>
            <a:off x="6172200" y="2909888"/>
            <a:ext cx="32004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14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30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10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12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        </a:t>
            </a:r>
            <a:endParaRPr lang="en-US" altLang="en-US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18"/>
          <p:cNvSpPr txBox="1"/>
          <p:nvPr/>
        </p:nvSpPr>
        <p:spPr>
          <a:xfrm>
            <a:off x="4648200" y="2986088"/>
            <a:ext cx="144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b="1" err="1">
                <a:solidFill>
                  <a:srgbClr val="CC0000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b="1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err="1">
                <a:solidFill>
                  <a:srgbClr val="CC0000"/>
                </a:solidFill>
                <a:latin typeface="Arial" panose="020B0604020202020204" pitchFamily="34" charset="0"/>
              </a:rPr>
              <a:t>thành</a:t>
            </a:r>
            <a:endParaRPr lang="en-US" altLang="en-US" b="1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Line 17"/>
          <p:cNvSpPr/>
          <p:nvPr/>
        </p:nvSpPr>
        <p:spPr>
          <a:xfrm>
            <a:off x="2057400" y="4052888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" name="Line 17"/>
          <p:cNvSpPr/>
          <p:nvPr/>
        </p:nvSpPr>
        <p:spPr>
          <a:xfrm>
            <a:off x="6324600" y="3976688"/>
            <a:ext cx="2514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" name="Text Box 16"/>
          <p:cNvSpPr txBox="1"/>
          <p:nvPr/>
        </p:nvSpPr>
        <p:spPr>
          <a:xfrm>
            <a:off x="1524000" y="3138488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16"/>
          <p:cNvSpPr txBox="1"/>
          <p:nvPr/>
        </p:nvSpPr>
        <p:spPr>
          <a:xfrm>
            <a:off x="5943600" y="3214688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8689" name="Text Box 17"/>
          <p:cNvSpPr txBox="1"/>
          <p:nvPr/>
        </p:nvSpPr>
        <p:spPr>
          <a:xfrm>
            <a:off x="6248400" y="3976688"/>
            <a:ext cx="2971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4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ngày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18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707" name="Text Box 11"/>
          <p:cNvSpPr txBox="1"/>
          <p:nvPr/>
        </p:nvSpPr>
        <p:spPr>
          <a:xfrm>
            <a:off x="1828800" y="5195888"/>
            <a:ext cx="32766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13</a:t>
            </a: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23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5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45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710" name="Text Box 14"/>
          <p:cNvSpPr txBox="1"/>
          <p:nvPr/>
        </p:nvSpPr>
        <p:spPr>
          <a:xfrm>
            <a:off x="5943600" y="5195888"/>
            <a:ext cx="3657600" cy="1160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12</a:t>
            </a:r>
            <a:r>
              <a:rPr lang="en-US" altLang="en-US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83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 5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45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7" name="Line 17"/>
          <p:cNvSpPr/>
          <p:nvPr/>
        </p:nvSpPr>
        <p:spPr>
          <a:xfrm>
            <a:off x="2133600" y="6338888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" name="Line 17"/>
          <p:cNvSpPr/>
          <p:nvPr/>
        </p:nvSpPr>
        <p:spPr>
          <a:xfrm>
            <a:off x="6248400" y="6338888"/>
            <a:ext cx="22098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16"/>
          <p:cNvSpPr txBox="1"/>
          <p:nvPr/>
        </p:nvSpPr>
        <p:spPr>
          <a:xfrm>
            <a:off x="1524000" y="5576888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16"/>
          <p:cNvSpPr txBox="1"/>
          <p:nvPr/>
        </p:nvSpPr>
        <p:spPr>
          <a:xfrm>
            <a:off x="5791200" y="5576888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-</a:t>
            </a:r>
            <a:endParaRPr lang="en-US" altLang="en-US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18"/>
          <p:cNvSpPr txBox="1"/>
          <p:nvPr/>
        </p:nvSpPr>
        <p:spPr>
          <a:xfrm>
            <a:off x="4495800" y="5272088"/>
            <a:ext cx="14478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b="1" err="1">
                <a:solidFill>
                  <a:srgbClr val="CC0000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b="1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en-US" altLang="en-US" b="1" err="1">
                <a:solidFill>
                  <a:srgbClr val="CC0000"/>
                </a:solidFill>
                <a:latin typeface="Arial" panose="020B0604020202020204" pitchFamily="34" charset="0"/>
              </a:rPr>
              <a:t>thành</a:t>
            </a:r>
            <a:endParaRPr lang="en-US" altLang="en-US" b="1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29713" name="Text Box 17"/>
          <p:cNvSpPr txBox="1"/>
          <p:nvPr/>
        </p:nvSpPr>
        <p:spPr>
          <a:xfrm>
            <a:off x="6019800" y="6338888"/>
            <a:ext cx="3200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7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 38 </a:t>
            </a:r>
            <a:r>
              <a:rPr lang="en-US" altLang="en-US" sz="2800" b="1" err="1">
                <a:solidFill>
                  <a:srgbClr val="FF0000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/>
      <p:bldP spid="23567" grpId="0"/>
      <p:bldP spid="23568" grpId="0"/>
      <p:bldP spid="23570" grpId="0"/>
      <p:bldP spid="23571" grpId="0"/>
      <p:bldP spid="23573" grpId="0"/>
      <p:bldP spid="23574" grpId="0"/>
      <p:bldP spid="28682" grpId="0"/>
      <p:bldP spid="29706" grpId="0"/>
      <p:bldP spid="28683" grpId="0"/>
      <p:bldP spid="28686" grpId="0"/>
      <p:bldP spid="2" grpId="0"/>
      <p:bldP spid="5" grpId="0"/>
      <p:bldP spid="6" grpId="0"/>
      <p:bldP spid="28689" grpId="0"/>
      <p:bldP spid="29707" grpId="0"/>
      <p:bldP spid="29710" grpId="0"/>
      <p:bldP spid="9" grpId="0"/>
      <p:bldP spid="10" grpId="0"/>
      <p:bldP spid="11" grpId="0"/>
      <p:bldP spid="297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Rectangle 1"/>
          <p:cNvSpPr/>
          <p:nvPr/>
        </p:nvSpPr>
        <p:spPr>
          <a:xfrm>
            <a:off x="1676400" y="361950"/>
            <a:ext cx="8761413" cy="2062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vi-V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Năm 1492, nh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thám hiểm Cri - xto - phơ Cô - lôm - bô phát hiện ra Châu Mỹ. Năm 1961, </a:t>
            </a:r>
            <a:endParaRPr lang="vi-VN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- u - ri Ga - ga - ri l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đầu tiên bay v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vũ </a:t>
            </a:r>
            <a:endParaRPr lang="vi-VN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trụ. Hỏi hai sự kiện cách nhau bao nhiêu năm?</a:t>
            </a:r>
            <a:endParaRPr lang="vi-VN" altLang="en-US" sz="32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Picture 2" descr="https://cdnmedia.baotintuc.vn/2014/10/12/09/22/Christopher-Columbus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52400"/>
            <a:ext cx="4295775" cy="2954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Rectangle 1"/>
          <p:cNvSpPr/>
          <p:nvPr/>
        </p:nvSpPr>
        <p:spPr>
          <a:xfrm>
            <a:off x="2592388" y="3144838"/>
            <a:ext cx="2544762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vi-VN" altLang="en-US" i="1" dirty="0">
                <a:latin typeface="Arial" panose="020B0604020202020204" pitchFamily="34" charset="0"/>
              </a:rPr>
              <a:t>Christopher Columbus.</a:t>
            </a:r>
            <a:endParaRPr lang="vi-VN" altLang="en-US" dirty="0"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0" y="3444875"/>
            <a:ext cx="4343400" cy="12001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/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12/10/1492, trên cuộc h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trình đi tìm Ấn Ðộ bằng đường biển, nh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hải Christopher Columbus đã khám phá ra châu Mỹ</a:t>
            </a:r>
            <a:endParaRPr lang="vi-VN" altLang="x-none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3317" name="Picture 4" descr="Giây phút người đầu tiên bay vào vũ trụ chấn động thế giới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1300" y="4586288"/>
            <a:ext cx="3657600" cy="22637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Rectangle 3"/>
          <p:cNvSpPr/>
          <p:nvPr/>
        </p:nvSpPr>
        <p:spPr>
          <a:xfrm>
            <a:off x="6264275" y="3589338"/>
            <a:ext cx="4114800" cy="1016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 h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gia Yuri Gagarin đã trở th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người đầu tiên bay v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vũ trụ ng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12/4/1961</a:t>
            </a:r>
            <a:endParaRPr lang="vi-VN" altLang="x-none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19" name="Rectangle 4"/>
          <p:cNvSpPr/>
          <p:nvPr/>
        </p:nvSpPr>
        <p:spPr>
          <a:xfrm>
            <a:off x="7112000" y="3124200"/>
            <a:ext cx="2644775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- u - ri Ga - ga - ri </a:t>
            </a:r>
            <a:endParaRPr lang="vi-VN" altLang="en-US" sz="2400" dirty="0">
              <a:latin typeface="Arial" panose="020B0604020202020204" pitchFamily="34" charset="0"/>
            </a:endParaRPr>
          </a:p>
        </p:txBody>
      </p:sp>
      <p:pic>
        <p:nvPicPr>
          <p:cNvPr id="13320" name="Picture 6" descr="Ngày này năm xưa: Người Liên Xô lập kỳ tích chấn động lịch sử thế giới"/>
          <p:cNvPicPr>
            <a:picLocks noChangeAspect="1"/>
          </p:cNvPicPr>
          <p:nvPr/>
        </p:nvPicPr>
        <p:blipFill>
          <a:blip r:embed="rId3"/>
          <a:srcRect l="-4243" t="-362" r="4243" b="10805"/>
          <a:stretch>
            <a:fillRect/>
          </a:stretch>
        </p:blipFill>
        <p:spPr>
          <a:xfrm>
            <a:off x="6289675" y="0"/>
            <a:ext cx="3844925" cy="3217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1" name="Picture 8" descr="Tiểu Sử về Crixtop Côlômbô - Tìm ra Thế Giới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1625" y="4697413"/>
            <a:ext cx="4143375" cy="2152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3" grpId="0" animBg="1"/>
      <p:bldP spid="4" grpId="0" animBg="1"/>
      <p:bldP spid="133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WordArt 20"/>
          <p:cNvSpPr>
            <a:spLocks noChangeArrowheads="1" noChangeShapeType="1" noTextEdit="1"/>
          </p:cNvSpPr>
          <p:nvPr/>
        </p:nvSpPr>
        <p:spPr bwMode="auto">
          <a:xfrm>
            <a:off x="3352801" y="1536603"/>
            <a:ext cx="5817892" cy="1310686"/>
          </a:xfrm>
          <a:prstGeom prst="rect">
            <a:avLst/>
          </a:prstGeom>
        </p:spPr>
        <p:txBody>
          <a:bodyPr wrap="none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1800" b="1" i="0" u="none" strike="noStrike" kern="10" cap="none" spc="0" normalizeH="0" baseline="0" noProof="0">
                <a:ln w="9525">
                  <a:solidFill>
                    <a:srgbClr val="0000FF"/>
                  </a:solidFill>
                  <a:round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1800" b="1" i="0" u="none" strike="noStrike" kern="10" cap="none" spc="0" normalizeH="0" baseline="0" noProof="0">
                <a:ln w="9525">
                  <a:solidFill>
                    <a:srgbClr val="00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Toán - lớp 5</a:t>
            </a:r>
            <a:r>
              <a:rPr kumimoji="0" lang="vi-VN" sz="1800" b="1" i="0" u="none" strike="noStrike" kern="10" cap="none" spc="0" normalizeH="0" baseline="0" noProof="0">
                <a:ln w="9525">
                  <a:solidFill>
                    <a:srgbClr val="00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endParaRPr kumimoji="0" lang="en-US" sz="1800" b="1" i="0" u="none" strike="noStrike" kern="10" cap="none" spc="0" normalizeH="0" baseline="0" noProof="0" dirty="0">
              <a:ln w="9525">
                <a:solidFill>
                  <a:srgbClr val="00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</p:txBody>
      </p:sp>
      <p:sp>
        <p:nvSpPr>
          <p:cNvPr id="2051" name="WordArt 21"/>
          <p:cNvSpPr>
            <a:spLocks noTextEdit="1"/>
          </p:cNvSpPr>
          <p:nvPr/>
        </p:nvSpPr>
        <p:spPr>
          <a:xfrm>
            <a:off x="1752600" y="2895600"/>
            <a:ext cx="8672513" cy="434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1800" b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Luyện tập</a:t>
            </a:r>
            <a:endParaRPr lang="en-US" sz="1800" b="1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r>
              <a:rPr lang="en-US" sz="1800" b="1">
                <a:ln w="9525" cap="flat" cmpd="sng">
                  <a:solidFill>
                    <a:srgbClr val="FF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(Trang 134)</a:t>
            </a:r>
            <a:endParaRPr lang="en-US" sz="1800" b="1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/>
            <a:endParaRPr lang="en-US" sz="1800" b="1">
              <a:ln w="9525" cap="flat" cmpd="sng">
                <a:solidFill>
                  <a:srgbClr val="FF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052" name="Group 5"/>
          <p:cNvGrpSpPr/>
          <p:nvPr/>
        </p:nvGrpSpPr>
        <p:grpSpPr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55" name="Picture 7" descr="GRANS02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2056" name="Group 8"/>
            <p:cNvGrpSpPr/>
            <p:nvPr/>
          </p:nvGrpSpPr>
          <p:grpSpPr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2058" name="Picture 10" descr="BD21325_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2059" name="Picture 11" descr="BD2132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  <p:pic>
            <p:nvPicPr>
              <p:cNvPr id="2060" name="Picture 12" descr="BD21325_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  <a:tileRect/>
              </a:gradFill>
              <a:ln w="9525">
                <a:noFill/>
              </a:ln>
            </p:spPr>
          </p:pic>
        </p:grpSp>
      </p:grpSp>
      <p:pic>
        <p:nvPicPr>
          <p:cNvPr id="2053" name="Picture 10" descr="cartoon1%20(1)">
            <a:hlinkClick r:id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0" y="1295400"/>
            <a:ext cx="1600200" cy="14208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Rectangle 1"/>
          <p:cNvSpPr/>
          <p:nvPr/>
        </p:nvSpPr>
        <p:spPr>
          <a:xfrm>
            <a:off x="1754188" y="42863"/>
            <a:ext cx="8761412" cy="20621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vi-VN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Năm 1492, nh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thám hiểm Cri - xto - phơ Cô - lôm - bô phát hiện ra Châu Mỹ. Năm 1961, </a:t>
            </a:r>
            <a:endParaRPr lang="vi-VN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- u - ri Ga - ga - ri l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người đầu tiên bay v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vũ </a:t>
            </a:r>
            <a:endParaRPr lang="vi-VN" alt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trụ. Hỏi hai sự kiện cách nhau bao nhiêu năm?</a:t>
            </a:r>
            <a:endParaRPr lang="vi-VN" altLang="en-US" sz="32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1" name="Rectangle 2"/>
          <p:cNvSpPr/>
          <p:nvPr/>
        </p:nvSpPr>
        <p:spPr>
          <a:xfrm>
            <a:off x="2293938" y="3192463"/>
            <a:ext cx="7391400" cy="1570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Hai sự kiện cách nhau số năm l</a:t>
            </a:r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1961 – 1492 = 469 (năm)</a:t>
            </a:r>
            <a:endParaRPr lang="vi-VN" alt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vi-VN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Đáp số: 469 năm</a:t>
            </a:r>
            <a:endParaRPr lang="vi-VN" alt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043488" y="2438400"/>
            <a:ext cx="147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eaLnBrk="1" hangingPunct="1"/>
            <a:r>
              <a:rPr lang="vi-VN" altLang="x-none" sz="3200" dirty="0">
                <a:solidFill>
                  <a:srgbClr val="1616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x-none" sz="3200" dirty="0">
                <a:solidFill>
                  <a:srgbClr val="16164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x-none" sz="3200" dirty="0">
                <a:solidFill>
                  <a:srgbClr val="1616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vi-VN" altLang="x-none" sz="3200" dirty="0">
              <a:solidFill>
                <a:srgbClr val="161645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06" name="Picture 4" descr="imagesCAQC80J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7" name="Picture 5" descr="dandelions_butterfly_h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5110163"/>
            <a:ext cx="1905000" cy="20526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1508" name="Object 6"/>
          <p:cNvGraphicFramePr>
            <a:graphicFrameLocks noChangeAspect="1"/>
          </p:cNvGraphicFramePr>
          <p:nvPr/>
        </p:nvGraphicFramePr>
        <p:xfrm>
          <a:off x="1828800" y="4462463"/>
          <a:ext cx="1766888" cy="239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1060450" imgH="1334770" progId="MS_ClipArt_Gallery.2">
                  <p:embed/>
                </p:oleObj>
              </mc:Choice>
              <mc:Fallback>
                <p:oleObj name="" r:id="rId3" imgW="1060450" imgH="1334770" progId="MS_ClipArt_Gallery.2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8800" y="4462463"/>
                        <a:ext cx="1766888" cy="23955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09" name="Picture 7" descr="92946cxn8xmvkw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01100" y="2235200"/>
            <a:ext cx="1714500" cy="27924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Picture 8" descr="92946cxn8xmvkw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0" y="3055938"/>
            <a:ext cx="1714500" cy="2219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1" name="Picture 9" descr="92946cxn8xmvkw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1400" y="4114800"/>
            <a:ext cx="1714500" cy="22177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2" name="Picture 10" descr="92946cxn8xmvkw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3200" y="4040188"/>
            <a:ext cx="1714500" cy="2219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3" name="WordArt 11"/>
          <p:cNvSpPr>
            <a:spLocks noTextEdit="1"/>
          </p:cNvSpPr>
          <p:nvPr/>
        </p:nvSpPr>
        <p:spPr>
          <a:xfrm>
            <a:off x="2971800" y="1906588"/>
            <a:ext cx="6781800" cy="2284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l"/>
            <a:r>
              <a:rPr lang="en-US" sz="3600">
                <a:ln w="9525" cap="flat" cmpd="sng">
                  <a:solidFill>
                    <a:srgbClr val="99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66CC"/>
                </a:soli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Cảm ơn các em </a:t>
            </a:r>
            <a:endParaRPr lang="en-US" sz="3600">
              <a:ln w="9525" cap="flat" cmpd="sng">
                <a:solidFill>
                  <a:srgbClr val="99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66CC"/>
              </a:soli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1514" name="Picture 12" descr="92946cxn8xmvkw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8600" y="4370388"/>
            <a:ext cx="1714500" cy="2219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5" name="Picture 13" descr="3d butterfly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0" y="5440363"/>
            <a:ext cx="1295400" cy="11572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6" name="Picture 14" descr="k-hanay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44000" y="4452938"/>
            <a:ext cx="525463" cy="657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7" name="Picture 15" descr="k-hanay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0000" y="5519738"/>
            <a:ext cx="476250" cy="595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8" name="Picture 16" descr="k-hanap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67200" y="5602288"/>
            <a:ext cx="476250" cy="595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9" name="Picture 17" descr="love-sun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71800" y="5272088"/>
            <a:ext cx="409575" cy="48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0" name="Picture 18" descr="k-hanab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53400" y="5767388"/>
            <a:ext cx="476250" cy="5953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1" name="Picture 19" descr="k-hanay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53000" y="5440363"/>
            <a:ext cx="476250" cy="593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2" name="Picture 20" descr="k-hanap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39350" y="5110163"/>
            <a:ext cx="476250" cy="593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3" name="Picture 21" descr="love-sun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00200" y="5437188"/>
            <a:ext cx="409575" cy="48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24" name="Freeform 22"/>
          <p:cNvSpPr/>
          <p:nvPr/>
        </p:nvSpPr>
        <p:spPr>
          <a:xfrm>
            <a:off x="5105400" y="106363"/>
            <a:ext cx="5410200" cy="1722437"/>
          </a:xfrm>
          <a:custGeom>
            <a:avLst/>
            <a:gdLst>
              <a:gd name="txL" fmla="*/ 0 w 1720"/>
              <a:gd name="txT" fmla="*/ 0 h 842"/>
              <a:gd name="txR" fmla="*/ 1720 w 1720"/>
              <a:gd name="txB" fmla="*/ 842 h 842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0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solidFill>
            <a:srgbClr val="CCECFF">
              <a:alpha val="10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  <p:pic>
        <p:nvPicPr>
          <p:cNvPr id="21525" name="Picture 23" descr="sun14[1]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71600" y="-90487"/>
            <a:ext cx="2438400" cy="19192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26" name="Freeform 24"/>
          <p:cNvSpPr/>
          <p:nvPr/>
        </p:nvSpPr>
        <p:spPr>
          <a:xfrm>
            <a:off x="3276600" y="128588"/>
            <a:ext cx="3124200" cy="1395412"/>
          </a:xfrm>
          <a:custGeom>
            <a:avLst/>
            <a:gdLst>
              <a:gd name="txL" fmla="*/ 0 w 1576"/>
              <a:gd name="txT" fmla="*/ 0 h 815"/>
              <a:gd name="txR" fmla="*/ 1576 w 1576"/>
              <a:gd name="txB" fmla="*/ 815 h 815"/>
            </a:gdLst>
            <a:ahLst/>
            <a:cxnLst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0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  <a:cxn ang="0">
                <a:pos x="2147483647" y="2147483647"/>
              </a:cxn>
            </a:cxnLst>
            <a:rect l="txL" t="txT" r="txR" b="txB"/>
            <a:pathLst>
              <a:path w="1576" h="815">
                <a:moveTo>
                  <a:pt x="170" y="4"/>
                </a:moveTo>
                <a:cubicBezTo>
                  <a:pt x="343" y="26"/>
                  <a:pt x="518" y="5"/>
                  <a:pt x="693" y="15"/>
                </a:cubicBezTo>
                <a:cubicBezTo>
                  <a:pt x="760" y="24"/>
                  <a:pt x="819" y="42"/>
                  <a:pt x="885" y="57"/>
                </a:cubicBezTo>
                <a:cubicBezTo>
                  <a:pt x="920" y="94"/>
                  <a:pt x="931" y="70"/>
                  <a:pt x="949" y="121"/>
                </a:cubicBezTo>
                <a:cubicBezTo>
                  <a:pt x="935" y="177"/>
                  <a:pt x="919" y="220"/>
                  <a:pt x="864" y="239"/>
                </a:cubicBezTo>
                <a:cubicBezTo>
                  <a:pt x="934" y="285"/>
                  <a:pt x="1016" y="283"/>
                  <a:pt x="1098" y="292"/>
                </a:cubicBezTo>
                <a:cubicBezTo>
                  <a:pt x="1174" y="317"/>
                  <a:pt x="1149" y="294"/>
                  <a:pt x="1184" y="345"/>
                </a:cubicBezTo>
                <a:cubicBezTo>
                  <a:pt x="1191" y="366"/>
                  <a:pt x="1198" y="388"/>
                  <a:pt x="1205" y="409"/>
                </a:cubicBezTo>
                <a:cubicBezTo>
                  <a:pt x="1209" y="420"/>
                  <a:pt x="1183" y="439"/>
                  <a:pt x="1194" y="441"/>
                </a:cubicBezTo>
                <a:cubicBezTo>
                  <a:pt x="1216" y="446"/>
                  <a:pt x="1258" y="420"/>
                  <a:pt x="1258" y="420"/>
                </a:cubicBezTo>
                <a:cubicBezTo>
                  <a:pt x="1308" y="433"/>
                  <a:pt x="1359" y="438"/>
                  <a:pt x="1408" y="452"/>
                </a:cubicBezTo>
                <a:cubicBezTo>
                  <a:pt x="1443" y="462"/>
                  <a:pt x="1469" y="483"/>
                  <a:pt x="1504" y="495"/>
                </a:cubicBezTo>
                <a:cubicBezTo>
                  <a:pt x="1515" y="506"/>
                  <a:pt x="1529" y="513"/>
                  <a:pt x="1536" y="527"/>
                </a:cubicBezTo>
                <a:cubicBezTo>
                  <a:pt x="1576" y="608"/>
                  <a:pt x="1497" y="676"/>
                  <a:pt x="1429" y="697"/>
                </a:cubicBezTo>
                <a:cubicBezTo>
                  <a:pt x="1370" y="759"/>
                  <a:pt x="1288" y="770"/>
                  <a:pt x="1205" y="783"/>
                </a:cubicBezTo>
                <a:cubicBezTo>
                  <a:pt x="1095" y="800"/>
                  <a:pt x="1000" y="808"/>
                  <a:pt x="885" y="815"/>
                </a:cubicBezTo>
                <a:cubicBezTo>
                  <a:pt x="592" y="807"/>
                  <a:pt x="583" y="806"/>
                  <a:pt x="384" y="783"/>
                </a:cubicBezTo>
                <a:cubicBezTo>
                  <a:pt x="305" y="756"/>
                  <a:pt x="205" y="741"/>
                  <a:pt x="138" y="687"/>
                </a:cubicBezTo>
                <a:cubicBezTo>
                  <a:pt x="124" y="675"/>
                  <a:pt x="103" y="649"/>
                  <a:pt x="96" y="633"/>
                </a:cubicBezTo>
                <a:cubicBezTo>
                  <a:pt x="87" y="612"/>
                  <a:pt x="74" y="569"/>
                  <a:pt x="74" y="569"/>
                </a:cubicBezTo>
                <a:cubicBezTo>
                  <a:pt x="78" y="544"/>
                  <a:pt x="77" y="519"/>
                  <a:pt x="85" y="495"/>
                </a:cubicBezTo>
                <a:cubicBezTo>
                  <a:pt x="88" y="485"/>
                  <a:pt x="104" y="483"/>
                  <a:pt x="106" y="473"/>
                </a:cubicBezTo>
                <a:cubicBezTo>
                  <a:pt x="113" y="437"/>
                  <a:pt x="86" y="438"/>
                  <a:pt x="64" y="431"/>
                </a:cubicBezTo>
                <a:cubicBezTo>
                  <a:pt x="46" y="413"/>
                  <a:pt x="32" y="402"/>
                  <a:pt x="21" y="377"/>
                </a:cubicBezTo>
                <a:cubicBezTo>
                  <a:pt x="12" y="356"/>
                  <a:pt x="0" y="313"/>
                  <a:pt x="0" y="313"/>
                </a:cubicBezTo>
                <a:cubicBezTo>
                  <a:pt x="24" y="217"/>
                  <a:pt x="23" y="144"/>
                  <a:pt x="128" y="111"/>
                </a:cubicBezTo>
                <a:cubicBezTo>
                  <a:pt x="135" y="104"/>
                  <a:pt x="145" y="98"/>
                  <a:pt x="149" y="89"/>
                </a:cubicBezTo>
                <a:cubicBezTo>
                  <a:pt x="159" y="69"/>
                  <a:pt x="148" y="30"/>
                  <a:pt x="170" y="25"/>
                </a:cubicBezTo>
                <a:cubicBezTo>
                  <a:pt x="184" y="22"/>
                  <a:pt x="213" y="30"/>
                  <a:pt x="213" y="15"/>
                </a:cubicBezTo>
                <a:cubicBezTo>
                  <a:pt x="213" y="0"/>
                  <a:pt x="184" y="8"/>
                  <a:pt x="170" y="4"/>
                </a:cubicBezTo>
                <a:close/>
              </a:path>
            </a:pathLst>
          </a:custGeom>
          <a:solidFill>
            <a:srgbClr val="CCECFF">
              <a:alpha val="100000"/>
            </a:srgbClr>
          </a:solidFill>
          <a:ln w="9525">
            <a:noFill/>
          </a:ln>
        </p:spPr>
        <p:txBody>
          <a:bodyPr/>
          <a:p>
            <a:endParaRPr lang="en-US"/>
          </a:p>
        </p:txBody>
      </p:sp>
      <p:pic>
        <p:nvPicPr>
          <p:cNvPr id="21527" name="Picture 26" descr="92946cxn8xmvkw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4267200"/>
            <a:ext cx="1714500" cy="22177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523999" y="277091"/>
            <a:ext cx="7315200" cy="70675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/>
            <a:r>
              <a:rPr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HỞI </a:t>
            </a:r>
            <a:r>
              <a:rPr lang="vi-VN" sz="40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vi-VN" sz="4000" b="1" err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9"/>
          <p:cNvSpPr txBox="1"/>
          <p:nvPr/>
        </p:nvSpPr>
        <p:spPr>
          <a:xfrm>
            <a:off x="1676400" y="2443163"/>
            <a:ext cx="8610600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đơn vị đo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1649413" y="3462338"/>
            <a:ext cx="8789987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các số đo theo theo từng loại đơn vị đo.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1828800" y="1797050"/>
            <a:ext cx="6477000" cy="523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spcBef>
                <a:spcPct val="50000"/>
              </a:spcBef>
            </a:pPr>
            <a:r>
              <a:rPr lang="vi-VN" altLang="x-none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Muốn trừ số đo thời gian ta làm như sau: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25"/>
          <p:cNvSpPr txBox="1"/>
          <p:nvPr/>
        </p:nvSpPr>
        <p:spPr>
          <a:xfrm>
            <a:off x="1752600" y="1233488"/>
            <a:ext cx="77724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Khi trừ số đo thời gian ta làm như thế nào?</a:t>
            </a:r>
            <a:endParaRPr lang="en-US" altLang="en-US" sz="28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25"/>
          <p:cNvSpPr txBox="1"/>
          <p:nvPr/>
        </p:nvSpPr>
        <p:spPr>
          <a:xfrm>
            <a:off x="3048000" y="4424363"/>
            <a:ext cx="48768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7 </a:t>
            </a:r>
            <a:r>
              <a:rPr lang="en-US" altLang="en-US" sz="2400" b="1" err="1">
                <a:solidFill>
                  <a:srgbClr val="00206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en-US" sz="2400" b="1" err="1">
                <a:solidFill>
                  <a:srgbClr val="00206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 – 2 </a:t>
            </a:r>
            <a:r>
              <a:rPr lang="en-US" altLang="en-US" sz="2400" b="1" err="1">
                <a:solidFill>
                  <a:srgbClr val="00206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en-US" sz="2400" b="1" err="1">
                <a:solidFill>
                  <a:srgbClr val="002060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</a:rPr>
              <a:t>  </a:t>
            </a:r>
            <a:endParaRPr lang="en-US" altLang="en-US" sz="24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836988" y="4887913"/>
            <a:ext cx="2667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</a:rPr>
              <a:t>7 </a:t>
            </a:r>
            <a:r>
              <a:rPr lang="en-US" altLang="en-US" sz="2800" b="1" err="1">
                <a:solidFill>
                  <a:srgbClr val="00206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</a:rPr>
              <a:t> 10 </a:t>
            </a:r>
            <a:r>
              <a:rPr lang="en-US" altLang="en-US" sz="2800" b="1" err="1">
                <a:solidFill>
                  <a:srgbClr val="002060"/>
                </a:solidFill>
                <a:latin typeface="Times New Roman" panose="02020603050405020304" pitchFamily="18" charset="0"/>
              </a:rPr>
              <a:t>tháng</a:t>
            </a:r>
            <a:endParaRPr lang="en-US" altLang="en-US" sz="26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3756025" y="5370513"/>
            <a:ext cx="26352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260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2800" b="1" err="1">
                <a:solidFill>
                  <a:srgbClr val="002060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</a:rPr>
              <a:t>   3 </a:t>
            </a:r>
            <a:r>
              <a:rPr lang="en-US" altLang="en-US" sz="2800" b="1" err="1">
                <a:solidFill>
                  <a:srgbClr val="002060"/>
                </a:solidFill>
                <a:latin typeface="Times New Roman" panose="02020603050405020304" pitchFamily="18" charset="0"/>
              </a:rPr>
              <a:t>tháng</a:t>
            </a:r>
            <a:endParaRPr lang="en-US" altLang="en-US" sz="28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Rectangle 18"/>
          <p:cNvSpPr/>
          <p:nvPr/>
        </p:nvSpPr>
        <p:spPr>
          <a:xfrm>
            <a:off x="3608388" y="5116513"/>
            <a:ext cx="381000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r>
              <a:rPr lang="en-US" altLang="en-US" sz="2600">
                <a:solidFill>
                  <a:schemeClr val="accent2"/>
                </a:solidFill>
                <a:latin typeface="Times New Roman" panose="02020603050405020304" pitchFamily="18" charset="0"/>
              </a:rPr>
              <a:t>-</a:t>
            </a:r>
            <a:endParaRPr lang="en-US" altLang="en-US" sz="260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20"/>
          <p:cNvSpPr txBox="1"/>
          <p:nvPr/>
        </p:nvSpPr>
        <p:spPr>
          <a:xfrm>
            <a:off x="3803650" y="5802313"/>
            <a:ext cx="1139825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vi-VN" altLang="en-US" sz="2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 năm</a:t>
            </a:r>
            <a:endParaRPr lang="en-US" altLang="en-US" sz="2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Line 26"/>
          <p:cNvSpPr/>
          <p:nvPr/>
        </p:nvSpPr>
        <p:spPr>
          <a:xfrm>
            <a:off x="3694113" y="5802313"/>
            <a:ext cx="2554287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" name="Text Box 20"/>
          <p:cNvSpPr txBox="1"/>
          <p:nvPr/>
        </p:nvSpPr>
        <p:spPr>
          <a:xfrm>
            <a:off x="4838700" y="5821363"/>
            <a:ext cx="1409700" cy="48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600" b="1">
                <a:solidFill>
                  <a:srgbClr val="FF0000"/>
                </a:solidFill>
                <a:latin typeface="Times New Roman" panose="02020603050405020304" pitchFamily="18" charset="0"/>
              </a:rPr>
              <a:t>  7 </a:t>
            </a:r>
            <a:r>
              <a:rPr lang="en-US" altLang="en-US" sz="2600" b="1" err="1">
                <a:solidFill>
                  <a:srgbClr val="FF0000"/>
                </a:solidFill>
                <a:latin typeface="Times New Roman" panose="02020603050405020304" pitchFamily="18" charset="0"/>
              </a:rPr>
              <a:t>tháng</a:t>
            </a:r>
            <a:endParaRPr lang="en-US" altLang="en-US" sz="26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685925" y="1017588"/>
            <a:ext cx="860107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/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4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b="1">
              <a:solidFill>
                <a:srgbClr val="8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85925" y="2217738"/>
            <a:ext cx="8601075" cy="18161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17"/>
          <p:cNvSpPr txBox="1"/>
          <p:nvPr/>
        </p:nvSpPr>
        <p:spPr>
          <a:xfrm>
            <a:off x="2209800" y="4232275"/>
            <a:ext cx="6477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12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32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phút</a:t>
            </a: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– 3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45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solidFill>
                <a:srgbClr val="990033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/>
          <p:nvPr/>
        </p:nvSpPr>
        <p:spPr>
          <a:xfrm>
            <a:off x="2057400" y="4841875"/>
            <a:ext cx="3581400" cy="1169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12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32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phút</a:t>
            </a:r>
            <a:r>
              <a:rPr lang="en-US" altLang="en-US" sz="2800" b="1">
                <a:latin typeface="Arial" panose="020B0604020202020204" pitchFamily="34" charset="0"/>
              </a:rPr>
              <a:t> </a:t>
            </a:r>
            <a:endParaRPr lang="en-US" altLang="en-US" sz="2800" b="1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3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giờ</a:t>
            </a:r>
            <a:r>
              <a:rPr lang="en-US" altLang="en-US" sz="2800" b="1">
                <a:solidFill>
                  <a:srgbClr val="990033"/>
                </a:solidFill>
                <a:latin typeface="Arial" panose="020B0604020202020204" pitchFamily="34" charset="0"/>
              </a:rPr>
              <a:t>  45 </a:t>
            </a:r>
            <a:r>
              <a:rPr lang="en-US" altLang="en-US" sz="2800" b="1" err="1">
                <a:solidFill>
                  <a:srgbClr val="990033"/>
                </a:solidFill>
                <a:latin typeface="Arial" panose="020B0604020202020204" pitchFamily="34" charset="0"/>
              </a:rPr>
              <a:t>phút</a:t>
            </a:r>
            <a:endParaRPr lang="en-US" altLang="en-US" sz="2800" b="1">
              <a:latin typeface="Arial" panose="020B0604020202020204" pitchFamily="34" charset="0"/>
            </a:endParaRPr>
          </a:p>
        </p:txBody>
      </p:sp>
      <p:sp>
        <p:nvSpPr>
          <p:cNvPr id="10" name="Text Box 23"/>
          <p:cNvSpPr txBox="1"/>
          <p:nvPr/>
        </p:nvSpPr>
        <p:spPr>
          <a:xfrm>
            <a:off x="1828800" y="5146675"/>
            <a:ext cx="45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Arial" panose="020B0604020202020204" pitchFamily="34" charset="0"/>
              </a:rPr>
              <a:t>-</a:t>
            </a:r>
            <a:endParaRPr lang="en-US" altLang="en-US" sz="2800">
              <a:latin typeface="Arial" panose="020B0604020202020204" pitchFamily="34" charset="0"/>
            </a:endParaRPr>
          </a:p>
        </p:txBody>
      </p:sp>
      <p:sp>
        <p:nvSpPr>
          <p:cNvPr id="11" name="Line 24"/>
          <p:cNvSpPr/>
          <p:nvPr/>
        </p:nvSpPr>
        <p:spPr>
          <a:xfrm>
            <a:off x="2078038" y="5929313"/>
            <a:ext cx="25146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" name="Text Box 25"/>
          <p:cNvSpPr txBox="1"/>
          <p:nvPr/>
        </p:nvSpPr>
        <p:spPr>
          <a:xfrm>
            <a:off x="4810125" y="5265738"/>
            <a:ext cx="143827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2000" b="1" err="1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en-US" altLang="en-US" sz="2000" b="1" err="1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endParaRPr lang="en-US" altLang="en-US" sz="2000" b="1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6" name="Text Box 27"/>
          <p:cNvSpPr txBox="1"/>
          <p:nvPr/>
        </p:nvSpPr>
        <p:spPr>
          <a:xfrm>
            <a:off x="6430963" y="5111750"/>
            <a:ext cx="457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Arial" panose="020B0604020202020204" pitchFamily="34" charset="0"/>
              </a:rPr>
              <a:t>-</a:t>
            </a:r>
            <a:endParaRPr lang="en-US" altLang="en-US" sz="2800" b="1">
              <a:latin typeface="Arial" panose="020B0604020202020204" pitchFamily="34" charset="0"/>
            </a:endParaRPr>
          </a:p>
        </p:txBody>
      </p:sp>
      <p:sp>
        <p:nvSpPr>
          <p:cNvPr id="20" name="Rectangle 12"/>
          <p:cNvSpPr/>
          <p:nvPr/>
        </p:nvSpPr>
        <p:spPr>
          <a:xfrm>
            <a:off x="6521450" y="5310188"/>
            <a:ext cx="2884488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1" hangingPunct="1"/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  3 </a:t>
            </a:r>
            <a:r>
              <a:rPr lang="en-US" altLang="en-US" sz="3200" b="1" err="1">
                <a:solidFill>
                  <a:schemeClr val="accent2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 45 </a:t>
            </a:r>
            <a:r>
              <a:rPr lang="en-US" altLang="en-US" sz="3200" b="1" err="1">
                <a:solidFill>
                  <a:schemeClr val="accent2"/>
                </a:solidFill>
                <a:latin typeface="Times New Roman" panose="02020603050405020304" pitchFamily="18" charset="0"/>
              </a:rPr>
              <a:t>phút</a:t>
            </a:r>
            <a:endParaRPr lang="en-US" altLang="en-US" sz="32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" name="Text Box 20"/>
          <p:cNvSpPr txBox="1"/>
          <p:nvPr/>
        </p:nvSpPr>
        <p:spPr>
          <a:xfrm>
            <a:off x="6708775" y="5783263"/>
            <a:ext cx="113982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8 </a:t>
            </a:r>
            <a:r>
              <a:rPr lang="en-US" altLang="en-US" sz="3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giờ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Line 26"/>
          <p:cNvSpPr/>
          <p:nvPr/>
        </p:nvSpPr>
        <p:spPr>
          <a:xfrm>
            <a:off x="6642100" y="5822950"/>
            <a:ext cx="2501900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" name="Text Box 20"/>
          <p:cNvSpPr txBox="1"/>
          <p:nvPr/>
        </p:nvSpPr>
        <p:spPr>
          <a:xfrm>
            <a:off x="7731125" y="5802313"/>
            <a:ext cx="164147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vi-VN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47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err="1">
                <a:solidFill>
                  <a:srgbClr val="FF0000"/>
                </a:solidFill>
                <a:latin typeface="Times New Roman" panose="02020603050405020304" pitchFamily="18" charset="0"/>
              </a:rPr>
              <a:t>phút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 Box 7"/>
          <p:cNvSpPr txBox="1"/>
          <p:nvPr/>
        </p:nvSpPr>
        <p:spPr>
          <a:xfrm>
            <a:off x="6642100" y="4716463"/>
            <a:ext cx="2973388" cy="5857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11 </a:t>
            </a:r>
            <a:r>
              <a:rPr lang="en-US" altLang="en-US" sz="3200" b="1" err="1">
                <a:solidFill>
                  <a:schemeClr val="accent2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92 </a:t>
            </a:r>
            <a:r>
              <a:rPr lang="en-US" altLang="en-US" sz="3200" b="1" err="1">
                <a:solidFill>
                  <a:schemeClr val="accent2"/>
                </a:solidFill>
                <a:latin typeface="Times New Roman" panose="02020603050405020304" pitchFamily="18" charset="0"/>
              </a:rPr>
              <a:t>phút</a:t>
            </a:r>
            <a:endParaRPr lang="en-US" altLang="en-US" sz="32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8" grpId="0"/>
      <p:bldP spid="9" grpId="0"/>
      <p:bldP spid="10" grpId="0"/>
      <p:bldP spid="14" grpId="0"/>
      <p:bldP spid="16" grpId="0"/>
      <p:bldP spid="20" grpId="0"/>
      <p:bldP spid="22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9"/>
          <p:cNvSpPr txBox="1"/>
          <p:nvPr/>
        </p:nvSpPr>
        <p:spPr>
          <a:xfrm>
            <a:off x="1624013" y="1917700"/>
            <a:ext cx="86106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đơn vị đo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10"/>
          <p:cNvSpPr/>
          <p:nvPr/>
        </p:nvSpPr>
        <p:spPr>
          <a:xfrm>
            <a:off x="1649413" y="3038475"/>
            <a:ext cx="8789987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3200" dirty="0">
                <a:solidFill>
                  <a:srgbClr val="0000FF"/>
                </a:solidFill>
                <a:latin typeface="Times New Roman" panose="02020603050405020304" pitchFamily="18" charset="0"/>
              </a:rPr>
              <a:t>các số đo theo theo từng loại đơn vị đo.</a:t>
            </a:r>
            <a:endParaRPr lang="en-US" altLang="en-US" sz="32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44650" y="4203700"/>
            <a:ext cx="8601075" cy="18161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kề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25"/>
          <p:cNvSpPr txBox="1">
            <a:spLocks noChangeArrowheads="1"/>
          </p:cNvSpPr>
          <p:nvPr/>
        </p:nvSpPr>
        <p:spPr bwMode="auto">
          <a:xfrm>
            <a:off x="2209800" y="1200150"/>
            <a:ext cx="6477000" cy="523875"/>
          </a:xfrm>
          <a:prstGeom prst="rect">
            <a:avLst/>
          </a:prstGeom>
          <a:noFill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spcBef>
                <a:spcPct val="50000"/>
              </a:spcBef>
            </a:pPr>
            <a:r>
              <a:rPr lang="vi-VN" altLang="x-none" sz="2800" b="1" dirty="0">
                <a:solidFill>
                  <a:srgbClr val="0D0D0D"/>
                </a:solidFill>
                <a:latin typeface="Times New Roman" panose="02020603050405020304" pitchFamily="18" charset="0"/>
              </a:rPr>
              <a:t>Muốn trừ số đo thời gian ta làm như sau:</a:t>
            </a:r>
            <a:endParaRPr sz="2800" b="1">
              <a:solidFill>
                <a:srgbClr val="0D0D0D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25"/>
          <p:cNvSpPr txBox="1">
            <a:spLocks noChangeArrowheads="1"/>
          </p:cNvSpPr>
          <p:nvPr/>
        </p:nvSpPr>
        <p:spPr bwMode="auto">
          <a:xfrm>
            <a:off x="4366487" y="573183"/>
            <a:ext cx="3124200" cy="5238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Kiến thức cần nhớ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6" name="WordArt 7"/>
          <p:cNvSpPr>
            <a:spLocks noTextEdit="1"/>
          </p:cNvSpPr>
          <p:nvPr/>
        </p:nvSpPr>
        <p:spPr>
          <a:xfrm>
            <a:off x="2717800" y="1143000"/>
            <a:ext cx="66294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>
                <a:ln w="12700" cap="flat" cmpd="sng">
                  <a:solidFill>
                    <a:srgbClr val="FF006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EE3AD9"/>
                </a:soli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</a:t>
            </a:r>
            <a:endParaRPr lang="en-US" sz="3600">
              <a:ln w="12700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  <a:solidFill>
                <a:srgbClr val="EE3AD9"/>
              </a:soli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38188"/>
            <a:ext cx="8229600" cy="695325"/>
          </a:xfrm>
        </p:spPr>
        <p:txBody>
          <a:bodyPr vert="horz" wrap="square" lIns="91440" tIns="45720" rIns="91440" bIns="45720" numCol="1" anchor="ctr" anchorCtr="0" compatLnSpc="1"/>
          <a:p>
            <a:pPr eaLnBrk="1" hangingPunct="1">
              <a:spcBef>
                <a:spcPct val="50000"/>
              </a:spcBef>
            </a:pPr>
            <a:r>
              <a:rPr lang="en-US" altLang="en-US" sz="2800" b="1" u="sng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b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1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rcRect/>
          <a:stretch>
            <a:fillRect/>
          </a:stretch>
        </p:blipFill>
        <p:spPr>
          <a:xfrm>
            <a:off x="1981200" y="1271588"/>
            <a:ext cx="8229600" cy="1438275"/>
          </a:xfrm>
        </p:spPr>
      </p:pic>
      <p:pic>
        <p:nvPicPr>
          <p:cNvPr id="7172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895600"/>
            <a:ext cx="9255125" cy="31575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83" name="Text Box 15"/>
          <p:cNvSpPr txBox="1"/>
          <p:nvPr/>
        </p:nvSpPr>
        <p:spPr>
          <a:xfrm>
            <a:off x="1752600" y="887413"/>
            <a:ext cx="8153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u="sng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800" b="1" u="sng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u="sng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8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4" name="Text Box 16"/>
          <p:cNvSpPr txBox="1"/>
          <p:nvPr/>
        </p:nvSpPr>
        <p:spPr>
          <a:xfrm>
            <a:off x="1524000" y="3402013"/>
            <a:ext cx="9144000" cy="2928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buAutoNum type="alphaLcParenR" startAt="2"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	1,6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……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AutoNum type="alphaLcParenR" startAt="2"/>
            </a:pP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………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None/>
            </a:pP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		2,5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………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None/>
            </a:pP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		4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……</a:t>
            </a: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endParaRPr lang="en-US" altLang="en-US"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5" name="Text Box 17"/>
          <p:cNvSpPr txBox="1"/>
          <p:nvPr/>
        </p:nvSpPr>
        <p:spPr>
          <a:xfrm>
            <a:off x="4114800" y="3402013"/>
            <a:ext cx="762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6" name="Text Box 18"/>
          <p:cNvSpPr txBox="1"/>
          <p:nvPr/>
        </p:nvSpPr>
        <p:spPr>
          <a:xfrm>
            <a:off x="5029200" y="4102100"/>
            <a:ext cx="114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7" name="Text Box 19"/>
          <p:cNvSpPr txBox="1"/>
          <p:nvPr/>
        </p:nvSpPr>
        <p:spPr>
          <a:xfrm>
            <a:off x="5181600" y="5778500"/>
            <a:ext cx="1066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265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8" name="Text Box 20"/>
          <p:cNvSpPr txBox="1"/>
          <p:nvPr/>
        </p:nvSpPr>
        <p:spPr>
          <a:xfrm>
            <a:off x="4343400" y="4926013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 Box 17"/>
          <p:cNvSpPr txBox="1"/>
          <p:nvPr/>
        </p:nvSpPr>
        <p:spPr>
          <a:xfrm>
            <a:off x="3683000" y="1447800"/>
            <a:ext cx="762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288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17"/>
          <p:cNvSpPr txBox="1"/>
          <p:nvPr/>
        </p:nvSpPr>
        <p:spPr>
          <a:xfrm>
            <a:off x="3717925" y="2349500"/>
            <a:ext cx="9144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81,6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17"/>
          <p:cNvSpPr txBox="1"/>
          <p:nvPr/>
        </p:nvSpPr>
        <p:spPr>
          <a:xfrm>
            <a:off x="8118475" y="1420813"/>
            <a:ext cx="7620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17"/>
          <p:cNvSpPr txBox="1"/>
          <p:nvPr/>
        </p:nvSpPr>
        <p:spPr>
          <a:xfrm>
            <a:off x="7646988" y="2308225"/>
            <a:ext cx="762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en-US" altLang="en-US" sz="2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204" name="Content Placeholder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2600" y="1552575"/>
            <a:ext cx="8229600" cy="14382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/>
      <p:bldP spid="7184" grpId="0"/>
      <p:bldP spid="7185" grpId="0"/>
      <p:bldP spid="7186" grpId="0"/>
      <p:bldP spid="7187" grpId="0"/>
      <p:bldP spid="7188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219" name="Text Box 27"/>
          <p:cNvSpPr txBox="1"/>
          <p:nvPr/>
        </p:nvSpPr>
        <p:spPr>
          <a:xfrm>
            <a:off x="1676400" y="477838"/>
            <a:ext cx="2743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3200" b="1">
              <a:solidFill>
                <a:srgbClr val="99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0" name="Text Box 28"/>
          <p:cNvSpPr txBox="1"/>
          <p:nvPr/>
        </p:nvSpPr>
        <p:spPr>
          <a:xfrm>
            <a:off x="2895600" y="1087438"/>
            <a:ext cx="6477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a) 2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+ 13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26" name="Text Box 34"/>
          <p:cNvSpPr txBox="1"/>
          <p:nvPr/>
        </p:nvSpPr>
        <p:spPr>
          <a:xfrm>
            <a:off x="2971800" y="1849438"/>
            <a:ext cx="58674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b) 4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200"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en-US" sz="3200" b="1" err="1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3" name="Text Box 13"/>
          <p:cNvSpPr txBox="1"/>
          <p:nvPr/>
        </p:nvSpPr>
        <p:spPr>
          <a:xfrm>
            <a:off x="2971800" y="2535238"/>
            <a:ext cx="6172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c) 13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altLang="en-US" sz="32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en-US" sz="32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25"/>
          <p:cNvSpPr txBox="1"/>
          <p:nvPr/>
        </p:nvSpPr>
        <p:spPr>
          <a:xfrm>
            <a:off x="1622425" y="3146425"/>
            <a:ext cx="7772400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vi-VN" altLang="en-US" sz="28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Khi cộng số đo thời gian ta làm như thế nào?</a:t>
            </a:r>
            <a:endParaRPr lang="en-US" altLang="en-US" sz="28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 Box 9"/>
          <p:cNvSpPr txBox="1"/>
          <p:nvPr/>
        </p:nvSpPr>
        <p:spPr>
          <a:xfrm>
            <a:off x="1219200" y="4302125"/>
            <a:ext cx="10287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  -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</a:rPr>
              <a:t>đơn vị đo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cột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60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6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1447800" y="4789488"/>
            <a:ext cx="914400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Cộng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như cộng các số tự nhiên theo từng loại đơn vị và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giữ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vị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từng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err="1">
                <a:solidFill>
                  <a:srgbClr val="0000FF"/>
                </a:solidFill>
                <a:latin typeface="Times New Roman" panose="02020603050405020304" pitchFamily="18" charset="0"/>
              </a:rPr>
              <a:t>cột</a:t>
            </a:r>
            <a:endParaRPr lang="en-US" altLang="en-US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1752600" y="3798888"/>
            <a:ext cx="6477000" cy="523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spcBef>
                <a:spcPct val="50000"/>
              </a:spcBef>
            </a:pPr>
            <a:r>
              <a:rPr lang="vi-VN" altLang="x-none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Khi cộng số đo thời gian ta làm như sau:</a:t>
            </a:r>
            <a:endParaRPr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Rectangle 26"/>
          <p:cNvSpPr/>
          <p:nvPr/>
        </p:nvSpPr>
        <p:spPr>
          <a:xfrm>
            <a:off x="1447800" y="5703888"/>
            <a:ext cx="9144000" cy="946150"/>
          </a:xfrm>
          <a:prstGeom prst="rect">
            <a:avLst/>
          </a:prstGeom>
          <a:noFill/>
          <a:ln w="38100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- Nếu kết quả có số đo ở đơn vị nhỏ lớn hơn hoặc bằng một đơn vị lớn hơn liền kề, ta cần đổi sang hàng đơn vị lớn hơn</a:t>
            </a:r>
            <a:r>
              <a:rPr lang="en-US" altLang="en-US" sz="280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đó.</a:t>
            </a:r>
            <a:endParaRPr lang="en-US" altLang="en-US" sz="2800">
              <a:solidFill>
                <a:srgbClr val="0033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0" end="1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charRg st="0" end="1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/>
      <p:bldP spid="8220" grpId="0"/>
      <p:bldP spid="8226" grpId="0"/>
      <p:bldP spid="15373" grpId="0"/>
      <p:bldP spid="6" grpId="0"/>
      <p:bldP spid="7" grpId="0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4257</Words>
  <Application>WPS Presentation</Application>
  <PresentationFormat/>
  <Paragraphs>319</Paragraphs>
  <Slides>21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Arial</vt:lpstr>
      <vt:lpstr>SimSun</vt:lpstr>
      <vt:lpstr>Wingdings</vt:lpstr>
      <vt:lpstr>Times New Roman</vt:lpstr>
      <vt:lpstr>Times New Roman</vt:lpstr>
      <vt:lpstr>Calibri</vt:lpstr>
      <vt:lpstr>Microsoft YaHei</vt:lpstr>
      <vt:lpstr>Arial Unicode MS</vt:lpstr>
      <vt:lpstr>Tahoma</vt:lpstr>
      <vt:lpstr>Default Design</vt:lpstr>
      <vt:lpstr>1_Default Design</vt:lpstr>
      <vt:lpstr>MS_ClipArt_Gallery.2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Bài 1: Viết số thích hợp vào chỗ chấm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</dc:creator>
  <cp:lastModifiedBy>TRi</cp:lastModifiedBy>
  <cp:revision>144</cp:revision>
  <dcterms:created xsi:type="dcterms:W3CDTF">2010-11-30T17:30:00Z</dcterms:created>
  <dcterms:modified xsi:type="dcterms:W3CDTF">2022-03-04T04:24:06Z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52F2272755B84D1DA8F236AF226D38C2</vt:lpwstr>
  </property>
  <property fmtid="{D5CDD505-2E9C-101B-9397-08002B2CF9AE}" pid="3" name="KSOProductBuildVer">
    <vt:lpwstr>1033-11.2.0.10463</vt:lpwstr>
  </property>
</Properties>
</file>