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image/gif" Extension="gif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Tahoma"/>
      <p:regular r:id="rId19"/>
      <p:bold r:id="rId20"/>
    </p:embeddedFont>
    <p:embeddedFont>
      <p:font typeface="Arial Black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ihSDbGF13X2AKL0+KeyPEOPxtT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ArialBlack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Tahoma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4.png"/><Relationship Id="rId5" Type="http://schemas.openxmlformats.org/officeDocument/2006/relationships/image" Target="../media/image2.gif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1.bin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NRC407"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8026400" y="0"/>
            <a:ext cx="41656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NRC407"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257800"/>
            <a:ext cx="41656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1722120" y="4485640"/>
            <a:ext cx="10160000" cy="121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2700">
                  <a:solidFill>
                    <a:srgbClr val="054697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99694"/>
                </a:solidFill>
                <a:latin typeface="Times New Roman"/>
              </a:rPr>
              <a:t>MÔN TOÁN</a:t>
            </a:r>
            <a:br>
              <a:rPr b="1" i="0">
                <a:ln cap="flat" cmpd="sng" w="12700">
                  <a:solidFill>
                    <a:srgbClr val="054697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99694"/>
                </a:solidFill>
                <a:latin typeface="Times New Roman"/>
              </a:rPr>
            </a:br>
            <a:r>
              <a:rPr b="1" i="0">
                <a:ln cap="flat" cmpd="sng" w="12700">
                  <a:solidFill>
                    <a:srgbClr val="054697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99694"/>
                </a:solidFill>
                <a:latin typeface="Times New Roman"/>
              </a:rPr>
              <a:t>Bài: LUYỆN TẬP CHUNG- Trang 124</a:t>
            </a:r>
          </a:p>
        </p:txBody>
      </p:sp>
      <p:pic>
        <p:nvPicPr>
          <p:cNvPr descr="15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6933" y="2493433"/>
            <a:ext cx="4673600" cy="223731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557953" y="954193"/>
            <a:ext cx="11092180" cy="60341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Arial"/>
              </a:rPr>
              <a:t>TIỂU HỌC NGỌC THỤY</a:t>
            </a:r>
          </a:p>
        </p:txBody>
      </p:sp>
      <p:graphicFrame>
        <p:nvGraphicFramePr>
          <p:cNvPr id="94" name="Google Shape;94;p1"/>
          <p:cNvGraphicFramePr/>
          <p:nvPr/>
        </p:nvGraphicFramePr>
        <p:xfrm>
          <a:off x="0" y="0"/>
          <a:ext cx="2336800" cy="1492251"/>
        </p:xfrm>
        <a:graphic>
          <a:graphicData uri="http://schemas.openxmlformats.org/presentationml/2006/ole">
            <mc:AlternateContent>
              <mc:Choice Requires="v">
                <p:oleObj r:id="rId6" imgH="1492251" imgW="2336800" progId="CorelDRAW.Graphic.12" spid="_x0000_s1">
                  <p:embed/>
                </p:oleObj>
              </mc:Choice>
              <mc:Fallback>
                <p:oleObj r:id="rId7" imgH="1492251" imgW="2336800" progId="CorelDRAW.Graphic.12">
                  <p:embed/>
                  <p:pic>
                    <p:nvPicPr>
                      <p:cNvPr id="94" name="Google Shape;94;p1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0"/>
                        <a:ext cx="2336800" cy="1492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" name="Google Shape;95;p1"/>
          <p:cNvGrpSpPr/>
          <p:nvPr/>
        </p:nvGrpSpPr>
        <p:grpSpPr>
          <a:xfrm>
            <a:off x="10058400" y="0"/>
            <a:ext cx="2133600" cy="1600200"/>
            <a:chOff x="5049" y="149"/>
            <a:chExt cx="441" cy="450"/>
          </a:xfrm>
        </p:grpSpPr>
        <p:sp>
          <p:nvSpPr>
            <p:cNvPr id="96" name="Google Shape;96;p1"/>
            <p:cNvSpPr/>
            <p:nvPr/>
          </p:nvSpPr>
          <p:spPr>
            <a:xfrm>
              <a:off x="5049" y="149"/>
              <a:ext cx="441" cy="430"/>
            </a:xfrm>
            <a:custGeom>
              <a:rect b="b" l="l" r="r" t="t"/>
              <a:pathLst>
                <a:path extrusionOk="0" h="553" w="568">
                  <a:moveTo>
                    <a:pt x="284" y="0"/>
                  </a:moveTo>
                  <a:lnTo>
                    <a:pt x="299" y="0"/>
                  </a:lnTo>
                  <a:lnTo>
                    <a:pt x="313" y="1"/>
                  </a:lnTo>
                  <a:lnTo>
                    <a:pt x="327" y="2"/>
                  </a:lnTo>
                  <a:lnTo>
                    <a:pt x="341" y="4"/>
                  </a:lnTo>
                  <a:lnTo>
                    <a:pt x="355" y="8"/>
                  </a:lnTo>
                  <a:lnTo>
                    <a:pt x="368" y="11"/>
                  </a:lnTo>
                  <a:lnTo>
                    <a:pt x="382" y="16"/>
                  </a:lnTo>
                  <a:lnTo>
                    <a:pt x="395" y="21"/>
                  </a:lnTo>
                  <a:lnTo>
                    <a:pt x="407" y="26"/>
                  </a:lnTo>
                  <a:lnTo>
                    <a:pt x="420" y="33"/>
                  </a:lnTo>
                  <a:lnTo>
                    <a:pt x="431" y="40"/>
                  </a:lnTo>
                  <a:lnTo>
                    <a:pt x="443" y="47"/>
                  </a:lnTo>
                  <a:lnTo>
                    <a:pt x="454" y="55"/>
                  </a:lnTo>
                  <a:lnTo>
                    <a:pt x="464" y="63"/>
                  </a:lnTo>
                  <a:lnTo>
                    <a:pt x="475" y="71"/>
                  </a:lnTo>
                  <a:lnTo>
                    <a:pt x="485" y="80"/>
                  </a:lnTo>
                  <a:lnTo>
                    <a:pt x="494" y="90"/>
                  </a:lnTo>
                  <a:lnTo>
                    <a:pt x="503" y="100"/>
                  </a:lnTo>
                  <a:lnTo>
                    <a:pt x="511" y="111"/>
                  </a:lnTo>
                  <a:lnTo>
                    <a:pt x="519" y="121"/>
                  </a:lnTo>
                  <a:lnTo>
                    <a:pt x="527" y="132"/>
                  </a:lnTo>
                  <a:lnTo>
                    <a:pt x="534" y="144"/>
                  </a:lnTo>
                  <a:lnTo>
                    <a:pt x="540" y="156"/>
                  </a:lnTo>
                  <a:lnTo>
                    <a:pt x="546" y="168"/>
                  </a:lnTo>
                  <a:lnTo>
                    <a:pt x="551" y="180"/>
                  </a:lnTo>
                  <a:lnTo>
                    <a:pt x="555" y="194"/>
                  </a:lnTo>
                  <a:lnTo>
                    <a:pt x="559" y="207"/>
                  </a:lnTo>
                  <a:lnTo>
                    <a:pt x="563" y="220"/>
                  </a:lnTo>
                  <a:lnTo>
                    <a:pt x="565" y="234"/>
                  </a:lnTo>
                  <a:lnTo>
                    <a:pt x="566" y="248"/>
                  </a:lnTo>
                  <a:lnTo>
                    <a:pt x="567" y="262"/>
                  </a:lnTo>
                  <a:lnTo>
                    <a:pt x="568" y="277"/>
                  </a:lnTo>
                  <a:lnTo>
                    <a:pt x="567" y="290"/>
                  </a:lnTo>
                  <a:lnTo>
                    <a:pt x="566" y="304"/>
                  </a:lnTo>
                  <a:lnTo>
                    <a:pt x="565" y="318"/>
                  </a:lnTo>
                  <a:lnTo>
                    <a:pt x="563" y="331"/>
                  </a:lnTo>
                  <a:lnTo>
                    <a:pt x="559" y="345"/>
                  </a:lnTo>
                  <a:lnTo>
                    <a:pt x="555" y="359"/>
                  </a:lnTo>
                  <a:lnTo>
                    <a:pt x="551" y="371"/>
                  </a:lnTo>
                  <a:lnTo>
                    <a:pt x="546" y="384"/>
                  </a:lnTo>
                  <a:lnTo>
                    <a:pt x="540" y="395"/>
                  </a:lnTo>
                  <a:lnTo>
                    <a:pt x="534" y="408"/>
                  </a:lnTo>
                  <a:lnTo>
                    <a:pt x="527" y="420"/>
                  </a:lnTo>
                  <a:lnTo>
                    <a:pt x="519" y="431"/>
                  </a:lnTo>
                  <a:lnTo>
                    <a:pt x="511" y="441"/>
                  </a:lnTo>
                  <a:lnTo>
                    <a:pt x="503" y="453"/>
                  </a:lnTo>
                  <a:lnTo>
                    <a:pt x="494" y="462"/>
                  </a:lnTo>
                  <a:lnTo>
                    <a:pt x="485" y="472"/>
                  </a:lnTo>
                  <a:lnTo>
                    <a:pt x="475" y="481"/>
                  </a:lnTo>
                  <a:lnTo>
                    <a:pt x="464" y="489"/>
                  </a:lnTo>
                  <a:lnTo>
                    <a:pt x="454" y="498"/>
                  </a:lnTo>
                  <a:lnTo>
                    <a:pt x="443" y="505"/>
                  </a:lnTo>
                  <a:lnTo>
                    <a:pt x="431" y="513"/>
                  </a:lnTo>
                  <a:lnTo>
                    <a:pt x="420" y="519"/>
                  </a:lnTo>
                  <a:lnTo>
                    <a:pt x="407" y="526"/>
                  </a:lnTo>
                  <a:lnTo>
                    <a:pt x="395" y="532"/>
                  </a:lnTo>
                  <a:lnTo>
                    <a:pt x="382" y="536"/>
                  </a:lnTo>
                  <a:lnTo>
                    <a:pt x="368" y="541"/>
                  </a:lnTo>
                  <a:lnTo>
                    <a:pt x="355" y="544"/>
                  </a:lnTo>
                  <a:lnTo>
                    <a:pt x="341" y="548"/>
                  </a:lnTo>
                  <a:lnTo>
                    <a:pt x="327" y="550"/>
                  </a:lnTo>
                  <a:lnTo>
                    <a:pt x="313" y="551"/>
                  </a:lnTo>
                  <a:lnTo>
                    <a:pt x="299" y="552"/>
                  </a:lnTo>
                  <a:lnTo>
                    <a:pt x="284" y="553"/>
                  </a:lnTo>
                  <a:lnTo>
                    <a:pt x="270" y="552"/>
                  </a:lnTo>
                  <a:lnTo>
                    <a:pt x="255" y="551"/>
                  </a:lnTo>
                  <a:lnTo>
                    <a:pt x="241" y="550"/>
                  </a:lnTo>
                  <a:lnTo>
                    <a:pt x="227" y="548"/>
                  </a:lnTo>
                  <a:lnTo>
                    <a:pt x="213" y="544"/>
                  </a:lnTo>
                  <a:lnTo>
                    <a:pt x="200" y="541"/>
                  </a:lnTo>
                  <a:lnTo>
                    <a:pt x="187" y="536"/>
                  </a:lnTo>
                  <a:lnTo>
                    <a:pt x="174" y="532"/>
                  </a:lnTo>
                  <a:lnTo>
                    <a:pt x="161" y="526"/>
                  </a:lnTo>
                  <a:lnTo>
                    <a:pt x="149" y="519"/>
                  </a:lnTo>
                  <a:lnTo>
                    <a:pt x="137" y="513"/>
                  </a:lnTo>
                  <a:lnTo>
                    <a:pt x="126" y="505"/>
                  </a:lnTo>
                  <a:lnTo>
                    <a:pt x="114" y="498"/>
                  </a:lnTo>
                  <a:lnTo>
                    <a:pt x="103" y="489"/>
                  </a:lnTo>
                  <a:lnTo>
                    <a:pt x="93" y="481"/>
                  </a:lnTo>
                  <a:lnTo>
                    <a:pt x="84" y="472"/>
                  </a:lnTo>
                  <a:lnTo>
                    <a:pt x="74" y="462"/>
                  </a:lnTo>
                  <a:lnTo>
                    <a:pt x="65" y="453"/>
                  </a:lnTo>
                  <a:lnTo>
                    <a:pt x="56" y="441"/>
                  </a:lnTo>
                  <a:lnTo>
                    <a:pt x="49" y="431"/>
                  </a:lnTo>
                  <a:lnTo>
                    <a:pt x="41" y="420"/>
                  </a:lnTo>
                  <a:lnTo>
                    <a:pt x="34" y="408"/>
                  </a:lnTo>
                  <a:lnTo>
                    <a:pt x="29" y="395"/>
                  </a:lnTo>
                  <a:lnTo>
                    <a:pt x="23" y="384"/>
                  </a:lnTo>
                  <a:lnTo>
                    <a:pt x="17" y="371"/>
                  </a:lnTo>
                  <a:lnTo>
                    <a:pt x="13" y="359"/>
                  </a:lnTo>
                  <a:lnTo>
                    <a:pt x="9" y="345"/>
                  </a:lnTo>
                  <a:lnTo>
                    <a:pt x="6" y="331"/>
                  </a:lnTo>
                  <a:lnTo>
                    <a:pt x="4" y="318"/>
                  </a:lnTo>
                  <a:lnTo>
                    <a:pt x="1" y="304"/>
                  </a:lnTo>
                  <a:lnTo>
                    <a:pt x="0" y="290"/>
                  </a:lnTo>
                  <a:lnTo>
                    <a:pt x="0" y="277"/>
                  </a:lnTo>
                  <a:lnTo>
                    <a:pt x="0" y="262"/>
                  </a:lnTo>
                  <a:lnTo>
                    <a:pt x="1" y="248"/>
                  </a:lnTo>
                  <a:lnTo>
                    <a:pt x="4" y="234"/>
                  </a:lnTo>
                  <a:lnTo>
                    <a:pt x="6" y="220"/>
                  </a:lnTo>
                  <a:lnTo>
                    <a:pt x="9" y="207"/>
                  </a:lnTo>
                  <a:lnTo>
                    <a:pt x="13" y="194"/>
                  </a:lnTo>
                  <a:lnTo>
                    <a:pt x="17" y="180"/>
                  </a:lnTo>
                  <a:lnTo>
                    <a:pt x="23" y="168"/>
                  </a:lnTo>
                  <a:lnTo>
                    <a:pt x="29" y="156"/>
                  </a:lnTo>
                  <a:lnTo>
                    <a:pt x="34" y="144"/>
                  </a:lnTo>
                  <a:lnTo>
                    <a:pt x="41" y="132"/>
                  </a:lnTo>
                  <a:lnTo>
                    <a:pt x="49" y="121"/>
                  </a:lnTo>
                  <a:lnTo>
                    <a:pt x="56" y="111"/>
                  </a:lnTo>
                  <a:lnTo>
                    <a:pt x="65" y="100"/>
                  </a:lnTo>
                  <a:lnTo>
                    <a:pt x="74" y="90"/>
                  </a:lnTo>
                  <a:lnTo>
                    <a:pt x="84" y="80"/>
                  </a:lnTo>
                  <a:lnTo>
                    <a:pt x="93" y="71"/>
                  </a:lnTo>
                  <a:lnTo>
                    <a:pt x="103" y="63"/>
                  </a:lnTo>
                  <a:lnTo>
                    <a:pt x="114" y="55"/>
                  </a:lnTo>
                  <a:lnTo>
                    <a:pt x="126" y="47"/>
                  </a:lnTo>
                  <a:lnTo>
                    <a:pt x="137" y="40"/>
                  </a:lnTo>
                  <a:lnTo>
                    <a:pt x="149" y="33"/>
                  </a:lnTo>
                  <a:lnTo>
                    <a:pt x="161" y="26"/>
                  </a:lnTo>
                  <a:lnTo>
                    <a:pt x="174" y="21"/>
                  </a:lnTo>
                  <a:lnTo>
                    <a:pt x="187" y="16"/>
                  </a:lnTo>
                  <a:lnTo>
                    <a:pt x="200" y="11"/>
                  </a:lnTo>
                  <a:lnTo>
                    <a:pt x="213" y="8"/>
                  </a:lnTo>
                  <a:lnTo>
                    <a:pt x="227" y="4"/>
                  </a:lnTo>
                  <a:lnTo>
                    <a:pt x="241" y="2"/>
                  </a:lnTo>
                  <a:lnTo>
                    <a:pt x="255" y="1"/>
                  </a:lnTo>
                  <a:lnTo>
                    <a:pt x="270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B8312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5056" y="155"/>
              <a:ext cx="427" cy="417"/>
            </a:xfrm>
            <a:custGeom>
              <a:rect b="b" l="l" r="r" t="t"/>
              <a:pathLst>
                <a:path extrusionOk="0" h="536" w="550">
                  <a:moveTo>
                    <a:pt x="275" y="0"/>
                  </a:moveTo>
                  <a:lnTo>
                    <a:pt x="290" y="1"/>
                  </a:lnTo>
                  <a:lnTo>
                    <a:pt x="303" y="1"/>
                  </a:lnTo>
                  <a:lnTo>
                    <a:pt x="317" y="3"/>
                  </a:lnTo>
                  <a:lnTo>
                    <a:pt x="331" y="5"/>
                  </a:lnTo>
                  <a:lnTo>
                    <a:pt x="343" y="9"/>
                  </a:lnTo>
                  <a:lnTo>
                    <a:pt x="357" y="12"/>
                  </a:lnTo>
                  <a:lnTo>
                    <a:pt x="370" y="16"/>
                  </a:lnTo>
                  <a:lnTo>
                    <a:pt x="382" y="21"/>
                  </a:lnTo>
                  <a:lnTo>
                    <a:pt x="395" y="26"/>
                  </a:lnTo>
                  <a:lnTo>
                    <a:pt x="406" y="33"/>
                  </a:lnTo>
                  <a:lnTo>
                    <a:pt x="418" y="39"/>
                  </a:lnTo>
                  <a:lnTo>
                    <a:pt x="429" y="45"/>
                  </a:lnTo>
                  <a:lnTo>
                    <a:pt x="439" y="53"/>
                  </a:lnTo>
                  <a:lnTo>
                    <a:pt x="450" y="61"/>
                  </a:lnTo>
                  <a:lnTo>
                    <a:pt x="460" y="70"/>
                  </a:lnTo>
                  <a:lnTo>
                    <a:pt x="469" y="79"/>
                  </a:lnTo>
                  <a:lnTo>
                    <a:pt x="478" y="88"/>
                  </a:lnTo>
                  <a:lnTo>
                    <a:pt x="487" y="98"/>
                  </a:lnTo>
                  <a:lnTo>
                    <a:pt x="495" y="107"/>
                  </a:lnTo>
                  <a:lnTo>
                    <a:pt x="503" y="119"/>
                  </a:lnTo>
                  <a:lnTo>
                    <a:pt x="510" y="129"/>
                  </a:lnTo>
                  <a:lnTo>
                    <a:pt x="517" y="140"/>
                  </a:lnTo>
                  <a:lnTo>
                    <a:pt x="523" y="152"/>
                  </a:lnTo>
                  <a:lnTo>
                    <a:pt x="529" y="163"/>
                  </a:lnTo>
                  <a:lnTo>
                    <a:pt x="533" y="176"/>
                  </a:lnTo>
                  <a:lnTo>
                    <a:pt x="538" y="188"/>
                  </a:lnTo>
                  <a:lnTo>
                    <a:pt x="541" y="201"/>
                  </a:lnTo>
                  <a:lnTo>
                    <a:pt x="545" y="214"/>
                  </a:lnTo>
                  <a:lnTo>
                    <a:pt x="547" y="227"/>
                  </a:lnTo>
                  <a:lnTo>
                    <a:pt x="548" y="241"/>
                  </a:lnTo>
                  <a:lnTo>
                    <a:pt x="549" y="255"/>
                  </a:lnTo>
                  <a:lnTo>
                    <a:pt x="550" y="269"/>
                  </a:lnTo>
                  <a:lnTo>
                    <a:pt x="549" y="282"/>
                  </a:lnTo>
                  <a:lnTo>
                    <a:pt x="548" y="296"/>
                  </a:lnTo>
                  <a:lnTo>
                    <a:pt x="547" y="309"/>
                  </a:lnTo>
                  <a:lnTo>
                    <a:pt x="545" y="322"/>
                  </a:lnTo>
                  <a:lnTo>
                    <a:pt x="541" y="335"/>
                  </a:lnTo>
                  <a:lnTo>
                    <a:pt x="538" y="347"/>
                  </a:lnTo>
                  <a:lnTo>
                    <a:pt x="533" y="360"/>
                  </a:lnTo>
                  <a:lnTo>
                    <a:pt x="529" y="373"/>
                  </a:lnTo>
                  <a:lnTo>
                    <a:pt x="523" y="384"/>
                  </a:lnTo>
                  <a:lnTo>
                    <a:pt x="517" y="396"/>
                  </a:lnTo>
                  <a:lnTo>
                    <a:pt x="510" y="407"/>
                  </a:lnTo>
                  <a:lnTo>
                    <a:pt x="503" y="418"/>
                  </a:lnTo>
                  <a:lnTo>
                    <a:pt x="495" y="429"/>
                  </a:lnTo>
                  <a:lnTo>
                    <a:pt x="487" y="439"/>
                  </a:lnTo>
                  <a:lnTo>
                    <a:pt x="478" y="448"/>
                  </a:lnTo>
                  <a:lnTo>
                    <a:pt x="469" y="457"/>
                  </a:lnTo>
                  <a:lnTo>
                    <a:pt x="460" y="466"/>
                  </a:lnTo>
                  <a:lnTo>
                    <a:pt x="450" y="474"/>
                  </a:lnTo>
                  <a:lnTo>
                    <a:pt x="439" y="482"/>
                  </a:lnTo>
                  <a:lnTo>
                    <a:pt x="429" y="490"/>
                  </a:lnTo>
                  <a:lnTo>
                    <a:pt x="418" y="497"/>
                  </a:lnTo>
                  <a:lnTo>
                    <a:pt x="406" y="504"/>
                  </a:lnTo>
                  <a:lnTo>
                    <a:pt x="395" y="510"/>
                  </a:lnTo>
                  <a:lnTo>
                    <a:pt x="382" y="514"/>
                  </a:lnTo>
                  <a:lnTo>
                    <a:pt x="370" y="520"/>
                  </a:lnTo>
                  <a:lnTo>
                    <a:pt x="357" y="524"/>
                  </a:lnTo>
                  <a:lnTo>
                    <a:pt x="343" y="527"/>
                  </a:lnTo>
                  <a:lnTo>
                    <a:pt x="331" y="530"/>
                  </a:lnTo>
                  <a:lnTo>
                    <a:pt x="317" y="533"/>
                  </a:lnTo>
                  <a:lnTo>
                    <a:pt x="303" y="535"/>
                  </a:lnTo>
                  <a:lnTo>
                    <a:pt x="290" y="536"/>
                  </a:lnTo>
                  <a:lnTo>
                    <a:pt x="275" y="536"/>
                  </a:lnTo>
                  <a:lnTo>
                    <a:pt x="261" y="536"/>
                  </a:lnTo>
                  <a:lnTo>
                    <a:pt x="247" y="535"/>
                  </a:lnTo>
                  <a:lnTo>
                    <a:pt x="234" y="533"/>
                  </a:lnTo>
                  <a:lnTo>
                    <a:pt x="220" y="530"/>
                  </a:lnTo>
                  <a:lnTo>
                    <a:pt x="206" y="527"/>
                  </a:lnTo>
                  <a:lnTo>
                    <a:pt x="194" y="524"/>
                  </a:lnTo>
                  <a:lnTo>
                    <a:pt x="181" y="520"/>
                  </a:lnTo>
                  <a:lnTo>
                    <a:pt x="168" y="514"/>
                  </a:lnTo>
                  <a:lnTo>
                    <a:pt x="156" y="510"/>
                  </a:lnTo>
                  <a:lnTo>
                    <a:pt x="144" y="504"/>
                  </a:lnTo>
                  <a:lnTo>
                    <a:pt x="133" y="497"/>
                  </a:lnTo>
                  <a:lnTo>
                    <a:pt x="121" y="490"/>
                  </a:lnTo>
                  <a:lnTo>
                    <a:pt x="111" y="482"/>
                  </a:lnTo>
                  <a:lnTo>
                    <a:pt x="101" y="474"/>
                  </a:lnTo>
                  <a:lnTo>
                    <a:pt x="91" y="466"/>
                  </a:lnTo>
                  <a:lnTo>
                    <a:pt x="80" y="457"/>
                  </a:lnTo>
                  <a:lnTo>
                    <a:pt x="72" y="448"/>
                  </a:lnTo>
                  <a:lnTo>
                    <a:pt x="63" y="439"/>
                  </a:lnTo>
                  <a:lnTo>
                    <a:pt x="55" y="429"/>
                  </a:lnTo>
                  <a:lnTo>
                    <a:pt x="47" y="418"/>
                  </a:lnTo>
                  <a:lnTo>
                    <a:pt x="40" y="407"/>
                  </a:lnTo>
                  <a:lnTo>
                    <a:pt x="33" y="396"/>
                  </a:lnTo>
                  <a:lnTo>
                    <a:pt x="28" y="384"/>
                  </a:lnTo>
                  <a:lnTo>
                    <a:pt x="22" y="373"/>
                  </a:lnTo>
                  <a:lnTo>
                    <a:pt x="17" y="360"/>
                  </a:lnTo>
                  <a:lnTo>
                    <a:pt x="13" y="347"/>
                  </a:lnTo>
                  <a:lnTo>
                    <a:pt x="9" y="335"/>
                  </a:lnTo>
                  <a:lnTo>
                    <a:pt x="6" y="322"/>
                  </a:lnTo>
                  <a:lnTo>
                    <a:pt x="4" y="309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1" y="241"/>
                  </a:lnTo>
                  <a:lnTo>
                    <a:pt x="4" y="227"/>
                  </a:lnTo>
                  <a:lnTo>
                    <a:pt x="6" y="214"/>
                  </a:lnTo>
                  <a:lnTo>
                    <a:pt x="9" y="201"/>
                  </a:lnTo>
                  <a:lnTo>
                    <a:pt x="13" y="188"/>
                  </a:lnTo>
                  <a:lnTo>
                    <a:pt x="17" y="176"/>
                  </a:lnTo>
                  <a:lnTo>
                    <a:pt x="22" y="163"/>
                  </a:lnTo>
                  <a:lnTo>
                    <a:pt x="28" y="152"/>
                  </a:lnTo>
                  <a:lnTo>
                    <a:pt x="33" y="140"/>
                  </a:lnTo>
                  <a:lnTo>
                    <a:pt x="40" y="129"/>
                  </a:lnTo>
                  <a:lnTo>
                    <a:pt x="47" y="119"/>
                  </a:lnTo>
                  <a:lnTo>
                    <a:pt x="55" y="107"/>
                  </a:lnTo>
                  <a:lnTo>
                    <a:pt x="63" y="98"/>
                  </a:lnTo>
                  <a:lnTo>
                    <a:pt x="72" y="88"/>
                  </a:lnTo>
                  <a:lnTo>
                    <a:pt x="80" y="79"/>
                  </a:lnTo>
                  <a:lnTo>
                    <a:pt x="91" y="70"/>
                  </a:lnTo>
                  <a:lnTo>
                    <a:pt x="101" y="61"/>
                  </a:lnTo>
                  <a:lnTo>
                    <a:pt x="111" y="53"/>
                  </a:lnTo>
                  <a:lnTo>
                    <a:pt x="121" y="45"/>
                  </a:lnTo>
                  <a:lnTo>
                    <a:pt x="133" y="39"/>
                  </a:lnTo>
                  <a:lnTo>
                    <a:pt x="144" y="33"/>
                  </a:lnTo>
                  <a:lnTo>
                    <a:pt x="156" y="26"/>
                  </a:lnTo>
                  <a:lnTo>
                    <a:pt x="168" y="21"/>
                  </a:lnTo>
                  <a:lnTo>
                    <a:pt x="181" y="16"/>
                  </a:lnTo>
                  <a:lnTo>
                    <a:pt x="194" y="12"/>
                  </a:lnTo>
                  <a:lnTo>
                    <a:pt x="206" y="9"/>
                  </a:lnTo>
                  <a:lnTo>
                    <a:pt x="220" y="5"/>
                  </a:lnTo>
                  <a:lnTo>
                    <a:pt x="234" y="3"/>
                  </a:lnTo>
                  <a:lnTo>
                    <a:pt x="247" y="1"/>
                  </a:lnTo>
                  <a:lnTo>
                    <a:pt x="261" y="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066" y="164"/>
              <a:ext cx="408" cy="398"/>
            </a:xfrm>
            <a:custGeom>
              <a:rect b="b" l="l" r="r" t="t"/>
              <a:pathLst>
                <a:path extrusionOk="0" h="512" w="525">
                  <a:moveTo>
                    <a:pt x="262" y="0"/>
                  </a:moveTo>
                  <a:lnTo>
                    <a:pt x="275" y="0"/>
                  </a:lnTo>
                  <a:lnTo>
                    <a:pt x="289" y="1"/>
                  </a:lnTo>
                  <a:lnTo>
                    <a:pt x="302" y="3"/>
                  </a:lnTo>
                  <a:lnTo>
                    <a:pt x="315" y="5"/>
                  </a:lnTo>
                  <a:lnTo>
                    <a:pt x="328" y="8"/>
                  </a:lnTo>
                  <a:lnTo>
                    <a:pt x="341" y="12"/>
                  </a:lnTo>
                  <a:lnTo>
                    <a:pt x="352" y="15"/>
                  </a:lnTo>
                  <a:lnTo>
                    <a:pt x="365" y="20"/>
                  </a:lnTo>
                  <a:lnTo>
                    <a:pt x="376" y="25"/>
                  </a:lnTo>
                  <a:lnTo>
                    <a:pt x="388" y="31"/>
                  </a:lnTo>
                  <a:lnTo>
                    <a:pt x="398" y="37"/>
                  </a:lnTo>
                  <a:lnTo>
                    <a:pt x="409" y="44"/>
                  </a:lnTo>
                  <a:lnTo>
                    <a:pt x="420" y="51"/>
                  </a:lnTo>
                  <a:lnTo>
                    <a:pt x="429" y="59"/>
                  </a:lnTo>
                  <a:lnTo>
                    <a:pt x="439" y="67"/>
                  </a:lnTo>
                  <a:lnTo>
                    <a:pt x="448" y="75"/>
                  </a:lnTo>
                  <a:lnTo>
                    <a:pt x="456" y="84"/>
                  </a:lnTo>
                  <a:lnTo>
                    <a:pt x="464" y="93"/>
                  </a:lnTo>
                  <a:lnTo>
                    <a:pt x="472" y="103"/>
                  </a:lnTo>
                  <a:lnTo>
                    <a:pt x="480" y="112"/>
                  </a:lnTo>
                  <a:lnTo>
                    <a:pt x="487" y="124"/>
                  </a:lnTo>
                  <a:lnTo>
                    <a:pt x="493" y="134"/>
                  </a:lnTo>
                  <a:lnTo>
                    <a:pt x="498" y="146"/>
                  </a:lnTo>
                  <a:lnTo>
                    <a:pt x="504" y="156"/>
                  </a:lnTo>
                  <a:lnTo>
                    <a:pt x="509" y="168"/>
                  </a:lnTo>
                  <a:lnTo>
                    <a:pt x="513" y="180"/>
                  </a:lnTo>
                  <a:lnTo>
                    <a:pt x="517" y="192"/>
                  </a:lnTo>
                  <a:lnTo>
                    <a:pt x="519" y="204"/>
                  </a:lnTo>
                  <a:lnTo>
                    <a:pt x="521" y="216"/>
                  </a:lnTo>
                  <a:lnTo>
                    <a:pt x="524" y="230"/>
                  </a:lnTo>
                  <a:lnTo>
                    <a:pt x="525" y="243"/>
                  </a:lnTo>
                  <a:lnTo>
                    <a:pt x="525" y="257"/>
                  </a:lnTo>
                  <a:lnTo>
                    <a:pt x="525" y="269"/>
                  </a:lnTo>
                  <a:lnTo>
                    <a:pt x="524" y="282"/>
                  </a:lnTo>
                  <a:lnTo>
                    <a:pt x="521" y="295"/>
                  </a:lnTo>
                  <a:lnTo>
                    <a:pt x="519" y="308"/>
                  </a:lnTo>
                  <a:lnTo>
                    <a:pt x="517" y="319"/>
                  </a:lnTo>
                  <a:lnTo>
                    <a:pt x="513" y="332"/>
                  </a:lnTo>
                  <a:lnTo>
                    <a:pt x="509" y="345"/>
                  </a:lnTo>
                  <a:lnTo>
                    <a:pt x="504" y="356"/>
                  </a:lnTo>
                  <a:lnTo>
                    <a:pt x="498" y="367"/>
                  </a:lnTo>
                  <a:lnTo>
                    <a:pt x="493" y="378"/>
                  </a:lnTo>
                  <a:lnTo>
                    <a:pt x="487" y="389"/>
                  </a:lnTo>
                  <a:lnTo>
                    <a:pt x="480" y="400"/>
                  </a:lnTo>
                  <a:lnTo>
                    <a:pt x="472" y="409"/>
                  </a:lnTo>
                  <a:lnTo>
                    <a:pt x="464" y="419"/>
                  </a:lnTo>
                  <a:lnTo>
                    <a:pt x="456" y="428"/>
                  </a:lnTo>
                  <a:lnTo>
                    <a:pt x="448" y="437"/>
                  </a:lnTo>
                  <a:lnTo>
                    <a:pt x="439" y="445"/>
                  </a:lnTo>
                  <a:lnTo>
                    <a:pt x="429" y="453"/>
                  </a:lnTo>
                  <a:lnTo>
                    <a:pt x="420" y="461"/>
                  </a:lnTo>
                  <a:lnTo>
                    <a:pt x="409" y="468"/>
                  </a:lnTo>
                  <a:lnTo>
                    <a:pt x="398" y="475"/>
                  </a:lnTo>
                  <a:lnTo>
                    <a:pt x="388" y="481"/>
                  </a:lnTo>
                  <a:lnTo>
                    <a:pt x="376" y="486"/>
                  </a:lnTo>
                  <a:lnTo>
                    <a:pt x="365" y="492"/>
                  </a:lnTo>
                  <a:lnTo>
                    <a:pt x="352" y="497"/>
                  </a:lnTo>
                  <a:lnTo>
                    <a:pt x="341" y="500"/>
                  </a:lnTo>
                  <a:lnTo>
                    <a:pt x="328" y="504"/>
                  </a:lnTo>
                  <a:lnTo>
                    <a:pt x="315" y="507"/>
                  </a:lnTo>
                  <a:lnTo>
                    <a:pt x="302" y="509"/>
                  </a:lnTo>
                  <a:lnTo>
                    <a:pt x="289" y="510"/>
                  </a:lnTo>
                  <a:lnTo>
                    <a:pt x="275" y="512"/>
                  </a:lnTo>
                  <a:lnTo>
                    <a:pt x="262" y="512"/>
                  </a:lnTo>
                  <a:lnTo>
                    <a:pt x="249" y="512"/>
                  </a:lnTo>
                  <a:lnTo>
                    <a:pt x="235" y="510"/>
                  </a:lnTo>
                  <a:lnTo>
                    <a:pt x="222" y="509"/>
                  </a:lnTo>
                  <a:lnTo>
                    <a:pt x="209" y="507"/>
                  </a:lnTo>
                  <a:lnTo>
                    <a:pt x="197" y="504"/>
                  </a:lnTo>
                  <a:lnTo>
                    <a:pt x="184" y="500"/>
                  </a:lnTo>
                  <a:lnTo>
                    <a:pt x="171" y="497"/>
                  </a:lnTo>
                  <a:lnTo>
                    <a:pt x="160" y="492"/>
                  </a:lnTo>
                  <a:lnTo>
                    <a:pt x="148" y="486"/>
                  </a:lnTo>
                  <a:lnTo>
                    <a:pt x="137" y="481"/>
                  </a:lnTo>
                  <a:lnTo>
                    <a:pt x="126" y="475"/>
                  </a:lnTo>
                  <a:lnTo>
                    <a:pt x="115" y="468"/>
                  </a:lnTo>
                  <a:lnTo>
                    <a:pt x="105" y="461"/>
                  </a:lnTo>
                  <a:lnTo>
                    <a:pt x="95" y="453"/>
                  </a:lnTo>
                  <a:lnTo>
                    <a:pt x="86" y="445"/>
                  </a:lnTo>
                  <a:lnTo>
                    <a:pt x="76" y="437"/>
                  </a:lnTo>
                  <a:lnTo>
                    <a:pt x="67" y="428"/>
                  </a:lnTo>
                  <a:lnTo>
                    <a:pt x="59" y="419"/>
                  </a:lnTo>
                  <a:lnTo>
                    <a:pt x="51" y="409"/>
                  </a:lnTo>
                  <a:lnTo>
                    <a:pt x="44" y="400"/>
                  </a:lnTo>
                  <a:lnTo>
                    <a:pt x="38" y="389"/>
                  </a:lnTo>
                  <a:lnTo>
                    <a:pt x="32" y="378"/>
                  </a:lnTo>
                  <a:lnTo>
                    <a:pt x="25" y="367"/>
                  </a:lnTo>
                  <a:lnTo>
                    <a:pt x="20" y="356"/>
                  </a:lnTo>
                  <a:lnTo>
                    <a:pt x="16" y="345"/>
                  </a:lnTo>
                  <a:lnTo>
                    <a:pt x="11" y="332"/>
                  </a:lnTo>
                  <a:lnTo>
                    <a:pt x="8" y="319"/>
                  </a:lnTo>
                  <a:lnTo>
                    <a:pt x="4" y="308"/>
                  </a:lnTo>
                  <a:lnTo>
                    <a:pt x="2" y="295"/>
                  </a:lnTo>
                  <a:lnTo>
                    <a:pt x="1" y="282"/>
                  </a:lnTo>
                  <a:lnTo>
                    <a:pt x="0" y="269"/>
                  </a:lnTo>
                  <a:lnTo>
                    <a:pt x="0" y="257"/>
                  </a:lnTo>
                  <a:lnTo>
                    <a:pt x="0" y="243"/>
                  </a:lnTo>
                  <a:lnTo>
                    <a:pt x="1" y="230"/>
                  </a:lnTo>
                  <a:lnTo>
                    <a:pt x="2" y="216"/>
                  </a:lnTo>
                  <a:lnTo>
                    <a:pt x="4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6" y="168"/>
                  </a:lnTo>
                  <a:lnTo>
                    <a:pt x="20" y="156"/>
                  </a:lnTo>
                  <a:lnTo>
                    <a:pt x="25" y="146"/>
                  </a:lnTo>
                  <a:lnTo>
                    <a:pt x="32" y="134"/>
                  </a:lnTo>
                  <a:lnTo>
                    <a:pt x="38" y="124"/>
                  </a:lnTo>
                  <a:lnTo>
                    <a:pt x="44" y="112"/>
                  </a:lnTo>
                  <a:lnTo>
                    <a:pt x="51" y="103"/>
                  </a:lnTo>
                  <a:lnTo>
                    <a:pt x="59" y="93"/>
                  </a:lnTo>
                  <a:lnTo>
                    <a:pt x="67" y="84"/>
                  </a:lnTo>
                  <a:lnTo>
                    <a:pt x="76" y="75"/>
                  </a:lnTo>
                  <a:lnTo>
                    <a:pt x="86" y="67"/>
                  </a:lnTo>
                  <a:lnTo>
                    <a:pt x="95" y="59"/>
                  </a:lnTo>
                  <a:lnTo>
                    <a:pt x="105" y="51"/>
                  </a:lnTo>
                  <a:lnTo>
                    <a:pt x="115" y="44"/>
                  </a:lnTo>
                  <a:lnTo>
                    <a:pt x="126" y="37"/>
                  </a:lnTo>
                  <a:lnTo>
                    <a:pt x="137" y="31"/>
                  </a:lnTo>
                  <a:lnTo>
                    <a:pt x="148" y="25"/>
                  </a:lnTo>
                  <a:lnTo>
                    <a:pt x="160" y="20"/>
                  </a:lnTo>
                  <a:lnTo>
                    <a:pt x="171" y="15"/>
                  </a:lnTo>
                  <a:lnTo>
                    <a:pt x="184" y="12"/>
                  </a:lnTo>
                  <a:lnTo>
                    <a:pt x="197" y="8"/>
                  </a:lnTo>
                  <a:lnTo>
                    <a:pt x="209" y="5"/>
                  </a:lnTo>
                  <a:lnTo>
                    <a:pt x="222" y="3"/>
                  </a:lnTo>
                  <a:lnTo>
                    <a:pt x="235" y="1"/>
                  </a:lnTo>
                  <a:lnTo>
                    <a:pt x="249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B732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5109" y="212"/>
              <a:ext cx="137" cy="130"/>
            </a:xfrm>
            <a:custGeom>
              <a:rect b="b" l="l" r="r" t="t"/>
              <a:pathLst>
                <a:path extrusionOk="0" h="168" w="176">
                  <a:moveTo>
                    <a:pt x="88" y="0"/>
                  </a:moveTo>
                  <a:lnTo>
                    <a:pt x="109" y="64"/>
                  </a:lnTo>
                  <a:lnTo>
                    <a:pt x="176" y="64"/>
                  </a:lnTo>
                  <a:lnTo>
                    <a:pt x="121" y="104"/>
                  </a:lnTo>
                  <a:lnTo>
                    <a:pt x="142" y="168"/>
                  </a:lnTo>
                  <a:lnTo>
                    <a:pt x="88" y="128"/>
                  </a:lnTo>
                  <a:lnTo>
                    <a:pt x="33" y="168"/>
                  </a:lnTo>
                  <a:lnTo>
                    <a:pt x="54" y="104"/>
                  </a:lnTo>
                  <a:lnTo>
                    <a:pt x="0" y="64"/>
                  </a:lnTo>
                  <a:lnTo>
                    <a:pt x="66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CE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5223" y="194"/>
              <a:ext cx="172" cy="339"/>
            </a:xfrm>
            <a:custGeom>
              <a:rect b="b" l="l" r="r" t="t"/>
              <a:pathLst>
                <a:path extrusionOk="0" h="436" w="222">
                  <a:moveTo>
                    <a:pt x="119" y="1"/>
                  </a:moveTo>
                  <a:lnTo>
                    <a:pt x="109" y="18"/>
                  </a:lnTo>
                  <a:lnTo>
                    <a:pt x="100" y="33"/>
                  </a:lnTo>
                  <a:lnTo>
                    <a:pt x="93" y="49"/>
                  </a:lnTo>
                  <a:lnTo>
                    <a:pt x="85" y="64"/>
                  </a:lnTo>
                  <a:lnTo>
                    <a:pt x="77" y="84"/>
                  </a:lnTo>
                  <a:lnTo>
                    <a:pt x="69" y="103"/>
                  </a:lnTo>
                  <a:lnTo>
                    <a:pt x="61" y="122"/>
                  </a:lnTo>
                  <a:lnTo>
                    <a:pt x="54" y="143"/>
                  </a:lnTo>
                  <a:lnTo>
                    <a:pt x="41" y="184"/>
                  </a:lnTo>
                  <a:lnTo>
                    <a:pt x="30" y="227"/>
                  </a:lnTo>
                  <a:lnTo>
                    <a:pt x="25" y="241"/>
                  </a:lnTo>
                  <a:lnTo>
                    <a:pt x="22" y="259"/>
                  </a:lnTo>
                  <a:lnTo>
                    <a:pt x="19" y="277"/>
                  </a:lnTo>
                  <a:lnTo>
                    <a:pt x="15" y="296"/>
                  </a:lnTo>
                  <a:lnTo>
                    <a:pt x="11" y="327"/>
                  </a:lnTo>
                  <a:lnTo>
                    <a:pt x="7" y="358"/>
                  </a:lnTo>
                  <a:lnTo>
                    <a:pt x="4" y="390"/>
                  </a:lnTo>
                  <a:lnTo>
                    <a:pt x="0" y="422"/>
                  </a:lnTo>
                  <a:lnTo>
                    <a:pt x="221" y="436"/>
                  </a:lnTo>
                  <a:lnTo>
                    <a:pt x="222" y="410"/>
                  </a:lnTo>
                  <a:lnTo>
                    <a:pt x="222" y="383"/>
                  </a:lnTo>
                  <a:lnTo>
                    <a:pt x="222" y="352"/>
                  </a:lnTo>
                  <a:lnTo>
                    <a:pt x="222" y="318"/>
                  </a:lnTo>
                  <a:lnTo>
                    <a:pt x="220" y="289"/>
                  </a:lnTo>
                  <a:lnTo>
                    <a:pt x="216" y="261"/>
                  </a:lnTo>
                  <a:lnTo>
                    <a:pt x="213" y="233"/>
                  </a:lnTo>
                  <a:lnTo>
                    <a:pt x="208" y="206"/>
                  </a:lnTo>
                  <a:lnTo>
                    <a:pt x="202" y="177"/>
                  </a:lnTo>
                  <a:lnTo>
                    <a:pt x="194" y="150"/>
                  </a:lnTo>
                  <a:lnTo>
                    <a:pt x="184" y="124"/>
                  </a:lnTo>
                  <a:lnTo>
                    <a:pt x="174" y="97"/>
                  </a:lnTo>
                  <a:lnTo>
                    <a:pt x="163" y="72"/>
                  </a:lnTo>
                  <a:lnTo>
                    <a:pt x="150" y="48"/>
                  </a:lnTo>
                  <a:lnTo>
                    <a:pt x="136" y="25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CE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5289" y="238"/>
              <a:ext cx="71" cy="50"/>
            </a:xfrm>
            <a:custGeom>
              <a:rect b="b" l="l" r="r" t="t"/>
              <a:pathLst>
                <a:path extrusionOk="0" h="64" w="91">
                  <a:moveTo>
                    <a:pt x="60" y="54"/>
                  </a:moveTo>
                  <a:lnTo>
                    <a:pt x="52" y="61"/>
                  </a:lnTo>
                  <a:lnTo>
                    <a:pt x="49" y="56"/>
                  </a:lnTo>
                  <a:lnTo>
                    <a:pt x="46" y="53"/>
                  </a:lnTo>
                  <a:lnTo>
                    <a:pt x="42" y="48"/>
                  </a:lnTo>
                  <a:lnTo>
                    <a:pt x="39" y="45"/>
                  </a:lnTo>
                  <a:lnTo>
                    <a:pt x="31" y="36"/>
                  </a:lnTo>
                  <a:lnTo>
                    <a:pt x="23" y="28"/>
                  </a:lnTo>
                  <a:lnTo>
                    <a:pt x="15" y="21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22" y="14"/>
                  </a:lnTo>
                  <a:lnTo>
                    <a:pt x="28" y="21"/>
                  </a:lnTo>
                  <a:lnTo>
                    <a:pt x="38" y="30"/>
                  </a:lnTo>
                  <a:lnTo>
                    <a:pt x="46" y="38"/>
                  </a:lnTo>
                  <a:lnTo>
                    <a:pt x="49" y="43"/>
                  </a:lnTo>
                  <a:lnTo>
                    <a:pt x="54" y="46"/>
                  </a:lnTo>
                  <a:lnTo>
                    <a:pt x="57" y="51"/>
                  </a:lnTo>
                  <a:lnTo>
                    <a:pt x="60" y="54"/>
                  </a:lnTo>
                  <a:close/>
                  <a:moveTo>
                    <a:pt x="87" y="36"/>
                  </a:moveTo>
                  <a:lnTo>
                    <a:pt x="91" y="45"/>
                  </a:lnTo>
                  <a:lnTo>
                    <a:pt x="87" y="47"/>
                  </a:lnTo>
                  <a:lnTo>
                    <a:pt x="82" y="49"/>
                  </a:lnTo>
                  <a:lnTo>
                    <a:pt x="79" y="52"/>
                  </a:lnTo>
                  <a:lnTo>
                    <a:pt x="74" y="54"/>
                  </a:lnTo>
                  <a:lnTo>
                    <a:pt x="70" y="56"/>
                  </a:lnTo>
                  <a:lnTo>
                    <a:pt x="65" y="59"/>
                  </a:lnTo>
                  <a:lnTo>
                    <a:pt x="60" y="61"/>
                  </a:lnTo>
                  <a:lnTo>
                    <a:pt x="56" y="64"/>
                  </a:lnTo>
                  <a:lnTo>
                    <a:pt x="51" y="56"/>
                  </a:lnTo>
                  <a:lnTo>
                    <a:pt x="56" y="53"/>
                  </a:lnTo>
                  <a:lnTo>
                    <a:pt x="60" y="51"/>
                  </a:lnTo>
                  <a:lnTo>
                    <a:pt x="65" y="48"/>
                  </a:lnTo>
                  <a:lnTo>
                    <a:pt x="70" y="45"/>
                  </a:lnTo>
                  <a:lnTo>
                    <a:pt x="74" y="43"/>
                  </a:lnTo>
                  <a:lnTo>
                    <a:pt x="79" y="40"/>
                  </a:lnTo>
                  <a:lnTo>
                    <a:pt x="82" y="38"/>
                  </a:lnTo>
                  <a:lnTo>
                    <a:pt x="87" y="36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5272" y="278"/>
              <a:ext cx="61" cy="37"/>
            </a:xfrm>
            <a:custGeom>
              <a:rect b="b" l="l" r="r" t="t"/>
              <a:pathLst>
                <a:path extrusionOk="0" h="48" w="78">
                  <a:moveTo>
                    <a:pt x="38" y="37"/>
                  </a:moveTo>
                  <a:lnTo>
                    <a:pt x="45" y="44"/>
                  </a:lnTo>
                  <a:lnTo>
                    <a:pt x="38" y="44"/>
                  </a:lnTo>
                  <a:lnTo>
                    <a:pt x="33" y="40"/>
                  </a:lnTo>
                  <a:lnTo>
                    <a:pt x="28" y="34"/>
                  </a:lnTo>
                  <a:lnTo>
                    <a:pt x="22" y="28"/>
                  </a:lnTo>
                  <a:lnTo>
                    <a:pt x="17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5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9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7" y="10"/>
                  </a:lnTo>
                  <a:lnTo>
                    <a:pt x="23" y="16"/>
                  </a:lnTo>
                  <a:lnTo>
                    <a:pt x="29" y="21"/>
                  </a:lnTo>
                  <a:lnTo>
                    <a:pt x="34" y="27"/>
                  </a:lnTo>
                  <a:lnTo>
                    <a:pt x="40" y="33"/>
                  </a:lnTo>
                  <a:lnTo>
                    <a:pt x="45" y="37"/>
                  </a:lnTo>
                  <a:lnTo>
                    <a:pt x="38" y="37"/>
                  </a:lnTo>
                  <a:close/>
                  <a:moveTo>
                    <a:pt x="45" y="44"/>
                  </a:moveTo>
                  <a:lnTo>
                    <a:pt x="41" y="48"/>
                  </a:lnTo>
                  <a:lnTo>
                    <a:pt x="38" y="44"/>
                  </a:lnTo>
                  <a:lnTo>
                    <a:pt x="45" y="44"/>
                  </a:lnTo>
                  <a:close/>
                  <a:moveTo>
                    <a:pt x="73" y="5"/>
                  </a:moveTo>
                  <a:lnTo>
                    <a:pt x="78" y="13"/>
                  </a:lnTo>
                  <a:lnTo>
                    <a:pt x="73" y="17"/>
                  </a:lnTo>
                  <a:lnTo>
                    <a:pt x="69" y="20"/>
                  </a:lnTo>
                  <a:lnTo>
                    <a:pt x="65" y="24"/>
                  </a:lnTo>
                  <a:lnTo>
                    <a:pt x="61" y="27"/>
                  </a:lnTo>
                  <a:lnTo>
                    <a:pt x="56" y="32"/>
                  </a:lnTo>
                  <a:lnTo>
                    <a:pt x="53" y="36"/>
                  </a:lnTo>
                  <a:lnTo>
                    <a:pt x="48" y="40"/>
                  </a:lnTo>
                  <a:lnTo>
                    <a:pt x="45" y="44"/>
                  </a:lnTo>
                  <a:lnTo>
                    <a:pt x="38" y="37"/>
                  </a:lnTo>
                  <a:lnTo>
                    <a:pt x="41" y="34"/>
                  </a:lnTo>
                  <a:lnTo>
                    <a:pt x="46" y="29"/>
                  </a:lnTo>
                  <a:lnTo>
                    <a:pt x="50" y="25"/>
                  </a:lnTo>
                  <a:lnTo>
                    <a:pt x="54" y="20"/>
                  </a:lnTo>
                  <a:lnTo>
                    <a:pt x="58" y="17"/>
                  </a:lnTo>
                  <a:lnTo>
                    <a:pt x="63" y="12"/>
                  </a:lnTo>
                  <a:lnTo>
                    <a:pt x="68" y="9"/>
                  </a:lnTo>
                  <a:lnTo>
                    <a:pt x="73" y="5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5301" y="307"/>
              <a:ext cx="42" cy="64"/>
            </a:xfrm>
            <a:custGeom>
              <a:rect b="b" l="l" r="r" t="t"/>
              <a:pathLst>
                <a:path extrusionOk="0" h="82" w="54">
                  <a:moveTo>
                    <a:pt x="54" y="79"/>
                  </a:moveTo>
                  <a:lnTo>
                    <a:pt x="46" y="82"/>
                  </a:lnTo>
                  <a:lnTo>
                    <a:pt x="43" y="76"/>
                  </a:lnTo>
                  <a:lnTo>
                    <a:pt x="41" y="71"/>
                  </a:lnTo>
                  <a:lnTo>
                    <a:pt x="39" y="66"/>
                  </a:lnTo>
                  <a:lnTo>
                    <a:pt x="36" y="60"/>
                  </a:lnTo>
                  <a:lnTo>
                    <a:pt x="33" y="54"/>
                  </a:lnTo>
                  <a:lnTo>
                    <a:pt x="31" y="50"/>
                  </a:lnTo>
                  <a:lnTo>
                    <a:pt x="27" y="44"/>
                  </a:lnTo>
                  <a:lnTo>
                    <a:pt x="25" y="39"/>
                  </a:lnTo>
                  <a:lnTo>
                    <a:pt x="22" y="35"/>
                  </a:lnTo>
                  <a:lnTo>
                    <a:pt x="18" y="30"/>
                  </a:lnTo>
                  <a:lnTo>
                    <a:pt x="15" y="26"/>
                  </a:lnTo>
                  <a:lnTo>
                    <a:pt x="12" y="21"/>
                  </a:lnTo>
                  <a:lnTo>
                    <a:pt x="6" y="13"/>
                  </a:lnTo>
                  <a:lnTo>
                    <a:pt x="0" y="6"/>
                  </a:lnTo>
                  <a:lnTo>
                    <a:pt x="7" y="0"/>
                  </a:lnTo>
                  <a:lnTo>
                    <a:pt x="12" y="7"/>
                  </a:lnTo>
                  <a:lnTo>
                    <a:pt x="19" y="15"/>
                  </a:lnTo>
                  <a:lnTo>
                    <a:pt x="23" y="20"/>
                  </a:lnTo>
                  <a:lnTo>
                    <a:pt x="26" y="24"/>
                  </a:lnTo>
                  <a:lnTo>
                    <a:pt x="30" y="29"/>
                  </a:lnTo>
                  <a:lnTo>
                    <a:pt x="33" y="35"/>
                  </a:lnTo>
                  <a:lnTo>
                    <a:pt x="36" y="39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44" y="55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52" y="74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005D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5302" y="353"/>
              <a:ext cx="84" cy="55"/>
            </a:xfrm>
            <a:custGeom>
              <a:rect b="b" l="l" r="r" t="t"/>
              <a:pathLst>
                <a:path extrusionOk="0" h="71" w="108">
                  <a:moveTo>
                    <a:pt x="8" y="71"/>
                  </a:moveTo>
                  <a:lnTo>
                    <a:pt x="0" y="64"/>
                  </a:lnTo>
                  <a:lnTo>
                    <a:pt x="7" y="57"/>
                  </a:lnTo>
                  <a:lnTo>
                    <a:pt x="13" y="51"/>
                  </a:lnTo>
                  <a:lnTo>
                    <a:pt x="18" y="46"/>
                  </a:lnTo>
                  <a:lnTo>
                    <a:pt x="24" y="40"/>
                  </a:lnTo>
                  <a:lnTo>
                    <a:pt x="29" y="35"/>
                  </a:lnTo>
                  <a:lnTo>
                    <a:pt x="34" y="30"/>
                  </a:lnTo>
                  <a:lnTo>
                    <a:pt x="40" y="26"/>
                  </a:lnTo>
                  <a:lnTo>
                    <a:pt x="46" y="22"/>
                  </a:lnTo>
                  <a:lnTo>
                    <a:pt x="49" y="19"/>
                  </a:lnTo>
                  <a:lnTo>
                    <a:pt x="51" y="18"/>
                  </a:lnTo>
                  <a:lnTo>
                    <a:pt x="55" y="16"/>
                  </a:lnTo>
                  <a:lnTo>
                    <a:pt x="58" y="15"/>
                  </a:lnTo>
                  <a:lnTo>
                    <a:pt x="62" y="12"/>
                  </a:lnTo>
                  <a:lnTo>
                    <a:pt x="65" y="11"/>
                  </a:lnTo>
                  <a:lnTo>
                    <a:pt x="69" y="10"/>
                  </a:lnTo>
                  <a:lnTo>
                    <a:pt x="72" y="8"/>
                  </a:lnTo>
                  <a:lnTo>
                    <a:pt x="76" y="7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96" y="1"/>
                  </a:lnTo>
                  <a:lnTo>
                    <a:pt x="105" y="0"/>
                  </a:lnTo>
                  <a:lnTo>
                    <a:pt x="108" y="9"/>
                  </a:lnTo>
                  <a:lnTo>
                    <a:pt x="98" y="10"/>
                  </a:lnTo>
                  <a:lnTo>
                    <a:pt x="90" y="12"/>
                  </a:lnTo>
                  <a:lnTo>
                    <a:pt x="86" y="14"/>
                  </a:lnTo>
                  <a:lnTo>
                    <a:pt x="82" y="15"/>
                  </a:lnTo>
                  <a:lnTo>
                    <a:pt x="79" y="16"/>
                  </a:lnTo>
                  <a:lnTo>
                    <a:pt x="76" y="17"/>
                  </a:lnTo>
                  <a:lnTo>
                    <a:pt x="72" y="18"/>
                  </a:lnTo>
                  <a:lnTo>
                    <a:pt x="69" y="20"/>
                  </a:lnTo>
                  <a:lnTo>
                    <a:pt x="65" y="22"/>
                  </a:lnTo>
                  <a:lnTo>
                    <a:pt x="63" y="23"/>
                  </a:lnTo>
                  <a:lnTo>
                    <a:pt x="60" y="25"/>
                  </a:lnTo>
                  <a:lnTo>
                    <a:pt x="56" y="26"/>
                  </a:lnTo>
                  <a:lnTo>
                    <a:pt x="54" y="27"/>
                  </a:lnTo>
                  <a:lnTo>
                    <a:pt x="51" y="30"/>
                  </a:lnTo>
                  <a:lnTo>
                    <a:pt x="46" y="33"/>
                  </a:lnTo>
                  <a:lnTo>
                    <a:pt x="40" y="38"/>
                  </a:lnTo>
                  <a:lnTo>
                    <a:pt x="35" y="42"/>
                  </a:lnTo>
                  <a:lnTo>
                    <a:pt x="30" y="47"/>
                  </a:lnTo>
                  <a:lnTo>
                    <a:pt x="25" y="52"/>
                  </a:lnTo>
                  <a:lnTo>
                    <a:pt x="19" y="58"/>
                  </a:lnTo>
                  <a:lnTo>
                    <a:pt x="14" y="64"/>
                  </a:lnTo>
                  <a:lnTo>
                    <a:pt x="8" y="71"/>
                  </a:lnTo>
                  <a:close/>
                </a:path>
              </a:pathLst>
            </a:custGeom>
            <a:solidFill>
              <a:srgbClr val="006B3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5301" y="404"/>
              <a:ext cx="90" cy="129"/>
            </a:xfrm>
            <a:custGeom>
              <a:rect b="b" l="l" r="r" t="t"/>
              <a:pathLst>
                <a:path extrusionOk="0" h="166" w="115">
                  <a:moveTo>
                    <a:pt x="109" y="141"/>
                  </a:moveTo>
                  <a:lnTo>
                    <a:pt x="99" y="143"/>
                  </a:lnTo>
                  <a:lnTo>
                    <a:pt x="97" y="137"/>
                  </a:lnTo>
                  <a:lnTo>
                    <a:pt x="96" y="132"/>
                  </a:lnTo>
                  <a:lnTo>
                    <a:pt x="94" y="127"/>
                  </a:lnTo>
                  <a:lnTo>
                    <a:pt x="91" y="121"/>
                  </a:lnTo>
                  <a:lnTo>
                    <a:pt x="89" y="117"/>
                  </a:lnTo>
                  <a:lnTo>
                    <a:pt x="87" y="112"/>
                  </a:lnTo>
                  <a:lnTo>
                    <a:pt x="85" y="106"/>
                  </a:lnTo>
                  <a:lnTo>
                    <a:pt x="82" y="102"/>
                  </a:lnTo>
                  <a:lnTo>
                    <a:pt x="80" y="97"/>
                  </a:lnTo>
                  <a:lnTo>
                    <a:pt x="78" y="93"/>
                  </a:lnTo>
                  <a:lnTo>
                    <a:pt x="74" y="88"/>
                  </a:lnTo>
                  <a:lnTo>
                    <a:pt x="72" y="85"/>
                  </a:lnTo>
                  <a:lnTo>
                    <a:pt x="70" y="80"/>
                  </a:lnTo>
                  <a:lnTo>
                    <a:pt x="66" y="76"/>
                  </a:lnTo>
                  <a:lnTo>
                    <a:pt x="64" y="72"/>
                  </a:lnTo>
                  <a:lnTo>
                    <a:pt x="61" y="67"/>
                  </a:lnTo>
                  <a:lnTo>
                    <a:pt x="57" y="63"/>
                  </a:lnTo>
                  <a:lnTo>
                    <a:pt x="55" y="59"/>
                  </a:lnTo>
                  <a:lnTo>
                    <a:pt x="51" y="56"/>
                  </a:lnTo>
                  <a:lnTo>
                    <a:pt x="48" y="51"/>
                  </a:lnTo>
                  <a:lnTo>
                    <a:pt x="41" y="45"/>
                  </a:lnTo>
                  <a:lnTo>
                    <a:pt x="33" y="37"/>
                  </a:lnTo>
                  <a:lnTo>
                    <a:pt x="26" y="30"/>
                  </a:lnTo>
                  <a:lnTo>
                    <a:pt x="18" y="22"/>
                  </a:lnTo>
                  <a:lnTo>
                    <a:pt x="9" y="15"/>
                  </a:lnTo>
                  <a:lnTo>
                    <a:pt x="0" y="7"/>
                  </a:lnTo>
                  <a:lnTo>
                    <a:pt x="6" y="0"/>
                  </a:lnTo>
                  <a:lnTo>
                    <a:pt x="15" y="7"/>
                  </a:lnTo>
                  <a:lnTo>
                    <a:pt x="24" y="15"/>
                  </a:lnTo>
                  <a:lnTo>
                    <a:pt x="32" y="22"/>
                  </a:lnTo>
                  <a:lnTo>
                    <a:pt x="40" y="30"/>
                  </a:lnTo>
                  <a:lnTo>
                    <a:pt x="48" y="38"/>
                  </a:lnTo>
                  <a:lnTo>
                    <a:pt x="55" y="46"/>
                  </a:lnTo>
                  <a:lnTo>
                    <a:pt x="58" y="49"/>
                  </a:lnTo>
                  <a:lnTo>
                    <a:pt x="62" y="54"/>
                  </a:lnTo>
                  <a:lnTo>
                    <a:pt x="65" y="57"/>
                  </a:lnTo>
                  <a:lnTo>
                    <a:pt x="69" y="62"/>
                  </a:lnTo>
                  <a:lnTo>
                    <a:pt x="71" y="66"/>
                  </a:lnTo>
                  <a:lnTo>
                    <a:pt x="74" y="70"/>
                  </a:lnTo>
                  <a:lnTo>
                    <a:pt x="78" y="74"/>
                  </a:lnTo>
                  <a:lnTo>
                    <a:pt x="80" y="79"/>
                  </a:lnTo>
                  <a:lnTo>
                    <a:pt x="82" y="84"/>
                  </a:lnTo>
                  <a:lnTo>
                    <a:pt x="86" y="88"/>
                  </a:lnTo>
                  <a:lnTo>
                    <a:pt x="88" y="93"/>
                  </a:lnTo>
                  <a:lnTo>
                    <a:pt x="90" y="98"/>
                  </a:lnTo>
                  <a:lnTo>
                    <a:pt x="93" y="103"/>
                  </a:lnTo>
                  <a:lnTo>
                    <a:pt x="96" y="108"/>
                  </a:lnTo>
                  <a:lnTo>
                    <a:pt x="98" y="113"/>
                  </a:lnTo>
                  <a:lnTo>
                    <a:pt x="101" y="118"/>
                  </a:lnTo>
                  <a:lnTo>
                    <a:pt x="102" y="124"/>
                  </a:lnTo>
                  <a:lnTo>
                    <a:pt x="104" y="129"/>
                  </a:lnTo>
                  <a:lnTo>
                    <a:pt x="106" y="134"/>
                  </a:lnTo>
                  <a:lnTo>
                    <a:pt x="109" y="140"/>
                  </a:lnTo>
                  <a:lnTo>
                    <a:pt x="109" y="141"/>
                  </a:lnTo>
                  <a:close/>
                  <a:moveTo>
                    <a:pt x="109" y="140"/>
                  </a:moveTo>
                  <a:lnTo>
                    <a:pt x="109" y="141"/>
                  </a:lnTo>
                  <a:lnTo>
                    <a:pt x="109" y="140"/>
                  </a:lnTo>
                  <a:close/>
                  <a:moveTo>
                    <a:pt x="106" y="166"/>
                  </a:moveTo>
                  <a:lnTo>
                    <a:pt x="99" y="143"/>
                  </a:lnTo>
                  <a:lnTo>
                    <a:pt x="109" y="141"/>
                  </a:lnTo>
                  <a:lnTo>
                    <a:pt x="115" y="164"/>
                  </a:lnTo>
                  <a:lnTo>
                    <a:pt x="106" y="166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5091" y="393"/>
              <a:ext cx="378" cy="136"/>
            </a:xfrm>
            <a:custGeom>
              <a:rect b="b" l="l" r="r" t="t"/>
              <a:pathLst>
                <a:path extrusionOk="0" h="175" w="486">
                  <a:moveTo>
                    <a:pt x="326" y="174"/>
                  </a:moveTo>
                  <a:lnTo>
                    <a:pt x="346" y="175"/>
                  </a:lnTo>
                  <a:lnTo>
                    <a:pt x="320" y="127"/>
                  </a:lnTo>
                  <a:lnTo>
                    <a:pt x="342" y="99"/>
                  </a:lnTo>
                  <a:lnTo>
                    <a:pt x="353" y="87"/>
                  </a:lnTo>
                  <a:lnTo>
                    <a:pt x="365" y="77"/>
                  </a:lnTo>
                  <a:lnTo>
                    <a:pt x="378" y="68"/>
                  </a:lnTo>
                  <a:lnTo>
                    <a:pt x="392" y="62"/>
                  </a:lnTo>
                  <a:lnTo>
                    <a:pt x="439" y="117"/>
                  </a:lnTo>
                  <a:lnTo>
                    <a:pt x="460" y="86"/>
                  </a:lnTo>
                  <a:lnTo>
                    <a:pt x="426" y="49"/>
                  </a:lnTo>
                  <a:lnTo>
                    <a:pt x="479" y="43"/>
                  </a:lnTo>
                  <a:lnTo>
                    <a:pt x="486" y="17"/>
                  </a:lnTo>
                  <a:lnTo>
                    <a:pt x="460" y="19"/>
                  </a:lnTo>
                  <a:lnTo>
                    <a:pt x="436" y="22"/>
                  </a:lnTo>
                  <a:lnTo>
                    <a:pt x="424" y="24"/>
                  </a:lnTo>
                  <a:lnTo>
                    <a:pt x="413" y="27"/>
                  </a:lnTo>
                  <a:lnTo>
                    <a:pt x="401" y="30"/>
                  </a:lnTo>
                  <a:lnTo>
                    <a:pt x="390" y="35"/>
                  </a:lnTo>
                  <a:lnTo>
                    <a:pt x="374" y="45"/>
                  </a:lnTo>
                  <a:lnTo>
                    <a:pt x="359" y="55"/>
                  </a:lnTo>
                  <a:lnTo>
                    <a:pt x="345" y="67"/>
                  </a:lnTo>
                  <a:lnTo>
                    <a:pt x="330" y="80"/>
                  </a:lnTo>
                  <a:lnTo>
                    <a:pt x="307" y="110"/>
                  </a:lnTo>
                  <a:lnTo>
                    <a:pt x="243" y="65"/>
                  </a:lnTo>
                  <a:lnTo>
                    <a:pt x="201" y="47"/>
                  </a:lnTo>
                  <a:lnTo>
                    <a:pt x="159" y="30"/>
                  </a:lnTo>
                  <a:lnTo>
                    <a:pt x="116" y="14"/>
                  </a:lnTo>
                  <a:lnTo>
                    <a:pt x="74" y="0"/>
                  </a:lnTo>
                  <a:lnTo>
                    <a:pt x="0" y="52"/>
                  </a:lnTo>
                  <a:lnTo>
                    <a:pt x="71" y="49"/>
                  </a:lnTo>
                  <a:lnTo>
                    <a:pt x="33" y="100"/>
                  </a:lnTo>
                  <a:lnTo>
                    <a:pt x="151" y="61"/>
                  </a:lnTo>
                  <a:lnTo>
                    <a:pt x="75" y="150"/>
                  </a:lnTo>
                  <a:lnTo>
                    <a:pt x="225" y="83"/>
                  </a:lnTo>
                  <a:lnTo>
                    <a:pt x="270" y="106"/>
                  </a:lnTo>
                  <a:lnTo>
                    <a:pt x="309" y="136"/>
                  </a:lnTo>
                  <a:lnTo>
                    <a:pt x="326" y="174"/>
                  </a:lnTo>
                  <a:close/>
                </a:path>
              </a:pathLst>
            </a:custGeom>
            <a:solidFill>
              <a:srgbClr val="45AE3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5089" y="391"/>
              <a:ext cx="382" cy="140"/>
            </a:xfrm>
            <a:custGeom>
              <a:rect b="b" l="l" r="r" t="t"/>
              <a:pathLst>
                <a:path extrusionOk="0" h="180" w="491">
                  <a:moveTo>
                    <a:pt x="350" y="176"/>
                  </a:moveTo>
                  <a:lnTo>
                    <a:pt x="347" y="180"/>
                  </a:lnTo>
                  <a:lnTo>
                    <a:pt x="328" y="178"/>
                  </a:lnTo>
                  <a:lnTo>
                    <a:pt x="328" y="174"/>
                  </a:lnTo>
                  <a:lnTo>
                    <a:pt x="348" y="175"/>
                  </a:lnTo>
                  <a:lnTo>
                    <a:pt x="350" y="176"/>
                  </a:lnTo>
                  <a:close/>
                  <a:moveTo>
                    <a:pt x="347" y="180"/>
                  </a:moveTo>
                  <a:lnTo>
                    <a:pt x="348" y="175"/>
                  </a:lnTo>
                  <a:lnTo>
                    <a:pt x="348" y="176"/>
                  </a:lnTo>
                  <a:lnTo>
                    <a:pt x="350" y="176"/>
                  </a:lnTo>
                  <a:lnTo>
                    <a:pt x="350" y="177"/>
                  </a:lnTo>
                  <a:lnTo>
                    <a:pt x="351" y="178"/>
                  </a:lnTo>
                  <a:lnTo>
                    <a:pt x="350" y="178"/>
                  </a:lnTo>
                  <a:lnTo>
                    <a:pt x="350" y="180"/>
                  </a:lnTo>
                  <a:lnTo>
                    <a:pt x="348" y="180"/>
                  </a:lnTo>
                  <a:lnTo>
                    <a:pt x="347" y="180"/>
                  </a:lnTo>
                  <a:close/>
                  <a:moveTo>
                    <a:pt x="320" y="128"/>
                  </a:moveTo>
                  <a:lnTo>
                    <a:pt x="323" y="128"/>
                  </a:lnTo>
                  <a:lnTo>
                    <a:pt x="350" y="176"/>
                  </a:lnTo>
                  <a:lnTo>
                    <a:pt x="346" y="178"/>
                  </a:lnTo>
                  <a:lnTo>
                    <a:pt x="320" y="130"/>
                  </a:lnTo>
                  <a:lnTo>
                    <a:pt x="320" y="128"/>
                  </a:lnTo>
                  <a:close/>
                  <a:moveTo>
                    <a:pt x="323" y="128"/>
                  </a:moveTo>
                  <a:lnTo>
                    <a:pt x="320" y="130"/>
                  </a:lnTo>
                  <a:lnTo>
                    <a:pt x="319" y="130"/>
                  </a:lnTo>
                  <a:lnTo>
                    <a:pt x="320" y="129"/>
                  </a:lnTo>
                  <a:lnTo>
                    <a:pt x="320" y="128"/>
                  </a:lnTo>
                  <a:lnTo>
                    <a:pt x="321" y="128"/>
                  </a:lnTo>
                  <a:lnTo>
                    <a:pt x="321" y="127"/>
                  </a:lnTo>
                  <a:lnTo>
                    <a:pt x="322" y="127"/>
                  </a:lnTo>
                  <a:lnTo>
                    <a:pt x="323" y="128"/>
                  </a:lnTo>
                  <a:close/>
                  <a:moveTo>
                    <a:pt x="343" y="100"/>
                  </a:moveTo>
                  <a:lnTo>
                    <a:pt x="346" y="102"/>
                  </a:lnTo>
                  <a:lnTo>
                    <a:pt x="323" y="132"/>
                  </a:lnTo>
                  <a:lnTo>
                    <a:pt x="320" y="128"/>
                  </a:lnTo>
                  <a:lnTo>
                    <a:pt x="343" y="100"/>
                  </a:lnTo>
                  <a:close/>
                  <a:moveTo>
                    <a:pt x="346" y="102"/>
                  </a:moveTo>
                  <a:lnTo>
                    <a:pt x="343" y="100"/>
                  </a:lnTo>
                  <a:lnTo>
                    <a:pt x="343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101"/>
                  </a:lnTo>
                  <a:lnTo>
                    <a:pt x="346" y="102"/>
                  </a:lnTo>
                  <a:close/>
                  <a:moveTo>
                    <a:pt x="395" y="62"/>
                  </a:moveTo>
                  <a:lnTo>
                    <a:pt x="392" y="65"/>
                  </a:lnTo>
                  <a:lnTo>
                    <a:pt x="394" y="66"/>
                  </a:lnTo>
                  <a:lnTo>
                    <a:pt x="391" y="67"/>
                  </a:lnTo>
                  <a:lnTo>
                    <a:pt x="387" y="69"/>
                  </a:lnTo>
                  <a:lnTo>
                    <a:pt x="384" y="71"/>
                  </a:lnTo>
                  <a:lnTo>
                    <a:pt x="382" y="72"/>
                  </a:lnTo>
                  <a:lnTo>
                    <a:pt x="378" y="74"/>
                  </a:lnTo>
                  <a:lnTo>
                    <a:pt x="375" y="77"/>
                  </a:lnTo>
                  <a:lnTo>
                    <a:pt x="371" y="78"/>
                  </a:lnTo>
                  <a:lnTo>
                    <a:pt x="369" y="80"/>
                  </a:lnTo>
                  <a:lnTo>
                    <a:pt x="366" y="82"/>
                  </a:lnTo>
                  <a:lnTo>
                    <a:pt x="362" y="86"/>
                  </a:lnTo>
                  <a:lnTo>
                    <a:pt x="360" y="88"/>
                  </a:lnTo>
                  <a:lnTo>
                    <a:pt x="356" y="90"/>
                  </a:lnTo>
                  <a:lnTo>
                    <a:pt x="354" y="93"/>
                  </a:lnTo>
                  <a:lnTo>
                    <a:pt x="352" y="96"/>
                  </a:lnTo>
                  <a:lnTo>
                    <a:pt x="348" y="100"/>
                  </a:lnTo>
                  <a:lnTo>
                    <a:pt x="346" y="102"/>
                  </a:lnTo>
                  <a:lnTo>
                    <a:pt x="343" y="100"/>
                  </a:lnTo>
                  <a:lnTo>
                    <a:pt x="345" y="96"/>
                  </a:lnTo>
                  <a:lnTo>
                    <a:pt x="348" y="93"/>
                  </a:lnTo>
                  <a:lnTo>
                    <a:pt x="351" y="90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60" y="81"/>
                  </a:lnTo>
                  <a:lnTo>
                    <a:pt x="362" y="79"/>
                  </a:lnTo>
                  <a:lnTo>
                    <a:pt x="366" y="77"/>
                  </a:lnTo>
                  <a:lnTo>
                    <a:pt x="369" y="74"/>
                  </a:lnTo>
                  <a:lnTo>
                    <a:pt x="372" y="72"/>
                  </a:lnTo>
                  <a:lnTo>
                    <a:pt x="376" y="70"/>
                  </a:lnTo>
                  <a:lnTo>
                    <a:pt x="378" y="69"/>
                  </a:lnTo>
                  <a:lnTo>
                    <a:pt x="382" y="66"/>
                  </a:lnTo>
                  <a:lnTo>
                    <a:pt x="386" y="64"/>
                  </a:lnTo>
                  <a:lnTo>
                    <a:pt x="390" y="63"/>
                  </a:lnTo>
                  <a:lnTo>
                    <a:pt x="393" y="62"/>
                  </a:lnTo>
                  <a:lnTo>
                    <a:pt x="395" y="62"/>
                  </a:lnTo>
                  <a:close/>
                  <a:moveTo>
                    <a:pt x="394" y="66"/>
                  </a:moveTo>
                  <a:lnTo>
                    <a:pt x="393" y="62"/>
                  </a:lnTo>
                  <a:lnTo>
                    <a:pt x="394" y="62"/>
                  </a:lnTo>
                  <a:lnTo>
                    <a:pt x="395" y="62"/>
                  </a:lnTo>
                  <a:lnTo>
                    <a:pt x="396" y="63"/>
                  </a:lnTo>
                  <a:lnTo>
                    <a:pt x="396" y="64"/>
                  </a:lnTo>
                  <a:lnTo>
                    <a:pt x="395" y="65"/>
                  </a:lnTo>
                  <a:lnTo>
                    <a:pt x="394" y="66"/>
                  </a:lnTo>
                  <a:close/>
                  <a:moveTo>
                    <a:pt x="443" y="120"/>
                  </a:moveTo>
                  <a:lnTo>
                    <a:pt x="440" y="120"/>
                  </a:lnTo>
                  <a:lnTo>
                    <a:pt x="392" y="65"/>
                  </a:lnTo>
                  <a:lnTo>
                    <a:pt x="395" y="62"/>
                  </a:lnTo>
                  <a:lnTo>
                    <a:pt x="443" y="117"/>
                  </a:lnTo>
                  <a:lnTo>
                    <a:pt x="443" y="120"/>
                  </a:lnTo>
                  <a:close/>
                  <a:moveTo>
                    <a:pt x="440" y="120"/>
                  </a:moveTo>
                  <a:lnTo>
                    <a:pt x="443" y="117"/>
                  </a:lnTo>
                  <a:lnTo>
                    <a:pt x="443" y="118"/>
                  </a:lnTo>
                  <a:lnTo>
                    <a:pt x="443" y="119"/>
                  </a:lnTo>
                  <a:lnTo>
                    <a:pt x="443" y="120"/>
                  </a:lnTo>
                  <a:lnTo>
                    <a:pt x="442" y="121"/>
                  </a:lnTo>
                  <a:lnTo>
                    <a:pt x="441" y="121"/>
                  </a:lnTo>
                  <a:lnTo>
                    <a:pt x="440" y="121"/>
                  </a:lnTo>
                  <a:lnTo>
                    <a:pt x="440" y="120"/>
                  </a:lnTo>
                  <a:close/>
                  <a:moveTo>
                    <a:pt x="464" y="86"/>
                  </a:moveTo>
                  <a:lnTo>
                    <a:pt x="464" y="89"/>
                  </a:lnTo>
                  <a:lnTo>
                    <a:pt x="443" y="120"/>
                  </a:lnTo>
                  <a:lnTo>
                    <a:pt x="440" y="118"/>
                  </a:lnTo>
                  <a:lnTo>
                    <a:pt x="460" y="87"/>
                  </a:lnTo>
                  <a:lnTo>
                    <a:pt x="464" y="86"/>
                  </a:lnTo>
                  <a:close/>
                  <a:moveTo>
                    <a:pt x="464" y="89"/>
                  </a:moveTo>
                  <a:lnTo>
                    <a:pt x="460" y="87"/>
                  </a:lnTo>
                  <a:lnTo>
                    <a:pt x="460" y="86"/>
                  </a:lnTo>
                  <a:lnTo>
                    <a:pt x="462" y="86"/>
                  </a:lnTo>
                  <a:lnTo>
                    <a:pt x="463" y="86"/>
                  </a:lnTo>
                  <a:lnTo>
                    <a:pt x="464" y="87"/>
                  </a:lnTo>
                  <a:lnTo>
                    <a:pt x="464" y="88"/>
                  </a:lnTo>
                  <a:lnTo>
                    <a:pt x="464" y="89"/>
                  </a:lnTo>
                  <a:close/>
                  <a:moveTo>
                    <a:pt x="428" y="49"/>
                  </a:moveTo>
                  <a:lnTo>
                    <a:pt x="430" y="50"/>
                  </a:lnTo>
                  <a:lnTo>
                    <a:pt x="464" y="86"/>
                  </a:lnTo>
                  <a:lnTo>
                    <a:pt x="460" y="89"/>
                  </a:lnTo>
                  <a:lnTo>
                    <a:pt x="426" y="53"/>
                  </a:lnTo>
                  <a:lnTo>
                    <a:pt x="428" y="49"/>
                  </a:lnTo>
                  <a:close/>
                  <a:moveTo>
                    <a:pt x="430" y="50"/>
                  </a:moveTo>
                  <a:lnTo>
                    <a:pt x="426" y="53"/>
                  </a:lnTo>
                  <a:lnTo>
                    <a:pt x="426" y="51"/>
                  </a:lnTo>
                  <a:lnTo>
                    <a:pt x="426" y="50"/>
                  </a:lnTo>
                  <a:lnTo>
                    <a:pt x="427" y="49"/>
                  </a:lnTo>
                  <a:lnTo>
                    <a:pt x="428" y="49"/>
                  </a:lnTo>
                  <a:lnTo>
                    <a:pt x="430" y="49"/>
                  </a:lnTo>
                  <a:lnTo>
                    <a:pt x="430" y="50"/>
                  </a:lnTo>
                  <a:close/>
                  <a:moveTo>
                    <a:pt x="483" y="46"/>
                  </a:moveTo>
                  <a:lnTo>
                    <a:pt x="481" y="48"/>
                  </a:lnTo>
                  <a:lnTo>
                    <a:pt x="428" y="54"/>
                  </a:lnTo>
                  <a:lnTo>
                    <a:pt x="428" y="49"/>
                  </a:lnTo>
                  <a:lnTo>
                    <a:pt x="481" y="42"/>
                  </a:lnTo>
                  <a:lnTo>
                    <a:pt x="483" y="46"/>
                  </a:lnTo>
                  <a:close/>
                  <a:moveTo>
                    <a:pt x="481" y="48"/>
                  </a:moveTo>
                  <a:lnTo>
                    <a:pt x="481" y="42"/>
                  </a:lnTo>
                  <a:lnTo>
                    <a:pt x="482" y="42"/>
                  </a:lnTo>
                  <a:lnTo>
                    <a:pt x="482" y="43"/>
                  </a:lnTo>
                  <a:lnTo>
                    <a:pt x="483" y="43"/>
                  </a:lnTo>
                  <a:lnTo>
                    <a:pt x="483" y="45"/>
                  </a:lnTo>
                  <a:lnTo>
                    <a:pt x="483" y="46"/>
                  </a:lnTo>
                  <a:lnTo>
                    <a:pt x="483" y="47"/>
                  </a:lnTo>
                  <a:lnTo>
                    <a:pt x="482" y="47"/>
                  </a:lnTo>
                  <a:lnTo>
                    <a:pt x="481" y="48"/>
                  </a:lnTo>
                  <a:close/>
                  <a:moveTo>
                    <a:pt x="488" y="17"/>
                  </a:moveTo>
                  <a:lnTo>
                    <a:pt x="490" y="21"/>
                  </a:lnTo>
                  <a:lnTo>
                    <a:pt x="483" y="46"/>
                  </a:lnTo>
                  <a:lnTo>
                    <a:pt x="479" y="45"/>
                  </a:lnTo>
                  <a:lnTo>
                    <a:pt x="486" y="19"/>
                  </a:lnTo>
                  <a:lnTo>
                    <a:pt x="488" y="17"/>
                  </a:lnTo>
                  <a:close/>
                  <a:moveTo>
                    <a:pt x="490" y="21"/>
                  </a:moveTo>
                  <a:lnTo>
                    <a:pt x="486" y="19"/>
                  </a:lnTo>
                  <a:lnTo>
                    <a:pt x="487" y="18"/>
                  </a:lnTo>
                  <a:lnTo>
                    <a:pt x="487" y="17"/>
                  </a:lnTo>
                  <a:lnTo>
                    <a:pt x="488" y="17"/>
                  </a:lnTo>
                  <a:lnTo>
                    <a:pt x="489" y="17"/>
                  </a:lnTo>
                  <a:lnTo>
                    <a:pt x="490" y="18"/>
                  </a:lnTo>
                  <a:lnTo>
                    <a:pt x="491" y="19"/>
                  </a:lnTo>
                  <a:lnTo>
                    <a:pt x="490" y="21"/>
                  </a:lnTo>
                  <a:close/>
                  <a:moveTo>
                    <a:pt x="393" y="39"/>
                  </a:moveTo>
                  <a:lnTo>
                    <a:pt x="391" y="35"/>
                  </a:lnTo>
                  <a:lnTo>
                    <a:pt x="391" y="34"/>
                  </a:lnTo>
                  <a:lnTo>
                    <a:pt x="396" y="32"/>
                  </a:lnTo>
                  <a:lnTo>
                    <a:pt x="402" y="30"/>
                  </a:lnTo>
                  <a:lnTo>
                    <a:pt x="408" y="29"/>
                  </a:lnTo>
                  <a:lnTo>
                    <a:pt x="414" y="26"/>
                  </a:lnTo>
                  <a:lnTo>
                    <a:pt x="419" y="25"/>
                  </a:lnTo>
                  <a:lnTo>
                    <a:pt x="425" y="24"/>
                  </a:lnTo>
                  <a:lnTo>
                    <a:pt x="431" y="23"/>
                  </a:lnTo>
                  <a:lnTo>
                    <a:pt x="436" y="22"/>
                  </a:lnTo>
                  <a:lnTo>
                    <a:pt x="443" y="21"/>
                  </a:lnTo>
                  <a:lnTo>
                    <a:pt x="449" y="19"/>
                  </a:lnTo>
                  <a:lnTo>
                    <a:pt x="455" y="19"/>
                  </a:lnTo>
                  <a:lnTo>
                    <a:pt x="462" y="18"/>
                  </a:lnTo>
                  <a:lnTo>
                    <a:pt x="474" y="18"/>
                  </a:lnTo>
                  <a:lnTo>
                    <a:pt x="488" y="17"/>
                  </a:lnTo>
                  <a:lnTo>
                    <a:pt x="489" y="22"/>
                  </a:lnTo>
                  <a:lnTo>
                    <a:pt x="474" y="23"/>
                  </a:lnTo>
                  <a:lnTo>
                    <a:pt x="462" y="23"/>
                  </a:lnTo>
                  <a:lnTo>
                    <a:pt x="456" y="24"/>
                  </a:lnTo>
                  <a:lnTo>
                    <a:pt x="449" y="24"/>
                  </a:lnTo>
                  <a:lnTo>
                    <a:pt x="443" y="25"/>
                  </a:lnTo>
                  <a:lnTo>
                    <a:pt x="438" y="26"/>
                  </a:lnTo>
                  <a:lnTo>
                    <a:pt x="432" y="27"/>
                  </a:lnTo>
                  <a:lnTo>
                    <a:pt x="426" y="29"/>
                  </a:lnTo>
                  <a:lnTo>
                    <a:pt x="420" y="30"/>
                  </a:lnTo>
                  <a:lnTo>
                    <a:pt x="415" y="31"/>
                  </a:lnTo>
                  <a:lnTo>
                    <a:pt x="410" y="33"/>
                  </a:lnTo>
                  <a:lnTo>
                    <a:pt x="404" y="34"/>
                  </a:lnTo>
                  <a:lnTo>
                    <a:pt x="399" y="37"/>
                  </a:lnTo>
                  <a:lnTo>
                    <a:pt x="393" y="39"/>
                  </a:lnTo>
                  <a:close/>
                  <a:moveTo>
                    <a:pt x="391" y="34"/>
                  </a:moveTo>
                  <a:lnTo>
                    <a:pt x="393" y="39"/>
                  </a:lnTo>
                  <a:lnTo>
                    <a:pt x="392" y="39"/>
                  </a:lnTo>
                  <a:lnTo>
                    <a:pt x="391" y="39"/>
                  </a:lnTo>
                  <a:lnTo>
                    <a:pt x="390" y="38"/>
                  </a:lnTo>
                  <a:lnTo>
                    <a:pt x="390" y="37"/>
                  </a:lnTo>
                  <a:lnTo>
                    <a:pt x="391" y="35"/>
                  </a:lnTo>
                  <a:lnTo>
                    <a:pt x="391" y="34"/>
                  </a:lnTo>
                  <a:close/>
                  <a:moveTo>
                    <a:pt x="335" y="83"/>
                  </a:moveTo>
                  <a:lnTo>
                    <a:pt x="330" y="80"/>
                  </a:lnTo>
                  <a:lnTo>
                    <a:pt x="331" y="80"/>
                  </a:lnTo>
                  <a:lnTo>
                    <a:pt x="338" y="73"/>
                  </a:lnTo>
                  <a:lnTo>
                    <a:pt x="345" y="66"/>
                  </a:lnTo>
                  <a:lnTo>
                    <a:pt x="352" y="61"/>
                  </a:lnTo>
                  <a:lnTo>
                    <a:pt x="359" y="55"/>
                  </a:lnTo>
                  <a:lnTo>
                    <a:pt x="367" y="50"/>
                  </a:lnTo>
                  <a:lnTo>
                    <a:pt x="374" y="45"/>
                  </a:lnTo>
                  <a:lnTo>
                    <a:pt x="383" y="40"/>
                  </a:lnTo>
                  <a:lnTo>
                    <a:pt x="391" y="35"/>
                  </a:lnTo>
                  <a:lnTo>
                    <a:pt x="393" y="39"/>
                  </a:lnTo>
                  <a:lnTo>
                    <a:pt x="385" y="45"/>
                  </a:lnTo>
                  <a:lnTo>
                    <a:pt x="377" y="49"/>
                  </a:lnTo>
                  <a:lnTo>
                    <a:pt x="369" y="54"/>
                  </a:lnTo>
                  <a:lnTo>
                    <a:pt x="362" y="59"/>
                  </a:lnTo>
                  <a:lnTo>
                    <a:pt x="355" y="64"/>
                  </a:lnTo>
                  <a:lnTo>
                    <a:pt x="348" y="70"/>
                  </a:lnTo>
                  <a:lnTo>
                    <a:pt x="342" y="77"/>
                  </a:lnTo>
                  <a:lnTo>
                    <a:pt x="335" y="83"/>
                  </a:lnTo>
                  <a:close/>
                  <a:moveTo>
                    <a:pt x="331" y="80"/>
                  </a:moveTo>
                  <a:lnTo>
                    <a:pt x="335" y="83"/>
                  </a:lnTo>
                  <a:lnTo>
                    <a:pt x="334" y="83"/>
                  </a:lnTo>
                  <a:lnTo>
                    <a:pt x="332" y="85"/>
                  </a:lnTo>
                  <a:lnTo>
                    <a:pt x="331" y="83"/>
                  </a:lnTo>
                  <a:lnTo>
                    <a:pt x="330" y="82"/>
                  </a:lnTo>
                  <a:lnTo>
                    <a:pt x="330" y="81"/>
                  </a:lnTo>
                  <a:lnTo>
                    <a:pt x="331" y="80"/>
                  </a:lnTo>
                  <a:close/>
                  <a:moveTo>
                    <a:pt x="308" y="114"/>
                  </a:moveTo>
                  <a:lnTo>
                    <a:pt x="307" y="111"/>
                  </a:lnTo>
                  <a:lnTo>
                    <a:pt x="330" y="80"/>
                  </a:lnTo>
                  <a:lnTo>
                    <a:pt x="335" y="83"/>
                  </a:lnTo>
                  <a:lnTo>
                    <a:pt x="312" y="113"/>
                  </a:lnTo>
                  <a:lnTo>
                    <a:pt x="308" y="114"/>
                  </a:lnTo>
                  <a:close/>
                  <a:moveTo>
                    <a:pt x="307" y="111"/>
                  </a:moveTo>
                  <a:lnTo>
                    <a:pt x="312" y="113"/>
                  </a:lnTo>
                  <a:lnTo>
                    <a:pt x="311" y="114"/>
                  </a:lnTo>
                  <a:lnTo>
                    <a:pt x="309" y="114"/>
                  </a:lnTo>
                  <a:lnTo>
                    <a:pt x="308" y="114"/>
                  </a:lnTo>
                  <a:lnTo>
                    <a:pt x="307" y="113"/>
                  </a:lnTo>
                  <a:lnTo>
                    <a:pt x="307" y="112"/>
                  </a:lnTo>
                  <a:lnTo>
                    <a:pt x="307" y="111"/>
                  </a:lnTo>
                  <a:close/>
                  <a:moveTo>
                    <a:pt x="247" y="66"/>
                  </a:moveTo>
                  <a:lnTo>
                    <a:pt x="247" y="66"/>
                  </a:lnTo>
                  <a:lnTo>
                    <a:pt x="311" y="110"/>
                  </a:lnTo>
                  <a:lnTo>
                    <a:pt x="308" y="114"/>
                  </a:lnTo>
                  <a:lnTo>
                    <a:pt x="244" y="70"/>
                  </a:lnTo>
                  <a:lnTo>
                    <a:pt x="247" y="66"/>
                  </a:lnTo>
                  <a:close/>
                  <a:moveTo>
                    <a:pt x="247" y="66"/>
                  </a:moveTo>
                  <a:lnTo>
                    <a:pt x="244" y="70"/>
                  </a:lnTo>
                  <a:lnTo>
                    <a:pt x="243" y="70"/>
                  </a:lnTo>
                  <a:lnTo>
                    <a:pt x="243" y="69"/>
                  </a:lnTo>
                  <a:lnTo>
                    <a:pt x="243" y="67"/>
                  </a:lnTo>
                  <a:lnTo>
                    <a:pt x="243" y="66"/>
                  </a:lnTo>
                  <a:lnTo>
                    <a:pt x="244" y="66"/>
                  </a:lnTo>
                  <a:lnTo>
                    <a:pt x="245" y="65"/>
                  </a:lnTo>
                  <a:lnTo>
                    <a:pt x="247" y="65"/>
                  </a:lnTo>
                  <a:lnTo>
                    <a:pt x="247" y="66"/>
                  </a:lnTo>
                  <a:close/>
                  <a:moveTo>
                    <a:pt x="77" y="5"/>
                  </a:moveTo>
                  <a:lnTo>
                    <a:pt x="75" y="1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98" y="7"/>
                  </a:lnTo>
                  <a:lnTo>
                    <a:pt x="108" y="10"/>
                  </a:lnTo>
                  <a:lnTo>
                    <a:pt x="120" y="14"/>
                  </a:lnTo>
                  <a:lnTo>
                    <a:pt x="130" y="18"/>
                  </a:lnTo>
                  <a:lnTo>
                    <a:pt x="140" y="22"/>
                  </a:lnTo>
                  <a:lnTo>
                    <a:pt x="152" y="25"/>
                  </a:lnTo>
                  <a:lnTo>
                    <a:pt x="162" y="30"/>
                  </a:lnTo>
                  <a:lnTo>
                    <a:pt x="172" y="34"/>
                  </a:lnTo>
                  <a:lnTo>
                    <a:pt x="183" y="38"/>
                  </a:lnTo>
                  <a:lnTo>
                    <a:pt x="194" y="42"/>
                  </a:lnTo>
                  <a:lnTo>
                    <a:pt x="204" y="47"/>
                  </a:lnTo>
                  <a:lnTo>
                    <a:pt x="215" y="51"/>
                  </a:lnTo>
                  <a:lnTo>
                    <a:pt x="226" y="56"/>
                  </a:lnTo>
                  <a:lnTo>
                    <a:pt x="236" y="61"/>
                  </a:lnTo>
                  <a:lnTo>
                    <a:pt x="247" y="66"/>
                  </a:lnTo>
                  <a:lnTo>
                    <a:pt x="244" y="70"/>
                  </a:lnTo>
                  <a:lnTo>
                    <a:pt x="234" y="65"/>
                  </a:lnTo>
                  <a:lnTo>
                    <a:pt x="224" y="61"/>
                  </a:lnTo>
                  <a:lnTo>
                    <a:pt x="213" y="56"/>
                  </a:lnTo>
                  <a:lnTo>
                    <a:pt x="202" y="51"/>
                  </a:lnTo>
                  <a:lnTo>
                    <a:pt x="192" y="47"/>
                  </a:lnTo>
                  <a:lnTo>
                    <a:pt x="181" y="42"/>
                  </a:lnTo>
                  <a:lnTo>
                    <a:pt x="171" y="38"/>
                  </a:lnTo>
                  <a:lnTo>
                    <a:pt x="160" y="34"/>
                  </a:lnTo>
                  <a:lnTo>
                    <a:pt x="149" y="30"/>
                  </a:lnTo>
                  <a:lnTo>
                    <a:pt x="139" y="26"/>
                  </a:lnTo>
                  <a:lnTo>
                    <a:pt x="129" y="23"/>
                  </a:lnTo>
                  <a:lnTo>
                    <a:pt x="117" y="18"/>
                  </a:lnTo>
                  <a:lnTo>
                    <a:pt x="107" y="15"/>
                  </a:lnTo>
                  <a:lnTo>
                    <a:pt x="97" y="11"/>
                  </a:lnTo>
                  <a:lnTo>
                    <a:pt x="86" y="8"/>
                  </a:lnTo>
                  <a:lnTo>
                    <a:pt x="75" y="5"/>
                  </a:lnTo>
                  <a:lnTo>
                    <a:pt x="77" y="5"/>
                  </a:lnTo>
                  <a:close/>
                  <a:moveTo>
                    <a:pt x="76" y="0"/>
                  </a:moveTo>
                  <a:lnTo>
                    <a:pt x="75" y="5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6" y="0"/>
                  </a:lnTo>
                  <a:close/>
                  <a:moveTo>
                    <a:pt x="2" y="56"/>
                  </a:moveTo>
                  <a:lnTo>
                    <a:pt x="1" y="51"/>
                  </a:lnTo>
                  <a:lnTo>
                    <a:pt x="75" y="1"/>
                  </a:lnTo>
                  <a:lnTo>
                    <a:pt x="77" y="5"/>
                  </a:lnTo>
                  <a:lnTo>
                    <a:pt x="3" y="55"/>
                  </a:lnTo>
                  <a:lnTo>
                    <a:pt x="2" y="56"/>
                  </a:lnTo>
                  <a:close/>
                  <a:moveTo>
                    <a:pt x="1" y="51"/>
                  </a:moveTo>
                  <a:lnTo>
                    <a:pt x="3" y="55"/>
                  </a:lnTo>
                  <a:lnTo>
                    <a:pt x="2" y="56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1"/>
                  </a:lnTo>
                  <a:close/>
                  <a:moveTo>
                    <a:pt x="75" y="53"/>
                  </a:moveTo>
                  <a:lnTo>
                    <a:pt x="73" y="54"/>
                  </a:lnTo>
                  <a:lnTo>
                    <a:pt x="2" y="56"/>
                  </a:lnTo>
                  <a:lnTo>
                    <a:pt x="2" y="50"/>
                  </a:lnTo>
                  <a:lnTo>
                    <a:pt x="73" y="49"/>
                  </a:lnTo>
                  <a:lnTo>
                    <a:pt x="75" y="53"/>
                  </a:lnTo>
                  <a:close/>
                  <a:moveTo>
                    <a:pt x="73" y="54"/>
                  </a:moveTo>
                  <a:lnTo>
                    <a:pt x="73" y="49"/>
                  </a:lnTo>
                  <a:lnTo>
                    <a:pt x="74" y="49"/>
                  </a:lnTo>
                  <a:lnTo>
                    <a:pt x="75" y="50"/>
                  </a:lnTo>
                  <a:lnTo>
                    <a:pt x="75" y="51"/>
                  </a:lnTo>
                  <a:lnTo>
                    <a:pt x="75" y="53"/>
                  </a:lnTo>
                  <a:lnTo>
                    <a:pt x="74" y="53"/>
                  </a:lnTo>
                  <a:lnTo>
                    <a:pt x="73" y="54"/>
                  </a:lnTo>
                  <a:close/>
                  <a:moveTo>
                    <a:pt x="36" y="104"/>
                  </a:moveTo>
                  <a:lnTo>
                    <a:pt x="34" y="100"/>
                  </a:lnTo>
                  <a:lnTo>
                    <a:pt x="70" y="49"/>
                  </a:lnTo>
                  <a:lnTo>
                    <a:pt x="75" y="53"/>
                  </a:lnTo>
                  <a:lnTo>
                    <a:pt x="37" y="103"/>
                  </a:lnTo>
                  <a:lnTo>
                    <a:pt x="36" y="104"/>
                  </a:lnTo>
                  <a:close/>
                  <a:moveTo>
                    <a:pt x="34" y="100"/>
                  </a:moveTo>
                  <a:lnTo>
                    <a:pt x="37" y="103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5" y="104"/>
                  </a:lnTo>
                  <a:lnTo>
                    <a:pt x="34" y="103"/>
                  </a:lnTo>
                  <a:lnTo>
                    <a:pt x="33" y="103"/>
                  </a:lnTo>
                  <a:lnTo>
                    <a:pt x="33" y="102"/>
                  </a:lnTo>
                  <a:lnTo>
                    <a:pt x="33" y="101"/>
                  </a:lnTo>
                  <a:lnTo>
                    <a:pt x="34" y="100"/>
                  </a:lnTo>
                  <a:close/>
                  <a:moveTo>
                    <a:pt x="154" y="65"/>
                  </a:moveTo>
                  <a:lnTo>
                    <a:pt x="154" y="65"/>
                  </a:lnTo>
                  <a:lnTo>
                    <a:pt x="36" y="104"/>
                  </a:lnTo>
                  <a:lnTo>
                    <a:pt x="35" y="100"/>
                  </a:lnTo>
                  <a:lnTo>
                    <a:pt x="152" y="61"/>
                  </a:lnTo>
                  <a:lnTo>
                    <a:pt x="154" y="65"/>
                  </a:lnTo>
                  <a:close/>
                  <a:moveTo>
                    <a:pt x="154" y="65"/>
                  </a:moveTo>
                  <a:lnTo>
                    <a:pt x="152" y="61"/>
                  </a:lnTo>
                  <a:lnTo>
                    <a:pt x="153" y="61"/>
                  </a:lnTo>
                  <a:lnTo>
                    <a:pt x="154" y="61"/>
                  </a:lnTo>
                  <a:lnTo>
                    <a:pt x="154" y="62"/>
                  </a:lnTo>
                  <a:lnTo>
                    <a:pt x="155" y="63"/>
                  </a:lnTo>
                  <a:lnTo>
                    <a:pt x="155" y="64"/>
                  </a:lnTo>
                  <a:lnTo>
                    <a:pt x="154" y="65"/>
                  </a:lnTo>
                  <a:close/>
                  <a:moveTo>
                    <a:pt x="78" y="154"/>
                  </a:moveTo>
                  <a:lnTo>
                    <a:pt x="75" y="151"/>
                  </a:lnTo>
                  <a:lnTo>
                    <a:pt x="151" y="62"/>
                  </a:lnTo>
                  <a:lnTo>
                    <a:pt x="154" y="65"/>
                  </a:lnTo>
                  <a:lnTo>
                    <a:pt x="78" y="153"/>
                  </a:lnTo>
                  <a:lnTo>
                    <a:pt x="78" y="154"/>
                  </a:lnTo>
                  <a:close/>
                  <a:moveTo>
                    <a:pt x="75" y="151"/>
                  </a:moveTo>
                  <a:lnTo>
                    <a:pt x="78" y="153"/>
                  </a:lnTo>
                  <a:lnTo>
                    <a:pt x="78" y="154"/>
                  </a:lnTo>
                  <a:lnTo>
                    <a:pt x="77" y="154"/>
                  </a:lnTo>
                  <a:lnTo>
                    <a:pt x="76" y="154"/>
                  </a:lnTo>
                  <a:lnTo>
                    <a:pt x="75" y="154"/>
                  </a:lnTo>
                  <a:lnTo>
                    <a:pt x="75" y="153"/>
                  </a:lnTo>
                  <a:lnTo>
                    <a:pt x="75" y="152"/>
                  </a:lnTo>
                  <a:lnTo>
                    <a:pt x="75" y="151"/>
                  </a:lnTo>
                  <a:close/>
                  <a:moveTo>
                    <a:pt x="228" y="82"/>
                  </a:moveTo>
                  <a:lnTo>
                    <a:pt x="228" y="87"/>
                  </a:lnTo>
                  <a:lnTo>
                    <a:pt x="78" y="154"/>
                  </a:lnTo>
                  <a:lnTo>
                    <a:pt x="76" y="150"/>
                  </a:lnTo>
                  <a:lnTo>
                    <a:pt x="226" y="82"/>
                  </a:lnTo>
                  <a:lnTo>
                    <a:pt x="228" y="82"/>
                  </a:lnTo>
                  <a:close/>
                  <a:moveTo>
                    <a:pt x="228" y="87"/>
                  </a:moveTo>
                  <a:lnTo>
                    <a:pt x="226" y="82"/>
                  </a:lnTo>
                  <a:lnTo>
                    <a:pt x="227" y="82"/>
                  </a:lnTo>
                  <a:lnTo>
                    <a:pt x="228" y="82"/>
                  </a:lnTo>
                  <a:lnTo>
                    <a:pt x="229" y="83"/>
                  </a:lnTo>
                  <a:lnTo>
                    <a:pt x="229" y="85"/>
                  </a:lnTo>
                  <a:lnTo>
                    <a:pt x="228" y="86"/>
                  </a:lnTo>
                  <a:lnTo>
                    <a:pt x="228" y="87"/>
                  </a:lnTo>
                  <a:close/>
                  <a:moveTo>
                    <a:pt x="273" y="105"/>
                  </a:moveTo>
                  <a:lnTo>
                    <a:pt x="271" y="110"/>
                  </a:lnTo>
                  <a:lnTo>
                    <a:pt x="226" y="86"/>
                  </a:lnTo>
                  <a:lnTo>
                    <a:pt x="228" y="82"/>
                  </a:lnTo>
                  <a:lnTo>
                    <a:pt x="272" y="105"/>
                  </a:lnTo>
                  <a:lnTo>
                    <a:pt x="273" y="105"/>
                  </a:lnTo>
                  <a:close/>
                  <a:moveTo>
                    <a:pt x="271" y="110"/>
                  </a:moveTo>
                  <a:lnTo>
                    <a:pt x="272" y="105"/>
                  </a:lnTo>
                  <a:lnTo>
                    <a:pt x="273" y="106"/>
                  </a:lnTo>
                  <a:lnTo>
                    <a:pt x="274" y="106"/>
                  </a:lnTo>
                  <a:lnTo>
                    <a:pt x="274" y="108"/>
                  </a:lnTo>
                  <a:lnTo>
                    <a:pt x="273" y="109"/>
                  </a:lnTo>
                  <a:lnTo>
                    <a:pt x="273" y="110"/>
                  </a:lnTo>
                  <a:lnTo>
                    <a:pt x="272" y="110"/>
                  </a:lnTo>
                  <a:lnTo>
                    <a:pt x="271" y="110"/>
                  </a:lnTo>
                  <a:close/>
                  <a:moveTo>
                    <a:pt x="313" y="138"/>
                  </a:moveTo>
                  <a:lnTo>
                    <a:pt x="309" y="141"/>
                  </a:lnTo>
                  <a:lnTo>
                    <a:pt x="269" y="110"/>
                  </a:lnTo>
                  <a:lnTo>
                    <a:pt x="273" y="105"/>
                  </a:lnTo>
                  <a:lnTo>
                    <a:pt x="312" y="137"/>
                  </a:lnTo>
                  <a:lnTo>
                    <a:pt x="313" y="138"/>
                  </a:lnTo>
                  <a:close/>
                  <a:moveTo>
                    <a:pt x="309" y="141"/>
                  </a:moveTo>
                  <a:lnTo>
                    <a:pt x="312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3" y="140"/>
                  </a:lnTo>
                  <a:lnTo>
                    <a:pt x="313" y="141"/>
                  </a:lnTo>
                  <a:lnTo>
                    <a:pt x="312" y="141"/>
                  </a:lnTo>
                  <a:lnTo>
                    <a:pt x="311" y="141"/>
                  </a:lnTo>
                  <a:lnTo>
                    <a:pt x="309" y="141"/>
                  </a:lnTo>
                  <a:close/>
                  <a:moveTo>
                    <a:pt x="328" y="178"/>
                  </a:moveTo>
                  <a:lnTo>
                    <a:pt x="325" y="177"/>
                  </a:lnTo>
                  <a:lnTo>
                    <a:pt x="308" y="140"/>
                  </a:lnTo>
                  <a:lnTo>
                    <a:pt x="313" y="138"/>
                  </a:lnTo>
                  <a:lnTo>
                    <a:pt x="330" y="175"/>
                  </a:lnTo>
                  <a:lnTo>
                    <a:pt x="328" y="178"/>
                  </a:lnTo>
                  <a:close/>
                  <a:moveTo>
                    <a:pt x="325" y="177"/>
                  </a:moveTo>
                  <a:lnTo>
                    <a:pt x="330" y="175"/>
                  </a:lnTo>
                  <a:lnTo>
                    <a:pt x="330" y="176"/>
                  </a:lnTo>
                  <a:lnTo>
                    <a:pt x="330" y="177"/>
                  </a:lnTo>
                  <a:lnTo>
                    <a:pt x="329" y="178"/>
                  </a:lnTo>
                  <a:lnTo>
                    <a:pt x="328" y="178"/>
                  </a:lnTo>
                  <a:lnTo>
                    <a:pt x="327" y="178"/>
                  </a:lnTo>
                  <a:lnTo>
                    <a:pt x="325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5145" y="405"/>
              <a:ext cx="45" cy="28"/>
            </a:xfrm>
            <a:custGeom>
              <a:rect b="b" l="l" r="r" t="t"/>
              <a:pathLst>
                <a:path extrusionOk="0" h="35" w="57">
                  <a:moveTo>
                    <a:pt x="0" y="31"/>
                  </a:moveTo>
                  <a:lnTo>
                    <a:pt x="54" y="0"/>
                  </a:lnTo>
                  <a:lnTo>
                    <a:pt x="57" y="4"/>
                  </a:lnTo>
                  <a:lnTo>
                    <a:pt x="2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5207" y="428"/>
              <a:ext cx="40" cy="14"/>
            </a:xfrm>
            <a:custGeom>
              <a:rect b="b" l="l" r="r" t="t"/>
              <a:pathLst>
                <a:path extrusionOk="0" h="18" w="51">
                  <a:moveTo>
                    <a:pt x="0" y="14"/>
                  </a:moveTo>
                  <a:lnTo>
                    <a:pt x="50" y="0"/>
                  </a:lnTo>
                  <a:lnTo>
                    <a:pt x="51" y="4"/>
                  </a:lnTo>
                  <a:lnTo>
                    <a:pt x="1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5245" y="366"/>
              <a:ext cx="62" cy="44"/>
            </a:xfrm>
            <a:custGeom>
              <a:rect b="b" l="l" r="r" t="t"/>
              <a:pathLst>
                <a:path extrusionOk="0" h="56" w="79">
                  <a:moveTo>
                    <a:pt x="79" y="48"/>
                  </a:moveTo>
                  <a:lnTo>
                    <a:pt x="73" y="56"/>
                  </a:lnTo>
                  <a:lnTo>
                    <a:pt x="67" y="51"/>
                  </a:lnTo>
                  <a:lnTo>
                    <a:pt x="63" y="48"/>
                  </a:lnTo>
                  <a:lnTo>
                    <a:pt x="57" y="43"/>
                  </a:lnTo>
                  <a:lnTo>
                    <a:pt x="52" y="40"/>
                  </a:lnTo>
                  <a:lnTo>
                    <a:pt x="47" y="37"/>
                  </a:lnTo>
                  <a:lnTo>
                    <a:pt x="42" y="33"/>
                  </a:lnTo>
                  <a:lnTo>
                    <a:pt x="36" y="29"/>
                  </a:lnTo>
                  <a:lnTo>
                    <a:pt x="32" y="26"/>
                  </a:lnTo>
                  <a:lnTo>
                    <a:pt x="22" y="19"/>
                  </a:lnTo>
                  <a:lnTo>
                    <a:pt x="12" y="15"/>
                  </a:lnTo>
                  <a:lnTo>
                    <a:pt x="9" y="13"/>
                  </a:lnTo>
                  <a:lnTo>
                    <a:pt x="6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7" y="7"/>
                  </a:lnTo>
                  <a:lnTo>
                    <a:pt x="26" y="11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7" y="25"/>
                  </a:lnTo>
                  <a:lnTo>
                    <a:pt x="52" y="29"/>
                  </a:lnTo>
                  <a:lnTo>
                    <a:pt x="58" y="32"/>
                  </a:lnTo>
                  <a:lnTo>
                    <a:pt x="63" y="37"/>
                  </a:lnTo>
                  <a:lnTo>
                    <a:pt x="68" y="40"/>
                  </a:lnTo>
                  <a:lnTo>
                    <a:pt x="74" y="45"/>
                  </a:lnTo>
                  <a:lnTo>
                    <a:pt x="79" y="48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5104" y="510"/>
              <a:ext cx="332" cy="89"/>
            </a:xfrm>
            <a:custGeom>
              <a:rect b="b" l="l" r="r" t="t"/>
              <a:pathLst>
                <a:path extrusionOk="0" h="114" w="427">
                  <a:moveTo>
                    <a:pt x="0" y="25"/>
                  </a:moveTo>
                  <a:lnTo>
                    <a:pt x="30" y="19"/>
                  </a:lnTo>
                  <a:lnTo>
                    <a:pt x="59" y="13"/>
                  </a:lnTo>
                  <a:lnTo>
                    <a:pt x="88" y="8"/>
                  </a:lnTo>
                  <a:lnTo>
                    <a:pt x="117" y="5"/>
                  </a:lnTo>
                  <a:lnTo>
                    <a:pt x="144" y="3"/>
                  </a:lnTo>
                  <a:lnTo>
                    <a:pt x="172" y="1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53" y="1"/>
                  </a:lnTo>
                  <a:lnTo>
                    <a:pt x="278" y="4"/>
                  </a:lnTo>
                  <a:lnTo>
                    <a:pt x="304" y="7"/>
                  </a:lnTo>
                  <a:lnTo>
                    <a:pt x="329" y="11"/>
                  </a:lnTo>
                  <a:lnTo>
                    <a:pt x="355" y="15"/>
                  </a:lnTo>
                  <a:lnTo>
                    <a:pt x="379" y="21"/>
                  </a:lnTo>
                  <a:lnTo>
                    <a:pt x="403" y="27"/>
                  </a:lnTo>
                  <a:lnTo>
                    <a:pt x="427" y="33"/>
                  </a:lnTo>
                  <a:lnTo>
                    <a:pt x="375" y="114"/>
                  </a:lnTo>
                  <a:lnTo>
                    <a:pt x="332" y="106"/>
                  </a:lnTo>
                  <a:lnTo>
                    <a:pt x="288" y="100"/>
                  </a:lnTo>
                  <a:lnTo>
                    <a:pt x="266" y="98"/>
                  </a:lnTo>
                  <a:lnTo>
                    <a:pt x="245" y="95"/>
                  </a:lnTo>
                  <a:lnTo>
                    <a:pt x="223" y="95"/>
                  </a:lnTo>
                  <a:lnTo>
                    <a:pt x="202" y="94"/>
                  </a:lnTo>
                  <a:lnTo>
                    <a:pt x="181" y="95"/>
                  </a:lnTo>
                  <a:lnTo>
                    <a:pt x="160" y="95"/>
                  </a:lnTo>
                  <a:lnTo>
                    <a:pt x="140" y="98"/>
                  </a:lnTo>
                  <a:lnTo>
                    <a:pt x="119" y="100"/>
                  </a:lnTo>
                  <a:lnTo>
                    <a:pt x="98" y="102"/>
                  </a:lnTo>
                  <a:lnTo>
                    <a:pt x="78" y="106"/>
                  </a:lnTo>
                  <a:lnTo>
                    <a:pt x="57" y="109"/>
                  </a:lnTo>
                  <a:lnTo>
                    <a:pt x="37" y="1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74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5104" y="510"/>
              <a:ext cx="332" cy="89"/>
            </a:xfrm>
            <a:custGeom>
              <a:rect b="b" l="l" r="r" t="t"/>
              <a:pathLst>
                <a:path extrusionOk="0" h="114" w="427">
                  <a:moveTo>
                    <a:pt x="0" y="25"/>
                  </a:moveTo>
                  <a:lnTo>
                    <a:pt x="30" y="19"/>
                  </a:lnTo>
                  <a:lnTo>
                    <a:pt x="59" y="13"/>
                  </a:lnTo>
                  <a:lnTo>
                    <a:pt x="88" y="8"/>
                  </a:lnTo>
                  <a:lnTo>
                    <a:pt x="117" y="5"/>
                  </a:lnTo>
                  <a:lnTo>
                    <a:pt x="144" y="3"/>
                  </a:lnTo>
                  <a:lnTo>
                    <a:pt x="172" y="1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53" y="1"/>
                  </a:lnTo>
                  <a:lnTo>
                    <a:pt x="278" y="4"/>
                  </a:lnTo>
                  <a:lnTo>
                    <a:pt x="304" y="7"/>
                  </a:lnTo>
                  <a:lnTo>
                    <a:pt x="329" y="11"/>
                  </a:lnTo>
                  <a:lnTo>
                    <a:pt x="355" y="15"/>
                  </a:lnTo>
                  <a:lnTo>
                    <a:pt x="379" y="21"/>
                  </a:lnTo>
                  <a:lnTo>
                    <a:pt x="403" y="27"/>
                  </a:lnTo>
                  <a:lnTo>
                    <a:pt x="427" y="33"/>
                  </a:lnTo>
                  <a:lnTo>
                    <a:pt x="375" y="114"/>
                  </a:lnTo>
                  <a:lnTo>
                    <a:pt x="332" y="106"/>
                  </a:lnTo>
                  <a:lnTo>
                    <a:pt x="288" y="100"/>
                  </a:lnTo>
                  <a:lnTo>
                    <a:pt x="266" y="98"/>
                  </a:lnTo>
                  <a:lnTo>
                    <a:pt x="245" y="95"/>
                  </a:lnTo>
                  <a:lnTo>
                    <a:pt x="223" y="95"/>
                  </a:lnTo>
                  <a:lnTo>
                    <a:pt x="202" y="94"/>
                  </a:lnTo>
                  <a:lnTo>
                    <a:pt x="181" y="95"/>
                  </a:lnTo>
                  <a:lnTo>
                    <a:pt x="160" y="95"/>
                  </a:lnTo>
                  <a:lnTo>
                    <a:pt x="140" y="98"/>
                  </a:lnTo>
                  <a:lnTo>
                    <a:pt x="119" y="100"/>
                  </a:lnTo>
                  <a:lnTo>
                    <a:pt x="98" y="102"/>
                  </a:lnTo>
                  <a:lnTo>
                    <a:pt x="78" y="106"/>
                  </a:lnTo>
                  <a:lnTo>
                    <a:pt x="57" y="109"/>
                  </a:lnTo>
                  <a:lnTo>
                    <a:pt x="37" y="114"/>
                  </a:lnTo>
                  <a:lnTo>
                    <a:pt x="0" y="25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5113" y="517"/>
              <a:ext cx="313" cy="77"/>
            </a:xfrm>
            <a:custGeom>
              <a:rect b="b" l="l" r="r" t="t"/>
              <a:pathLst>
                <a:path extrusionOk="0" h="99" w="403">
                  <a:moveTo>
                    <a:pt x="0" y="23"/>
                  </a:moveTo>
                  <a:lnTo>
                    <a:pt x="29" y="17"/>
                  </a:lnTo>
                  <a:lnTo>
                    <a:pt x="56" y="12"/>
                  </a:lnTo>
                  <a:lnTo>
                    <a:pt x="84" y="8"/>
                  </a:lnTo>
                  <a:lnTo>
                    <a:pt x="110" y="5"/>
                  </a:lnTo>
                  <a:lnTo>
                    <a:pt x="138" y="3"/>
                  </a:lnTo>
                  <a:lnTo>
                    <a:pt x="164" y="0"/>
                  </a:lnTo>
                  <a:lnTo>
                    <a:pt x="189" y="0"/>
                  </a:lnTo>
                  <a:lnTo>
                    <a:pt x="214" y="0"/>
                  </a:lnTo>
                  <a:lnTo>
                    <a:pt x="239" y="1"/>
                  </a:lnTo>
                  <a:lnTo>
                    <a:pt x="263" y="3"/>
                  </a:lnTo>
                  <a:lnTo>
                    <a:pt x="289" y="6"/>
                  </a:lnTo>
                  <a:lnTo>
                    <a:pt x="312" y="9"/>
                  </a:lnTo>
                  <a:lnTo>
                    <a:pt x="336" y="13"/>
                  </a:lnTo>
                  <a:lnTo>
                    <a:pt x="358" y="19"/>
                  </a:lnTo>
                  <a:lnTo>
                    <a:pt x="381" y="24"/>
                  </a:lnTo>
                  <a:lnTo>
                    <a:pt x="403" y="30"/>
                  </a:lnTo>
                  <a:lnTo>
                    <a:pt x="358" y="99"/>
                  </a:lnTo>
                  <a:lnTo>
                    <a:pt x="316" y="91"/>
                  </a:lnTo>
                  <a:lnTo>
                    <a:pt x="274" y="85"/>
                  </a:lnTo>
                  <a:lnTo>
                    <a:pt x="253" y="83"/>
                  </a:lnTo>
                  <a:lnTo>
                    <a:pt x="233" y="80"/>
                  </a:lnTo>
                  <a:lnTo>
                    <a:pt x="212" y="79"/>
                  </a:lnTo>
                  <a:lnTo>
                    <a:pt x="191" y="79"/>
                  </a:lnTo>
                  <a:lnTo>
                    <a:pt x="171" y="79"/>
                  </a:lnTo>
                  <a:lnTo>
                    <a:pt x="151" y="80"/>
                  </a:lnTo>
                  <a:lnTo>
                    <a:pt x="131" y="81"/>
                  </a:lnTo>
                  <a:lnTo>
                    <a:pt x="111" y="84"/>
                  </a:lnTo>
                  <a:lnTo>
                    <a:pt x="91" y="86"/>
                  </a:lnTo>
                  <a:lnTo>
                    <a:pt x="71" y="90"/>
                  </a:lnTo>
                  <a:lnTo>
                    <a:pt x="52" y="93"/>
                  </a:lnTo>
                  <a:lnTo>
                    <a:pt x="32" y="9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5113" y="517"/>
              <a:ext cx="313" cy="77"/>
            </a:xfrm>
            <a:custGeom>
              <a:rect b="b" l="l" r="r" t="t"/>
              <a:pathLst>
                <a:path extrusionOk="0" h="99" w="403">
                  <a:moveTo>
                    <a:pt x="0" y="23"/>
                  </a:moveTo>
                  <a:lnTo>
                    <a:pt x="29" y="17"/>
                  </a:lnTo>
                  <a:lnTo>
                    <a:pt x="56" y="12"/>
                  </a:lnTo>
                  <a:lnTo>
                    <a:pt x="84" y="8"/>
                  </a:lnTo>
                  <a:lnTo>
                    <a:pt x="110" y="5"/>
                  </a:lnTo>
                  <a:lnTo>
                    <a:pt x="138" y="3"/>
                  </a:lnTo>
                  <a:lnTo>
                    <a:pt x="164" y="0"/>
                  </a:lnTo>
                  <a:lnTo>
                    <a:pt x="189" y="0"/>
                  </a:lnTo>
                  <a:lnTo>
                    <a:pt x="214" y="0"/>
                  </a:lnTo>
                  <a:lnTo>
                    <a:pt x="239" y="1"/>
                  </a:lnTo>
                  <a:lnTo>
                    <a:pt x="263" y="3"/>
                  </a:lnTo>
                  <a:lnTo>
                    <a:pt x="289" y="6"/>
                  </a:lnTo>
                  <a:lnTo>
                    <a:pt x="312" y="9"/>
                  </a:lnTo>
                  <a:lnTo>
                    <a:pt x="336" y="13"/>
                  </a:lnTo>
                  <a:lnTo>
                    <a:pt x="358" y="19"/>
                  </a:lnTo>
                  <a:lnTo>
                    <a:pt x="381" y="24"/>
                  </a:lnTo>
                  <a:lnTo>
                    <a:pt x="403" y="30"/>
                  </a:lnTo>
                  <a:lnTo>
                    <a:pt x="358" y="99"/>
                  </a:lnTo>
                  <a:lnTo>
                    <a:pt x="316" y="91"/>
                  </a:lnTo>
                  <a:lnTo>
                    <a:pt x="274" y="85"/>
                  </a:lnTo>
                  <a:lnTo>
                    <a:pt x="253" y="83"/>
                  </a:lnTo>
                  <a:lnTo>
                    <a:pt x="233" y="80"/>
                  </a:lnTo>
                  <a:lnTo>
                    <a:pt x="212" y="79"/>
                  </a:lnTo>
                  <a:lnTo>
                    <a:pt x="191" y="79"/>
                  </a:lnTo>
                  <a:lnTo>
                    <a:pt x="171" y="79"/>
                  </a:lnTo>
                  <a:lnTo>
                    <a:pt x="151" y="80"/>
                  </a:lnTo>
                  <a:lnTo>
                    <a:pt x="131" y="81"/>
                  </a:lnTo>
                  <a:lnTo>
                    <a:pt x="111" y="84"/>
                  </a:lnTo>
                  <a:lnTo>
                    <a:pt x="91" y="86"/>
                  </a:lnTo>
                  <a:lnTo>
                    <a:pt x="71" y="90"/>
                  </a:lnTo>
                  <a:lnTo>
                    <a:pt x="52" y="93"/>
                  </a:lnTo>
                  <a:lnTo>
                    <a:pt x="32" y="98"/>
                  </a:lnTo>
                  <a:lnTo>
                    <a:pt x="0" y="23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5120" y="520"/>
              <a:ext cx="297" cy="68"/>
            </a:xfrm>
            <a:custGeom>
              <a:rect b="b" l="l" r="r" t="t"/>
              <a:pathLst>
                <a:path extrusionOk="0" h="87" w="382">
                  <a:moveTo>
                    <a:pt x="0" y="24"/>
                  </a:moveTo>
                  <a:lnTo>
                    <a:pt x="27" y="18"/>
                  </a:lnTo>
                  <a:lnTo>
                    <a:pt x="53" y="12"/>
                  </a:lnTo>
                  <a:lnTo>
                    <a:pt x="78" y="9"/>
                  </a:lnTo>
                  <a:lnTo>
                    <a:pt x="105" y="6"/>
                  </a:lnTo>
                  <a:lnTo>
                    <a:pt x="130" y="2"/>
                  </a:lnTo>
                  <a:lnTo>
                    <a:pt x="154" y="1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6" y="1"/>
                  </a:lnTo>
                  <a:lnTo>
                    <a:pt x="250" y="3"/>
                  </a:lnTo>
                  <a:lnTo>
                    <a:pt x="273" y="6"/>
                  </a:lnTo>
                  <a:lnTo>
                    <a:pt x="295" y="9"/>
                  </a:lnTo>
                  <a:lnTo>
                    <a:pt x="318" y="14"/>
                  </a:lnTo>
                  <a:lnTo>
                    <a:pt x="339" y="18"/>
                  </a:lnTo>
                  <a:lnTo>
                    <a:pt x="360" y="24"/>
                  </a:lnTo>
                  <a:lnTo>
                    <a:pt x="382" y="30"/>
                  </a:lnTo>
                  <a:lnTo>
                    <a:pt x="345" y="87"/>
                  </a:lnTo>
                  <a:lnTo>
                    <a:pt x="303" y="78"/>
                  </a:lnTo>
                  <a:lnTo>
                    <a:pt x="263" y="72"/>
                  </a:lnTo>
                  <a:lnTo>
                    <a:pt x="242" y="70"/>
                  </a:lnTo>
                  <a:lnTo>
                    <a:pt x="221" y="67"/>
                  </a:lnTo>
                  <a:lnTo>
                    <a:pt x="202" y="67"/>
                  </a:lnTo>
                  <a:lnTo>
                    <a:pt x="181" y="66"/>
                  </a:lnTo>
                  <a:lnTo>
                    <a:pt x="162" y="66"/>
                  </a:lnTo>
                  <a:lnTo>
                    <a:pt x="143" y="67"/>
                  </a:lnTo>
                  <a:lnTo>
                    <a:pt x="123" y="68"/>
                  </a:lnTo>
                  <a:lnTo>
                    <a:pt x="104" y="71"/>
                  </a:lnTo>
                  <a:lnTo>
                    <a:pt x="84" y="73"/>
                  </a:lnTo>
                  <a:lnTo>
                    <a:pt x="65" y="76"/>
                  </a:lnTo>
                  <a:lnTo>
                    <a:pt x="45" y="80"/>
                  </a:lnTo>
                  <a:lnTo>
                    <a:pt x="27" y="8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7B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5120" y="520"/>
              <a:ext cx="297" cy="68"/>
            </a:xfrm>
            <a:custGeom>
              <a:rect b="b" l="l" r="r" t="t"/>
              <a:pathLst>
                <a:path extrusionOk="0" h="87" w="382">
                  <a:moveTo>
                    <a:pt x="0" y="24"/>
                  </a:moveTo>
                  <a:lnTo>
                    <a:pt x="27" y="18"/>
                  </a:lnTo>
                  <a:lnTo>
                    <a:pt x="53" y="12"/>
                  </a:lnTo>
                  <a:lnTo>
                    <a:pt x="78" y="9"/>
                  </a:lnTo>
                  <a:lnTo>
                    <a:pt x="105" y="6"/>
                  </a:lnTo>
                  <a:lnTo>
                    <a:pt x="130" y="2"/>
                  </a:lnTo>
                  <a:lnTo>
                    <a:pt x="154" y="1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6" y="1"/>
                  </a:lnTo>
                  <a:lnTo>
                    <a:pt x="250" y="3"/>
                  </a:lnTo>
                  <a:lnTo>
                    <a:pt x="273" y="6"/>
                  </a:lnTo>
                  <a:lnTo>
                    <a:pt x="295" y="9"/>
                  </a:lnTo>
                  <a:lnTo>
                    <a:pt x="318" y="14"/>
                  </a:lnTo>
                  <a:lnTo>
                    <a:pt x="339" y="18"/>
                  </a:lnTo>
                  <a:lnTo>
                    <a:pt x="360" y="24"/>
                  </a:lnTo>
                  <a:lnTo>
                    <a:pt x="382" y="30"/>
                  </a:lnTo>
                  <a:lnTo>
                    <a:pt x="345" y="87"/>
                  </a:lnTo>
                  <a:lnTo>
                    <a:pt x="303" y="78"/>
                  </a:lnTo>
                  <a:lnTo>
                    <a:pt x="263" y="72"/>
                  </a:lnTo>
                  <a:lnTo>
                    <a:pt x="242" y="70"/>
                  </a:lnTo>
                  <a:lnTo>
                    <a:pt x="221" y="67"/>
                  </a:lnTo>
                  <a:lnTo>
                    <a:pt x="202" y="67"/>
                  </a:lnTo>
                  <a:lnTo>
                    <a:pt x="181" y="66"/>
                  </a:lnTo>
                  <a:lnTo>
                    <a:pt x="162" y="66"/>
                  </a:lnTo>
                  <a:lnTo>
                    <a:pt x="143" y="67"/>
                  </a:lnTo>
                  <a:lnTo>
                    <a:pt x="123" y="68"/>
                  </a:lnTo>
                  <a:lnTo>
                    <a:pt x="104" y="71"/>
                  </a:lnTo>
                  <a:lnTo>
                    <a:pt x="84" y="73"/>
                  </a:lnTo>
                  <a:lnTo>
                    <a:pt x="65" y="76"/>
                  </a:lnTo>
                  <a:lnTo>
                    <a:pt x="45" y="80"/>
                  </a:lnTo>
                  <a:lnTo>
                    <a:pt x="27" y="85"/>
                  </a:lnTo>
                  <a:lnTo>
                    <a:pt x="0" y="24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5160" y="546"/>
              <a:ext cx="24" cy="26"/>
            </a:xfrm>
            <a:custGeom>
              <a:rect b="b" l="l" r="r" t="t"/>
              <a:pathLst>
                <a:path extrusionOk="0" h="33" w="31">
                  <a:moveTo>
                    <a:pt x="1" y="25"/>
                  </a:moveTo>
                  <a:lnTo>
                    <a:pt x="10" y="24"/>
                  </a:lnTo>
                  <a:lnTo>
                    <a:pt x="11" y="25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11" y="13"/>
                  </a:lnTo>
                  <a:lnTo>
                    <a:pt x="16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5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9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18" y="33"/>
                  </a:lnTo>
                  <a:lnTo>
                    <a:pt x="11" y="33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5187" y="527"/>
              <a:ext cx="30" cy="42"/>
            </a:xfrm>
            <a:custGeom>
              <a:rect b="b" l="l" r="r" t="t"/>
              <a:pathLst>
                <a:path extrusionOk="0" h="53" w="38">
                  <a:moveTo>
                    <a:pt x="38" y="49"/>
                  </a:moveTo>
                  <a:lnTo>
                    <a:pt x="28" y="50"/>
                  </a:lnTo>
                  <a:lnTo>
                    <a:pt x="25" y="45"/>
                  </a:lnTo>
                  <a:lnTo>
                    <a:pt x="11" y="46"/>
                  </a:lnTo>
                  <a:lnTo>
                    <a:pt x="10" y="53"/>
                  </a:lnTo>
                  <a:lnTo>
                    <a:pt x="0" y="53"/>
                  </a:lnTo>
                  <a:lnTo>
                    <a:pt x="10" y="21"/>
                  </a:lnTo>
                  <a:lnTo>
                    <a:pt x="21" y="19"/>
                  </a:lnTo>
                  <a:lnTo>
                    <a:pt x="38" y="49"/>
                  </a:lnTo>
                  <a:close/>
                  <a:moveTo>
                    <a:pt x="22" y="39"/>
                  </a:moveTo>
                  <a:lnTo>
                    <a:pt x="17" y="26"/>
                  </a:lnTo>
                  <a:lnTo>
                    <a:pt x="15" y="26"/>
                  </a:lnTo>
                  <a:lnTo>
                    <a:pt x="13" y="40"/>
                  </a:lnTo>
                  <a:lnTo>
                    <a:pt x="22" y="39"/>
                  </a:lnTo>
                  <a:close/>
                  <a:moveTo>
                    <a:pt x="10" y="8"/>
                  </a:moveTo>
                  <a:lnTo>
                    <a:pt x="10" y="6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0" y="8"/>
                  </a:lnTo>
                  <a:close/>
                  <a:moveTo>
                    <a:pt x="19" y="10"/>
                  </a:move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8" y="11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5219" y="540"/>
              <a:ext cx="26" cy="26"/>
            </a:xfrm>
            <a:custGeom>
              <a:rect b="b" l="l" r="r" t="t"/>
              <a:pathLst>
                <a:path extrusionOk="0" h="33" w="34">
                  <a:moveTo>
                    <a:pt x="0" y="1"/>
                  </a:moveTo>
                  <a:lnTo>
                    <a:pt x="12" y="1"/>
                  </a:lnTo>
                  <a:lnTo>
                    <a:pt x="25" y="2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8" y="8"/>
                  </a:lnTo>
                  <a:lnTo>
                    <a:pt x="10" y="32"/>
                  </a:lnTo>
                  <a:lnTo>
                    <a:pt x="1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5261" y="538"/>
              <a:ext cx="23" cy="26"/>
            </a:xfrm>
            <a:custGeom>
              <a:rect b="b" l="l" r="r" t="t"/>
              <a:pathLst>
                <a:path extrusionOk="0" h="33" w="30">
                  <a:moveTo>
                    <a:pt x="0" y="23"/>
                  </a:moveTo>
                  <a:lnTo>
                    <a:pt x="10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5" y="27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19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6" y="12"/>
                  </a:lnTo>
                  <a:lnTo>
                    <a:pt x="21" y="13"/>
                  </a:lnTo>
                  <a:lnTo>
                    <a:pt x="24" y="15"/>
                  </a:lnTo>
                  <a:lnTo>
                    <a:pt x="27" y="16"/>
                  </a:lnTo>
                  <a:lnTo>
                    <a:pt x="28" y="17"/>
                  </a:lnTo>
                  <a:lnTo>
                    <a:pt x="29" y="18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31"/>
                  </a:lnTo>
                  <a:lnTo>
                    <a:pt x="23" y="32"/>
                  </a:lnTo>
                  <a:lnTo>
                    <a:pt x="20" y="33"/>
                  </a:lnTo>
                  <a:lnTo>
                    <a:pt x="15" y="33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5286" y="533"/>
              <a:ext cx="30" cy="32"/>
            </a:xfrm>
            <a:custGeom>
              <a:rect b="b" l="l" r="r" t="t"/>
              <a:pathLst>
                <a:path extrusionOk="0" h="41" w="39">
                  <a:moveTo>
                    <a:pt x="16" y="9"/>
                  </a:moveTo>
                  <a:lnTo>
                    <a:pt x="28" y="9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7" y="34"/>
                  </a:lnTo>
                  <a:lnTo>
                    <a:pt x="13" y="34"/>
                  </a:lnTo>
                  <a:lnTo>
                    <a:pt x="11" y="40"/>
                  </a:lnTo>
                  <a:lnTo>
                    <a:pt x="0" y="40"/>
                  </a:lnTo>
                  <a:lnTo>
                    <a:pt x="16" y="9"/>
                  </a:lnTo>
                  <a:close/>
                  <a:moveTo>
                    <a:pt x="24" y="28"/>
                  </a:moveTo>
                  <a:lnTo>
                    <a:pt x="21" y="16"/>
                  </a:lnTo>
                  <a:lnTo>
                    <a:pt x="15" y="28"/>
                  </a:lnTo>
                  <a:lnTo>
                    <a:pt x="24" y="28"/>
                  </a:lnTo>
                  <a:close/>
                  <a:moveTo>
                    <a:pt x="24" y="0"/>
                  </a:moveTo>
                  <a:lnTo>
                    <a:pt x="29" y="7"/>
                  </a:lnTo>
                  <a:lnTo>
                    <a:pt x="23" y="7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5319" y="541"/>
              <a:ext cx="28" cy="28"/>
            </a:xfrm>
            <a:custGeom>
              <a:rect b="b" l="l" r="r" t="t"/>
              <a:pathLst>
                <a:path extrusionOk="0" h="35" w="36">
                  <a:moveTo>
                    <a:pt x="3" y="0"/>
                  </a:moveTo>
                  <a:lnTo>
                    <a:pt x="17" y="1"/>
                  </a:lnTo>
                  <a:lnTo>
                    <a:pt x="25" y="25"/>
                  </a:lnTo>
                  <a:lnTo>
                    <a:pt x="28" y="3"/>
                  </a:lnTo>
                  <a:lnTo>
                    <a:pt x="36" y="4"/>
                  </a:lnTo>
                  <a:lnTo>
                    <a:pt x="32" y="35"/>
                  </a:lnTo>
                  <a:lnTo>
                    <a:pt x="19" y="33"/>
                  </a:lnTo>
                  <a:lnTo>
                    <a:pt x="11" y="8"/>
                  </a:lnTo>
                  <a:lnTo>
                    <a:pt x="8" y="32"/>
                  </a:lnTo>
                  <a:lnTo>
                    <a:pt x="0" y="3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5350" y="547"/>
              <a:ext cx="28" cy="26"/>
            </a:xfrm>
            <a:custGeom>
              <a:rect b="b" l="l" r="r" t="t"/>
              <a:pathLst>
                <a:path extrusionOk="0" h="34" w="35">
                  <a:moveTo>
                    <a:pt x="26" y="12"/>
                  </a:moveTo>
                  <a:lnTo>
                    <a:pt x="26" y="10"/>
                  </a:lnTo>
                  <a:lnTo>
                    <a:pt x="24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2" y="25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17" y="21"/>
                  </a:lnTo>
                  <a:lnTo>
                    <a:pt x="18" y="15"/>
                  </a:lnTo>
                  <a:lnTo>
                    <a:pt x="34" y="18"/>
                  </a:lnTo>
                  <a:lnTo>
                    <a:pt x="31" y="34"/>
                  </a:lnTo>
                  <a:lnTo>
                    <a:pt x="26" y="34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1" y="32"/>
                  </a:lnTo>
                  <a:lnTo>
                    <a:pt x="9" y="31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2" y="26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7" y="4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"/>
          <p:cNvSpPr txBox="1"/>
          <p:nvPr/>
        </p:nvSpPr>
        <p:spPr>
          <a:xfrm>
            <a:off x="1905000" y="457200"/>
            <a:ext cx="8763000" cy="2678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Bạn Hạnh xếp các hình lập phương nhỏ có cạnh 1cm thành hình bên. Hỏi: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Hình bên có bao nhiêu hình lập phương nhỏ?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Nếu sơn các mặt ngoài cả hình bên thì diện tích cần sơn bằng bao nhiêu mét vuông?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3" name="Google Shape;343;p10"/>
          <p:cNvCxnSpPr/>
          <p:nvPr/>
        </p:nvCxnSpPr>
        <p:spPr>
          <a:xfrm>
            <a:off x="5257800" y="3132138"/>
            <a:ext cx="0" cy="2819400"/>
          </a:xfrm>
          <a:prstGeom prst="straightConnector1">
            <a:avLst/>
          </a:prstGeom>
          <a:noFill/>
          <a:ln cap="flat" cmpd="sng" w="38100">
            <a:solidFill>
              <a:schemeClr val="hlink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4" name="Google Shape;344;p10"/>
          <p:cNvSpPr txBox="1"/>
          <p:nvPr/>
        </p:nvSpPr>
        <p:spPr>
          <a:xfrm>
            <a:off x="5591175" y="3727450"/>
            <a:ext cx="48768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Cách 3:</a:t>
            </a:r>
            <a:r>
              <a:rPr b="1" lang="en-US" sz="28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Ghép thêm 1 khối lập phương để tạo thành hình hộp chữ nhật.</a:t>
            </a:r>
            <a:endParaRPr b="1" sz="28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0"/>
          <p:cNvSpPr txBox="1"/>
          <p:nvPr/>
        </p:nvSpPr>
        <p:spPr>
          <a:xfrm>
            <a:off x="5895975" y="3032125"/>
            <a:ext cx="28194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Cách tách hình</a:t>
            </a:r>
            <a:endParaRPr b="1" sz="2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6" name="Google Shape;346;p10"/>
          <p:cNvGrpSpPr/>
          <p:nvPr/>
        </p:nvGrpSpPr>
        <p:grpSpPr>
          <a:xfrm>
            <a:off x="2286000" y="4419600"/>
            <a:ext cx="1219200" cy="1219200"/>
            <a:chOff x="4464" y="2208"/>
            <a:chExt cx="768" cy="768"/>
          </a:xfrm>
        </p:grpSpPr>
        <p:sp>
          <p:nvSpPr>
            <p:cNvPr id="347" name="Google Shape;347;p10"/>
            <p:cNvSpPr/>
            <p:nvPr/>
          </p:nvSpPr>
          <p:spPr>
            <a:xfrm>
              <a:off x="4560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4848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4560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4848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4464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4464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4752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4752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55" name="Google Shape;355;p10"/>
          <p:cNvGrpSpPr/>
          <p:nvPr/>
        </p:nvGrpSpPr>
        <p:grpSpPr>
          <a:xfrm>
            <a:off x="2286000" y="3505200"/>
            <a:ext cx="1219200" cy="1219200"/>
            <a:chOff x="4656" y="2448"/>
            <a:chExt cx="768" cy="768"/>
          </a:xfrm>
        </p:grpSpPr>
        <p:sp>
          <p:nvSpPr>
            <p:cNvPr id="356" name="Google Shape;356;p10"/>
            <p:cNvSpPr/>
            <p:nvPr/>
          </p:nvSpPr>
          <p:spPr>
            <a:xfrm>
              <a:off x="4752" y="273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4752" y="244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5040" y="273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4656" y="283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4944" y="283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4656" y="254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5040" y="244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4944" y="254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64" name="Google Shape;364;p10"/>
          <p:cNvGrpSpPr/>
          <p:nvPr/>
        </p:nvGrpSpPr>
        <p:grpSpPr>
          <a:xfrm>
            <a:off x="3200400" y="4419600"/>
            <a:ext cx="1219200" cy="1219200"/>
            <a:chOff x="4464" y="2208"/>
            <a:chExt cx="768" cy="768"/>
          </a:xfrm>
        </p:grpSpPr>
        <p:sp>
          <p:nvSpPr>
            <p:cNvPr id="365" name="Google Shape;365;p10"/>
            <p:cNvSpPr/>
            <p:nvPr/>
          </p:nvSpPr>
          <p:spPr>
            <a:xfrm>
              <a:off x="4560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4848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4560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4848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4464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4464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4752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4752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73" name="Google Shape;373;p10"/>
          <p:cNvGrpSpPr/>
          <p:nvPr/>
        </p:nvGrpSpPr>
        <p:grpSpPr>
          <a:xfrm>
            <a:off x="3200400" y="3505200"/>
            <a:ext cx="1219200" cy="1219200"/>
            <a:chOff x="4656" y="2448"/>
            <a:chExt cx="768" cy="768"/>
          </a:xfrm>
        </p:grpSpPr>
        <p:sp>
          <p:nvSpPr>
            <p:cNvPr id="374" name="Google Shape;374;p10"/>
            <p:cNvSpPr/>
            <p:nvPr/>
          </p:nvSpPr>
          <p:spPr>
            <a:xfrm>
              <a:off x="4752" y="273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4752" y="2448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5040" y="2736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4656" y="2832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4944" y="2832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4656" y="2544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5040" y="2448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4944" y="2544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1"/>
          <p:cNvGrpSpPr/>
          <p:nvPr/>
        </p:nvGrpSpPr>
        <p:grpSpPr>
          <a:xfrm>
            <a:off x="7696200" y="2743200"/>
            <a:ext cx="1219200" cy="1219200"/>
            <a:chOff x="4464" y="2208"/>
            <a:chExt cx="768" cy="768"/>
          </a:xfrm>
        </p:grpSpPr>
        <p:sp>
          <p:nvSpPr>
            <p:cNvPr id="387" name="Google Shape;387;p11"/>
            <p:cNvSpPr/>
            <p:nvPr/>
          </p:nvSpPr>
          <p:spPr>
            <a:xfrm>
              <a:off x="4560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4848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4560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4848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4464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4464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4752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4752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95" name="Google Shape;395;p11"/>
          <p:cNvSpPr txBox="1"/>
          <p:nvPr/>
        </p:nvSpPr>
        <p:spPr>
          <a:xfrm>
            <a:off x="1566863" y="1309688"/>
            <a:ext cx="6553200" cy="420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b) Cách 2:  Mỗi hình lập phương có diện tích toàn phần là: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	2 x 2 x 6 = 24 (cm</a:t>
            </a:r>
            <a:r>
              <a:rPr baseline="30000"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*Diện tích toàn phần của cả 3 hình lập phương  là: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	24 x 3 = 72 ( cm</a:t>
            </a:r>
            <a:r>
              <a:rPr baseline="30000"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*Diện tích không cần sơn của hình đã cho là :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	2 x 2 x 4 = 16 ( cm</a:t>
            </a:r>
            <a:r>
              <a:rPr baseline="30000"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*Diện tích cần sơn của hình đã cho là: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	72 – 16 = 56(cm</a:t>
            </a:r>
            <a:r>
              <a:rPr baseline="30000"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)	  				Đáp số: 56(cm</a:t>
            </a:r>
            <a:r>
              <a:rPr baseline="30000"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0763" y="1371600"/>
            <a:ext cx="158115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2575" y="2133600"/>
            <a:ext cx="14954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7625" y="2709863"/>
            <a:ext cx="1304925" cy="1304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11"/>
          <p:cNvGrpSpPr/>
          <p:nvPr/>
        </p:nvGrpSpPr>
        <p:grpSpPr>
          <a:xfrm>
            <a:off x="7705725" y="1814513"/>
            <a:ext cx="1219200" cy="1219200"/>
            <a:chOff x="4656" y="2448"/>
            <a:chExt cx="768" cy="768"/>
          </a:xfrm>
        </p:grpSpPr>
        <p:sp>
          <p:nvSpPr>
            <p:cNvPr id="400" name="Google Shape;400;p11"/>
            <p:cNvSpPr/>
            <p:nvPr/>
          </p:nvSpPr>
          <p:spPr>
            <a:xfrm>
              <a:off x="4752" y="273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4752" y="244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5040" y="273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4656" y="283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4944" y="283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4656" y="254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5040" y="244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944" y="254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08" name="Google Shape;408;p11"/>
          <p:cNvGrpSpPr/>
          <p:nvPr/>
        </p:nvGrpSpPr>
        <p:grpSpPr>
          <a:xfrm>
            <a:off x="8620125" y="2743200"/>
            <a:ext cx="1219200" cy="1219200"/>
            <a:chOff x="4464" y="2208"/>
            <a:chExt cx="768" cy="768"/>
          </a:xfrm>
        </p:grpSpPr>
        <p:sp>
          <p:nvSpPr>
            <p:cNvPr id="409" name="Google Shape;409;p11"/>
            <p:cNvSpPr/>
            <p:nvPr/>
          </p:nvSpPr>
          <p:spPr>
            <a:xfrm>
              <a:off x="4560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848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560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4848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464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464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752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752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17" name="Google Shape;417;p11"/>
          <p:cNvGrpSpPr/>
          <p:nvPr/>
        </p:nvGrpSpPr>
        <p:grpSpPr>
          <a:xfrm>
            <a:off x="7696200" y="871538"/>
            <a:ext cx="1219200" cy="1219200"/>
            <a:chOff x="4656" y="2448"/>
            <a:chExt cx="768" cy="768"/>
          </a:xfrm>
        </p:grpSpPr>
        <p:sp>
          <p:nvSpPr>
            <p:cNvPr id="418" name="Google Shape;418;p11"/>
            <p:cNvSpPr/>
            <p:nvPr/>
          </p:nvSpPr>
          <p:spPr>
            <a:xfrm>
              <a:off x="4752" y="2736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752" y="2448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5040" y="2736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656" y="2832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944" y="2832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656" y="2544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5040" y="2448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4944" y="2544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26" name="Google Shape;426;p11"/>
          <p:cNvGrpSpPr/>
          <p:nvPr/>
        </p:nvGrpSpPr>
        <p:grpSpPr>
          <a:xfrm>
            <a:off x="9545638" y="2743200"/>
            <a:ext cx="1219200" cy="1219200"/>
            <a:chOff x="4464" y="2208"/>
            <a:chExt cx="768" cy="768"/>
          </a:xfrm>
        </p:grpSpPr>
        <p:sp>
          <p:nvSpPr>
            <p:cNvPr id="427" name="Google Shape;427;p11"/>
            <p:cNvSpPr/>
            <p:nvPr/>
          </p:nvSpPr>
          <p:spPr>
            <a:xfrm>
              <a:off x="4560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6633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4848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6633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4560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6633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4848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6633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4464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6633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4464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6633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4752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6633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4752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6633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35" name="Google Shape;435;p11"/>
          <p:cNvSpPr txBox="1"/>
          <p:nvPr/>
        </p:nvSpPr>
        <p:spPr>
          <a:xfrm>
            <a:off x="1866900" y="1309688"/>
            <a:ext cx="5486400" cy="2682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Cách 1: Số mặt cần sơn của hình đã cho: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	     5 + 4 + 5 = 14 (mặt)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	Diện tích cần sơn của hình đã cho là: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	     2 x 2 x 14 = 56 (cm</a:t>
            </a:r>
            <a:r>
              <a:rPr baseline="30000"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			Đáp số: 56 (cm</a:t>
            </a:r>
            <a:r>
              <a:rPr baseline="30000"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1"/>
          <p:cNvSpPr txBox="1"/>
          <p:nvPr/>
        </p:nvSpPr>
        <p:spPr>
          <a:xfrm>
            <a:off x="1566863" y="1309688"/>
            <a:ext cx="838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2"/>
          <p:cNvGrpSpPr/>
          <p:nvPr/>
        </p:nvGrpSpPr>
        <p:grpSpPr>
          <a:xfrm>
            <a:off x="7696200" y="2743200"/>
            <a:ext cx="1219200" cy="1219200"/>
            <a:chOff x="4464" y="2208"/>
            <a:chExt cx="768" cy="768"/>
          </a:xfrm>
        </p:grpSpPr>
        <p:sp>
          <p:nvSpPr>
            <p:cNvPr id="442" name="Google Shape;442;p12"/>
            <p:cNvSpPr/>
            <p:nvPr/>
          </p:nvSpPr>
          <p:spPr>
            <a:xfrm>
              <a:off x="4560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3" name="Google Shape;443;p12"/>
            <p:cNvSpPr/>
            <p:nvPr/>
          </p:nvSpPr>
          <p:spPr>
            <a:xfrm>
              <a:off x="4848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4" name="Google Shape;444;p12"/>
            <p:cNvSpPr/>
            <p:nvPr/>
          </p:nvSpPr>
          <p:spPr>
            <a:xfrm>
              <a:off x="4560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5" name="Google Shape;445;p12"/>
            <p:cNvSpPr/>
            <p:nvPr/>
          </p:nvSpPr>
          <p:spPr>
            <a:xfrm>
              <a:off x="4848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6" name="Google Shape;446;p12"/>
            <p:cNvSpPr/>
            <p:nvPr/>
          </p:nvSpPr>
          <p:spPr>
            <a:xfrm>
              <a:off x="4464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Google Shape;447;p12"/>
            <p:cNvSpPr/>
            <p:nvPr/>
          </p:nvSpPr>
          <p:spPr>
            <a:xfrm>
              <a:off x="4464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8" name="Google Shape;448;p12"/>
            <p:cNvSpPr/>
            <p:nvPr/>
          </p:nvSpPr>
          <p:spPr>
            <a:xfrm>
              <a:off x="4752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9" name="Google Shape;449;p12"/>
            <p:cNvSpPr/>
            <p:nvPr/>
          </p:nvSpPr>
          <p:spPr>
            <a:xfrm>
              <a:off x="4752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50" name="Google Shape;450;p12"/>
          <p:cNvSpPr txBox="1"/>
          <p:nvPr/>
        </p:nvSpPr>
        <p:spPr>
          <a:xfrm>
            <a:off x="1566863" y="1066800"/>
            <a:ext cx="6553200" cy="50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b) Cách 2:  Mỗi hình lập phương có diện tích toàn phần là:</a:t>
            </a:r>
            <a:endParaRPr sz="20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2 x 2 x 6 = 24 (cm</a:t>
            </a:r>
            <a:r>
              <a:rPr baseline="30000"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*Diện tích toàn phần của cả 3 hình lập phương  là:</a:t>
            </a:r>
            <a:endParaRPr sz="20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24 x 3 = 72 ( cm</a:t>
            </a:r>
            <a:r>
              <a:rPr baseline="30000"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* Hình lập phương đỏ, nâu đều có 1 mặt không phải sơn, hình lập phương xanh có 2 mặt không cần sơn.</a:t>
            </a:r>
            <a:endParaRPr sz="20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Do đó có 4 mặt không cần sơn. Vậy diện tích không cần sơn của hình đã cho là :</a:t>
            </a:r>
            <a:endParaRPr sz="20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2 x 2 x 4 = 16 ( cm</a:t>
            </a:r>
            <a:r>
              <a:rPr baseline="30000"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*Diện tích cần sơn của hình đã cho là:</a:t>
            </a:r>
            <a:endParaRPr sz="20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72 – 16 = 56(cm</a:t>
            </a:r>
            <a:r>
              <a:rPr baseline="30000"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)	  				Đáp số: 56(cm</a:t>
            </a:r>
            <a:r>
              <a:rPr baseline="30000"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0763" y="1371600"/>
            <a:ext cx="158115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2575" y="2133600"/>
            <a:ext cx="14954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7625" y="2709863"/>
            <a:ext cx="1304925" cy="1304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" name="Google Shape;454;p12"/>
          <p:cNvGrpSpPr/>
          <p:nvPr/>
        </p:nvGrpSpPr>
        <p:grpSpPr>
          <a:xfrm>
            <a:off x="7705725" y="1814513"/>
            <a:ext cx="1219200" cy="1219200"/>
            <a:chOff x="4656" y="2448"/>
            <a:chExt cx="768" cy="768"/>
          </a:xfrm>
        </p:grpSpPr>
        <p:sp>
          <p:nvSpPr>
            <p:cNvPr id="455" name="Google Shape;455;p12"/>
            <p:cNvSpPr/>
            <p:nvPr/>
          </p:nvSpPr>
          <p:spPr>
            <a:xfrm>
              <a:off x="4752" y="273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6" name="Google Shape;456;p12"/>
            <p:cNvSpPr/>
            <p:nvPr/>
          </p:nvSpPr>
          <p:spPr>
            <a:xfrm>
              <a:off x="4752" y="244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7" name="Google Shape;457;p12"/>
            <p:cNvSpPr/>
            <p:nvPr/>
          </p:nvSpPr>
          <p:spPr>
            <a:xfrm>
              <a:off x="5040" y="273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8" name="Google Shape;458;p12"/>
            <p:cNvSpPr/>
            <p:nvPr/>
          </p:nvSpPr>
          <p:spPr>
            <a:xfrm>
              <a:off x="4656" y="283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9" name="Google Shape;459;p12"/>
            <p:cNvSpPr/>
            <p:nvPr/>
          </p:nvSpPr>
          <p:spPr>
            <a:xfrm>
              <a:off x="4944" y="283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0" name="Google Shape;460;p12"/>
            <p:cNvSpPr/>
            <p:nvPr/>
          </p:nvSpPr>
          <p:spPr>
            <a:xfrm>
              <a:off x="4656" y="254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1" name="Google Shape;461;p12"/>
            <p:cNvSpPr/>
            <p:nvPr/>
          </p:nvSpPr>
          <p:spPr>
            <a:xfrm>
              <a:off x="5040" y="244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2" name="Google Shape;462;p12"/>
            <p:cNvSpPr/>
            <p:nvPr/>
          </p:nvSpPr>
          <p:spPr>
            <a:xfrm>
              <a:off x="4944" y="254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63" name="Google Shape;463;p12"/>
          <p:cNvGrpSpPr/>
          <p:nvPr/>
        </p:nvGrpSpPr>
        <p:grpSpPr>
          <a:xfrm>
            <a:off x="8620125" y="2743200"/>
            <a:ext cx="1219200" cy="1219200"/>
            <a:chOff x="4464" y="2208"/>
            <a:chExt cx="768" cy="768"/>
          </a:xfrm>
        </p:grpSpPr>
        <p:sp>
          <p:nvSpPr>
            <p:cNvPr id="464" name="Google Shape;464;p12"/>
            <p:cNvSpPr/>
            <p:nvPr/>
          </p:nvSpPr>
          <p:spPr>
            <a:xfrm>
              <a:off x="4560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5" name="Google Shape;465;p12"/>
            <p:cNvSpPr/>
            <p:nvPr/>
          </p:nvSpPr>
          <p:spPr>
            <a:xfrm>
              <a:off x="4848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6" name="Google Shape;466;p12"/>
            <p:cNvSpPr/>
            <p:nvPr/>
          </p:nvSpPr>
          <p:spPr>
            <a:xfrm>
              <a:off x="4560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7" name="Google Shape;467;p12"/>
            <p:cNvSpPr/>
            <p:nvPr/>
          </p:nvSpPr>
          <p:spPr>
            <a:xfrm>
              <a:off x="4848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8" name="Google Shape;468;p12"/>
            <p:cNvSpPr/>
            <p:nvPr/>
          </p:nvSpPr>
          <p:spPr>
            <a:xfrm>
              <a:off x="4464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9" name="Google Shape;469;p12"/>
            <p:cNvSpPr/>
            <p:nvPr/>
          </p:nvSpPr>
          <p:spPr>
            <a:xfrm>
              <a:off x="4464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0" name="Google Shape;470;p12"/>
            <p:cNvSpPr/>
            <p:nvPr/>
          </p:nvSpPr>
          <p:spPr>
            <a:xfrm>
              <a:off x="4752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1" name="Google Shape;471;p12"/>
            <p:cNvSpPr/>
            <p:nvPr/>
          </p:nvSpPr>
          <p:spPr>
            <a:xfrm>
              <a:off x="4752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72" name="Google Shape;472;p12"/>
          <p:cNvGrpSpPr/>
          <p:nvPr/>
        </p:nvGrpSpPr>
        <p:grpSpPr>
          <a:xfrm>
            <a:off x="7696200" y="871538"/>
            <a:ext cx="1219200" cy="1219200"/>
            <a:chOff x="4656" y="2448"/>
            <a:chExt cx="768" cy="768"/>
          </a:xfrm>
        </p:grpSpPr>
        <p:sp>
          <p:nvSpPr>
            <p:cNvPr id="473" name="Google Shape;473;p12"/>
            <p:cNvSpPr/>
            <p:nvPr/>
          </p:nvSpPr>
          <p:spPr>
            <a:xfrm>
              <a:off x="4752" y="2736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4" name="Google Shape;474;p12"/>
            <p:cNvSpPr/>
            <p:nvPr/>
          </p:nvSpPr>
          <p:spPr>
            <a:xfrm>
              <a:off x="4752" y="2448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5" name="Google Shape;475;p12"/>
            <p:cNvSpPr/>
            <p:nvPr/>
          </p:nvSpPr>
          <p:spPr>
            <a:xfrm>
              <a:off x="5040" y="2736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6" name="Google Shape;476;p12"/>
            <p:cNvSpPr/>
            <p:nvPr/>
          </p:nvSpPr>
          <p:spPr>
            <a:xfrm>
              <a:off x="4656" y="2832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7" name="Google Shape;477;p12"/>
            <p:cNvSpPr/>
            <p:nvPr/>
          </p:nvSpPr>
          <p:spPr>
            <a:xfrm>
              <a:off x="4944" y="2832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8" name="Google Shape;478;p12"/>
            <p:cNvSpPr/>
            <p:nvPr/>
          </p:nvSpPr>
          <p:spPr>
            <a:xfrm>
              <a:off x="4656" y="2544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9" name="Google Shape;479;p12"/>
            <p:cNvSpPr/>
            <p:nvPr/>
          </p:nvSpPr>
          <p:spPr>
            <a:xfrm>
              <a:off x="5040" y="2448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0" name="Google Shape;480;p12"/>
            <p:cNvSpPr/>
            <p:nvPr/>
          </p:nvSpPr>
          <p:spPr>
            <a:xfrm>
              <a:off x="4944" y="2544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81" name="Google Shape;481;p12"/>
          <p:cNvGrpSpPr/>
          <p:nvPr/>
        </p:nvGrpSpPr>
        <p:grpSpPr>
          <a:xfrm>
            <a:off x="9545638" y="2743200"/>
            <a:ext cx="1219200" cy="1219200"/>
            <a:chOff x="4464" y="2208"/>
            <a:chExt cx="768" cy="768"/>
          </a:xfrm>
        </p:grpSpPr>
        <p:sp>
          <p:nvSpPr>
            <p:cNvPr id="482" name="Google Shape;482;p12"/>
            <p:cNvSpPr/>
            <p:nvPr/>
          </p:nvSpPr>
          <p:spPr>
            <a:xfrm>
              <a:off x="4560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6633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3" name="Google Shape;483;p12"/>
            <p:cNvSpPr/>
            <p:nvPr/>
          </p:nvSpPr>
          <p:spPr>
            <a:xfrm>
              <a:off x="4848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6633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4" name="Google Shape;484;p12"/>
            <p:cNvSpPr/>
            <p:nvPr/>
          </p:nvSpPr>
          <p:spPr>
            <a:xfrm>
              <a:off x="4560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6633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5" name="Google Shape;485;p12"/>
            <p:cNvSpPr/>
            <p:nvPr/>
          </p:nvSpPr>
          <p:spPr>
            <a:xfrm>
              <a:off x="4848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6633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6" name="Google Shape;486;p12"/>
            <p:cNvSpPr/>
            <p:nvPr/>
          </p:nvSpPr>
          <p:spPr>
            <a:xfrm>
              <a:off x="4464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6633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7" name="Google Shape;487;p12"/>
            <p:cNvSpPr/>
            <p:nvPr/>
          </p:nvSpPr>
          <p:spPr>
            <a:xfrm>
              <a:off x="4464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6633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4752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6633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4752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rgbClr val="6633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3"/>
          <p:cNvSpPr txBox="1"/>
          <p:nvPr/>
        </p:nvSpPr>
        <p:spPr>
          <a:xfrm>
            <a:off x="1752600" y="212725"/>
            <a:ext cx="91440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Chọn câu trả lời đúng.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hình lập phương có cạnh là a thì diện tích toàn phần của hình lập phương đó là: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3"/>
          <p:cNvSpPr txBox="1"/>
          <p:nvPr/>
        </p:nvSpPr>
        <p:spPr>
          <a:xfrm>
            <a:off x="2895600" y="2571750"/>
            <a:ext cx="6858000" cy="1169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a) S</a:t>
            </a:r>
            <a:r>
              <a:rPr b="1" baseline="-25000" lang="en-US" sz="28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tp</a:t>
            </a:r>
            <a:r>
              <a:rPr b="1" lang="en-US" sz="28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= a x a x 4</a:t>
            </a:r>
            <a:endParaRPr b="1" sz="28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6" name="Google Shape;496;p13"/>
          <p:cNvSpPr txBox="1"/>
          <p:nvPr/>
        </p:nvSpPr>
        <p:spPr>
          <a:xfrm>
            <a:off x="2900363" y="3989388"/>
            <a:ext cx="43386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b) S</a:t>
            </a:r>
            <a:r>
              <a:rPr b="1" baseline="-25000" lang="en-US" sz="28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tp</a:t>
            </a:r>
            <a:r>
              <a:rPr b="1" lang="en-US" sz="28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 = a x a x 6</a:t>
            </a:r>
            <a:endParaRPr b="1" sz="28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7" name="Google Shape;497;p13"/>
          <p:cNvSpPr txBox="1"/>
          <p:nvPr/>
        </p:nvSpPr>
        <p:spPr>
          <a:xfrm>
            <a:off x="2928938" y="4948238"/>
            <a:ext cx="6934200" cy="1169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c) S</a:t>
            </a:r>
            <a:r>
              <a:rPr b="1" baseline="-25000" lang="en-US" sz="28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tp</a:t>
            </a:r>
            <a:r>
              <a:rPr b="1" lang="en-US" sz="2800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 = a x a x a</a:t>
            </a:r>
            <a:endParaRPr b="1" sz="28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NRC407" id="503" name="Google Shape;50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026400" y="0"/>
            <a:ext cx="41656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NRC407" id="504" name="Google Shape;5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57800"/>
            <a:ext cx="41656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14"/>
          <p:cNvSpPr/>
          <p:nvPr/>
        </p:nvSpPr>
        <p:spPr>
          <a:xfrm>
            <a:off x="1722120" y="4485640"/>
            <a:ext cx="10160000" cy="121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2700">
                  <a:solidFill>
                    <a:srgbClr val="054697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99694"/>
                </a:solidFill>
                <a:latin typeface="Times New Roman"/>
              </a:rPr>
              <a:t>Chào tạm biệt</a:t>
            </a:r>
          </a:p>
        </p:txBody>
      </p:sp>
      <p:pic>
        <p:nvPicPr>
          <p:cNvPr descr="15" id="506" name="Google Shape;50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6933" y="2493433"/>
            <a:ext cx="4673600" cy="2237317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14"/>
          <p:cNvSpPr/>
          <p:nvPr/>
        </p:nvSpPr>
        <p:spPr>
          <a:xfrm>
            <a:off x="620818" y="1055158"/>
            <a:ext cx="11092180" cy="60341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Arial"/>
              </a:rPr>
              <a:t>CHÚC CÁC CON HỌC TỐT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nền Powerpoint đẹp 8 - Dạy học online" id="128" name="Google Shape;12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1" cy="685511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"/>
          <p:cNvSpPr txBox="1"/>
          <p:nvPr/>
        </p:nvSpPr>
        <p:spPr>
          <a:xfrm>
            <a:off x="706755" y="898525"/>
            <a:ext cx="212026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KHỞI ĐỘNG: </a:t>
            </a:r>
            <a:endParaRPr sz="2400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1899588" y="1689822"/>
            <a:ext cx="84645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Muốn tìm một số phần trăm của một số ta làm như thế nào 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2135188" y="2489200"/>
            <a:ext cx="7489825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Muốn tìm một số phần trăm của một số ta lấy số đó chia cho 100 rồi nhân với số phần trăm.</a:t>
            </a:r>
            <a:endParaRPr sz="24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Trọn Bộ 11 Chủ Đề Hình Nền Powerpoint 2010 Đẹp, 100+ Hình Nền Slide Đẹp  2021 - luxury-inside.vn" id="137" name="Google Shape;13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3224212" y="1690687"/>
            <a:ext cx="2684462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 15% của 320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838200" y="799306"/>
            <a:ext cx="212026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KHỞI ĐỘNG: </a:t>
            </a:r>
            <a:endParaRPr sz="2400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2286000" y="2543926"/>
            <a:ext cx="512127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15% của 320 là: </a:t>
            </a:r>
            <a:r>
              <a:rPr lang="en-US" sz="2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320 : 100 x 15 = 48</a:t>
            </a:r>
            <a:endParaRPr sz="24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3411538" y="3308264"/>
            <a:ext cx="26844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 31% của 250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2460567" y="4318794"/>
            <a:ext cx="53784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31% của 250 là: </a:t>
            </a:r>
            <a:r>
              <a:rPr lang="en-US" sz="2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250 : 100 x 31 = 77,5</a:t>
            </a:r>
            <a:endParaRPr sz="24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Hình nền Powerpoint đơn giản, đẹp (80) | School powerpoint templates,  Powerpoint background templates, Powerpoint background free" id="148" name="Google Shape;14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 txBox="1"/>
          <p:nvPr/>
        </p:nvSpPr>
        <p:spPr>
          <a:xfrm>
            <a:off x="4329545" y="819770"/>
            <a:ext cx="1638993" cy="416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Bài 1: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403716" y="2502392"/>
            <a:ext cx="619432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Bạn Dung tính nhẩm 15% của 120 như sau: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3500878" y="3083533"/>
            <a:ext cx="29067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   của 120 là 12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3780228" y="3591594"/>
            <a:ext cx="2817812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   của 120 là   6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3543827" y="4145093"/>
            <a:ext cx="352266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Vậy 15%   của 120 là 18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2459182" y="4701173"/>
            <a:ext cx="9448800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Cách nhẩm: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10% của 120 bằng 120 : 10 = 12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5% của 120 bằng 10% của 120 chia cho 2 và bằng 12 : 2 = 6 Vậy 15% của 120 bằng: 12 + 6 = 18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Mẫu Background đẹp, đơn giản, sang trọng, tinh tế cho PowerPoint, Back" id="160" name="Google Shape;16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"/>
          <p:cNvSpPr txBox="1"/>
          <p:nvPr/>
        </p:nvSpPr>
        <p:spPr>
          <a:xfrm>
            <a:off x="1896601" y="929265"/>
            <a:ext cx="7727950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a)Hãy viết số thích hợp vào chỗ chấm để tìm 17,5% của 240 theo cách tính của bạn Dung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2339975" y="3895725"/>
            <a:ext cx="58435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Hãy tính 35% của 520 và nêu cách tính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2574925" y="4568825"/>
            <a:ext cx="307657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 của 520 là:   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2667000" y="5718175"/>
            <a:ext cx="298926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   của 520 là:  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2051050" y="6294438"/>
            <a:ext cx="3608388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Vậy 35% của 520 là: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182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2640013" y="5216525"/>
            <a:ext cx="2992437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30% của 520 là: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5037138" y="5189538"/>
            <a:ext cx="184150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2884488" y="1782763"/>
            <a:ext cx="25574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…% của 240 là…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2855913" y="2359025"/>
            <a:ext cx="264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…% của 240 là …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2905125" y="2863850"/>
            <a:ext cx="26654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…% của 240 là:…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2635250" y="1779588"/>
            <a:ext cx="523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5065713" y="1801813"/>
            <a:ext cx="523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2794000" y="2362200"/>
            <a:ext cx="3540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5059363" y="2352675"/>
            <a:ext cx="523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2784475" y="2884488"/>
            <a:ext cx="6080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2,5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5084763" y="3286125"/>
            <a:ext cx="5270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5226050" y="2852738"/>
            <a:ext cx="3556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6405579" y="5248275"/>
            <a:ext cx="394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20% của 520 là: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104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6405880" y="4569460"/>
            <a:ext cx="307657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 của 520 là:   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6492875" y="5718175"/>
            <a:ext cx="298926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   của 520 là:  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 txBox="1"/>
          <p:nvPr/>
        </p:nvSpPr>
        <p:spPr>
          <a:xfrm>
            <a:off x="5945505" y="6265863"/>
            <a:ext cx="3608388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Vậy 35% của 520 là: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182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/>
          <p:nvPr/>
        </p:nvSpPr>
        <p:spPr>
          <a:xfrm>
            <a:off x="928255" y="501650"/>
            <a:ext cx="82296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Biết tỉ số thể tích của hai hình lập phương là 2:3 (theo hình vẽ).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p6"/>
          <p:cNvGrpSpPr/>
          <p:nvPr/>
        </p:nvGrpSpPr>
        <p:grpSpPr>
          <a:xfrm>
            <a:off x="2514600" y="1676400"/>
            <a:ext cx="1828800" cy="1371600"/>
            <a:chOff x="864" y="1536"/>
            <a:chExt cx="1152" cy="864"/>
          </a:xfrm>
        </p:grpSpPr>
        <p:sp>
          <p:nvSpPr>
            <p:cNvPr id="188" name="Google Shape;188;p6"/>
            <p:cNvSpPr/>
            <p:nvPr/>
          </p:nvSpPr>
          <p:spPr>
            <a:xfrm>
              <a:off x="864" y="1536"/>
              <a:ext cx="1152" cy="192"/>
            </a:xfrm>
            <a:prstGeom prst="parallelogram">
              <a:avLst>
                <a:gd fmla="val 197389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864" y="1728"/>
              <a:ext cx="768" cy="672"/>
            </a:xfrm>
            <a:prstGeom prst="parallelogram">
              <a:avLst>
                <a:gd fmla="val 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864" y="2208"/>
              <a:ext cx="1152" cy="192"/>
            </a:xfrm>
            <a:prstGeom prst="parallelogram">
              <a:avLst>
                <a:gd fmla="val 197389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91" name="Google Shape;191;p6"/>
            <p:cNvCxnSpPr/>
            <p:nvPr/>
          </p:nvCxnSpPr>
          <p:spPr>
            <a:xfrm>
              <a:off x="2016" y="1536"/>
              <a:ext cx="0" cy="67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" name="Google Shape;192;p6"/>
            <p:cNvCxnSpPr/>
            <p:nvPr/>
          </p:nvCxnSpPr>
          <p:spPr>
            <a:xfrm>
              <a:off x="1248" y="1536"/>
              <a:ext cx="0" cy="6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93" name="Google Shape;193;p6"/>
            <p:cNvCxnSpPr/>
            <p:nvPr/>
          </p:nvCxnSpPr>
          <p:spPr>
            <a:xfrm>
              <a:off x="1248" y="2208"/>
              <a:ext cx="76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94" name="Google Shape;194;p6"/>
            <p:cNvCxnSpPr/>
            <p:nvPr/>
          </p:nvCxnSpPr>
          <p:spPr>
            <a:xfrm flipH="1" rot="10800000">
              <a:off x="864" y="2208"/>
              <a:ext cx="384" cy="19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95" name="Google Shape;195;p6"/>
            <p:cNvCxnSpPr/>
            <p:nvPr/>
          </p:nvCxnSpPr>
          <p:spPr>
            <a:xfrm flipH="1" rot="10800000">
              <a:off x="1632" y="2208"/>
              <a:ext cx="384" cy="19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96" name="Google Shape;196;p6"/>
          <p:cNvGrpSpPr/>
          <p:nvPr/>
        </p:nvGrpSpPr>
        <p:grpSpPr>
          <a:xfrm>
            <a:off x="6248400" y="1371600"/>
            <a:ext cx="2133600" cy="1905000"/>
            <a:chOff x="2496" y="1248"/>
            <a:chExt cx="1344" cy="1200"/>
          </a:xfrm>
        </p:grpSpPr>
        <p:sp>
          <p:nvSpPr>
            <p:cNvPr id="197" name="Google Shape;197;p6"/>
            <p:cNvSpPr/>
            <p:nvPr/>
          </p:nvSpPr>
          <p:spPr>
            <a:xfrm>
              <a:off x="2496" y="1248"/>
              <a:ext cx="1344" cy="1200"/>
            </a:xfrm>
            <a:prstGeom prst="cube">
              <a:avLst>
                <a:gd fmla="val 20583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98" name="Google Shape;198;p6"/>
            <p:cNvCxnSpPr/>
            <p:nvPr/>
          </p:nvCxnSpPr>
          <p:spPr>
            <a:xfrm flipH="1">
              <a:off x="2736" y="1248"/>
              <a:ext cx="8" cy="96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99" name="Google Shape;199;p6"/>
            <p:cNvCxnSpPr/>
            <p:nvPr/>
          </p:nvCxnSpPr>
          <p:spPr>
            <a:xfrm rot="10800000">
              <a:off x="2744" y="2208"/>
              <a:ext cx="1096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00" name="Google Shape;200;p6"/>
            <p:cNvCxnSpPr/>
            <p:nvPr/>
          </p:nvCxnSpPr>
          <p:spPr>
            <a:xfrm flipH="1">
              <a:off x="2496" y="2208"/>
              <a:ext cx="240" cy="24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201" name="Google Shape;201;p6"/>
          <p:cNvSpPr txBox="1"/>
          <p:nvPr/>
        </p:nvSpPr>
        <p:spPr>
          <a:xfrm>
            <a:off x="2209800" y="3581400"/>
            <a:ext cx="21336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Thể tích: 64 cm</a:t>
            </a:r>
            <a:r>
              <a:rPr b="1" baseline="30000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 b="1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6019800" y="3505200"/>
            <a:ext cx="28194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Thể tích: ………cm</a:t>
            </a:r>
            <a:r>
              <a:rPr b="1" baseline="30000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 b="1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1879600" y="4159250"/>
            <a:ext cx="8458200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Thể tích của hình lập phương lớn bằng bao nhiêu phần trăm thể tích của hình lập phương bé? 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Tính thể tích của hình lập phương lớn.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04" name="Google Shape;204;p6"/>
          <p:cNvCxnSpPr/>
          <p:nvPr/>
        </p:nvCxnSpPr>
        <p:spPr>
          <a:xfrm flipH="1" rot="10800000">
            <a:off x="3524250" y="1047750"/>
            <a:ext cx="2209800" cy="14288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6"/>
          <p:cNvCxnSpPr/>
          <p:nvPr/>
        </p:nvCxnSpPr>
        <p:spPr>
          <a:xfrm>
            <a:off x="5791200" y="1047750"/>
            <a:ext cx="35814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6"/>
          <p:cNvCxnSpPr/>
          <p:nvPr/>
        </p:nvCxnSpPr>
        <p:spPr>
          <a:xfrm>
            <a:off x="2305050" y="4495800"/>
            <a:ext cx="7696200" cy="0"/>
          </a:xfrm>
          <a:prstGeom prst="straightConnector1">
            <a:avLst/>
          </a:prstGeom>
          <a:noFill/>
          <a:ln cap="flat" cmpd="dbl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6"/>
          <p:cNvCxnSpPr/>
          <p:nvPr/>
        </p:nvCxnSpPr>
        <p:spPr>
          <a:xfrm>
            <a:off x="2000250" y="4795838"/>
            <a:ext cx="1524000" cy="0"/>
          </a:xfrm>
          <a:prstGeom prst="straightConnector1">
            <a:avLst/>
          </a:prstGeom>
          <a:noFill/>
          <a:ln cap="flat" cmpd="dbl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6"/>
          <p:cNvCxnSpPr/>
          <p:nvPr/>
        </p:nvCxnSpPr>
        <p:spPr>
          <a:xfrm>
            <a:off x="2362200" y="5181600"/>
            <a:ext cx="3733800" cy="0"/>
          </a:xfrm>
          <a:prstGeom prst="straightConnector1">
            <a:avLst/>
          </a:prstGeom>
          <a:noFill/>
          <a:ln cap="flat" cmpd="dbl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/>
          <p:nvPr/>
        </p:nvSpPr>
        <p:spPr>
          <a:xfrm>
            <a:off x="2819400" y="2057400"/>
            <a:ext cx="1143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7443788" y="9525"/>
            <a:ext cx="1371600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b="1" sz="25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5" name="Google Shape;215;p7"/>
          <p:cNvGrpSpPr/>
          <p:nvPr/>
        </p:nvGrpSpPr>
        <p:grpSpPr>
          <a:xfrm>
            <a:off x="2209800" y="1219200"/>
            <a:ext cx="1066800" cy="990600"/>
            <a:chOff x="2496" y="1248"/>
            <a:chExt cx="1344" cy="1200"/>
          </a:xfrm>
        </p:grpSpPr>
        <p:sp>
          <p:nvSpPr>
            <p:cNvPr id="216" name="Google Shape;216;p7"/>
            <p:cNvSpPr/>
            <p:nvPr/>
          </p:nvSpPr>
          <p:spPr>
            <a:xfrm>
              <a:off x="2496" y="1248"/>
              <a:ext cx="1344" cy="1200"/>
            </a:xfrm>
            <a:prstGeom prst="cube">
              <a:avLst>
                <a:gd fmla="val 20583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17" name="Google Shape;217;p7"/>
            <p:cNvCxnSpPr/>
            <p:nvPr/>
          </p:nvCxnSpPr>
          <p:spPr>
            <a:xfrm flipH="1">
              <a:off x="2736" y="1248"/>
              <a:ext cx="8" cy="96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18" name="Google Shape;218;p7"/>
            <p:cNvCxnSpPr/>
            <p:nvPr/>
          </p:nvCxnSpPr>
          <p:spPr>
            <a:xfrm rot="10800000">
              <a:off x="2744" y="2208"/>
              <a:ext cx="1096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19" name="Google Shape;219;p7"/>
            <p:cNvCxnSpPr/>
            <p:nvPr/>
          </p:nvCxnSpPr>
          <p:spPr>
            <a:xfrm flipH="1">
              <a:off x="2496" y="2208"/>
              <a:ext cx="240" cy="24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220" name="Google Shape;220;p7"/>
          <p:cNvGrpSpPr/>
          <p:nvPr/>
        </p:nvGrpSpPr>
        <p:grpSpPr>
          <a:xfrm>
            <a:off x="4267200" y="990600"/>
            <a:ext cx="1295400" cy="1219200"/>
            <a:chOff x="2496" y="1248"/>
            <a:chExt cx="1344" cy="1200"/>
          </a:xfrm>
        </p:grpSpPr>
        <p:sp>
          <p:nvSpPr>
            <p:cNvPr id="221" name="Google Shape;221;p7"/>
            <p:cNvSpPr/>
            <p:nvPr/>
          </p:nvSpPr>
          <p:spPr>
            <a:xfrm>
              <a:off x="2496" y="1248"/>
              <a:ext cx="1344" cy="1200"/>
            </a:xfrm>
            <a:prstGeom prst="cube">
              <a:avLst>
                <a:gd fmla="val 20583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22" name="Google Shape;222;p7"/>
            <p:cNvCxnSpPr/>
            <p:nvPr/>
          </p:nvCxnSpPr>
          <p:spPr>
            <a:xfrm flipH="1">
              <a:off x="2736" y="1248"/>
              <a:ext cx="8" cy="96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2744" y="2208"/>
              <a:ext cx="1096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24" name="Google Shape;224;p7"/>
            <p:cNvCxnSpPr/>
            <p:nvPr/>
          </p:nvCxnSpPr>
          <p:spPr>
            <a:xfrm flipH="1">
              <a:off x="2496" y="2208"/>
              <a:ext cx="240" cy="24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225" name="Google Shape;225;p7"/>
          <p:cNvCxnSpPr/>
          <p:nvPr/>
        </p:nvCxnSpPr>
        <p:spPr>
          <a:xfrm>
            <a:off x="6248400" y="990600"/>
            <a:ext cx="0" cy="5105400"/>
          </a:xfrm>
          <a:prstGeom prst="straightConnector1">
            <a:avLst/>
          </a:prstGeom>
          <a:noFill/>
          <a:ln cap="flat" cmpd="sng" w="28575">
            <a:solidFill>
              <a:schemeClr val="hlink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" name="Google Shape;226;p7"/>
          <p:cNvSpPr txBox="1"/>
          <p:nvPr/>
        </p:nvSpPr>
        <p:spPr>
          <a:xfrm>
            <a:off x="1652588" y="2395538"/>
            <a:ext cx="1905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Thể tích: 64 cm</a:t>
            </a:r>
            <a:r>
              <a:rPr b="1" baseline="30000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 b="1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3733800" y="2362200"/>
            <a:ext cx="2286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Thể tích: ………cm</a:t>
            </a:r>
            <a:r>
              <a:rPr b="1" baseline="30000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 b="1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1905000" y="3200400"/>
            <a:ext cx="4114800" cy="2568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Thể tích của hình lập phương lớn bằng bao nhiêu phần trăm thể tích của hình lập phương bé? </a:t>
            </a:r>
            <a:endParaRPr sz="2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125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Tính thể tích của hình lập phương lớn.</a:t>
            </a:r>
            <a:endParaRPr sz="2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29" name="Google Shape;229;p7"/>
          <p:cNvGrpSpPr/>
          <p:nvPr/>
        </p:nvGrpSpPr>
        <p:grpSpPr>
          <a:xfrm>
            <a:off x="6248400" y="1219200"/>
            <a:ext cx="4419600" cy="3140075"/>
            <a:chOff x="2976" y="672"/>
            <a:chExt cx="2784" cy="1978"/>
          </a:xfrm>
        </p:grpSpPr>
        <p:sp>
          <p:nvSpPr>
            <p:cNvPr id="230" name="Google Shape;230;p7"/>
            <p:cNvSpPr txBox="1"/>
            <p:nvPr/>
          </p:nvSpPr>
          <p:spPr>
            <a:xfrm>
              <a:off x="2976" y="672"/>
              <a:ext cx="2784" cy="1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a) Tỉ số thể tích của hình lập phương lớn và hình lập phương bé là      .Như vậy, tỉ số phần trăm thể tích </a:t>
              </a:r>
              <a:endParaRPr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của hình lập phương lớn và thể tích của hình lập phương bé là:</a:t>
              </a:r>
              <a:endParaRPr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	3 : 2 = 1,5</a:t>
              </a:r>
              <a:endParaRPr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	1,5 = 150%</a:t>
              </a:r>
              <a:endParaRPr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1" name="Google Shape;231;p7"/>
            <p:cNvGrpSpPr/>
            <p:nvPr/>
          </p:nvGrpSpPr>
          <p:grpSpPr>
            <a:xfrm>
              <a:off x="4674" y="838"/>
              <a:ext cx="380" cy="406"/>
              <a:chOff x="3027" y="2355"/>
              <a:chExt cx="480" cy="431"/>
            </a:xfrm>
          </p:grpSpPr>
          <p:sp>
            <p:nvSpPr>
              <p:cNvPr id="232" name="Google Shape;232;p7"/>
              <p:cNvSpPr txBox="1"/>
              <p:nvPr/>
            </p:nvSpPr>
            <p:spPr>
              <a:xfrm>
                <a:off x="3027" y="2355"/>
                <a:ext cx="480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hlin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b="1" sz="18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7"/>
              <p:cNvSpPr txBox="1"/>
              <p:nvPr/>
            </p:nvSpPr>
            <p:spPr>
              <a:xfrm>
                <a:off x="3027" y="2541"/>
                <a:ext cx="480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hlin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1" sz="18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34" name="Google Shape;234;p7"/>
              <p:cNvCxnSpPr/>
              <p:nvPr/>
            </p:nvCxnSpPr>
            <p:spPr>
              <a:xfrm>
                <a:off x="3070" y="2563"/>
                <a:ext cx="19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hlink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35" name="Google Shape;235;p7"/>
          <p:cNvSpPr txBox="1"/>
          <p:nvPr/>
        </p:nvSpPr>
        <p:spPr>
          <a:xfrm>
            <a:off x="4805363" y="2341563"/>
            <a:ext cx="1066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96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6" name="Google Shape;236;p7"/>
          <p:cNvGrpSpPr/>
          <p:nvPr/>
        </p:nvGrpSpPr>
        <p:grpSpPr>
          <a:xfrm>
            <a:off x="6400801" y="3852865"/>
            <a:ext cx="3962400" cy="1938338"/>
            <a:chOff x="2976" y="3072"/>
            <a:chExt cx="2496" cy="1221"/>
          </a:xfrm>
        </p:grpSpPr>
        <p:grpSp>
          <p:nvGrpSpPr>
            <p:cNvPr id="237" name="Google Shape;237;p7"/>
            <p:cNvGrpSpPr/>
            <p:nvPr/>
          </p:nvGrpSpPr>
          <p:grpSpPr>
            <a:xfrm>
              <a:off x="4065" y="3387"/>
              <a:ext cx="384" cy="420"/>
              <a:chOff x="3591" y="2331"/>
              <a:chExt cx="486" cy="433"/>
            </a:xfrm>
          </p:grpSpPr>
          <p:sp>
            <p:nvSpPr>
              <p:cNvPr id="238" name="Google Shape;238;p7"/>
              <p:cNvSpPr txBox="1"/>
              <p:nvPr/>
            </p:nvSpPr>
            <p:spPr>
              <a:xfrm>
                <a:off x="3597" y="2331"/>
                <a:ext cx="480" cy="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hlin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b="1" sz="18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7"/>
              <p:cNvSpPr txBox="1"/>
              <p:nvPr/>
            </p:nvSpPr>
            <p:spPr>
              <a:xfrm>
                <a:off x="3591" y="2526"/>
                <a:ext cx="480" cy="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hlin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1" sz="18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0" name="Google Shape;240;p7"/>
              <p:cNvCxnSpPr/>
              <p:nvPr/>
            </p:nvCxnSpPr>
            <p:spPr>
              <a:xfrm>
                <a:off x="3600" y="2544"/>
                <a:ext cx="19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hlink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41" name="Google Shape;241;p7"/>
            <p:cNvSpPr txBox="1"/>
            <p:nvPr/>
          </p:nvSpPr>
          <p:spPr>
            <a:xfrm>
              <a:off x="2976" y="3072"/>
              <a:ext cx="2496" cy="1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b) Thể tích của hình lập phương lớn là:</a:t>
              </a:r>
              <a:endParaRPr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64 ×   	  = 96 (cm</a:t>
              </a:r>
              <a:r>
                <a:rPr baseline="30000"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Đáp số: a) 150%</a:t>
              </a:r>
              <a:endParaRPr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	                b) 96 (cm</a:t>
              </a:r>
              <a:r>
                <a:rPr baseline="30000"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n-US" sz="20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8"/>
          <p:cNvGrpSpPr/>
          <p:nvPr/>
        </p:nvGrpSpPr>
        <p:grpSpPr>
          <a:xfrm>
            <a:off x="7696200" y="1828800"/>
            <a:ext cx="1219200" cy="1219200"/>
            <a:chOff x="4464" y="2208"/>
            <a:chExt cx="768" cy="768"/>
          </a:xfrm>
        </p:grpSpPr>
        <p:sp>
          <p:nvSpPr>
            <p:cNvPr id="247" name="Google Shape;247;p8"/>
            <p:cNvSpPr/>
            <p:nvPr/>
          </p:nvSpPr>
          <p:spPr>
            <a:xfrm>
              <a:off x="4560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4848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4560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4848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4464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4464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4752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4752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cxnSp>
        <p:nvCxnSpPr>
          <p:cNvPr id="255" name="Google Shape;255;p8"/>
          <p:cNvCxnSpPr/>
          <p:nvPr/>
        </p:nvCxnSpPr>
        <p:spPr>
          <a:xfrm>
            <a:off x="7594600" y="3175000"/>
            <a:ext cx="1828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56" name="Google Shape;256;p8"/>
          <p:cNvCxnSpPr/>
          <p:nvPr/>
        </p:nvCxnSpPr>
        <p:spPr>
          <a:xfrm>
            <a:off x="7518400" y="1320800"/>
            <a:ext cx="0" cy="175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57" name="Google Shape;257;p8"/>
          <p:cNvCxnSpPr/>
          <p:nvPr/>
        </p:nvCxnSpPr>
        <p:spPr>
          <a:xfrm>
            <a:off x="7962900" y="838200"/>
            <a:ext cx="9144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58" name="Google Shape;258;p8"/>
          <p:cNvCxnSpPr/>
          <p:nvPr/>
        </p:nvCxnSpPr>
        <p:spPr>
          <a:xfrm flipH="1" rot="10800000">
            <a:off x="9575800" y="2806700"/>
            <a:ext cx="304800" cy="30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59" name="Google Shape;259;p8"/>
          <p:cNvSpPr txBox="1"/>
          <p:nvPr/>
        </p:nvSpPr>
        <p:spPr>
          <a:xfrm>
            <a:off x="8229600" y="3352800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 b="1"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0" name="Google Shape;260;p8"/>
          <p:cNvSpPr txBox="1"/>
          <p:nvPr/>
        </p:nvSpPr>
        <p:spPr>
          <a:xfrm>
            <a:off x="7162800" y="1917700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 b="1"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9677400" y="2895600"/>
            <a:ext cx="609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b="1"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8204200" y="533400"/>
            <a:ext cx="609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b="1"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2209800" y="609600"/>
            <a:ext cx="51816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Bạn Hạnh xếp các hình lập phương nhỏ có cạnh 1cm thành hình bên. Hỏi:</a:t>
            </a:r>
            <a:endParaRPr sz="2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4" name="Google Shape;264;p8"/>
          <p:cNvSpPr txBox="1"/>
          <p:nvPr/>
        </p:nvSpPr>
        <p:spPr>
          <a:xfrm>
            <a:off x="1828800" y="2209800"/>
            <a:ext cx="5410200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Hình bên có bao nhiêu hình lập phương nhỏ?</a:t>
            </a:r>
            <a:endParaRPr sz="2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Nếu sơn các mặt ngoài cả hình bên thì diện tích cần sơn bằng bao nhiêu xăng-ti-mét vuông?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65" name="Google Shape;265;p8"/>
          <p:cNvGrpSpPr/>
          <p:nvPr/>
        </p:nvGrpSpPr>
        <p:grpSpPr>
          <a:xfrm>
            <a:off x="7696200" y="901700"/>
            <a:ext cx="1219200" cy="1219200"/>
            <a:chOff x="4656" y="2448"/>
            <a:chExt cx="768" cy="768"/>
          </a:xfrm>
        </p:grpSpPr>
        <p:sp>
          <p:nvSpPr>
            <p:cNvPr id="266" name="Google Shape;266;p8"/>
            <p:cNvSpPr/>
            <p:nvPr/>
          </p:nvSpPr>
          <p:spPr>
            <a:xfrm>
              <a:off x="4752" y="273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4752" y="244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5040" y="273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4656" y="283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4944" y="283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4656" y="254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5040" y="244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4944" y="254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8610600" y="1828800"/>
            <a:ext cx="1219200" cy="1219200"/>
            <a:chOff x="4464" y="2208"/>
            <a:chExt cx="768" cy="768"/>
          </a:xfrm>
        </p:grpSpPr>
        <p:sp>
          <p:nvSpPr>
            <p:cNvPr id="275" name="Google Shape;275;p8"/>
            <p:cNvSpPr/>
            <p:nvPr/>
          </p:nvSpPr>
          <p:spPr>
            <a:xfrm>
              <a:off x="4560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4848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4560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4848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4464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4464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4752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4752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cxnSp>
        <p:nvCxnSpPr>
          <p:cNvPr id="283" name="Google Shape;283;p8"/>
          <p:cNvCxnSpPr/>
          <p:nvPr/>
        </p:nvCxnSpPr>
        <p:spPr>
          <a:xfrm>
            <a:off x="6477000" y="3124200"/>
            <a:ext cx="0" cy="2819400"/>
          </a:xfrm>
          <a:prstGeom prst="straightConnector1">
            <a:avLst/>
          </a:prstGeom>
          <a:noFill/>
          <a:ln cap="flat" cmpd="sng" w="38100">
            <a:solidFill>
              <a:schemeClr val="hlink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8"/>
          <p:cNvSpPr txBox="1"/>
          <p:nvPr/>
        </p:nvSpPr>
        <p:spPr>
          <a:xfrm>
            <a:off x="1963738" y="474663"/>
            <a:ext cx="87630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Bạn Hạnh xếp các hình lập phương nhỏ có cạnh 1cm thành hình bên. Hỏi: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Hình bên có bao nhiêu hình lập phương nhỏ?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Nếu sơn các mặt ngoài cả hình bên thì diện tích cần sơn bằng bao nhiêu mét vuông?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6500813" y="3352800"/>
            <a:ext cx="4038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Cách 1:</a:t>
            </a:r>
            <a:r>
              <a:rPr b="1" lang="en-US" sz="18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Tách hình bên thành 3 hình lập phương lớn.</a:t>
            </a:r>
            <a:endParaRPr b="1" sz="18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8"/>
          <p:cNvSpPr txBox="1"/>
          <p:nvPr/>
        </p:nvSpPr>
        <p:spPr>
          <a:xfrm>
            <a:off x="6705600" y="2895600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Cách tách hình</a:t>
            </a:r>
            <a:endParaRPr b="1" sz="2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"/>
          <p:cNvSpPr txBox="1"/>
          <p:nvPr/>
        </p:nvSpPr>
        <p:spPr>
          <a:xfrm>
            <a:off x="6500813" y="3227388"/>
            <a:ext cx="41910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a) Áp dụng cách cắt bên ta coi hình đã cho gồm 3 hình lập phương, mỗi hình lập phương đó đều được xếp bởi 8 hình lập phương nhỏ ( có cạnh 1 cm), như vậy hình vẽ bên có tất cả: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8 x 3 = 24 ( hình lập phương nhỏ)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   Đ/S: 24 hình lập phương nhỏ</a:t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8" name="Google Shape;288;p8"/>
          <p:cNvCxnSpPr/>
          <p:nvPr/>
        </p:nvCxnSpPr>
        <p:spPr>
          <a:xfrm>
            <a:off x="4557713" y="1138238"/>
            <a:ext cx="26670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9" name="Google Shape;289;p8"/>
          <p:cNvCxnSpPr/>
          <p:nvPr/>
        </p:nvCxnSpPr>
        <p:spPr>
          <a:xfrm>
            <a:off x="2438400" y="1524000"/>
            <a:ext cx="41910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p8"/>
          <p:cNvCxnSpPr/>
          <p:nvPr/>
        </p:nvCxnSpPr>
        <p:spPr>
          <a:xfrm>
            <a:off x="2362200" y="2009775"/>
            <a:ext cx="25146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" name="Google Shape;291;p8"/>
          <p:cNvCxnSpPr/>
          <p:nvPr/>
        </p:nvCxnSpPr>
        <p:spPr>
          <a:xfrm>
            <a:off x="2438400" y="2667000"/>
            <a:ext cx="4572000" cy="0"/>
          </a:xfrm>
          <a:prstGeom prst="straightConnector1">
            <a:avLst/>
          </a:prstGeom>
          <a:noFill/>
          <a:ln cap="flat" cmpd="dbl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2" name="Google Shape;292;p8"/>
          <p:cNvCxnSpPr/>
          <p:nvPr/>
        </p:nvCxnSpPr>
        <p:spPr>
          <a:xfrm>
            <a:off x="1981200" y="3200400"/>
            <a:ext cx="2667000" cy="0"/>
          </a:xfrm>
          <a:prstGeom prst="straightConnector1">
            <a:avLst/>
          </a:prstGeom>
          <a:noFill/>
          <a:ln cap="flat" cmpd="dbl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3" name="Google Shape;293;p8"/>
          <p:cNvCxnSpPr/>
          <p:nvPr/>
        </p:nvCxnSpPr>
        <p:spPr>
          <a:xfrm>
            <a:off x="2362200" y="3810000"/>
            <a:ext cx="4419600" cy="0"/>
          </a:xfrm>
          <a:prstGeom prst="straightConnector1">
            <a:avLst/>
          </a:prstGeom>
          <a:noFill/>
          <a:ln cap="flat" cmpd="dbl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" name="Google Shape;294;p8"/>
          <p:cNvCxnSpPr/>
          <p:nvPr/>
        </p:nvCxnSpPr>
        <p:spPr>
          <a:xfrm>
            <a:off x="1981200" y="4267200"/>
            <a:ext cx="4876800" cy="0"/>
          </a:xfrm>
          <a:prstGeom prst="straightConnector1">
            <a:avLst/>
          </a:prstGeom>
          <a:noFill/>
          <a:ln cap="flat" cmpd="dbl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5" name="Google Shape;295;p8"/>
          <p:cNvCxnSpPr/>
          <p:nvPr/>
        </p:nvCxnSpPr>
        <p:spPr>
          <a:xfrm>
            <a:off x="1981200" y="4724400"/>
            <a:ext cx="4572000" cy="0"/>
          </a:xfrm>
          <a:prstGeom prst="straightConnector1">
            <a:avLst/>
          </a:prstGeom>
          <a:noFill/>
          <a:ln cap="flat" cmpd="dbl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6" name="Google Shape;296;p8"/>
          <p:cNvCxnSpPr/>
          <p:nvPr/>
        </p:nvCxnSpPr>
        <p:spPr>
          <a:xfrm>
            <a:off x="1981200" y="5181600"/>
            <a:ext cx="1066800" cy="0"/>
          </a:xfrm>
          <a:prstGeom prst="straightConnector1">
            <a:avLst/>
          </a:prstGeom>
          <a:noFill/>
          <a:ln cap="flat" cmpd="dbl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8"/>
          <p:cNvCxnSpPr/>
          <p:nvPr/>
        </p:nvCxnSpPr>
        <p:spPr>
          <a:xfrm>
            <a:off x="3962400" y="914400"/>
            <a:ext cx="57912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8" name="Google Shape;298;p8"/>
          <p:cNvCxnSpPr/>
          <p:nvPr/>
        </p:nvCxnSpPr>
        <p:spPr>
          <a:xfrm>
            <a:off x="2133600" y="1295400"/>
            <a:ext cx="19050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9" name="Google Shape;299;p8"/>
          <p:cNvCxnSpPr/>
          <p:nvPr/>
        </p:nvCxnSpPr>
        <p:spPr>
          <a:xfrm>
            <a:off x="2514600" y="1828800"/>
            <a:ext cx="6172200" cy="0"/>
          </a:xfrm>
          <a:prstGeom prst="straightConnector1">
            <a:avLst/>
          </a:prstGeom>
          <a:noFill/>
          <a:ln cap="flat" cmpd="dbl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0" name="Google Shape;300;p8"/>
          <p:cNvCxnSpPr/>
          <p:nvPr/>
        </p:nvCxnSpPr>
        <p:spPr>
          <a:xfrm>
            <a:off x="2438400" y="2405063"/>
            <a:ext cx="7848600" cy="0"/>
          </a:xfrm>
          <a:prstGeom prst="straightConnector1">
            <a:avLst/>
          </a:prstGeom>
          <a:noFill/>
          <a:ln cap="flat" cmpd="dbl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p8"/>
          <p:cNvCxnSpPr/>
          <p:nvPr/>
        </p:nvCxnSpPr>
        <p:spPr>
          <a:xfrm>
            <a:off x="1981200" y="2819400"/>
            <a:ext cx="3886200" cy="0"/>
          </a:xfrm>
          <a:prstGeom prst="straightConnector1">
            <a:avLst/>
          </a:prstGeom>
          <a:noFill/>
          <a:ln cap="flat" cmpd="dbl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"/>
          <p:cNvSpPr txBox="1"/>
          <p:nvPr/>
        </p:nvSpPr>
        <p:spPr>
          <a:xfrm>
            <a:off x="1905000" y="457200"/>
            <a:ext cx="8763000" cy="23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Bạn Hạnh xếp các hình lập phương nhỏ có cạnh 1cm thành hình bên. Hỏi:</a:t>
            </a:r>
            <a:endParaRPr sz="2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125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 Hình bên có bao nhiêu hình lập phương nhỏ?</a:t>
            </a:r>
            <a:endParaRPr sz="2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125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 Nếu sơn các mặt ngoài cả hình bên thì diện tích cần sơn bằng bao nhiêu xăng ti mét vuông?</a:t>
            </a:r>
            <a:endParaRPr sz="2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7" name="Google Shape;307;p9"/>
          <p:cNvSpPr txBox="1"/>
          <p:nvPr/>
        </p:nvSpPr>
        <p:spPr>
          <a:xfrm>
            <a:off x="6705600" y="2895600"/>
            <a:ext cx="2895600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Cách tách hình</a:t>
            </a:r>
            <a:endParaRPr b="1" sz="25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9"/>
          <p:cNvCxnSpPr/>
          <p:nvPr/>
        </p:nvCxnSpPr>
        <p:spPr>
          <a:xfrm>
            <a:off x="6096000" y="3162300"/>
            <a:ext cx="0" cy="2819400"/>
          </a:xfrm>
          <a:prstGeom prst="straightConnector1">
            <a:avLst/>
          </a:prstGeom>
          <a:noFill/>
          <a:ln cap="flat" cmpd="sng" w="38100">
            <a:solidFill>
              <a:schemeClr val="hlink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9" name="Google Shape;309;p9"/>
          <p:cNvGrpSpPr/>
          <p:nvPr/>
        </p:nvGrpSpPr>
        <p:grpSpPr>
          <a:xfrm>
            <a:off x="2971800" y="4724400"/>
            <a:ext cx="1219200" cy="1219200"/>
            <a:chOff x="4464" y="2208"/>
            <a:chExt cx="768" cy="768"/>
          </a:xfrm>
        </p:grpSpPr>
        <p:sp>
          <p:nvSpPr>
            <p:cNvPr id="310" name="Google Shape;310;p9"/>
            <p:cNvSpPr/>
            <p:nvPr/>
          </p:nvSpPr>
          <p:spPr>
            <a:xfrm>
              <a:off x="4560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848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560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4848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464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464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4752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4752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18" name="Google Shape;318;p9"/>
          <p:cNvGrpSpPr/>
          <p:nvPr/>
        </p:nvGrpSpPr>
        <p:grpSpPr>
          <a:xfrm>
            <a:off x="2971800" y="3810000"/>
            <a:ext cx="1219200" cy="1219200"/>
            <a:chOff x="4656" y="2448"/>
            <a:chExt cx="768" cy="768"/>
          </a:xfrm>
        </p:grpSpPr>
        <p:sp>
          <p:nvSpPr>
            <p:cNvPr id="319" name="Google Shape;319;p9"/>
            <p:cNvSpPr/>
            <p:nvPr/>
          </p:nvSpPr>
          <p:spPr>
            <a:xfrm>
              <a:off x="4752" y="273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4752" y="244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5040" y="273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4656" y="283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4944" y="283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4656" y="254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5040" y="244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4944" y="254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27" name="Google Shape;327;p9"/>
          <p:cNvGrpSpPr/>
          <p:nvPr/>
        </p:nvGrpSpPr>
        <p:grpSpPr>
          <a:xfrm>
            <a:off x="3886200" y="4724400"/>
            <a:ext cx="1219200" cy="1219200"/>
            <a:chOff x="4464" y="2208"/>
            <a:chExt cx="768" cy="768"/>
          </a:xfrm>
        </p:grpSpPr>
        <p:sp>
          <p:nvSpPr>
            <p:cNvPr id="328" name="Google Shape;328;p9"/>
            <p:cNvSpPr/>
            <p:nvPr/>
          </p:nvSpPr>
          <p:spPr>
            <a:xfrm>
              <a:off x="4560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4848" y="2496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4560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4848" y="2208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4464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4464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4752" y="2592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4752" y="2304"/>
              <a:ext cx="384" cy="384"/>
            </a:xfrm>
            <a:prstGeom prst="cube">
              <a:avLst>
                <a:gd fmla="val 25000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cxnSp>
        <p:nvCxnSpPr>
          <p:cNvPr id="336" name="Google Shape;336;p9"/>
          <p:cNvCxnSpPr/>
          <p:nvPr/>
        </p:nvCxnSpPr>
        <p:spPr>
          <a:xfrm>
            <a:off x="3886200" y="5029200"/>
            <a:ext cx="0" cy="914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7" name="Google Shape;337;p9"/>
          <p:cNvSpPr txBox="1"/>
          <p:nvPr/>
        </p:nvSpPr>
        <p:spPr>
          <a:xfrm>
            <a:off x="6286500" y="3640138"/>
            <a:ext cx="4191000" cy="22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Cách 2:</a:t>
            </a:r>
            <a:r>
              <a:rPr lang="en-US" sz="28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Tách hình bên bằng cách chia thành 2 hình nhỏ, 1 hình lập phương và một hình hộp chữ nhật.</a:t>
            </a:r>
            <a:endParaRPr sz="28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2022-02-24T12:58:00Z</dcterms:created>
  <dc:creator>MO DOP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7D9870C322E94048AD1F6BEEA814608E</vt:lpwstr>
  </property>
  <property fmtid="{D5CDD505-2E9C-101B-9397-08002B2CF9AE}" pid="3" name="KSOProductBuildVer">
    <vt:lpwstr>1033-11.2.0.10463</vt:lpwstr>
  </property>
</Properties>
</file>