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0" r:id="rId3"/>
    <p:sldMasterId id="2147483692" r:id="rId4"/>
    <p:sldMasterId id="2147483704" r:id="rId5"/>
    <p:sldMasterId id="2147483716" r:id="rId6"/>
  </p:sldMasterIdLst>
  <p:notesMasterIdLst>
    <p:notesMasterId r:id="rId18"/>
  </p:notesMasterIdLst>
  <p:sldIdLst>
    <p:sldId id="265" r:id="rId7"/>
    <p:sldId id="2007577153" r:id="rId8"/>
    <p:sldId id="2007577154" r:id="rId9"/>
    <p:sldId id="2007577155" r:id="rId10"/>
    <p:sldId id="2007577106" r:id="rId11"/>
    <p:sldId id="538" r:id="rId12"/>
    <p:sldId id="328" r:id="rId13"/>
    <p:sldId id="2007577156" r:id="rId14"/>
    <p:sldId id="2007577113" r:id="rId15"/>
    <p:sldId id="2007577157" r:id="rId16"/>
    <p:sldId id="28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0262" autoAdjust="0"/>
  </p:normalViewPr>
  <p:slideViewPr>
    <p:cSldViewPr snapToGrid="0">
      <p:cViewPr varScale="1">
        <p:scale>
          <a:sx n="68" d="100"/>
          <a:sy n="68" d="100"/>
        </p:scale>
        <p:origin x="448" y="3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2B754-537F-45EE-9ECC-19C0AA0BC674}" type="datetimeFigureOut">
              <a:rPr lang="en-US" smtClean="0"/>
              <a:t>6/11/2022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AEEAC-A112-4021-AAFA-E7E2F8708D81}" type="slidenum">
              <a:rPr lang="en-US" smtClean="0"/>
              <a:t>‹#›</a:t>
            </a:fld>
            <a:endParaRPr lang="en-US"/>
          </a:p>
        </p:txBody>
      </p:sp>
    </p:spTree>
    <p:extLst>
      <p:ext uri="{BB962C8B-B14F-4D97-AF65-F5344CB8AC3E}">
        <p14:creationId xmlns:p14="http://schemas.microsoft.com/office/powerpoint/2010/main" val="115446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tranthao121004@gmail.com</a:t>
            </a:r>
          </a:p>
        </p:txBody>
      </p:sp>
      <p:sp>
        <p:nvSpPr>
          <p:cNvPr id="4" name="Slide Number Placeholder 3"/>
          <p:cNvSpPr>
            <a:spLocks noGrp="1"/>
          </p:cNvSpPr>
          <p:nvPr>
            <p:ph type="sldNum" sz="quarter" idx="5"/>
          </p:nvPr>
        </p:nvSpPr>
        <p:spPr/>
        <p:txBody>
          <a:bodyPr/>
          <a:lstStyle/>
          <a:p>
            <a:fld id="{43EAEEAC-A112-4021-AAFA-E7E2F8708D81}" type="slidenum">
              <a:rPr lang="en-US" smtClean="0"/>
              <a:t>1</a:t>
            </a:fld>
            <a:endParaRPr lang="en-US"/>
          </a:p>
        </p:txBody>
      </p:sp>
    </p:spTree>
    <p:extLst>
      <p:ext uri="{BB962C8B-B14F-4D97-AF65-F5344CB8AC3E}">
        <p14:creationId xmlns:p14="http://schemas.microsoft.com/office/powerpoint/2010/main" val="3713929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69119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924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4170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tranthao121004@gmail.com</a:t>
            </a:r>
          </a:p>
        </p:txBody>
      </p:sp>
      <p:sp>
        <p:nvSpPr>
          <p:cNvPr id="4" name="Slide Number Placeholder 3"/>
          <p:cNvSpPr>
            <a:spLocks noGrp="1"/>
          </p:cNvSpPr>
          <p:nvPr>
            <p:ph type="sldNum" sz="quarter" idx="5"/>
          </p:nvPr>
        </p:nvSpPr>
        <p:spPr/>
        <p:txBody>
          <a:bodyPr/>
          <a:lstStyle/>
          <a:p>
            <a:fld id="{43EAEEAC-A112-4021-AAFA-E7E2F8708D81}" type="slidenum">
              <a:rPr lang="en-US" smtClean="0"/>
              <a:t>6</a:t>
            </a:fld>
            <a:endParaRPr lang="en-US"/>
          </a:p>
        </p:txBody>
      </p:sp>
    </p:spTree>
    <p:extLst>
      <p:ext uri="{BB962C8B-B14F-4D97-AF65-F5344CB8AC3E}">
        <p14:creationId xmlns:p14="http://schemas.microsoft.com/office/powerpoint/2010/main" val="196335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bơi</a:t>
            </a:r>
            <a:r>
              <a:rPr lang="en-US" dirty="0"/>
              <a:t>: </a:t>
            </a:r>
            <a:r>
              <a:rPr lang="en-US" dirty="0" err="1"/>
              <a:t>Hương</a:t>
            </a:r>
            <a:r>
              <a:rPr lang="en-US" dirty="0"/>
              <a:t> </a:t>
            </a:r>
            <a:r>
              <a:rPr lang="en-US" dirty="0" err="1"/>
              <a:t>Thảo</a:t>
            </a:r>
            <a:r>
              <a:rPr lang="en-US" dirty="0"/>
              <a:t>: tranthao121004@gmail.com</a:t>
            </a:r>
          </a:p>
        </p:txBody>
      </p:sp>
      <p:sp>
        <p:nvSpPr>
          <p:cNvPr id="4" name="Slide Number Placeholder 3"/>
          <p:cNvSpPr>
            <a:spLocks noGrp="1"/>
          </p:cNvSpPr>
          <p:nvPr>
            <p:ph type="sldNum" sz="quarter" idx="5"/>
          </p:nvPr>
        </p:nvSpPr>
        <p:spPr/>
        <p:txBody>
          <a:bodyPr/>
          <a:lstStyle/>
          <a:p>
            <a:fld id="{43EAEEAC-A112-4021-AAFA-E7E2F8708D81}" type="slidenum">
              <a:rPr lang="en-US" smtClean="0"/>
              <a:t>7</a:t>
            </a:fld>
            <a:endParaRPr lang="en-US"/>
          </a:p>
        </p:txBody>
      </p:sp>
    </p:spTree>
    <p:extLst>
      <p:ext uri="{BB962C8B-B14F-4D97-AF65-F5344CB8AC3E}">
        <p14:creationId xmlns:p14="http://schemas.microsoft.com/office/powerpoint/2010/main" val="4022067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F3D62-5CA3-4AA5-A388-638F619970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979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tranthao121004@gmail.com</a:t>
            </a:r>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904378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5840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4593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73543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47053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6187164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48783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201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928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30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6/11/2022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53758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290586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04327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654365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82427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81381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118073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30509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457208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174204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511934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13578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445895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99550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9512174"/>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30839570"/>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16041655"/>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4095022"/>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4984626"/>
      </p:ext>
    </p:extLst>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83518423"/>
      </p:ext>
    </p:extLst>
  </p:cSld>
  <p:clrMapOvr>
    <a:masterClrMapping/>
  </p:clrMapOvr>
  <p:transition spd="slow" advClick="0" advTm="1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9774033"/>
      </p:ext>
    </p:extLst>
  </p:cSld>
  <p:clrMapOvr>
    <a:masterClrMapping/>
  </p:clrMapOvr>
  <p:transition spd="slow" advClick="0" advTm="1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04818352"/>
      </p:ext>
    </p:extLst>
  </p:cSld>
  <p:clrMapOvr>
    <a:masterClrMapping/>
  </p:clrMapOvr>
  <p:transition spd="slow" advClick="0" advTm="1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33206721"/>
      </p:ext>
    </p:extLst>
  </p:cSld>
  <p:clrMapOvr>
    <a:masterClrMapping/>
  </p:clrMapOvr>
  <p:transition spd="slow" advClick="0" advTm="1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9717039"/>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764190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2022/6/11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95121"/>
      </p:ext>
    </p:extLst>
  </p:cSld>
  <p:clrMapOvr>
    <a:masterClrMapping/>
  </p:clrMapOvr>
  <p:transition spd="slow" advClick="0" advTm="1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38989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3767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408762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39830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94505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146551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855304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587450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52707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6/11/2022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798933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695177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460634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17075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6/11/2022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4944278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6/11/2022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70416696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11834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
        <p:nvSpPr>
          <p:cNvPr id="4" name="灯片编号占位符 3">
            <a:extLst>
              <a:ext uri="{FF2B5EF4-FFF2-40B4-BE49-F238E27FC236}">
                <a16:creationId xmlns:a16="http://schemas.microsoft.com/office/drawing/2014/main" id="{099ACD75-3E37-43B8-BE5F-B9F086C8C167}"/>
              </a:ext>
            </a:extLst>
          </p:cNvPr>
          <p:cNvSpPr txBox="1">
            <a:spLocks/>
          </p:cNvSpPr>
          <p:nvPr userDrawn="1"/>
        </p:nvSpPr>
        <p:spPr>
          <a:xfrm>
            <a:off x="10345270" y="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200823310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6/11/2022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59650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6/11/2022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94781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57333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6402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4.jpe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6.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6/11/2022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6060166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3555338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104532169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2022/6/11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3">
            <a:extLst>
              <a:ext uri="{FF2B5EF4-FFF2-40B4-BE49-F238E27FC236}">
                <a16:creationId xmlns:a16="http://schemas.microsoft.com/office/drawing/2014/main" id="{099ACD75-3E37-43B8-BE5F-B9F086C8C167}"/>
              </a:ext>
            </a:extLst>
          </p:cNvPr>
          <p:cNvSpPr txBox="1">
            <a:spLocks/>
          </p:cNvSpPr>
          <p:nvPr userDrawn="1"/>
        </p:nvSpPr>
        <p:spPr>
          <a:xfrm>
            <a:off x="10158046" y="-4603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latin typeface="Arial" panose="020B0604020202020204" pitchFamily="34" charset="0"/>
                <a:cs typeface="Arial" panose="020B0604020202020204" pitchFamily="34" charset="0"/>
              </a:rPr>
              <a:t>Design by: </a:t>
            </a:r>
            <a:r>
              <a:rPr lang="en-US" altLang="zh-CN" sz="1200" dirty="0" err="1">
                <a:latin typeface="Arial" panose="020B0604020202020204" pitchFamily="34" charset="0"/>
                <a:cs typeface="Arial" panose="020B0604020202020204" pitchFamily="34" charset="0"/>
              </a:rPr>
              <a:t>Hương</a:t>
            </a:r>
            <a:r>
              <a:rPr lang="en-US" altLang="zh-CN" sz="1200" dirty="0">
                <a:latin typeface="Arial" panose="020B0604020202020204" pitchFamily="34" charset="0"/>
                <a:cs typeface="Arial" panose="020B0604020202020204" pitchFamily="34" charset="0"/>
              </a:rPr>
              <a:t> </a:t>
            </a:r>
            <a:r>
              <a:rPr lang="en-US" altLang="zh-CN" sz="1200" dirty="0" err="1">
                <a:latin typeface="Arial" panose="020B0604020202020204" pitchFamily="34" charset="0"/>
                <a:cs typeface="Arial" panose="020B0604020202020204" pitchFamily="34" charset="0"/>
              </a:rPr>
              <a:t>Thảo</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51807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6/11/2022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6704715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14641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55.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27413" y="2483915"/>
              <a:ext cx="5121462" cy="84857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Ôn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sp>
        <p:nvSpPr>
          <p:cNvPr id="15" name="TextBox 14"/>
          <p:cNvSpPr txBox="1"/>
          <p:nvPr/>
        </p:nvSpPr>
        <p:spPr>
          <a:xfrm>
            <a:off x="2745105" y="378460"/>
            <a:ext cx="7770495" cy="58472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 TIỂU HỌC NGỌC THỤY</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27</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6" name="Thought Bubble: Cloud 5">
            <a:extLst>
              <a:ext uri="{FF2B5EF4-FFF2-40B4-BE49-F238E27FC236}">
                <a16:creationId xmlns:a16="http://schemas.microsoft.com/office/drawing/2014/main" id="{BF3E3577-B85D-41BE-934A-3E5A7188D767}"/>
              </a:ext>
            </a:extLst>
          </p:cNvPr>
          <p:cNvSpPr/>
          <p:nvPr/>
        </p:nvSpPr>
        <p:spPr>
          <a:xfrm>
            <a:off x="3922485" y="589549"/>
            <a:ext cx="6178859"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 nay em được ôn lại những kiến thức nào?</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hought Bubble: Cloud 6">
            <a:extLst>
              <a:ext uri="{FF2B5EF4-FFF2-40B4-BE49-F238E27FC236}">
                <a16:creationId xmlns:a16="http://schemas.microsoft.com/office/drawing/2014/main" id="{1FEFA608-B261-4936-86EB-83ACE6DBA845}"/>
              </a:ext>
            </a:extLst>
          </p:cNvPr>
          <p:cNvSpPr/>
          <p:nvPr/>
        </p:nvSpPr>
        <p:spPr>
          <a:xfrm>
            <a:off x="3945838" y="248248"/>
            <a:ext cx="7813771" cy="2261035"/>
          </a:xfrm>
          <a:prstGeom prst="cloudCallout">
            <a:avLst>
              <a:gd name="adj1" fmla="val -60612"/>
              <a:gd name="adj2" fmla="val 879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rèn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3315589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Hẹn</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gặp</a:t>
            </a: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lại</a:t>
            </a:r>
            <a:endPar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endParaRPr>
          </a:p>
        </p:txBody>
      </p:sp>
    </p:spTree>
    <p:extLst>
      <p:ext uri="{BB962C8B-B14F-4D97-AF65-F5344CB8AC3E}">
        <p14:creationId xmlns:p14="http://schemas.microsoft.com/office/powerpoint/2010/main" val="2551289415"/>
      </p:ext>
    </p:extLst>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572116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30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8000" b="1" i="0" u="none" strike="noStrike" kern="1200" cap="none" spc="30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7 + 8</a:t>
              </a:r>
              <a:endParaRPr kumimoji="0" lang="zh-CN" altLang="en-US" sz="8000" b="1" i="0" u="none" strike="noStrike" kern="1200" cap="none" spc="30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30220994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60871" y="2791972"/>
              <a:ext cx="2345385" cy="170297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Khởi</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động</a:t>
              </a:r>
              <a:endParaRPr kumimoji="0" lang="zh-CN" altLang="en-US"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3140659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ắng Sớm">
            <a:hlinkClick r:id="" action="ppaction://media"/>
            <a:extLst>
              <a:ext uri="{FF2B5EF4-FFF2-40B4-BE49-F238E27FC236}">
                <a16:creationId xmlns:a16="http://schemas.microsoft.com/office/drawing/2014/main" id="{176686AF-2411-41BF-801E-2AAE1CCE9F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3070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8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89203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Nghe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viết</a:t>
              </a:r>
              <a:endParaRPr kumimoji="0" lang="zh-CN" altLang="en-US"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1371974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1015866"/>
            <a:ext cx="97326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HP001 4 hang 1 ô ly" panose="020B0603050302020204" charset="0"/>
                <a:cs typeface="HP001 4 hang 1 ô ly" panose="020B0603050302020204" charset="0"/>
              </a:rPr>
              <a:t>Cánh</a:t>
            </a:r>
            <a:r>
              <a:rPr kumimoji="0" lang="en-US" sz="3600" b="1" i="0" u="none" strike="noStrike" kern="1200" cap="none" spc="0" normalizeH="0" baseline="0" noProof="0" dirty="0">
                <a:ln>
                  <a:noFill/>
                </a:ln>
                <a:solidFill>
                  <a:srgbClr val="FF0000"/>
                </a:solidFill>
                <a:effectLst/>
                <a:uLnTx/>
                <a:uFillTx/>
                <a:latin typeface="HP001 4 hang 1 ô ly" panose="020B0603050302020204" charset="0"/>
                <a:cs typeface="HP001 4 hang 1 ô ly" panose="020B0603050302020204" charset="0"/>
              </a:rPr>
              <a:t> cam </a:t>
            </a:r>
            <a:r>
              <a:rPr kumimoji="0" lang="en-US" sz="3600" b="1" i="0" u="none" strike="noStrike" kern="1200" cap="none" spc="0" normalizeH="0" baseline="0" noProof="0" dirty="0" err="1">
                <a:ln>
                  <a:noFill/>
                </a:ln>
                <a:solidFill>
                  <a:srgbClr val="FF0000"/>
                </a:solidFill>
                <a:effectLst/>
                <a:uLnTx/>
                <a:uFillTx/>
                <a:latin typeface="HP001 4 hang 1 ô ly" panose="020B0603050302020204" charset="0"/>
                <a:cs typeface="HP001 4 hang 1 ô ly" panose="020B0603050302020204" charset="0"/>
              </a:rPr>
              <a:t>lạc</a:t>
            </a:r>
            <a:r>
              <a:rPr kumimoji="0" lang="en-US" sz="3600" b="1" i="0" u="none" strike="noStrike" kern="1200" cap="none" spc="0" normalizeH="0" baseline="0" noProof="0" dirty="0">
                <a:ln>
                  <a:noFill/>
                </a:ln>
                <a:solidFill>
                  <a:srgbClr val="FF0000"/>
                </a:solidFill>
                <a:effectLst/>
                <a:uLnTx/>
                <a:uFillTx/>
                <a:latin typeface="HP001 4 hang 1 ô ly" panose="020B0603050302020204" charset="0"/>
                <a:cs typeface="HP001 4 hang 1 ô ly" panose="020B0603050302020204" charset="0"/>
              </a:rPr>
              <a:t> </a:t>
            </a:r>
            <a:r>
              <a:rPr kumimoji="0" lang="en-US" sz="3600" b="1" i="0" u="none" strike="noStrike" kern="1200" cap="none" spc="0" normalizeH="0" baseline="0" noProof="0" dirty="0" err="1">
                <a:ln>
                  <a:noFill/>
                </a:ln>
                <a:solidFill>
                  <a:srgbClr val="FF0000"/>
                </a:solidFill>
                <a:effectLst/>
                <a:uLnTx/>
                <a:uFillTx/>
                <a:latin typeface="HP001 4 hang 1 ô ly" panose="020B0603050302020204" charset="0"/>
                <a:cs typeface="HP001 4 hang 1 ô ly" panose="020B0603050302020204" charset="0"/>
              </a:rPr>
              <a:t>mẹ</a:t>
            </a:r>
            <a:endParaRPr kumimoji="0" lang="en-US" sz="3600" b="1" i="0" u="none" strike="noStrike" kern="1200" cap="none" spc="0" normalizeH="0" baseline="0" noProof="0" dirty="0">
              <a:ln>
                <a:noFill/>
              </a:ln>
              <a:solidFill>
                <a:srgbClr val="FF0000"/>
              </a:solidFill>
              <a:effectLst/>
              <a:uLnTx/>
              <a:uFillTx/>
              <a:latin typeface="HP001 4 hang 1 ô ly" panose="020B0603050302020204" charset="0"/>
              <a:cs typeface="HP001 4 hang 1 ô ly" panose="020B0603050302020204" charset="0"/>
            </a:endParaRPr>
          </a:p>
        </p:txBody>
      </p:sp>
      <p:sp>
        <p:nvSpPr>
          <p:cNvPr id="4" name="Text Box 1">
            <a:extLst>
              <a:ext uri="{FF2B5EF4-FFF2-40B4-BE49-F238E27FC236}">
                <a16:creationId xmlns:a16="http://schemas.microsoft.com/office/drawing/2014/main" id="{6FD4C06C-7E1A-48A9-9808-D97045BF4B64}"/>
              </a:ext>
            </a:extLst>
          </p:cNvPr>
          <p:cNvSpPr txBox="1"/>
          <p:nvPr/>
        </p:nvSpPr>
        <p:spPr>
          <a:xfrm>
            <a:off x="1052467" y="2316839"/>
            <a:ext cx="523491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Bọ dừa dừng nấu cơm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Cào cào ngưng giã gạo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Xén tóc thôi cắt 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Đều bảo nhau đi tìm</a:t>
            </a:r>
          </a:p>
        </p:txBody>
      </p:sp>
      <p:sp>
        <p:nvSpPr>
          <p:cNvPr id="5" name="Text Box 1">
            <a:extLst>
              <a:ext uri="{FF2B5EF4-FFF2-40B4-BE49-F238E27FC236}">
                <a16:creationId xmlns:a16="http://schemas.microsoft.com/office/drawing/2014/main" id="{55185E64-9BFC-4737-9F25-C9ADC791966B}"/>
              </a:ext>
            </a:extLst>
          </p:cNvPr>
          <p:cNvSpPr txBox="1"/>
          <p:nvPr/>
        </p:nvSpPr>
        <p:spPr>
          <a:xfrm>
            <a:off x="6095999" y="2274838"/>
            <a:ext cx="523491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Khu vườn hoang lặng 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Bỗng ǟâm ǟan khắp lối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Có điều ai cũng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HP001 4 hang 1 ô ly" panose="020B0603050302020204" charset="0"/>
                <a:cs typeface="HP001 4 hang 1 ô ly" panose="020B0603050302020204" charset="0"/>
              </a:rPr>
              <a:t>Cánh cam về nhà tôi.</a:t>
            </a:r>
          </a:p>
        </p:txBody>
      </p:sp>
      <p:sp>
        <p:nvSpPr>
          <p:cNvPr id="6" name="Cloud 5">
            <a:extLst>
              <a:ext uri="{FF2B5EF4-FFF2-40B4-BE49-F238E27FC236}">
                <a16:creationId xmlns:a16="http://schemas.microsoft.com/office/drawing/2014/main" id="{82503EFB-CD91-4CC0-9CF1-DD927375098D}"/>
              </a:ext>
            </a:extLst>
          </p:cNvPr>
          <p:cNvSpPr/>
          <p:nvPr/>
        </p:nvSpPr>
        <p:spPr>
          <a:xfrm>
            <a:off x="3349256" y="4550736"/>
            <a:ext cx="5762846" cy="181816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Arial"/>
                <a:cs typeface="+mn-cs"/>
              </a:rPr>
              <a:t>Đoạn thơ có những chữ nào được viết hoa?</a:t>
            </a:r>
            <a:endParaRPr kumimoji="0" lang="en-US" sz="3200" b="0" i="0" u="none" strike="noStrike" kern="1200" cap="none" spc="0" normalizeH="0" baseline="0" noProof="0" dirty="0">
              <a:ln>
                <a:noFill/>
              </a:ln>
              <a:solidFill>
                <a:srgbClr val="FFFFFF"/>
              </a:solidFill>
              <a:effectLst/>
              <a:uLnTx/>
              <a:uFillTx/>
              <a:latin typeface="Arial"/>
              <a:cs typeface="+mn-cs"/>
            </a:endParaRPr>
          </a:p>
        </p:txBody>
      </p:sp>
      <p:cxnSp>
        <p:nvCxnSpPr>
          <p:cNvPr id="8" name="Straight Connector 7">
            <a:extLst>
              <a:ext uri="{FF2B5EF4-FFF2-40B4-BE49-F238E27FC236}">
                <a16:creationId xmlns:a16="http://schemas.microsoft.com/office/drawing/2014/main" id="{4B4FD3B9-10F9-498A-BE2B-5A8D99A31040}"/>
              </a:ext>
            </a:extLst>
          </p:cNvPr>
          <p:cNvCxnSpPr>
            <a:cxnSpLocks/>
          </p:cNvCxnSpPr>
          <p:nvPr/>
        </p:nvCxnSpPr>
        <p:spPr>
          <a:xfrm>
            <a:off x="1229677" y="2690037"/>
            <a:ext cx="280146"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505B3543-1B57-4EC0-9F32-2EE1307C0022}"/>
              </a:ext>
            </a:extLst>
          </p:cNvPr>
          <p:cNvCxnSpPr>
            <a:cxnSpLocks/>
          </p:cNvCxnSpPr>
          <p:nvPr/>
        </p:nvCxnSpPr>
        <p:spPr>
          <a:xfrm>
            <a:off x="1229677" y="3189767"/>
            <a:ext cx="280146"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9845F473-9F0A-46A3-875A-16DD21614FA3}"/>
              </a:ext>
            </a:extLst>
          </p:cNvPr>
          <p:cNvCxnSpPr>
            <a:cxnSpLocks/>
          </p:cNvCxnSpPr>
          <p:nvPr/>
        </p:nvCxnSpPr>
        <p:spPr>
          <a:xfrm>
            <a:off x="1089604" y="3678865"/>
            <a:ext cx="42021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21E89608-92B5-4309-9C78-D6941D18640E}"/>
              </a:ext>
            </a:extLst>
          </p:cNvPr>
          <p:cNvCxnSpPr>
            <a:cxnSpLocks/>
          </p:cNvCxnSpPr>
          <p:nvPr/>
        </p:nvCxnSpPr>
        <p:spPr>
          <a:xfrm>
            <a:off x="1089604" y="4157330"/>
            <a:ext cx="42021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FACB9CC-DC31-4459-B1C1-4B36A05A6804}"/>
              </a:ext>
            </a:extLst>
          </p:cNvPr>
          <p:cNvCxnSpPr>
            <a:cxnSpLocks/>
          </p:cNvCxnSpPr>
          <p:nvPr/>
        </p:nvCxnSpPr>
        <p:spPr>
          <a:xfrm>
            <a:off x="6193232" y="3168501"/>
            <a:ext cx="42021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3040B215-B55B-4511-AABB-A733C647FCE1}"/>
              </a:ext>
            </a:extLst>
          </p:cNvPr>
          <p:cNvCxnSpPr>
            <a:cxnSpLocks/>
          </p:cNvCxnSpPr>
          <p:nvPr/>
        </p:nvCxnSpPr>
        <p:spPr>
          <a:xfrm>
            <a:off x="6193232" y="3604436"/>
            <a:ext cx="42021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DD279740-9B2F-4288-AAAB-CF0429B00061}"/>
              </a:ext>
            </a:extLst>
          </p:cNvPr>
          <p:cNvCxnSpPr>
            <a:cxnSpLocks/>
          </p:cNvCxnSpPr>
          <p:nvPr/>
        </p:nvCxnSpPr>
        <p:spPr>
          <a:xfrm>
            <a:off x="6193232" y="4157330"/>
            <a:ext cx="420219"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19" name="Cloud 18">
            <a:extLst>
              <a:ext uri="{FF2B5EF4-FFF2-40B4-BE49-F238E27FC236}">
                <a16:creationId xmlns:a16="http://schemas.microsoft.com/office/drawing/2014/main" id="{ACFDCF3A-F88F-45E0-A622-D247E5974D99}"/>
              </a:ext>
            </a:extLst>
          </p:cNvPr>
          <p:cNvSpPr/>
          <p:nvPr/>
        </p:nvSpPr>
        <p:spPr>
          <a:xfrm>
            <a:off x="3405962" y="4550736"/>
            <a:ext cx="5762846" cy="181816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Arial"/>
                <a:cs typeface="+mn-cs"/>
              </a:rPr>
              <a:t>Luyện</a:t>
            </a:r>
            <a:r>
              <a:rPr kumimoji="0" lang="en-US" sz="3200" b="0" i="0" u="none" strike="noStrike" kern="1200" cap="none" spc="0" normalizeH="0" baseline="0" noProof="0" dirty="0">
                <a:ln>
                  <a:noFill/>
                </a:ln>
                <a:solidFill>
                  <a:srgbClr val="FFFFFF"/>
                </a:solidFill>
                <a:effectLst/>
                <a:uLnTx/>
                <a:uFillTx/>
                <a:latin typeface="Arial"/>
                <a:cs typeface="+mn-cs"/>
              </a:rPr>
              <a:t> </a:t>
            </a:r>
            <a:r>
              <a:rPr kumimoji="0" lang="en-US" sz="3200" b="0" i="0" u="none" strike="noStrike" kern="1200" cap="none" spc="0" normalizeH="0" baseline="0" noProof="0" dirty="0" err="1">
                <a:ln>
                  <a:noFill/>
                </a:ln>
                <a:solidFill>
                  <a:srgbClr val="FFFFFF"/>
                </a:solidFill>
                <a:effectLst/>
                <a:uLnTx/>
                <a:uFillTx/>
                <a:latin typeface="Arial"/>
                <a:cs typeface="+mn-cs"/>
              </a:rPr>
              <a:t>viết</a:t>
            </a:r>
            <a:r>
              <a:rPr kumimoji="0" lang="en-US" sz="3200" b="0" i="0" u="none" strike="noStrike" kern="1200" cap="none" spc="0" normalizeH="0" baseline="0" noProof="0" dirty="0">
                <a:ln>
                  <a:noFill/>
                </a:ln>
                <a:solidFill>
                  <a:srgbClr val="FFFFFF"/>
                </a:solidFill>
                <a:effectLst/>
                <a:uLnTx/>
                <a:uFillTx/>
                <a:latin typeface="Arial"/>
                <a:cs typeface="+mn-cs"/>
              </a:rPr>
              <a:t> </a:t>
            </a:r>
            <a:r>
              <a:rPr kumimoji="0" lang="en-US" sz="3200" b="0" i="0" u="none" strike="noStrike" kern="1200" cap="none" spc="0" normalizeH="0" baseline="0" noProof="0" dirty="0" err="1">
                <a:ln>
                  <a:noFill/>
                </a:ln>
                <a:solidFill>
                  <a:srgbClr val="FFFFFF"/>
                </a:solidFill>
                <a:effectLst/>
                <a:uLnTx/>
                <a:uFillTx/>
                <a:latin typeface="Arial"/>
                <a:cs typeface="+mn-cs"/>
              </a:rPr>
              <a:t>từ</a:t>
            </a:r>
            <a:r>
              <a:rPr kumimoji="0" lang="en-US" sz="3200" b="0" i="0" u="none" strike="noStrike" kern="1200" cap="none" spc="0" normalizeH="0" baseline="0" noProof="0" dirty="0">
                <a:ln>
                  <a:noFill/>
                </a:ln>
                <a:solidFill>
                  <a:srgbClr val="FFFFFF"/>
                </a:solidFill>
                <a:effectLst/>
                <a:uLnTx/>
                <a:uFillTx/>
                <a:latin typeface="Arial"/>
                <a:cs typeface="+mn-cs"/>
              </a:rPr>
              <a:t> </a:t>
            </a:r>
            <a:r>
              <a:rPr kumimoji="0" lang="en-US" sz="3200" b="0" i="0" u="none" strike="noStrike" kern="1200" cap="none" spc="0" normalizeH="0" baseline="0" noProof="0" dirty="0" err="1">
                <a:ln>
                  <a:noFill/>
                </a:ln>
                <a:solidFill>
                  <a:srgbClr val="FFFFFF"/>
                </a:solidFill>
                <a:effectLst/>
                <a:uLnTx/>
                <a:uFillTx/>
                <a:latin typeface="Arial"/>
                <a:cs typeface="+mn-cs"/>
              </a:rPr>
              <a:t>khó</a:t>
            </a:r>
            <a:endParaRPr kumimoji="0" lang="en-US" sz="3200" b="0" i="0" u="none" strike="noStrike" kern="1200" cap="none" spc="0" normalizeH="0" baseline="0" noProof="0" dirty="0">
              <a:ln>
                <a:noFill/>
              </a:ln>
              <a:solidFill>
                <a:srgbClr val="FFFFFF"/>
              </a:solidFill>
              <a:effectLst/>
              <a:uLnTx/>
              <a:uFillTx/>
              <a:latin typeface="Arial"/>
              <a:cs typeface="+mn-cs"/>
            </a:endParaRPr>
          </a:p>
        </p:txBody>
      </p:sp>
      <p:cxnSp>
        <p:nvCxnSpPr>
          <p:cNvPr id="21" name="Straight Connector 20">
            <a:extLst>
              <a:ext uri="{FF2B5EF4-FFF2-40B4-BE49-F238E27FC236}">
                <a16:creationId xmlns:a16="http://schemas.microsoft.com/office/drawing/2014/main" id="{04FD2854-B6EF-4D70-9A19-A8280FE6E24C}"/>
              </a:ext>
            </a:extLst>
          </p:cNvPr>
          <p:cNvCxnSpPr/>
          <p:nvPr/>
        </p:nvCxnSpPr>
        <p:spPr>
          <a:xfrm>
            <a:off x="7283302" y="2690037"/>
            <a:ext cx="1828800"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1488B8CC-891B-49E9-A82F-43482E89D781}"/>
              </a:ext>
            </a:extLst>
          </p:cNvPr>
          <p:cNvCxnSpPr>
            <a:cxnSpLocks/>
          </p:cNvCxnSpPr>
          <p:nvPr/>
        </p:nvCxnSpPr>
        <p:spPr>
          <a:xfrm>
            <a:off x="7340008" y="3168501"/>
            <a:ext cx="1538178" cy="21266"/>
          </a:xfrm>
          <a:prstGeom prst="line">
            <a:avLst/>
          </a:prstGeom>
          <a:ln w="38100"/>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8B5793B2-AE03-4165-9247-878BB65EC398}"/>
              </a:ext>
            </a:extLst>
          </p:cNvPr>
          <p:cNvCxnSpPr>
            <a:cxnSpLocks/>
          </p:cNvCxnSpPr>
          <p:nvPr/>
        </p:nvCxnSpPr>
        <p:spPr>
          <a:xfrm>
            <a:off x="6193232" y="2690037"/>
            <a:ext cx="420219" cy="0"/>
          </a:xfrm>
          <a:prstGeom prst="line">
            <a:avLst/>
          </a:prstGeom>
          <a:ln w="38100"/>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barn(inVertical)">
                                      <p:cBhvr>
                                        <p:cTn id="7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935E971-CB3A-40A5-9D33-6D40C1ED1F92}"/>
              </a:ext>
            </a:extLst>
          </p:cNvPr>
          <p:cNvSpPr txBox="1"/>
          <p:nvPr/>
        </p:nvSpPr>
        <p:spPr>
          <a:xfrm>
            <a:off x="3276600" y="597205"/>
            <a:ext cx="73269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Tư</a:t>
            </a:r>
            <a:r>
              <a:rPr kumimoji="0" lang="en-US" sz="5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5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ngồi</a:t>
            </a:r>
            <a:r>
              <a:rPr kumimoji="0" lang="en-US" sz="5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5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5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20AA85B1-E32F-43A9-881B-79EFE37EE065}"/>
              </a:ext>
            </a:extLst>
          </p:cNvPr>
          <p:cNvPicPr>
            <a:picLocks noChangeAspect="1"/>
          </p:cNvPicPr>
          <p:nvPr/>
        </p:nvPicPr>
        <p:blipFill>
          <a:blip r:embed="rId4"/>
          <a:stretch>
            <a:fillRect/>
          </a:stretch>
        </p:blipFill>
        <p:spPr>
          <a:xfrm>
            <a:off x="1375145" y="1855713"/>
            <a:ext cx="9144000" cy="4486275"/>
          </a:xfrm>
          <a:prstGeom prst="rect">
            <a:avLst/>
          </a:prstGeom>
        </p:spPr>
      </p:pic>
    </p:spTree>
    <p:extLst>
      <p:ext uri="{BB962C8B-B14F-4D97-AF65-F5344CB8AC3E}">
        <p14:creationId xmlns:p14="http://schemas.microsoft.com/office/powerpoint/2010/main" val="1452290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E37C35A-7437-48E5-92CD-B5A728D1D396}"/>
              </a:ext>
            </a:extLst>
          </p:cNvPr>
          <p:cNvSpPr txBox="1"/>
          <p:nvPr/>
        </p:nvSpPr>
        <p:spPr>
          <a:xfrm>
            <a:off x="1468507" y="287079"/>
            <a:ext cx="105973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 Tìm từ có tiếng bắt đầu bằng:</a:t>
            </a:r>
            <a:endPar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433BB98-A9F8-4936-8563-9527E05FCEE2}"/>
              </a:ext>
            </a:extLst>
          </p:cNvPr>
          <p:cNvSpPr txBox="1"/>
          <p:nvPr/>
        </p:nvSpPr>
        <p:spPr>
          <a:xfrm>
            <a:off x="1468507" y="1201479"/>
            <a:ext cx="10597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                         -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                         -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gh</a:t>
            </a:r>
            <a:endPar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                       -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a:t>
            </a:r>
            <a:endParaRPr kumimoji="0" lang="vi-VN"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1691E1E0-BB31-4C5C-9C37-F428FB62EE4C}"/>
              </a:ext>
            </a:extLst>
          </p:cNvPr>
          <p:cNvSpPr txBox="1"/>
          <p:nvPr/>
        </p:nvSpPr>
        <p:spPr>
          <a:xfrm>
            <a:off x="1468507" y="3532864"/>
            <a:ext cx="10597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 con cá                              - k: kinh nghiệm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g: gà gô                               - gh: ghế gỗ</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ng: ngây ngô                       - ngh: nghỉ ngơi</a:t>
            </a:r>
          </a:p>
        </p:txBody>
      </p:sp>
    </p:spTree>
    <p:extLst>
      <p:ext uri="{BB962C8B-B14F-4D97-AF65-F5344CB8AC3E}">
        <p14:creationId xmlns:p14="http://schemas.microsoft.com/office/powerpoint/2010/main" val="4086802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37F703-1F8C-4698-8DB7-BBF3268A5105}"/>
              </a:ext>
            </a:extLst>
          </p:cNvPr>
          <p:cNvSpPr txBox="1"/>
          <p:nvPr/>
        </p:nvSpPr>
        <p:spPr>
          <a:xfrm>
            <a:off x="386862" y="187569"/>
            <a:ext cx="1153550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Viết 4-5 câu kể về việc em đã giúp đỡ người khác hoặc em được người khác giúp đỡ.</a:t>
            </a:r>
            <a:endParaRPr kumimoji="0" lang="en-US" sz="3600" b="0" i="0" u="none" strike="noStrike" kern="1200" cap="none" spc="0" normalizeH="0" baseline="0" noProof="0" dirty="0">
              <a:ln>
                <a:noFill/>
              </a:ln>
              <a:solidFill>
                <a:srgbClr val="00000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7867CE27-E85D-4C61-8544-7CF34536C746}"/>
              </a:ext>
            </a:extLst>
          </p:cNvPr>
          <p:cNvSpPr/>
          <p:nvPr/>
        </p:nvSpPr>
        <p:spPr>
          <a:xfrm>
            <a:off x="669851" y="1935126"/>
            <a:ext cx="11089758" cy="298774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Em đã giúp đỡ ai việc gì (hoặc ai đã giúp đỡ em việc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Em (hoặc người đó) đã làm như thế nào?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Em có suy nghĩ gì sau khi giúp đỡ (hoặc được giúp đỡ?)</a:t>
            </a:r>
          </a:p>
        </p:txBody>
      </p:sp>
      <p:sp>
        <p:nvSpPr>
          <p:cNvPr id="5" name="Rectangle 4">
            <a:extLst>
              <a:ext uri="{FF2B5EF4-FFF2-40B4-BE49-F238E27FC236}">
                <a16:creationId xmlns:a16="http://schemas.microsoft.com/office/drawing/2014/main" id="{C70317C2-85C9-475A-ACC6-731C43B3A703}"/>
              </a:ext>
            </a:extLst>
          </p:cNvPr>
          <p:cNvSpPr/>
          <p:nvPr/>
        </p:nvSpPr>
        <p:spPr>
          <a:xfrm>
            <a:off x="551121" y="1524000"/>
            <a:ext cx="11089758" cy="495122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đường về nhà em bắt gặp hình ảnh của một bà cụ đang ngồi ăn xin ở bên vệ đường.. Trông cụ thật đáng thương, em đoán chắc cụ đã ngoài tám mươi tuổi, gương mặt cụ nhăn nheo và có những vết nám trên khuôn mặt. Em chợt nhớ ra trong cặp mình cho đôi tất chân và một chiếc áo khoác. Em liền đưa cho cụ và nói: “ Cháu còn nhỏ nên cũng không có tiền để giúp cụ, cháu chỉ có đôi tất và chiếc áo khoác đã cụ của cháu, cụ cầm ấy và mặc tạm cho đỡ lạnh nhé cụ”. Em không hiểu ấm tình người là gì nhưng em cảm thấy rất vui.</a:t>
            </a:r>
          </a:p>
        </p:txBody>
      </p:sp>
    </p:spTree>
    <p:extLst>
      <p:ext uri="{BB962C8B-B14F-4D97-AF65-F5344CB8AC3E}">
        <p14:creationId xmlns:p14="http://schemas.microsoft.com/office/powerpoint/2010/main" val="320131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P spid="5" grpId="0" animBg="1"/>
      <p:bldP spid="5" grpId="1"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435</Words>
  <Application>Microsoft Office PowerPoint</Application>
  <PresentationFormat>Widescreen</PresentationFormat>
  <Paragraphs>48</Paragraphs>
  <Slides>11</Slides>
  <Notes>8</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11</vt:i4>
      </vt:variant>
    </vt:vector>
  </HeadingPairs>
  <TitlesOfParts>
    <vt:vector size="27" baseType="lpstr">
      <vt:lpstr>等线</vt:lpstr>
      <vt:lpstr>等线 Light</vt:lpstr>
      <vt:lpstr>Microsoft YaHei</vt:lpstr>
      <vt:lpstr>Microsoft YaHei</vt:lpstr>
      <vt:lpstr>Arial</vt:lpstr>
      <vt:lpstr>Arial Rounded MT Bold</vt:lpstr>
      <vt:lpstr>Arial-Rounded</vt:lpstr>
      <vt:lpstr>Calibri</vt:lpstr>
      <vt:lpstr>Calibri Light</vt:lpstr>
      <vt:lpstr>HP001 4 hang 1 ô ly</vt:lpstr>
      <vt:lpstr>2_Office Theme</vt:lpstr>
      <vt:lpstr>包图主题2</vt:lpstr>
      <vt:lpstr>1_Default Design</vt:lpstr>
      <vt:lpstr>千图网拥有20W+精美PPT模板 更多PPT模板下载至：www.58pic.com/office/ppt​​</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Surface</cp:lastModifiedBy>
  <cp:revision>4</cp:revision>
  <dcterms:created xsi:type="dcterms:W3CDTF">2021-07-04T15:08:19Z</dcterms:created>
  <dcterms:modified xsi:type="dcterms:W3CDTF">2022-06-11T15:02:52Z</dcterms:modified>
</cp:coreProperties>
</file>