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78" r:id="rId3"/>
    <p:sldId id="279" r:id="rId4"/>
    <p:sldId id="277" r:id="rId5"/>
    <p:sldId id="273" r:id="rId6"/>
    <p:sldId id="258" r:id="rId7"/>
    <p:sldId id="260" r:id="rId8"/>
    <p:sldId id="274" r:id="rId9"/>
    <p:sldId id="275" r:id="rId10"/>
    <p:sldId id="276" r:id="rId11"/>
    <p:sldId id="456" r:id="rId12"/>
    <p:sldId id="263" r:id="rId13"/>
    <p:sldId id="262" r:id="rId14"/>
    <p:sldId id="266" r:id="rId15"/>
    <p:sldId id="268" r:id="rId16"/>
    <p:sldId id="280" r:id="rId17"/>
    <p:sldId id="419" r:id="rId18"/>
    <p:sldId id="449" r:id="rId19"/>
    <p:sldId id="421" r:id="rId20"/>
    <p:sldId id="422" r:id="rId21"/>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7B7"/>
    <a:srgbClr val="8F45C7"/>
    <a:srgbClr val="F3CEF6"/>
    <a:srgbClr val="ECB2F0"/>
    <a:srgbClr val="E496EA"/>
    <a:srgbClr val="A521AF"/>
    <a:srgbClr val="D24CDC"/>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369318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317847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16418"/>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538217768"/>
      </p:ext>
    </p:extLst>
  </p:cSld>
  <p:clrMapOvr>
    <a:masterClrMapping/>
  </p:clrMapOvr>
  <p:transition spd="slow"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3551669589"/>
      </p:ext>
    </p:extLst>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3129046719"/>
      </p:ext>
    </p:extLst>
  </p:cSld>
  <p:clrMapOvr>
    <a:masterClrMapping/>
  </p:clrMapOvr>
  <p:transition spd="slow"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extLst>
      <p:ext uri="{BB962C8B-B14F-4D97-AF65-F5344CB8AC3E}">
        <p14:creationId xmlns:p14="http://schemas.microsoft.com/office/powerpoint/2010/main" val="2050537911"/>
      </p:ext>
    </p:extLst>
  </p:cSld>
  <p:clrMapOvr>
    <a:masterClrMapping/>
  </p:clrMapOvr>
  <p:transition spd="slow"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007886"/>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031614"/>
      </p:ext>
    </p:extLst>
  </p:cSld>
  <p:clrMapOvr>
    <a:masterClrMapping/>
  </p:clrMapOvr>
  <p:transition spd="slow"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707252"/>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45779"/>
      </p:ext>
    </p:extLst>
  </p:cSld>
  <p:clrMapOvr>
    <a:masterClrMapping/>
  </p:clrMapOvr>
  <p:transition spd="slow" advTm="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67768"/>
      </p:ext>
    </p:extLst>
  </p:cSld>
  <p:clrMapOvr>
    <a:masterClrMapping/>
  </p:clrMapOvr>
  <p:transition spd="slow" advTm="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36185"/>
      </p:ext>
    </p:extLst>
  </p:cSld>
  <p:clrMapOvr>
    <a:masterClrMapping/>
  </p:clrMapOvr>
  <p:transition spd="slow"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62478"/>
      </p:ext>
    </p:extLst>
  </p:cSld>
  <p:clrMapOvr>
    <a:masterClrMapping/>
  </p:clrMapOvr>
  <p:transition spd="slow" advTm="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050826"/>
      </p:ext>
    </p:extLst>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447998"/>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3606438"/>
      </p:ext>
    </p:extLst>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56927423"/>
      </p:ext>
    </p:extLst>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845120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593758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9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74866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2/19/2022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2022/2/19</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21"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extLst>
      <p:ext uri="{BB962C8B-B14F-4D97-AF65-F5344CB8AC3E}">
        <p14:creationId xmlns:p14="http://schemas.microsoft.com/office/powerpoint/2010/main" val="2499766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jpe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88871740"/>
      </p:ext>
    </p:extLst>
  </p:cSld>
  <p:clrMapOvr>
    <a:masterClrMapping/>
  </p:clrMapOvr>
  <mc:AlternateContent xmlns:mc="http://schemas.openxmlformats.org/markup-compatibility/2006" xmlns:p14="http://schemas.microsoft.com/office/powerpoint/2010/main">
    <mc:Choice Requires="p14">
      <p:transition spd="slow" p14:dur="2000" advTm="10157"/>
    </mc:Choice>
    <mc:Fallback xmlns="">
      <p:transition spd="slow" advTm="101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0252F6-C52E-4A4A-A1B1-ABC7565D15B2}"/>
              </a:ext>
            </a:extLst>
          </p:cNvPr>
          <p:cNvSpPr txBox="1"/>
          <p:nvPr/>
        </p:nvSpPr>
        <p:spPr>
          <a:xfrm>
            <a:off x="107504" y="123478"/>
            <a:ext cx="8928992" cy="5107873"/>
          </a:xfrm>
          <a:prstGeom prst="rect">
            <a:avLst/>
          </a:prstGeom>
          <a:noFill/>
        </p:spPr>
        <p:txBody>
          <a:bodyPr wrap="square" rtlCol="0">
            <a:spAutoFit/>
          </a:bodyPr>
          <a:lstStyle/>
          <a:p>
            <a:pPr algn="ctr">
              <a:lnSpc>
                <a:spcPct val="150000"/>
              </a:lnSpc>
            </a:pPr>
            <a:r>
              <a:rPr lang="en-US" sz="2200" b="1" dirty="0" err="1">
                <a:solidFill>
                  <a:srgbClr val="C00000"/>
                </a:solidFill>
                <a:latin typeface="Cambria" panose="02040503050406030204" pitchFamily="18" charset="0"/>
                <a:ea typeface="Cambria" panose="02040503050406030204" pitchFamily="18" charset="0"/>
              </a:rPr>
              <a:t>Hoa</a:t>
            </a:r>
            <a:r>
              <a:rPr lang="en-US" sz="2200" b="1" dirty="0">
                <a:solidFill>
                  <a:srgbClr val="C00000"/>
                </a:solidFill>
                <a:latin typeface="Cambria" panose="02040503050406030204" pitchFamily="18" charset="0"/>
                <a:ea typeface="Cambria" panose="02040503050406030204" pitchFamily="18" charset="0"/>
              </a:rPr>
              <a:t> </a:t>
            </a:r>
            <a:r>
              <a:rPr lang="en-US" sz="2200" b="1" dirty="0" err="1">
                <a:solidFill>
                  <a:srgbClr val="C00000"/>
                </a:solidFill>
                <a:latin typeface="Cambria" panose="02040503050406030204" pitchFamily="18" charset="0"/>
                <a:ea typeface="Cambria" panose="02040503050406030204" pitchFamily="18" charset="0"/>
              </a:rPr>
              <a:t>yêu</a:t>
            </a:r>
            <a:r>
              <a:rPr lang="en-US" sz="2200" b="1" dirty="0">
                <a:solidFill>
                  <a:srgbClr val="C00000"/>
                </a:solidFill>
                <a:latin typeface="Cambria" panose="02040503050406030204" pitchFamily="18" charset="0"/>
                <a:ea typeface="Cambria" panose="02040503050406030204" pitchFamily="18" charset="0"/>
              </a:rPr>
              <a:t> </a:t>
            </a:r>
            <a:r>
              <a:rPr lang="en-US" sz="2200" b="1" dirty="0" err="1">
                <a:solidFill>
                  <a:srgbClr val="C00000"/>
                </a:solidFill>
                <a:latin typeface="Cambria" panose="02040503050406030204" pitchFamily="18" charset="0"/>
                <a:ea typeface="Cambria" panose="02040503050406030204" pitchFamily="18" charset="0"/>
              </a:rPr>
              <a:t>thương</a:t>
            </a:r>
            <a:endParaRPr lang="en-US" sz="2200" b="1" dirty="0">
              <a:solidFill>
                <a:srgbClr val="C00000"/>
              </a:solidFill>
              <a:latin typeface="Cambria" panose="02040503050406030204" pitchFamily="18" charset="0"/>
              <a:ea typeface="Cambria" panose="02040503050406030204" pitchFamily="18" charset="0"/>
            </a:endParaRPr>
          </a:p>
          <a:p>
            <a:pPr indent="396875" algn="just">
              <a:lnSpc>
                <a:spcPct val="150000"/>
              </a:lnSpc>
            </a:pPr>
            <a:r>
              <a:rPr lang="en-US" sz="2200" dirty="0" err="1">
                <a:solidFill>
                  <a:srgbClr val="002060"/>
                </a:solidFill>
                <a:latin typeface="Cambria" panose="02040503050406030204" pitchFamily="18" charset="0"/>
                <a:ea typeface="Cambria" panose="02040503050406030204" pitchFamily="18" charset="0"/>
              </a:rPr>
              <a:t>Hôm</a:t>
            </a:r>
            <a:r>
              <a:rPr lang="en-US" sz="2200" dirty="0">
                <a:solidFill>
                  <a:srgbClr val="002060"/>
                </a:solidFill>
                <a:latin typeface="Cambria" panose="02040503050406030204" pitchFamily="18" charset="0"/>
                <a:ea typeface="Cambria" panose="02040503050406030204" pitchFamily="18" charset="0"/>
              </a:rPr>
              <a:t> nay </a:t>
            </a:r>
            <a:r>
              <a:rPr lang="en-US" sz="2200" dirty="0" err="1">
                <a:solidFill>
                  <a:srgbClr val="002060"/>
                </a:solidFill>
                <a:latin typeface="Cambria" panose="02040503050406030204" pitchFamily="18" charset="0"/>
                <a:ea typeface="Cambria" panose="02040503050406030204" pitchFamily="18" charset="0"/>
              </a:rPr>
              <a:t>cô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lớp</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những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yêu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thích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Tuê</a:t>
            </a:r>
            <a:r>
              <a:rPr lang="en-US" sz="2200" dirty="0">
                <a:solidFill>
                  <a:srgbClr val="002060"/>
                </a:solidFill>
                <a:latin typeface="Cambria" panose="02040503050406030204" pitchFamily="18" charset="0"/>
                <a:ea typeface="Cambria" panose="02040503050406030204" pitchFamily="18" charset="0"/>
              </a:rPr>
              <a:t>̣ An hí </a:t>
            </a:r>
            <a:r>
              <a:rPr lang="en-US" sz="2200" dirty="0" err="1">
                <a:solidFill>
                  <a:srgbClr val="002060"/>
                </a:solidFill>
                <a:latin typeface="Cambria" panose="02040503050406030204" pitchFamily="18" charset="0"/>
                <a:ea typeface="Cambria" panose="02040503050406030204" pitchFamily="18" charset="0"/>
              </a:rPr>
              <a:t>hoáy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siêu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nhân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thắt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lưng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vàng</a:t>
            </a:r>
            <a:r>
              <a:rPr lang="en-US" sz="2200" dirty="0">
                <a:solidFill>
                  <a:srgbClr val="002060"/>
                </a:solidFill>
                <a:latin typeface="Cambria" panose="02040503050406030204" pitchFamily="18" charset="0"/>
                <a:ea typeface="Cambria" panose="02040503050406030204" pitchFamily="18" charset="0"/>
              </a:rPr>
              <a:t>. Gia </a:t>
            </a:r>
            <a:r>
              <a:rPr lang="en-US" sz="2200" dirty="0" err="1">
                <a:solidFill>
                  <a:srgbClr val="002060"/>
                </a:solidFill>
                <a:latin typeface="Cambria" panose="02040503050406030204" pitchFamily="18" charset="0"/>
                <a:ea typeface="Cambria" panose="02040503050406030204" pitchFamily="18" charset="0"/>
              </a:rPr>
              <a:t>Huy</a:t>
            </a:r>
            <a:r>
              <a:rPr lang="en-US" sz="2200" dirty="0">
                <a:solidFill>
                  <a:srgbClr val="002060"/>
                </a:solidFill>
                <a:latin typeface="Cambria" panose="02040503050406030204" pitchFamily="18" charset="0"/>
                <a:ea typeface="Cambria" panose="02040503050406030204" pitchFamily="18" charset="0"/>
              </a:rPr>
              <a:t> say </a:t>
            </a:r>
            <a:r>
              <a:rPr lang="en-US" sz="2200" dirty="0" err="1">
                <a:solidFill>
                  <a:srgbClr val="002060"/>
                </a:solidFill>
                <a:latin typeface="Cambria" panose="02040503050406030204" pitchFamily="18" charset="0"/>
                <a:ea typeface="Cambria" panose="02040503050406030204" pitchFamily="18" charset="0"/>
              </a:rPr>
              <a:t>sưa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ve</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mèo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máy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ti</a:t>
            </a:r>
            <a:r>
              <a:rPr lang="en-US" sz="2200" dirty="0">
                <a:solidFill>
                  <a:srgbClr val="002060"/>
                </a:solidFill>
                <a:latin typeface="Cambria" panose="02040503050406030204" pitchFamily="18" charset="0"/>
                <a:ea typeface="Cambria" panose="02040503050406030204" pitchFamily="18" charset="0"/>
              </a:rPr>
              <a:t>̉ mỉ </a:t>
            </a:r>
            <a:r>
              <a:rPr lang="en-US" sz="2200" dirty="0" err="1">
                <a:solidFill>
                  <a:srgbClr val="002060"/>
                </a:solidFill>
                <a:latin typeface="Cambria" panose="02040503050406030204" pitchFamily="18" charset="0"/>
                <a:ea typeface="Cambria" panose="02040503050406030204" pitchFamily="18" charset="0"/>
              </a:rPr>
              <a:t>tô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cái</a:t>
            </a:r>
            <a:r>
              <a:rPr lang="en-US" sz="2200" dirty="0">
                <a:solidFill>
                  <a:srgbClr val="002060"/>
                </a:solidFill>
                <a:latin typeface="Cambria" panose="02040503050406030204" pitchFamily="18" charset="0"/>
                <a:ea typeface="Cambria" panose="02040503050406030204" pitchFamily="18" charset="0"/>
              </a:rPr>
              <a:t> ria </a:t>
            </a:r>
            <a:r>
              <a:rPr lang="en-US" sz="2200" dirty="0" err="1">
                <a:solidFill>
                  <a:srgbClr val="002060"/>
                </a:solidFill>
                <a:latin typeface="Cambria" panose="02040503050406030204" pitchFamily="18" charset="0"/>
                <a:ea typeface="Cambria" panose="02040503050406030204" pitchFamily="18" charset="0"/>
              </a:rPr>
              <a:t>cong</a:t>
            </a:r>
            <a:r>
              <a:rPr lang="en-US" sz="2200" dirty="0">
                <a:solidFill>
                  <a:srgbClr val="002060"/>
                </a:solidFill>
                <a:latin typeface="Cambria" panose="02040503050406030204" pitchFamily="18" charset="0"/>
                <a:ea typeface="Cambria" panose="02040503050406030204" pitchFamily="18" charset="0"/>
              </a:rPr>
              <a:t> cong. </a:t>
            </a:r>
          </a:p>
          <a:p>
            <a:pPr indent="396875" algn="just">
              <a:lnSpc>
                <a:spcPct val="150000"/>
              </a:lnSpc>
            </a:pPr>
            <a:r>
              <a:rPr lang="en-US" sz="2200" dirty="0" err="1">
                <a:solidFill>
                  <a:srgbClr val="002060"/>
                </a:solidFill>
                <a:latin typeface="Cambria" panose="02040503050406030204" pitchFamily="18" charset="0"/>
                <a:ea typeface="Cambria" panose="02040503050406030204" pitchFamily="18" charset="0"/>
              </a:rPr>
              <a:t>Cuối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giơ</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đính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Mọi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mắt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đều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hướng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vê</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bức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bông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hồng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bốn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của</a:t>
            </a:r>
            <a:r>
              <a:rPr lang="en-US" sz="2200" dirty="0">
                <a:solidFill>
                  <a:srgbClr val="002060"/>
                </a:solidFill>
                <a:latin typeface="Cambria" panose="02040503050406030204" pitchFamily="18" charset="0"/>
                <a:ea typeface="Cambria" panose="02040503050406030204" pitchFamily="18" charset="0"/>
              </a:rPr>
              <a:t> Hà. </a:t>
            </a:r>
            <a:r>
              <a:rPr lang="en-US" sz="2200" dirty="0" err="1">
                <a:solidFill>
                  <a:srgbClr val="002060"/>
                </a:solidFill>
                <a:latin typeface="Cambria" panose="02040503050406030204" pitchFamily="18" charset="0"/>
                <a:ea typeface="Cambria" panose="02040503050406030204" pitchFamily="18" charset="0"/>
              </a:rPr>
              <a:t>Trên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ghi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một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trong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lớp</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Giữa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nhụy</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là </a:t>
            </a:r>
            <a:r>
              <a:rPr lang="en-US" sz="2200" dirty="0" err="1">
                <a:solidFill>
                  <a:srgbClr val="002060"/>
                </a:solidFill>
                <a:latin typeface="Cambria" panose="02040503050406030204" pitchFamily="18" charset="0"/>
                <a:ea typeface="Cambria" panose="02040503050406030204" pitchFamily="18" charset="0"/>
              </a:rPr>
              <a:t>cô</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giáo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cười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rất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tươi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Bên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dưới</a:t>
            </a:r>
            <a:r>
              <a:rPr lang="en-US" sz="2200" dirty="0">
                <a:solidFill>
                  <a:srgbClr val="002060"/>
                </a:solidFill>
                <a:latin typeface="Cambria" panose="02040503050406030204" pitchFamily="18" charset="0"/>
                <a:ea typeface="Cambria" panose="02040503050406030204" pitchFamily="18" charset="0"/>
              </a:rPr>
              <a:t> có </a:t>
            </a:r>
            <a:r>
              <a:rPr lang="en-US" sz="2200" dirty="0" err="1">
                <a:solidFill>
                  <a:srgbClr val="002060"/>
                </a:solidFill>
                <a:latin typeface="Cambria" panose="02040503050406030204" pitchFamily="18" charset="0"/>
                <a:ea typeface="Cambria" panose="02040503050406030204" pitchFamily="18" charset="0"/>
              </a:rPr>
              <a:t>dòng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chư</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nắn</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nót</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Hoa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yêu</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thương</a:t>
            </a:r>
            <a:r>
              <a:rPr lang="en-US" sz="2200" dirty="0">
                <a:solidFill>
                  <a:srgbClr val="002060"/>
                </a:solidFill>
                <a:latin typeface="Cambria" panose="02040503050406030204" pitchFamily="18" charset="0"/>
                <a:ea typeface="Cambria" panose="02040503050406030204" pitchFamily="18" charset="0"/>
              </a:rPr>
              <a:t>”. Ai </a:t>
            </a:r>
            <a:r>
              <a:rPr lang="en-US" sz="2200" dirty="0" err="1">
                <a:solidFill>
                  <a:srgbClr val="002060"/>
                </a:solidFill>
                <a:latin typeface="Cambria" panose="02040503050406030204" pitchFamily="18" charset="0"/>
                <a:ea typeface="Cambria" panose="02040503050406030204" pitchFamily="18" charset="0"/>
              </a:rPr>
              <a:t>cũng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thấy</a:t>
            </a:r>
            <a:r>
              <a:rPr lang="en-US" sz="2200" dirty="0">
                <a:solidFill>
                  <a:srgbClr val="002060"/>
                </a:solidFill>
                <a:latin typeface="Cambria" panose="02040503050406030204" pitchFamily="18" charset="0"/>
                <a:ea typeface="Cambria" panose="02040503050406030204" pitchFamily="18" charset="0"/>
              </a:rPr>
              <a:t> có </a:t>
            </a:r>
            <a:r>
              <a:rPr lang="en-US" sz="2200" dirty="0" err="1">
                <a:solidFill>
                  <a:srgbClr val="002060"/>
                </a:solidFill>
                <a:latin typeface="Cambria" panose="02040503050406030204" pitchFamily="18" charset="0"/>
                <a:ea typeface="Cambria" panose="02040503050406030204" pitchFamily="18" charset="0"/>
              </a:rPr>
              <a:t>mình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trong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Chúng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tôi</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treo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bức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tranh</a:t>
            </a:r>
            <a:r>
              <a:rPr lang="en-US" sz="2200" dirty="0">
                <a:solidFill>
                  <a:srgbClr val="002060"/>
                </a:solidFill>
                <a:latin typeface="Cambria" panose="02040503050406030204" pitchFamily="18" charset="0"/>
                <a:ea typeface="Cambria" panose="02040503050406030204" pitchFamily="18" charset="0"/>
              </a:rPr>
              <a:t> ở </a:t>
            </a:r>
            <a:r>
              <a:rPr lang="en-US" sz="2200" dirty="0" err="1">
                <a:solidFill>
                  <a:srgbClr val="002060"/>
                </a:solidFill>
                <a:latin typeface="Cambria" panose="02040503050406030204" pitchFamily="18" charset="0"/>
                <a:ea typeface="Cambria" panose="02040503050406030204" pitchFamily="18" charset="0"/>
              </a:rPr>
              <a:t>góc</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sáng</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tạo</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của</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lớp</a:t>
            </a:r>
            <a:r>
              <a:rPr lang="en-US" sz="2200" dirty="0">
                <a:solidFill>
                  <a:srgbClr val="002060"/>
                </a:solidFill>
                <a:latin typeface="Cambria" panose="02040503050406030204" pitchFamily="18" charset="0"/>
                <a:ea typeface="Cambria" panose="02040503050406030204" pitchFamily="18" charset="0"/>
              </a:rPr>
              <a:t>.</a:t>
            </a:r>
          </a:p>
          <a:p>
            <a:pPr algn="r">
              <a:lnSpc>
                <a:spcPct val="150000"/>
              </a:lnSpc>
            </a:pPr>
            <a:r>
              <a:rPr lang="en-US" sz="2200" dirty="0">
                <a:solidFill>
                  <a:srgbClr val="002060"/>
                </a:solidFill>
                <a:latin typeface="Cambria" panose="02040503050406030204" pitchFamily="18" charset="0"/>
                <a:ea typeface="Cambria" panose="02040503050406030204" pitchFamily="18" charset="0"/>
              </a:rPr>
              <a:t>(</a:t>
            </a:r>
            <a:r>
              <a:rPr lang="en-US" sz="2200" dirty="0" err="1">
                <a:solidFill>
                  <a:srgbClr val="002060"/>
                </a:solidFill>
                <a:latin typeface="Cambria" panose="02040503050406030204" pitchFamily="18" charset="0"/>
                <a:ea typeface="Cambria" panose="02040503050406030204" pitchFamily="18" charset="0"/>
              </a:rPr>
              <a:t>Phạm</a:t>
            </a:r>
            <a:r>
              <a:rPr lang="en-US" sz="2200" dirty="0">
                <a:solidFill>
                  <a:srgbClr val="002060"/>
                </a:solidFill>
                <a:latin typeface="Cambria" panose="02040503050406030204" pitchFamily="18" charset="0"/>
                <a:ea typeface="Cambria" panose="02040503050406030204" pitchFamily="18" charset="0"/>
              </a:rPr>
              <a:t> </a:t>
            </a:r>
            <a:r>
              <a:rPr lang="en-US" sz="2200" dirty="0" err="1">
                <a:solidFill>
                  <a:srgbClr val="002060"/>
                </a:solidFill>
                <a:latin typeface="Cambria" panose="02040503050406030204" pitchFamily="18" charset="0"/>
                <a:ea typeface="Cambria" panose="02040503050406030204" pitchFamily="18" charset="0"/>
              </a:rPr>
              <a:t>Thủy</a:t>
            </a:r>
            <a:r>
              <a:rPr lang="en-US" sz="2200" dirty="0">
                <a:solidFill>
                  <a:srgbClr val="002060"/>
                </a:solidFill>
                <a:latin typeface="Cambria" panose="02040503050406030204" pitchFamily="18" charset="0"/>
                <a:ea typeface="Cambria" panose="02040503050406030204" pitchFamily="18" charset="0"/>
              </a:rPr>
              <a:t>) </a:t>
            </a:r>
          </a:p>
        </p:txBody>
      </p:sp>
      <p:sp>
        <p:nvSpPr>
          <p:cNvPr id="4" name="Lưu đồ: Đường kết nối 8">
            <a:extLst>
              <a:ext uri="{FF2B5EF4-FFF2-40B4-BE49-F238E27FC236}">
                <a16:creationId xmlns:a16="http://schemas.microsoft.com/office/drawing/2014/main" id="{D5813F1B-E626-45BC-8015-1ED95100F5C8}"/>
              </a:ext>
            </a:extLst>
          </p:cNvPr>
          <p:cNvSpPr/>
          <p:nvPr/>
        </p:nvSpPr>
        <p:spPr>
          <a:xfrm>
            <a:off x="395536" y="62753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0E9ABB20-C527-4885-A1CB-CFDD93260D7C}"/>
              </a:ext>
            </a:extLst>
          </p:cNvPr>
          <p:cNvSpPr/>
          <p:nvPr/>
        </p:nvSpPr>
        <p:spPr>
          <a:xfrm>
            <a:off x="6084168" y="62753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7" name="Lưu đồ: Đường kết nối 8">
            <a:extLst>
              <a:ext uri="{FF2B5EF4-FFF2-40B4-BE49-F238E27FC236}">
                <a16:creationId xmlns:a16="http://schemas.microsoft.com/office/drawing/2014/main" id="{4362546A-5787-4F3A-9A5F-9DEB9A54EC5A}"/>
              </a:ext>
            </a:extLst>
          </p:cNvPr>
          <p:cNvSpPr/>
          <p:nvPr/>
        </p:nvSpPr>
        <p:spPr>
          <a:xfrm>
            <a:off x="3419872" y="1119865"/>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61E454F8-1497-41F8-84EA-54D0FA5CDC67}"/>
              </a:ext>
            </a:extLst>
          </p:cNvPr>
          <p:cNvSpPr/>
          <p:nvPr/>
        </p:nvSpPr>
        <p:spPr>
          <a:xfrm>
            <a:off x="395536" y="21397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id="{F802FD42-D4C6-43C7-9232-700B6C6176A2}"/>
              </a:ext>
            </a:extLst>
          </p:cNvPr>
          <p:cNvSpPr/>
          <p:nvPr/>
        </p:nvSpPr>
        <p:spPr>
          <a:xfrm>
            <a:off x="5868144" y="2148868"/>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7145E13-83A8-44D5-9897-7916DB62493C}"/>
              </a:ext>
            </a:extLst>
          </p:cNvPr>
          <p:cNvSpPr/>
          <p:nvPr/>
        </p:nvSpPr>
        <p:spPr>
          <a:xfrm>
            <a:off x="5004048" y="25717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C0EE4C07-A73F-41B0-84E0-FCF53B3B8AD2}"/>
              </a:ext>
            </a:extLst>
          </p:cNvPr>
          <p:cNvSpPr/>
          <p:nvPr/>
        </p:nvSpPr>
        <p:spPr>
          <a:xfrm>
            <a:off x="1547664" y="3075806"/>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D77CFD18-B95F-4E32-9671-9E25EDB36D95}"/>
              </a:ext>
            </a:extLst>
          </p:cNvPr>
          <p:cNvSpPr/>
          <p:nvPr/>
        </p:nvSpPr>
        <p:spPr>
          <a:xfrm>
            <a:off x="6142464" y="3098447"/>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5023892A-D019-49E9-A9A7-ACF016B16393}"/>
              </a:ext>
            </a:extLst>
          </p:cNvPr>
          <p:cNvSpPr/>
          <p:nvPr/>
        </p:nvSpPr>
        <p:spPr>
          <a:xfrm>
            <a:off x="3347864" y="357986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DC0D87E-9785-4073-AF49-E1E0565A5986}"/>
              </a:ext>
            </a:extLst>
          </p:cNvPr>
          <p:cNvSpPr/>
          <p:nvPr/>
        </p:nvSpPr>
        <p:spPr>
          <a:xfrm>
            <a:off x="7236296" y="3579862"/>
            <a:ext cx="1008112"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7390080"/>
      </p:ext>
    </p:extLst>
  </p:cSld>
  <p:clrMapOvr>
    <a:masterClrMapping/>
  </p:clrMapOvr>
  <mc:AlternateContent xmlns:mc="http://schemas.openxmlformats.org/markup-compatibility/2006" xmlns:p14="http://schemas.microsoft.com/office/powerpoint/2010/main">
    <mc:Choice Requires="p14">
      <p:transition p14:dur="0" advTm="61403"/>
    </mc:Choice>
    <mc:Fallback xmlns="">
      <p:transition advTm="61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Hôm nay cô giáo cho lớp vẽ những gì yêu thích.</a:t>
            </a:r>
          </a:p>
        </p:txBody>
      </p:sp>
      <p:cxnSp>
        <p:nvCxnSpPr>
          <p:cNvPr id="5" name="Straight Connector 4"/>
          <p:cNvCxnSpPr/>
          <p:nvPr/>
        </p:nvCxnSpPr>
        <p:spPr>
          <a:xfrm flipH="1">
            <a:off x="2362200" y="18132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Chúng tôi treo bức tranh ở góc sáng tạo của lớp.</a:t>
            </a:r>
          </a:p>
        </p:txBody>
      </p:sp>
      <p:cxnSp>
        <p:nvCxnSpPr>
          <p:cNvPr id="10" name="Straight Connector 9"/>
          <p:cNvCxnSpPr/>
          <p:nvPr/>
        </p:nvCxnSpPr>
        <p:spPr>
          <a:xfrm flipH="1">
            <a:off x="2355622" y="31995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29200" y="313715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19200" y="3714715"/>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00200" y="2288515"/>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417994" y="17946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2642944"/>
      </p:ext>
    </p:extLst>
  </p:cSld>
  <p:clrMapOvr>
    <a:masterClrMapping/>
  </p:clrMapOvr>
  <mc:AlternateContent xmlns:mc="http://schemas.openxmlformats.org/markup-compatibility/2006" xmlns:p14="http://schemas.microsoft.com/office/powerpoint/2010/main">
    <mc:Choice Requires="p14">
      <p:transition spd="slow" p14:dur="2000" advTm="35908"/>
    </mc:Choice>
    <mc:Fallback xmlns="">
      <p:transition spd="slow" advTm="35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Bài đọc có mấy 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10" name="TextBox 9"/>
          <p:cNvSpPr txBox="1"/>
          <p:nvPr/>
        </p:nvSpPr>
        <p:spPr>
          <a:xfrm>
            <a:off x="1949087"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742950"/>
            <a:ext cx="527050"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9" y="15811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4" y="361950"/>
            <a:ext cx="8360233" cy="421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65913"/>
      </p:ext>
    </p:extLst>
  </p:cSld>
  <p:clrMapOvr>
    <a:masterClrMapping/>
  </p:clrMapOvr>
  <mc:AlternateContent xmlns:mc="http://schemas.openxmlformats.org/markup-compatibility/2006" xmlns:p14="http://schemas.microsoft.com/office/powerpoint/2010/main">
    <mc:Choice Requires="p14">
      <p:transition spd="slow" p14:dur="2000" advTm="58942"/>
    </mc:Choice>
    <mc:Fallback xmlns="">
      <p:transition spd="slow" advTm="58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0" fill="hold"/>
                                        <p:tgtEl>
                                          <p:spTgt spid="10"/>
                                        </p:tgtEl>
                                        <p:attrNameLst>
                                          <p:attrName>ppt_x</p:attrName>
                                        </p:attrNameLst>
                                      </p:cBhvr>
                                      <p:tavLst>
                                        <p:tav tm="0">
                                          <p:val>
                                            <p:strVal val="1+#ppt_w/2"/>
                                          </p:val>
                                        </p:tav>
                                        <p:tav tm="100000">
                                          <p:val>
                                            <p:strVal val="#ppt_x"/>
                                          </p:val>
                                        </p:tav>
                                      </p:tavLst>
                                    </p:anim>
                                    <p:anim calcmode="lin" valueType="num">
                                      <p:cBhvr additive="base">
                                        <p:cTn id="3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2028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3" y="617537"/>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a:extLst>
              <a:ext uri="{FF2B5EF4-FFF2-40B4-BE49-F238E27FC236}">
                <a16:creationId xmlns:a16="http://schemas.microsoft.com/office/drawing/2014/main" id="{3FFDC3BE-C3F8-48A5-9A63-91B6C1279E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2182740945"/>
      </p:ext>
    </p:extLst>
  </p:cSld>
  <p:clrMapOvr>
    <a:masterClrMapping/>
  </p:clrMapOvr>
  <mc:AlternateContent xmlns:mc="http://schemas.openxmlformats.org/markup-compatibility/2006" xmlns:p14="http://schemas.microsoft.com/office/powerpoint/2010/main">
    <mc:Choice Requires="p14">
      <p:transition spd="slow" p14:dur="2000" advTm="9576"/>
    </mc:Choice>
    <mc:Fallback xmlns="">
      <p:transition spd="slow" advTm="9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895350"/>
            <a:ext cx="8575964" cy="3108471"/>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Lớp của bạn nhỏ có mấy tổ?</a:t>
            </a:r>
          </a:p>
        </p:txBody>
      </p:sp>
      <p:sp>
        <p:nvSpPr>
          <p:cNvPr id="7" name="TextBox 6"/>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Hà vẽ ai ở giữa bông hoa?</a:t>
            </a:r>
          </a:p>
        </p:txBody>
      </p:sp>
      <p:sp>
        <p:nvSpPr>
          <p:cNvPr id="8" name="TextBox 7"/>
          <p:cNvSpPr txBox="1"/>
          <p:nvPr/>
        </p:nvSpPr>
        <p:spPr>
          <a:xfrm>
            <a:off x="360218"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Bức tranh bông hoa bốn cánh được đặt tên gì?</a:t>
            </a:r>
          </a:p>
        </p:txBody>
      </p:sp>
    </p:spTree>
    <p:custDataLst>
      <p:tags r:id="rId1"/>
    </p:custDataLst>
    <p:extLst>
      <p:ext uri="{BB962C8B-B14F-4D97-AF65-F5344CB8AC3E}">
        <p14:creationId xmlns:p14="http://schemas.microsoft.com/office/powerpoint/2010/main" val="2735251847"/>
      </p:ext>
    </p:extLst>
  </p:cSld>
  <p:clrMapOvr>
    <a:masterClrMapping/>
  </p:clrMapOvr>
  <mc:AlternateContent xmlns:mc="http://schemas.openxmlformats.org/markup-compatibility/2006" xmlns:p14="http://schemas.microsoft.com/office/powerpoint/2010/main">
    <mc:Choice Requires="p14">
      <p:transition spd="slow" p14:dur="2000" advTm="67046"/>
    </mc:Choice>
    <mc:Fallback xmlns="">
      <p:transition spd="slow" advTm="67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91600" cy="857250"/>
          </a:xfrm>
        </p:spPr>
        <p:txBody>
          <a:bodyPr>
            <a:noAutofit/>
          </a:bodyPr>
          <a:lstStyle/>
          <a:p>
            <a:r>
              <a:rPr lang="en-US" sz="3200">
                <a:latin typeface="Arial-Rounded" pitchFamily="34" charset="0"/>
                <a:ea typeface="Arial-Rounded" pitchFamily="34" charset="0"/>
                <a:cs typeface="Arial-Rounded" pitchFamily="34" charset="0"/>
              </a:rPr>
              <a:t>Theo em, có thể đặt tên nào khác cho bức tranh?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141" r="25769" b="21094"/>
          <a:stretch/>
        </p:blipFill>
        <p:spPr bwMode="auto">
          <a:xfrm>
            <a:off x="2133600" y="1314450"/>
            <a:ext cx="5029200" cy="36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79601"/>
      </p:ext>
    </p:extLst>
  </p:cSld>
  <p:clrMapOvr>
    <a:masterClrMapping/>
  </p:clrMapOvr>
  <mc:AlternateContent xmlns:mc="http://schemas.openxmlformats.org/markup-compatibility/2006" xmlns:p14="http://schemas.microsoft.com/office/powerpoint/2010/main">
    <mc:Choice Requires="p14">
      <p:transition spd="slow" p14:dur="2000" advTm="28106"/>
    </mc:Choice>
    <mc:Fallback xmlns="">
      <p:transition spd="slow" advTm="2810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grpSp>
        <p:nvGrpSpPr>
          <p:cNvPr id="17" name="组合 4"/>
          <p:cNvGrpSpPr/>
          <p:nvPr/>
        </p:nvGrpSpPr>
        <p:grpSpPr>
          <a:xfrm>
            <a:off x="-599090" y="-78586"/>
            <a:ext cx="5213131" cy="480824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09"/>
          <p:cNvSpPr txBox="1"/>
          <p:nvPr/>
        </p:nvSpPr>
        <p:spPr>
          <a:xfrm>
            <a:off x="207249" y="222422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1495988" y="121447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9251"/>
    </mc:Choice>
    <mc:Fallback xmlns="">
      <p:transition advTm="9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9" presetClass="entr" presetSubtype="0" decel="100000"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style.rotation</p:attrName>
                                        </p:attrNameLst>
                                      </p:cBhvr>
                                      <p:tavLst>
                                        <p:tav tm="0">
                                          <p:val>
                                            <p:fltVal val="360"/>
                                          </p:val>
                                        </p:tav>
                                        <p:tav tm="100000">
                                          <p:val>
                                            <p:fltVal val="0"/>
                                          </p:val>
                                        </p:tav>
                                      </p:tavLst>
                                    </p:anim>
                                    <p:animEffect transition="in" filter="fade">
                                      <p:cBhvr>
                                        <p:cTn id="27" dur="500"/>
                                        <p:tgtEl>
                                          <p:spTgt spid="21"/>
                                        </p:tgtEl>
                                      </p:cBhvr>
                                    </p:animEffect>
                                  </p:childTnLst>
                                </p:cTn>
                              </p:par>
                              <p:par>
                                <p:cTn id="28" presetID="12" presetClass="entr" presetSubtype="1" fill="hold" grpId="0" nodeType="withEffect">
                                  <p:stCondLst>
                                    <p:cond delay="125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down)">
                                      <p:cBhvr>
                                        <p:cTn id="31" dur="500"/>
                                        <p:tgtEl>
                                          <p:spTgt spid="20"/>
                                        </p:tgtEl>
                                      </p:cBhvr>
                                    </p:animEffect>
                                  </p:childTnLst>
                                </p:cTn>
                              </p:par>
                              <p:par>
                                <p:cTn id="32" presetID="34" presetClass="emph" presetSubtype="0" fill="hold" grpId="1" nodeType="withEffect">
                                  <p:stCondLst>
                                    <p:cond delay="1750"/>
                                  </p:stCondLst>
                                  <p:childTnLst>
                                    <p:animMotion origin="layout" path="M -3.61111E-6 1.23457E-6 L -3.61111E-6 -0.07222 " pathEditMode="relative" rAng="0" ptsTypes="AA">
                                      <p:cBhvr>
                                        <p:cTn id="33" dur="250" accel="50000" decel="50000" autoRev="1" fill="hold">
                                          <p:stCondLst>
                                            <p:cond delay="0"/>
                                          </p:stCondLst>
                                        </p:cTn>
                                        <p:tgtEl>
                                          <p:spTgt spid="20"/>
                                        </p:tgtEl>
                                        <p:attrNameLst>
                                          <p:attrName>ppt_x</p:attrName>
                                          <p:attrName>ppt_y</p:attrName>
                                        </p:attrNameLst>
                                      </p:cBhvr>
                                      <p:rCtr x="0" y="-3611"/>
                                    </p:animMotion>
                                    <p:animRot by="1500000">
                                      <p:cBhvr>
                                        <p:cTn id="34" dur="125" fill="hold">
                                          <p:stCondLst>
                                            <p:cond delay="0"/>
                                          </p:stCondLst>
                                        </p:cTn>
                                        <p:tgtEl>
                                          <p:spTgt spid="20"/>
                                        </p:tgtEl>
                                        <p:attrNameLst>
                                          <p:attrName>r</p:attrName>
                                        </p:attrNameLst>
                                      </p:cBhvr>
                                    </p:animRot>
                                    <p:animRot by="-1500000">
                                      <p:cBhvr>
                                        <p:cTn id="35" dur="125" fill="hold">
                                          <p:stCondLst>
                                            <p:cond delay="125"/>
                                          </p:stCondLst>
                                        </p:cTn>
                                        <p:tgtEl>
                                          <p:spTgt spid="20"/>
                                        </p:tgtEl>
                                        <p:attrNameLst>
                                          <p:attrName>r</p:attrName>
                                        </p:attrNameLst>
                                      </p:cBhvr>
                                    </p:animRot>
                                    <p:animRot by="-1500000">
                                      <p:cBhvr>
                                        <p:cTn id="36" dur="125" fill="hold">
                                          <p:stCondLst>
                                            <p:cond delay="250"/>
                                          </p:stCondLst>
                                        </p:cTn>
                                        <p:tgtEl>
                                          <p:spTgt spid="20"/>
                                        </p:tgtEl>
                                        <p:attrNameLst>
                                          <p:attrName>r</p:attrName>
                                        </p:attrNameLst>
                                      </p:cBhvr>
                                    </p:animRot>
                                    <p:animRot by="1500000">
                                      <p:cBhvr>
                                        <p:cTn id="3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5"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6" cstate="screen"/>
          <a:stretch>
            <a:fillRect/>
          </a:stretch>
        </p:blipFill>
        <p:spPr>
          <a:xfrm>
            <a:off x="0" y="2386642"/>
            <a:ext cx="9144000" cy="2741910"/>
          </a:xfrm>
          <a:prstGeom prst="rect">
            <a:avLst/>
          </a:prstGeom>
        </p:spPr>
      </p:pic>
      <p:pic>
        <p:nvPicPr>
          <p:cNvPr id="13" name="图片 12"/>
          <p:cNvPicPr>
            <a:picLocks noChangeAspect="1"/>
          </p:cNvPicPr>
          <p:nvPr/>
        </p:nvPicPr>
        <p:blipFill>
          <a:blip r:embed="rId7"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8"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9" cstate="screen"/>
          <a:stretch>
            <a:fillRect/>
          </a:stretch>
        </p:blipFill>
        <p:spPr>
          <a:xfrm>
            <a:off x="-88607" y="-242468"/>
            <a:ext cx="1656185" cy="1499104"/>
          </a:xfrm>
          <a:prstGeom prst="rect">
            <a:avLst/>
          </a:prstGeom>
        </p:spPr>
      </p:pic>
      <p:pic>
        <p:nvPicPr>
          <p:cNvPr id="16" name="图片 15"/>
          <p:cNvPicPr>
            <a:picLocks noChangeAspect="1"/>
          </p:cNvPicPr>
          <p:nvPr/>
        </p:nvPicPr>
        <p:blipFill>
          <a:blip r:embed="rId10" cstate="screen"/>
          <a:stretch>
            <a:fillRect/>
          </a:stretch>
        </p:blipFill>
        <p:spPr>
          <a:xfrm rot="371831">
            <a:off x="-954484" y="1361450"/>
            <a:ext cx="3387938" cy="4792294"/>
          </a:xfrm>
          <a:prstGeom prst="rect">
            <a:avLst/>
          </a:prstGeom>
        </p:spPr>
      </p:pic>
      <p:pic>
        <p:nvPicPr>
          <p:cNvPr id="2" name="Picture 1"/>
          <p:cNvPicPr>
            <a:picLocks noChangeAspect="1"/>
          </p:cNvPicPr>
          <p:nvPr/>
        </p:nvPicPr>
        <p:blipFill>
          <a:blip r:embed="rId11"/>
          <a:stretch>
            <a:fillRect/>
          </a:stretch>
        </p:blipFill>
        <p:spPr>
          <a:xfrm>
            <a:off x="534504" y="1503530"/>
            <a:ext cx="8169043" cy="1356251"/>
          </a:xfrm>
          <a:prstGeom prst="rect">
            <a:avLst/>
          </a:prstGeom>
        </p:spPr>
      </p:pic>
      <p:sp>
        <p:nvSpPr>
          <p:cNvPr id="4" name="TextBox 3"/>
          <p:cNvSpPr txBox="1"/>
          <p:nvPr/>
        </p:nvSpPr>
        <p:spPr>
          <a:xfrm>
            <a:off x="643202" y="2317025"/>
            <a:ext cx="8060345" cy="477054"/>
          </a:xfrm>
          <a:prstGeom prst="rect">
            <a:avLst/>
          </a:prstGeom>
          <a:solidFill>
            <a:schemeClr val="bg1"/>
          </a:solidFill>
        </p:spPr>
        <p:txBody>
          <a:bodyPr wrap="square" rtlCol="0">
            <a:spAutoFit/>
          </a:bodyPr>
          <a:lstStyle/>
          <a:p>
            <a:endParaRPr lang="en-US" sz="2500" dirty="0">
              <a:solidFill>
                <a:srgbClr val="0000FF"/>
              </a:solidFill>
              <a:latin typeface="Arial-SGK-TV" pitchFamily="2" charset="0"/>
              <a:ea typeface="Microsoft YaHei" panose="020B0503020204020204" pitchFamily="34" charset="-122"/>
              <a:cs typeface="Arial-SGK-TV" pitchFamily="2" charset="0"/>
            </a:endParaRPr>
          </a:p>
        </p:txBody>
      </p:sp>
      <p:sp>
        <p:nvSpPr>
          <p:cNvPr id="17" name="TextBox 16"/>
          <p:cNvSpPr txBox="1"/>
          <p:nvPr/>
        </p:nvSpPr>
        <p:spPr>
          <a:xfrm>
            <a:off x="1403648" y="2310631"/>
            <a:ext cx="8060344" cy="477054"/>
          </a:xfrm>
          <a:prstGeom prst="rect">
            <a:avLst/>
          </a:prstGeom>
          <a:noFill/>
        </p:spPr>
        <p:txBody>
          <a:bodyPr wrap="square" rtlCol="0">
            <a:spAutoFit/>
          </a:bodyPr>
          <a:lstStyle/>
          <a:p>
            <a:r>
              <a:rPr lang="en-US" sz="2500" b="1">
                <a:solidFill>
                  <a:srgbClr val="002060"/>
                </a:solidFill>
                <a:latin typeface="Cambria" panose="02040503050406030204" pitchFamily="18" charset="0"/>
                <a:ea typeface="Cambria" panose="02040503050406030204" pitchFamily="18" charset="0"/>
                <a:cs typeface="Arial-SGK-TV" pitchFamily="2" charset="0"/>
              </a:rPr>
              <a:t>Bức tranh có thể đặt tên khác là (…) </a:t>
            </a:r>
            <a:endParaRPr lang="en-US" sz="2500" b="1" dirty="0">
              <a:solidFill>
                <a:srgbClr val="002060"/>
              </a:solidFill>
              <a:latin typeface="Cambria" panose="02040503050406030204" pitchFamily="18" charset="0"/>
              <a:ea typeface="Cambria" panose="02040503050406030204" pitchFamily="18" charset="0"/>
              <a:cs typeface="Arial-SGK-TV" pitchFamily="2" charset="0"/>
            </a:endParaRPr>
          </a:p>
        </p:txBody>
      </p:sp>
    </p:spTree>
    <p:custDataLst>
      <p:tags r:id="rId1"/>
    </p:custDataLst>
    <p:extLst>
      <p:ext uri="{BB962C8B-B14F-4D97-AF65-F5344CB8AC3E}">
        <p14:creationId xmlns:p14="http://schemas.microsoft.com/office/powerpoint/2010/main" val="3661609333"/>
      </p:ext>
    </p:extLst>
  </p:cSld>
  <p:clrMapOvr>
    <a:masterClrMapping/>
  </p:clrMapOvr>
  <mc:AlternateContent xmlns:mc="http://schemas.openxmlformats.org/markup-compatibility/2006" xmlns:p14="http://schemas.microsoft.com/office/powerpoint/2010/main">
    <mc:Choice Requires="p14">
      <p:transition p14:dur="0" advTm="34050"/>
    </mc:Choice>
    <mc:Fallback xmlns="">
      <p:transition advTm="34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2678" y="4083918"/>
            <a:ext cx="67623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Ghi</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nhớ</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Đầu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tên</a:t>
            </a:r>
            <a:r>
              <a:rPr kumimoji="0" lang="en-US" sz="1600" b="0"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bức tranh viết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hoa</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cuối</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dấu</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chấm</a:t>
            </a:r>
            <a:r>
              <a:rPr kumimoji="0" lang="en-US" sz="1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3" name="TextBox 22"/>
          <p:cNvSpPr txBox="1"/>
          <p:nvPr/>
        </p:nvSpPr>
        <p:spPr>
          <a:xfrm>
            <a:off x="324954" y="737962"/>
            <a:ext cx="8135478"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3.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Viết</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câu</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trả</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lời</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cho</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câu</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hỏi</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c ở </a:t>
            </a:r>
            <a:r>
              <a:rPr kumimoji="0" lang="en-US" sz="2500" b="0" i="0" u="none" strike="noStrike" kern="1200" cap="none" spc="0" normalizeH="0" baseline="0" noProof="0" dirty="0" err="1">
                <a:ln>
                  <a:noFill/>
                </a:ln>
                <a:solidFill>
                  <a:srgbClr val="0066CC"/>
                </a:solidFill>
                <a:effectLst/>
                <a:uLnTx/>
                <a:uFillTx/>
                <a:latin typeface="Arial-SGK-TV" pitchFamily="2" charset="0"/>
                <a:ea typeface="Microsoft YaHei" panose="020B0503020204020204" pitchFamily="34" charset="-122"/>
                <a:cs typeface="Arial-SGK-TV" pitchFamily="2" charset="0"/>
              </a:rPr>
              <a:t>mục</a:t>
            </a:r>
            <a:r>
              <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rPr>
              <a:t> 3 (SHS </a:t>
            </a:r>
            <a:r>
              <a:rPr kumimoji="0" lang="en-US" sz="2500" b="0" i="0" u="none" strike="noStrike" kern="1200" cap="none" spc="0" normalizeH="0" baseline="0" noProof="0" err="1">
                <a:ln>
                  <a:noFill/>
                </a:ln>
                <a:solidFill>
                  <a:srgbClr val="0066CC"/>
                </a:solidFill>
                <a:effectLst/>
                <a:uLnTx/>
                <a:uFillTx/>
                <a:latin typeface="Arial-SGK-TV" pitchFamily="2" charset="0"/>
                <a:ea typeface="Microsoft YaHei" panose="020B0503020204020204" pitchFamily="34" charset="-122"/>
                <a:cs typeface="Arial-SGK-TV" pitchFamily="2" charset="0"/>
              </a:rPr>
              <a:t>trang</a:t>
            </a:r>
            <a:r>
              <a:rPr kumimoji="0" lang="en-US" sz="2500" b="0" i="0" u="none" strike="noStrike" kern="1200" cap="none" spc="0" normalizeH="0" baseline="0" noProof="0">
                <a:ln>
                  <a:noFill/>
                </a:ln>
                <a:solidFill>
                  <a:srgbClr val="0066CC"/>
                </a:solidFill>
                <a:effectLst/>
                <a:uLnTx/>
                <a:uFillTx/>
                <a:latin typeface="Arial-SGK-TV" pitchFamily="2" charset="0"/>
                <a:ea typeface="Microsoft YaHei" panose="020B0503020204020204" pitchFamily="34" charset="-122"/>
                <a:cs typeface="Arial-SGK-TV" pitchFamily="2" charset="0"/>
              </a:rPr>
              <a:t> 52)</a:t>
            </a:r>
            <a:endParaRPr kumimoji="0" lang="en-US" sz="2500" b="0" i="0" u="none" strike="noStrike" kern="1200" cap="none" spc="0" normalizeH="0" baseline="0" noProof="0" dirty="0">
              <a:ln>
                <a:noFill/>
              </a:ln>
              <a:solidFill>
                <a:srgbClr val="0066CC"/>
              </a:solidFill>
              <a:effectLst/>
              <a:uLnTx/>
              <a:uFillTx/>
              <a:latin typeface="Arial-SGK-TV" pitchFamily="2" charset="0"/>
              <a:ea typeface="Microsoft YaHei" panose="020B0503020204020204" pitchFamily="34" charset="-122"/>
              <a:cs typeface="Arial-SGK-TV" pitchFamily="2" charset="0"/>
            </a:endParaRPr>
          </a:p>
        </p:txBody>
      </p:sp>
      <p:pic>
        <p:nvPicPr>
          <p:cNvPr id="4" name="Picture 3">
            <a:extLst>
              <a:ext uri="{FF2B5EF4-FFF2-40B4-BE49-F238E27FC236}">
                <a16:creationId xmlns:a16="http://schemas.microsoft.com/office/drawing/2014/main" id="{BB46A627-6037-455F-8DBD-51D1B318B0F7}"/>
              </a:ext>
            </a:extLst>
          </p:cNvPr>
          <p:cNvPicPr>
            <a:picLocks noChangeAspect="1"/>
          </p:cNvPicPr>
          <p:nvPr/>
        </p:nvPicPr>
        <p:blipFill rotWithShape="1">
          <a:blip r:embed="rId2"/>
          <a:srcRect l="23226" t="50000" r="31888" b="40200"/>
          <a:stretch/>
        </p:blipFill>
        <p:spPr>
          <a:xfrm>
            <a:off x="0" y="1707654"/>
            <a:ext cx="9144000" cy="1122947"/>
          </a:xfrm>
          <a:prstGeom prst="rect">
            <a:avLst/>
          </a:prstGeom>
        </p:spPr>
      </p:pic>
    </p:spTree>
    <p:extLst>
      <p:ext uri="{BB962C8B-B14F-4D97-AF65-F5344CB8AC3E}">
        <p14:creationId xmlns:p14="http://schemas.microsoft.com/office/powerpoint/2010/main" val="1870289496"/>
      </p:ext>
    </p:extLst>
  </p:cSld>
  <p:clrMapOvr>
    <a:masterClrMapping/>
  </p:clrMapOvr>
  <mc:AlternateContent xmlns:mc="http://schemas.openxmlformats.org/markup-compatibility/2006" xmlns:p14="http://schemas.microsoft.com/office/powerpoint/2010/main">
    <mc:Choice Requires="p14">
      <p:transition p14:dur="0" advTm="47982"/>
    </mc:Choice>
    <mc:Fallback xmlns="">
      <p:transition advTm="4798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sp>
        <p:nvSpPr>
          <p:cNvPr id="2" name="TextBox 1"/>
          <p:cNvSpPr txBox="1"/>
          <p:nvPr/>
        </p:nvSpPr>
        <p:spPr>
          <a:xfrm>
            <a:off x="1840350" y="1840719"/>
            <a:ext cx="58326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CHÀO TẠM BIỆT CÁC CON!</a:t>
            </a:r>
          </a:p>
        </p:txBody>
      </p:sp>
    </p:spTree>
    <p:extLst>
      <p:ext uri="{BB962C8B-B14F-4D97-AF65-F5344CB8AC3E}">
        <p14:creationId xmlns:p14="http://schemas.microsoft.com/office/powerpoint/2010/main" val="1835259621"/>
      </p:ext>
    </p:extLst>
  </p:cSld>
  <p:clrMapOvr>
    <a:masterClrMapping/>
  </p:clrMapOvr>
  <mc:AlternateContent xmlns:mc="http://schemas.openxmlformats.org/markup-compatibility/2006" xmlns:p14="http://schemas.microsoft.com/office/powerpoint/2010/main">
    <mc:Choice Requires="p14">
      <p:transition p14:dur="0" advTm="13270"/>
    </mc:Choice>
    <mc:Fallback xmlns="">
      <p:transition advTm="13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43" y="1976664"/>
            <a:ext cx="7779657" cy="857250"/>
          </a:xfrm>
        </p:spPr>
        <p:txBody>
          <a:bodyPr>
            <a:noAutofit/>
          </a:bodyPr>
          <a:lstStyle/>
          <a:p>
            <a:pPr algn="just"/>
            <a:r>
              <a:rPr lang="vi-VN" sz="3200" dirty="0">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thuộc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lòng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khổ</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thơ</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đầu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thơ</a:t>
            </a:r>
            <a:r>
              <a:rPr lang="en-US" sz="3200" dirty="0">
                <a:latin typeface="Arial-Rounded" pitchFamily="34" charset="0"/>
                <a:ea typeface="Arial-Rounded" pitchFamily="34" charset="0"/>
                <a:cs typeface="Arial-Rounded" pitchFamily="34" charset="0"/>
              </a:rPr>
              <a:t> </a:t>
            </a:r>
            <a:r>
              <a:rPr lang="en-US" sz="3200" i="1" dirty="0" err="1">
                <a:latin typeface="Arial-Rounded" pitchFamily="34" charset="0"/>
                <a:ea typeface="Arial-Rounded" pitchFamily="34" charset="0"/>
                <a:cs typeface="Arial-Rounded" pitchFamily="34" charset="0"/>
              </a:rPr>
              <a:t>Đi</a:t>
            </a:r>
            <a:r>
              <a:rPr lang="en-US" sz="3200" i="1" dirty="0">
                <a:latin typeface="Arial-Rounded" pitchFamily="34" charset="0"/>
                <a:ea typeface="Arial-Rounded" pitchFamily="34" charset="0"/>
                <a:cs typeface="Arial-Rounded" pitchFamily="34" charset="0"/>
              </a:rPr>
              <a:t> </a:t>
            </a:r>
            <a:r>
              <a:rPr lang="en-US" sz="3200" i="1" dirty="0" err="1">
                <a:latin typeface="Arial-Rounded" pitchFamily="34" charset="0"/>
                <a:ea typeface="Arial-Rounded" pitchFamily="34" charset="0"/>
                <a:cs typeface="Arial-Rounded" pitchFamily="34" charset="0"/>
              </a:rPr>
              <a:t>học</a:t>
            </a:r>
            <a:endParaRPr lang="en-US" sz="3200" dirty="0">
              <a:latin typeface="Arial-Rounded" pitchFamily="34" charset="0"/>
              <a:ea typeface="Arial-Rounded" pitchFamily="34" charset="0"/>
              <a:cs typeface="Arial-Rounded" pitchFamily="34" charset="0"/>
            </a:endParaRPr>
          </a:p>
        </p:txBody>
      </p:sp>
      <p:sp>
        <p:nvSpPr>
          <p:cNvPr id="4" name="Title 1"/>
          <p:cNvSpPr txBox="1">
            <a:spLocks/>
          </p:cNvSpPr>
          <p:nvPr/>
        </p:nvSpPr>
        <p:spPr>
          <a:xfrm>
            <a:off x="1059543" y="3333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endParaRPr lang="en-US" sz="3200" dirty="0">
              <a:latin typeface="Arial-Rounded" pitchFamily="34" charset="0"/>
              <a:ea typeface="Arial-Rounded" pitchFamily="34" charset="0"/>
              <a:cs typeface="Arial-Rounded" pitchFamily="34" charset="0"/>
            </a:endParaRPr>
          </a:p>
        </p:txBody>
      </p:sp>
      <p:sp>
        <p:nvSpPr>
          <p:cNvPr id="5" name="Title 1"/>
          <p:cNvSpPr txBox="1">
            <a:spLocks/>
          </p:cNvSpPr>
          <p:nvPr/>
        </p:nvSpPr>
        <p:spPr>
          <a:xfrm>
            <a:off x="1059543" y="666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Rounded" pitchFamily="34" charset="0"/>
                <a:ea typeface="Arial-Rounded" pitchFamily="34" charset="0"/>
                <a:cs typeface="Arial-Rounded" pitchFamily="34" charset="0"/>
              </a:rPr>
              <a:t>Tìm trong bài </a:t>
            </a:r>
            <a:r>
              <a:rPr lang="en-US" sz="3200" i="1">
                <a:latin typeface="Arial-Rounded" pitchFamily="34" charset="0"/>
                <a:ea typeface="Arial-Rounded" pitchFamily="34" charset="0"/>
                <a:cs typeface="Arial-Rounded" pitchFamily="34" charset="0"/>
              </a:rPr>
              <a:t>Đi học </a:t>
            </a:r>
            <a:r>
              <a:rPr lang="en-US" sz="3200">
                <a:latin typeface="Arial-Rounded" pitchFamily="34" charset="0"/>
                <a:ea typeface="Arial-Rounded" pitchFamily="34" charset="0"/>
                <a:cs typeface="Arial-Rounded" pitchFamily="34" charset="0"/>
              </a:rPr>
              <a:t>2</a:t>
            </a:r>
            <a:r>
              <a:rPr lang="en-US" sz="3200" i="1">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tiếng cùng vần với nhau</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7" y="3283802"/>
            <a:ext cx="1029746" cy="95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22"/>
          <a:stretch/>
        </p:blipFill>
        <p:spPr bwMode="auto">
          <a:xfrm>
            <a:off x="-6590" y="1970938"/>
            <a:ext cx="1012369" cy="8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20"/>
          <a:stretch/>
        </p:blipFill>
        <p:spPr bwMode="auto">
          <a:xfrm>
            <a:off x="-2209800" y="3409496"/>
            <a:ext cx="1125856" cy="115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95" y="619465"/>
            <a:ext cx="949356" cy="8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157034"/>
            <a:ext cx="1685925" cy="136696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197" y="1533071"/>
            <a:ext cx="1685925" cy="136696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198" y="2875188"/>
            <a:ext cx="1685925" cy="1366966"/>
          </a:xfrm>
          <a:prstGeom prst="rect">
            <a:avLst/>
          </a:prstGeom>
        </p:spPr>
      </p:pic>
    </p:spTree>
    <p:custDataLst>
      <p:tags r:id="rId1"/>
    </p:custDataLst>
    <p:extLst>
      <p:ext uri="{BB962C8B-B14F-4D97-AF65-F5344CB8AC3E}">
        <p14:creationId xmlns:p14="http://schemas.microsoft.com/office/powerpoint/2010/main" val="1359328300"/>
      </p:ext>
    </p:extLst>
  </p:cSld>
  <p:clrMapOvr>
    <a:masterClrMapping/>
  </p:clrMapOvr>
  <mc:AlternateContent xmlns:mc="http://schemas.openxmlformats.org/markup-compatibility/2006" xmlns:p14="http://schemas.microsoft.com/office/powerpoint/2010/main">
    <mc:Choice Requires="p14">
      <p:transition spd="slow" p14:dur="2000" advTm="30219"/>
    </mc:Choice>
    <mc:Fallback xmlns="">
      <p:transition spd="slow" advTm="302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028"/>
                                        </p:tgtEl>
                                        <p:attrNameLst>
                                          <p:attrName>r</p:attrName>
                                        </p:attrNameLst>
                                      </p:cBhvr>
                                    </p:animRo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27"/>
                                        </p:tgtEl>
                                        <p:attrNameLst>
                                          <p:attrName>r</p:attrName>
                                        </p:attrNameLst>
                                      </p:cBhvr>
                                    </p:animRot>
                                  </p:childTnLst>
                                </p:cTn>
                              </p:par>
                            </p:childTnLst>
                          </p:cTn>
                        </p:par>
                        <p:par>
                          <p:cTn id="33" fill="hold">
                            <p:stCondLst>
                              <p:cond delay="2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HOA YÊU THƯƠNG</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530126391"/>
      </p:ext>
    </p:extLst>
  </p:cSld>
  <p:clrMapOvr>
    <a:masterClrMapping/>
  </p:clrMapOvr>
  <mc:AlternateContent xmlns:mc="http://schemas.openxmlformats.org/markup-compatibility/2006" xmlns:p14="http://schemas.microsoft.com/office/powerpoint/2010/main">
    <mc:Choice Requires="p14">
      <p:transition spd="slow" p14:dur="2000" advTm="15892"/>
    </mc:Choice>
    <mc:Fallback xmlns="">
      <p:transition spd="slow" advTm="158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9" name="TextBox 8"/>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tranh</a:t>
            </a:r>
          </a:p>
        </p:txBody>
      </p:sp>
      <p:sp>
        <p:nvSpPr>
          <p:cNvPr id="10" name="TextBox 9"/>
          <p:cNvSpPr txBox="1"/>
          <p:nvPr/>
        </p:nvSpPr>
        <p:spPr>
          <a:xfrm>
            <a:off x="819150" y="71582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Rounded" pitchFamily="34" charset="0"/>
                <a:ea typeface="Arial-Rounded" pitchFamily="34" charset="0"/>
                <a:cs typeface="Arial-Rounded" pitchFamily="34" charset="0"/>
              </a:rPr>
              <a:t>Nói về việc làm của cô giáo trong tranh</a:t>
            </a:r>
          </a:p>
          <a:p>
            <a:pPr marL="457200" indent="-457200" algn="just">
              <a:buAutoNum type="alphaLcPeriod"/>
            </a:pPr>
            <a:r>
              <a:rPr lang="en-US" sz="2400">
                <a:latin typeface="Arial-Rounded" pitchFamily="34" charset="0"/>
                <a:ea typeface="Arial-Rounded" pitchFamily="34" charset="0"/>
                <a:cs typeface="Arial-Rounded" pitchFamily="34" charset="0"/>
              </a:rPr>
              <a:t>Nói về thầy giáo hoặc cô giáo của em</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0" t="32813" r="21376" b="22656"/>
          <a:stretch/>
        </p:blipFill>
        <p:spPr bwMode="auto">
          <a:xfrm>
            <a:off x="914400" y="1616616"/>
            <a:ext cx="7333052" cy="3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5714"/>
    </mc:Choice>
    <mc:Fallback xmlns="">
      <p:transition spd="slow" advTm="2571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a:p>
            <a:pPr algn="just"/>
            <a:r>
              <a:rPr lang="en-US" sz="2500">
                <a:latin typeface="Arial-Rounded" pitchFamily="34" charset="0"/>
                <a:ea typeface="Arial-Rounded" pitchFamily="34" charset="0"/>
                <a:cs typeface="Arial-Rounded" pitchFamily="34" charset="0"/>
              </a:rPr>
              <a:t>	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a:p>
            <a:pPr algn="just"/>
            <a:r>
              <a:rPr lang="en-US" sz="2500">
                <a:latin typeface="Arial-Rounded" pitchFamily="34" charset="0"/>
                <a:ea typeface="Arial-Rounded" pitchFamily="34" charset="0"/>
                <a:cs typeface="Arial-Rounded" pitchFamily="34" charset="0"/>
              </a:rPr>
              <a:t>			                                                          (Phạm Thủy)</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custDataLst>
      <p:tags r:id="rId1"/>
    </p:custDataLst>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331"/>
    </mc:Choice>
    <mc:Fallback xmlns="">
      <p:transition spd="slow" advTm="63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2" y="4357483"/>
            <a:ext cx="7773005" cy="584703"/>
          </a:xfrm>
          <a:prstGeom prst="rect">
            <a:avLst/>
          </a:prstGeom>
          <a:solidFill>
            <a:srgbClr val="F3CEF6"/>
          </a:solidFill>
        </p:spPr>
        <p:txBody>
          <a:bodyPr wrap="square" lIns="91367" tIns="45684" rIns="91367" bIns="45684" rtlCol="0">
            <a:spAutoFit/>
          </a:bodyPr>
          <a:lstStyle/>
          <a:p>
            <a:r>
              <a:rPr lang="vi-VN" sz="3200" dirty="0">
                <a:latin typeface="Arial-Rounded" pitchFamily="34" charset="0"/>
                <a:ea typeface="Arial-Rounded" pitchFamily="34" charset="0"/>
                <a:cs typeface="Arial-Rounded" pitchFamily="34" charset="0"/>
              </a:rPr>
              <a:t>Luyện đọc từ ngữ</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8418062" y="1004783"/>
            <a:ext cx="388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813" y="1381578"/>
            <a:ext cx="690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31573" y="3227614"/>
            <a:ext cx="1108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18109" y="3609522"/>
            <a:ext cx="118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056" y="2849334"/>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96858" y="1743528"/>
            <a:ext cx="650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3969632"/>
      </p:ext>
    </p:extLst>
  </p:cSld>
  <p:clrMapOvr>
    <a:masterClrMapping/>
  </p:clrMapOvr>
  <mc:AlternateContent xmlns:mc="http://schemas.openxmlformats.org/markup-compatibility/2006" xmlns:p14="http://schemas.microsoft.com/office/powerpoint/2010/main">
    <mc:Choice Requires="p14">
      <p:transition spd="slow" p14:dur="2000" advTm="46937"/>
    </mc:Choice>
    <mc:Fallback xmlns="">
      <p:transition spd="slow" advTm="46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4" y="819150"/>
            <a:ext cx="8229600" cy="857250"/>
          </a:xfrm>
          <a:ln>
            <a:noFill/>
          </a:ln>
        </p:spPr>
        <p:txBody>
          <a:bodyPr>
            <a:noAutofit/>
          </a:bodyPr>
          <a:lstStyle/>
          <a:p>
            <a:r>
              <a:rPr lang="en-US" sz="5400">
                <a:solidFill>
                  <a:srgbClr val="FF0000"/>
                </a:solidFill>
                <a:latin typeface="Arial-Rounded" pitchFamily="34" charset="0"/>
                <a:ea typeface="Arial-Rounded" pitchFamily="34" charset="0"/>
                <a:cs typeface="Arial-Rounded" pitchFamily="34" charset="0"/>
              </a:rPr>
              <a:t>oay        </a:t>
            </a:r>
            <a:r>
              <a:rPr lang="en-US" sz="5400">
                <a:latin typeface="Arial-Rounded" pitchFamily="34" charset="0"/>
                <a:ea typeface="Arial-Rounded" pitchFamily="34" charset="0"/>
                <a:cs typeface="Arial-Rounded" pitchFamily="34" charset="0"/>
              </a:rPr>
              <a:t> hí hoáy</a:t>
            </a:r>
          </a:p>
        </p:txBody>
      </p:sp>
      <p:cxnSp>
        <p:nvCxnSpPr>
          <p:cNvPr id="4" name="Straight Arrow Connector 3"/>
          <p:cNvCxnSpPr/>
          <p:nvPr/>
        </p:nvCxnSpPr>
        <p:spPr>
          <a:xfrm>
            <a:off x="3526968" y="1337977"/>
            <a:ext cx="914400" cy="0"/>
          </a:xfrm>
          <a:prstGeom prst="straightConnector1">
            <a:avLst/>
          </a:prstGeom>
          <a:ln w="38100">
            <a:solidFill>
              <a:srgbClr val="8F45C7"/>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39484" y="3105150"/>
            <a:ext cx="8229600" cy="857250"/>
          </a:xfrm>
          <a:prstGeom prst="rect">
            <a:avLst/>
          </a:prstGeom>
          <a:ln>
            <a:noFill/>
          </a:ln>
        </p:spPr>
        <p:txBody>
          <a:bodyPr vert="horz" lIns="91354" tIns="45678" rIns="91354" bIns="45678" rtlCol="0" anchor="ctr">
            <a:no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5400">
                <a:solidFill>
                  <a:srgbClr val="FF0000"/>
                </a:solidFill>
                <a:latin typeface="Arial-Rounded" pitchFamily="34" charset="0"/>
                <a:ea typeface="Arial-Rounded" pitchFamily="34" charset="0"/>
                <a:cs typeface="Arial-Rounded" pitchFamily="34" charset="0"/>
              </a:rPr>
              <a:t>Hí hoáy</a:t>
            </a:r>
            <a:r>
              <a:rPr lang="en-US" sz="5400">
                <a:latin typeface="Arial-Rounded" pitchFamily="34" charset="0"/>
                <a:ea typeface="Arial-Rounded" pitchFamily="34" charset="0"/>
                <a:cs typeface="Arial-Rounded" pitchFamily="34" charset="0"/>
              </a:rPr>
              <a:t>: chăm chú và luôn tay làm việc gì đó.</a:t>
            </a:r>
          </a:p>
        </p:txBody>
      </p:sp>
    </p:spTree>
    <p:extLst>
      <p:ext uri="{BB962C8B-B14F-4D97-AF65-F5344CB8AC3E}">
        <p14:creationId xmlns:p14="http://schemas.microsoft.com/office/powerpoint/2010/main" val="1912864310"/>
      </p:ext>
    </p:extLst>
  </p:cSld>
  <p:clrMapOvr>
    <a:masterClrMapping/>
  </p:clrMapOvr>
  <mc:AlternateContent xmlns:mc="http://schemas.openxmlformats.org/markup-compatibility/2006" xmlns:p14="http://schemas.microsoft.com/office/powerpoint/2010/main">
    <mc:Choice Requires="p14">
      <p:transition spd="slow" p14:dur="2000" advTm="26512"/>
    </mc:Choice>
    <mc:Fallback xmlns="">
      <p:transition spd="slow" advTm="265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9485" y="666750"/>
            <a:ext cx="8748486" cy="857250"/>
          </a:xfrm>
        </p:spPr>
        <p:txBody>
          <a:bodyPr>
            <a:normAutofit/>
          </a:bodyPr>
          <a:lstStyle/>
          <a:p>
            <a:pPr algn="just"/>
            <a:r>
              <a:rPr lang="en-US">
                <a:solidFill>
                  <a:srgbClr val="FF0000"/>
                </a:solidFill>
                <a:latin typeface="Arial-Rounded" pitchFamily="34" charset="0"/>
                <a:ea typeface="Arial-Rounded" pitchFamily="34" charset="0"/>
                <a:cs typeface="Arial-Rounded" pitchFamily="34" charset="0"/>
              </a:rPr>
              <a:t>Tỉ mỉ</a:t>
            </a:r>
            <a:r>
              <a:rPr lang="en-US">
                <a:latin typeface="Arial-Rounded" pitchFamily="34" charset="0"/>
                <a:ea typeface="Arial-Rounded" pitchFamily="34" charset="0"/>
                <a:cs typeface="Arial-Rounded" pitchFamily="34" charset="0"/>
              </a:rPr>
              <a:t>: kĩ càng từng cái rất nhỏ.</a:t>
            </a:r>
          </a:p>
        </p:txBody>
      </p:sp>
      <p:sp>
        <p:nvSpPr>
          <p:cNvPr id="4" name="Title 1"/>
          <p:cNvSpPr txBox="1">
            <a:spLocks/>
          </p:cNvSpPr>
          <p:nvPr/>
        </p:nvSpPr>
        <p:spPr>
          <a:xfrm>
            <a:off x="228600" y="15811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Nắn nót</a:t>
            </a:r>
            <a:r>
              <a:rPr lang="en-US">
                <a:latin typeface="Arial-Rounded" pitchFamily="34" charset="0"/>
                <a:ea typeface="Arial-Rounded" pitchFamily="34" charset="0"/>
                <a:cs typeface="Arial-Rounded" pitchFamily="34" charset="0"/>
              </a:rPr>
              <a:t>: làm cẩn thận từng tí cho đẹp, cho chuẩn.</a:t>
            </a:r>
          </a:p>
        </p:txBody>
      </p:sp>
      <p:sp>
        <p:nvSpPr>
          <p:cNvPr id="5" name="Title 1"/>
          <p:cNvSpPr txBox="1">
            <a:spLocks/>
          </p:cNvSpPr>
          <p:nvPr/>
        </p:nvSpPr>
        <p:spPr>
          <a:xfrm>
            <a:off x="228600" y="29527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Sáng tạo</a:t>
            </a:r>
            <a:r>
              <a:rPr lang="en-US">
                <a:latin typeface="Arial-Rounded" pitchFamily="34" charset="0"/>
                <a:ea typeface="Arial-Rounded" pitchFamily="34" charset="0"/>
                <a:cs typeface="Arial-Rounded" pitchFamily="34" charset="0"/>
              </a:rPr>
              <a:t>: có cách làm mới.</a:t>
            </a:r>
          </a:p>
        </p:txBody>
      </p:sp>
    </p:spTree>
    <p:extLst>
      <p:ext uri="{BB962C8B-B14F-4D97-AF65-F5344CB8AC3E}">
        <p14:creationId xmlns:p14="http://schemas.microsoft.com/office/powerpoint/2010/main" val="2558585296"/>
      </p:ext>
    </p:extLst>
  </p:cSld>
  <p:clrMapOvr>
    <a:masterClrMapping/>
  </p:clrMapOvr>
  <mc:AlternateContent xmlns:mc="http://schemas.openxmlformats.org/markup-compatibility/2006" xmlns:p14="http://schemas.microsoft.com/office/powerpoint/2010/main">
    <mc:Choice Requires="p14">
      <p:transition spd="slow" p14:dur="2000" advTm="20559"/>
    </mc:Choice>
    <mc:Fallback xmlns="">
      <p:transition spd="slow" advTm="205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óc Sáng Tạo Với Gỗ Và Quả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óc sáng tạo &quot;Khéo tay hay là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67195"/>
      </p:ext>
    </p:extLst>
  </p:cSld>
  <p:clrMapOvr>
    <a:masterClrMapping/>
  </p:clrMapOvr>
  <mc:AlternateContent xmlns:mc="http://schemas.openxmlformats.org/markup-compatibility/2006" xmlns:p14="http://schemas.microsoft.com/office/powerpoint/2010/main">
    <mc:Choice Requires="p14">
      <p:transition spd="slow" p14:dur="2000" advTm="8392"/>
    </mc:Choice>
    <mc:Fallback xmlns="">
      <p:transition spd="slow" advTm="839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7|10.1|2.1|11.3|1.4"/>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9.5|3.2|1|1.1|1.4|1.2|1.3"/>
</p:tagLst>
</file>

<file path=ppt/tags/tag4.xml><?xml version="1.0" encoding="utf-8"?>
<p:tagLst xmlns:a="http://schemas.openxmlformats.org/drawingml/2006/main" xmlns:r="http://schemas.openxmlformats.org/officeDocument/2006/relationships" xmlns:p="http://schemas.openxmlformats.org/presentationml/2006/main">
  <p:tag name="TIMING" val="|15.3|1.7|2.9|2.5|3.2|2.1|2.2|2.6|2.2|2.7"/>
</p:tagLst>
</file>

<file path=ppt/tags/tag5.xml><?xml version="1.0" encoding="utf-8"?>
<p:tagLst xmlns:a="http://schemas.openxmlformats.org/drawingml/2006/main" xmlns:r="http://schemas.openxmlformats.org/officeDocument/2006/relationships" xmlns:p="http://schemas.openxmlformats.org/presentationml/2006/main">
  <p:tag name="TIMING" val="|1.4|10.2|2.2|9.7|2.5"/>
</p:tagLst>
</file>

<file path=ppt/tags/tag6.xml><?xml version="1.0" encoding="utf-8"?>
<p:tagLst xmlns:a="http://schemas.openxmlformats.org/drawingml/2006/main" xmlns:r="http://schemas.openxmlformats.org/officeDocument/2006/relationships" xmlns:p="http://schemas.openxmlformats.org/presentationml/2006/main">
  <p:tag name="TIMING" val="|2.5|18.5|2.3|3.8|15.9"/>
</p:tagLst>
</file>

<file path=ppt/tags/tag7.xml><?xml version="1.0" encoding="utf-8"?>
<p:tagLst xmlns:a="http://schemas.openxmlformats.org/drawingml/2006/main" xmlns:r="http://schemas.openxmlformats.org/officeDocument/2006/relationships" xmlns:p="http://schemas.openxmlformats.org/presentationml/2006/main">
  <p:tag name="TIMING" val="|7.7|27.7|14.6"/>
</p:tagLst>
</file>

<file path=ppt/tags/tag8.xml><?xml version="1.0" encoding="utf-8"?>
<p:tagLst xmlns:a="http://schemas.openxmlformats.org/drawingml/2006/main" xmlns:r="http://schemas.openxmlformats.org/officeDocument/2006/relationships" xmlns:p="http://schemas.openxmlformats.org/presentationml/2006/main">
  <p:tag name="TIMING" val="|9.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664</Words>
  <Application>Microsoft Office PowerPoint</Application>
  <PresentationFormat>On-screen Show (16:9)</PresentationFormat>
  <Paragraphs>68</Paragraphs>
  <Slides>19</Slides>
  <Notes>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Rounded MT Bold</vt:lpstr>
      <vt:lpstr>Arial-Rounded</vt:lpstr>
      <vt:lpstr>Arial-SGK-TV</vt:lpstr>
      <vt:lpstr>Calibri</vt:lpstr>
      <vt:lpstr>Cambria</vt:lpstr>
      <vt:lpstr>inpin heiti</vt:lpstr>
      <vt:lpstr>Times New Roman</vt:lpstr>
      <vt:lpstr>Office Theme</vt:lpstr>
      <vt:lpstr>第一PPT，www.1ppt.com</vt:lpstr>
      <vt:lpstr>Ôn và khởi động</vt:lpstr>
      <vt:lpstr>Đọc thuộc lòng hai khổ thơ đầu bài thơ Đi học</vt:lpstr>
      <vt:lpstr>PowerPoint Presentation</vt:lpstr>
      <vt:lpstr>PowerPoint Presentation</vt:lpstr>
      <vt:lpstr>PowerPoint Presentation</vt:lpstr>
      <vt:lpstr>PowerPoint Presentation</vt:lpstr>
      <vt:lpstr>oay         hí hoáy</vt:lpstr>
      <vt:lpstr>Tỉ mỉ: kĩ càng từng cái rất nhỏ.</vt:lpstr>
      <vt:lpstr>PowerPoint Presentation</vt:lpstr>
      <vt:lpstr>PowerPoint Presentation</vt:lpstr>
      <vt:lpstr>PowerPoint Presentation</vt:lpstr>
      <vt:lpstr>PowerPoint Presentation</vt:lpstr>
      <vt:lpstr>PowerPoint Presentation</vt:lpstr>
      <vt:lpstr>PowerPoint Presentation</vt:lpstr>
      <vt:lpstr>Theo em, có thể đặt tên nào khác cho bức tranh?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134</cp:revision>
  <dcterms:created xsi:type="dcterms:W3CDTF">2020-12-08T15:48:47Z</dcterms:created>
  <dcterms:modified xsi:type="dcterms:W3CDTF">2022-02-19T10:01:48Z</dcterms:modified>
</cp:coreProperties>
</file>