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73" r:id="rId3"/>
    <p:sldId id="257" r:id="rId4"/>
    <p:sldId id="258" r:id="rId5"/>
    <p:sldId id="282" r:id="rId6"/>
    <p:sldId id="259" r:id="rId7"/>
    <p:sldId id="263" r:id="rId8"/>
    <p:sldId id="261" r:id="rId9"/>
    <p:sldId id="262" r:id="rId10"/>
    <p:sldId id="265" r:id="rId11"/>
    <p:sldId id="266" r:id="rId12"/>
    <p:sldId id="267" r:id="rId13"/>
    <p:sldId id="268" r:id="rId14"/>
    <p:sldId id="283"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A60AA-2907-42DD-9A62-888D2BCE0AA1}" type="datetimeFigureOut">
              <a:rPr lang="en-US" smtClean="0"/>
              <a:t>3/19/2023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54AB4-E9F8-40AC-A287-3A83724B0070}" type="slidenum">
              <a:rPr lang="en-US" smtClean="0"/>
              <a:t>‹#›</a:t>
            </a:fld>
            <a:endParaRPr lang="en-US"/>
          </a:p>
        </p:txBody>
      </p:sp>
    </p:spTree>
    <p:extLst>
      <p:ext uri="{BB962C8B-B14F-4D97-AF65-F5344CB8AC3E}">
        <p14:creationId xmlns:p14="http://schemas.microsoft.com/office/powerpoint/2010/main" val="76506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E81C7A-DEBE-4C00-93A8-5F9DD1F7A0D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81C7A-DEBE-4C00-93A8-5F9DD1F7A0D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81C7A-DEBE-4C00-93A8-5F9DD1F7A0D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81C7A-DEBE-4C00-93A8-5F9DD1F7A0D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81C7A-DEBE-4C00-93A8-5F9DD1F7A0D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E81C7A-DEBE-4C00-93A8-5F9DD1F7A0D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E81C7A-DEBE-4C00-93A8-5F9DD1F7A0DF}"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81C7A-DEBE-4C00-93A8-5F9DD1F7A0DF}"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81C7A-DEBE-4C00-93A8-5F9DD1F7A0DF}"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81C7A-DEBE-4C00-93A8-5F9DD1F7A0D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81C7A-DEBE-4C00-93A8-5F9DD1F7A0D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D82F-74E5-4CE1-A966-9F0CC9B523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81C7A-DEBE-4C00-93A8-5F9DD1F7A0DF}" type="datetimeFigureOut">
              <a:rPr lang="en-US" smtClean="0"/>
              <a:t>3/19/2023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6D82F-74E5-4CE1-A966-9F0CC9B523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286B379A-0CAC-AED5-114D-EF3B283E5C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181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969A12A-B85A-1A6A-CF51-328E609D2957}"/>
              </a:ext>
            </a:extLst>
          </p:cNvPr>
          <p:cNvSpPr/>
          <p:nvPr/>
        </p:nvSpPr>
        <p:spPr>
          <a:xfrm>
            <a:off x="1981200" y="3446585"/>
            <a:ext cx="9351727" cy="2585323"/>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TRƯỜNG TIỂU HỌC NGỌC THỤY</a:t>
            </a:r>
          </a:p>
          <a:p>
            <a:pPr algn="ctr"/>
            <a:r>
              <a:rPr lang="en-US" sz="5400" b="1" dirty="0">
                <a:ln w="22225">
                  <a:solidFill>
                    <a:schemeClr val="accent2"/>
                  </a:solidFill>
                  <a:prstDash val="solid"/>
                </a:ln>
                <a:solidFill>
                  <a:srgbClr val="FF0000"/>
                </a:solidFill>
              </a:rPr>
              <a:t>TẬP LÀM VĂN</a:t>
            </a:r>
          </a:p>
          <a:p>
            <a:pPr algn="ctr"/>
            <a:r>
              <a:rPr lang="en-US" sz="5400" b="1" dirty="0">
                <a:ln w="22225">
                  <a:solidFill>
                    <a:schemeClr val="accent2"/>
                  </a:solidFill>
                  <a:prstDash val="solid"/>
                </a:ln>
                <a:solidFill>
                  <a:srgbClr val="FF0000"/>
                </a:solidFill>
              </a:rPr>
              <a:t>TẢ ĐỒ VẬT</a:t>
            </a:r>
          </a:p>
        </p:txBody>
      </p:sp>
    </p:spTree>
    <p:extLst>
      <p:ext uri="{BB962C8B-B14F-4D97-AF65-F5344CB8AC3E}">
        <p14:creationId xmlns:p14="http://schemas.microsoft.com/office/powerpoint/2010/main" val="15890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11658599" cy="5016758"/>
          </a:xfrm>
          <a:prstGeom prst="rect">
            <a:avLst/>
          </a:prstGeom>
          <a:noFill/>
        </p:spPr>
        <p:txBody>
          <a:bodyPr wrap="square" rtlCol="0">
            <a:spAutoFit/>
          </a:bodyPr>
          <a:lstStyle/>
          <a:p>
            <a:r>
              <a:rPr lang="vi-VN" sz="4000" b="1" dirty="0">
                <a:solidFill>
                  <a:srgbClr val="FF0000"/>
                </a:solidFill>
                <a:latin typeface="Cambria Math" panose="02040503050406030204" pitchFamily="18" charset="0"/>
                <a:ea typeface="Cambria Math" panose="02040503050406030204" pitchFamily="18" charset="0"/>
              </a:rPr>
              <a:t>Ví dụ</a:t>
            </a:r>
            <a:r>
              <a:rPr lang="en-US" sz="4000" b="1" dirty="0">
                <a:solidFill>
                  <a:srgbClr val="FF0000"/>
                </a:solidFill>
                <a:latin typeface="Cambria Math" panose="02040503050406030204" pitchFamily="18" charset="0"/>
                <a:ea typeface="Cambria Math" panose="02040503050406030204" pitchFamily="18" charset="0"/>
              </a:rPr>
              <a:t> </a:t>
            </a:r>
            <a:r>
              <a:rPr lang="vi-VN" sz="4000" b="1" dirty="0">
                <a:solidFill>
                  <a:srgbClr val="FF0000"/>
                </a:solidFill>
                <a:latin typeface="Cambria Math" panose="02040503050406030204" pitchFamily="18" charset="0"/>
                <a:ea typeface="Cambria Math" panose="02040503050406030204" pitchFamily="18" charset="0"/>
              </a:rPr>
              <a:t>: </a:t>
            </a:r>
            <a:r>
              <a:rPr lang="vi-VN" sz="4000" b="1" dirty="0">
                <a:latin typeface="Cambria Math" panose="02040503050406030204" pitchFamily="18" charset="0"/>
                <a:ea typeface="Cambria Math" panose="02040503050406030204" pitchFamily="18" charset="0"/>
              </a:rPr>
              <a:t>Chiếc đồng hồ này rất đặc biệt. Nó không có màu sắc rực rỡ hay khoác lên mình bộ đồ màu sáng, cả chiếc đồng hồ được bao phủ bởi một màu đồng cổ như thể đã trải qua biết bao thời gian vậy. Toàn bộ chiếc đồng hồ nhìn từ xa như một ngôi nhà với kiến trúc cổ kính, trang nhã. Hai cái cột nhà lớn chống đỡ cả mái nhà </a:t>
            </a:r>
            <a:r>
              <a:rPr lang="en-US" sz="4000" b="1" dirty="0">
                <a:latin typeface="Cambria Math" panose="02040503050406030204" pitchFamily="18" charset="0"/>
                <a:ea typeface="Cambria Math" panose="02040503050406030204" pitchFamily="18" charset="0"/>
              </a:rPr>
              <a:t>-</a:t>
            </a:r>
            <a:r>
              <a:rPr lang="vi-VN" sz="4000" b="1" dirty="0">
                <a:latin typeface="Cambria Math" panose="02040503050406030204" pitchFamily="18" charset="0"/>
                <a:ea typeface="Cambria Math" panose="02040503050406030204" pitchFamily="18" charset="0"/>
              </a:rPr>
              <a:t> thứ che nắng che mưa cho người bạn đồng hồ ở bên trong.</a:t>
            </a:r>
            <a:endParaRPr lang="en-US" sz="4000" b="1" dirty="0">
              <a:solidFill>
                <a:srgbClr val="00B05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0983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19" y="300079"/>
            <a:ext cx="5553076"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b="1" dirty="0" err="1">
                <a:latin typeface="Cambria Math" panose="02040503050406030204" pitchFamily="18" charset="0"/>
                <a:ea typeface="Cambria Math" panose="02040503050406030204" pitchFamily="18" charset="0"/>
              </a:rPr>
              <a:t>Thân</a:t>
            </a:r>
            <a:r>
              <a:rPr lang="en-US" sz="4000" b="1" dirty="0">
                <a:latin typeface="Cambria Math" panose="02040503050406030204" pitchFamily="18" charset="0"/>
                <a:ea typeface="Cambria Math" panose="02040503050406030204" pitchFamily="18" charset="0"/>
              </a:rPr>
              <a:t> </a:t>
            </a:r>
            <a:r>
              <a:rPr lang="en-US" sz="4000" b="1" dirty="0" err="1">
                <a:latin typeface="Cambria Math" panose="02040503050406030204" pitchFamily="18" charset="0"/>
                <a:ea typeface="Cambria Math" panose="02040503050406030204" pitchFamily="18" charset="0"/>
              </a:rPr>
              <a:t>bài</a:t>
            </a:r>
            <a:r>
              <a:rPr lang="en-US" sz="4000" b="1" dirty="0">
                <a:latin typeface="Cambria Math" panose="02040503050406030204" pitchFamily="18" charset="0"/>
                <a:ea typeface="Cambria Math" panose="02040503050406030204" pitchFamily="18" charset="0"/>
              </a:rPr>
              <a:t> : </a:t>
            </a:r>
            <a:r>
              <a:rPr lang="en-US" sz="4000" b="1" dirty="0">
                <a:solidFill>
                  <a:srgbClr val="00B050"/>
                </a:solidFill>
                <a:latin typeface="Cambria Math" panose="02040503050406030204" pitchFamily="18" charset="0"/>
                <a:ea typeface="Cambria Math" panose="02040503050406030204" pitchFamily="18" charset="0"/>
              </a:rPr>
              <a:t>b) </a:t>
            </a:r>
            <a:r>
              <a:rPr lang="vi-VN" sz="4000" b="1" dirty="0">
                <a:solidFill>
                  <a:srgbClr val="00B050"/>
                </a:solidFill>
                <a:latin typeface="Cambria Math" panose="02040503050406030204" pitchFamily="18" charset="0"/>
                <a:ea typeface="Cambria Math" panose="02040503050406030204" pitchFamily="18" charset="0"/>
              </a:rPr>
              <a:t>Tả chi tiết</a:t>
            </a:r>
          </a:p>
        </p:txBody>
      </p:sp>
      <p:sp>
        <p:nvSpPr>
          <p:cNvPr id="4" name="TextBox 3"/>
          <p:cNvSpPr txBox="1"/>
          <p:nvPr/>
        </p:nvSpPr>
        <p:spPr>
          <a:xfrm>
            <a:off x="213610" y="1066800"/>
            <a:ext cx="11764780" cy="3170099"/>
          </a:xfrm>
          <a:prstGeom prst="rect">
            <a:avLst/>
          </a:prstGeom>
          <a:noFill/>
        </p:spPr>
        <p:txBody>
          <a:bodyPr wrap="square" rtlCol="0">
            <a:spAutoFit/>
          </a:bodyPr>
          <a:lstStyle/>
          <a:p>
            <a:r>
              <a:rPr lang="vi-VN" sz="4000" b="1" dirty="0">
                <a:solidFill>
                  <a:srgbClr val="FF0000"/>
                </a:solidFill>
                <a:latin typeface="Cambria Math" panose="02040503050406030204" pitchFamily="18" charset="0"/>
                <a:ea typeface="Cambria Math" panose="02040503050406030204" pitchFamily="18" charset="0"/>
              </a:rPr>
              <a:t>Mặt đồng hồ</a:t>
            </a:r>
            <a:r>
              <a:rPr lang="en-US" sz="4000" b="1" dirty="0">
                <a:solidFill>
                  <a:srgbClr val="FF0000"/>
                </a:solidFill>
                <a:latin typeface="Cambria Math" panose="02040503050406030204" pitchFamily="18" charset="0"/>
                <a:ea typeface="Cambria Math" panose="02040503050406030204" pitchFamily="18" charset="0"/>
              </a:rPr>
              <a:t> </a:t>
            </a:r>
            <a:r>
              <a:rPr lang="vi-VN" sz="4000" b="1" dirty="0">
                <a:solidFill>
                  <a:srgbClr val="FF0000"/>
                </a:solidFill>
                <a:latin typeface="Cambria Math" panose="02040503050406030204" pitchFamily="18" charset="0"/>
                <a:ea typeface="Cambria Math" panose="02040503050406030204" pitchFamily="18" charset="0"/>
              </a:rPr>
              <a:t>:</a:t>
            </a:r>
          </a:p>
          <a:p>
            <a:r>
              <a:rPr lang="vi-VN" sz="4000" b="1" dirty="0">
                <a:latin typeface="Cambria Math" panose="02040503050406030204" pitchFamily="18" charset="0"/>
                <a:ea typeface="Cambria Math" panose="02040503050406030204" pitchFamily="18" charset="0"/>
              </a:rPr>
              <a:t> - Màu trắng, chữ số màu đen, dưới số mười hai là hàng chữ ghi hiệu của đồng hồ</a:t>
            </a:r>
            <a:r>
              <a:rPr lang="en-US" sz="4000" b="1" dirty="0">
                <a:latin typeface="Cambria Math" panose="02040503050406030204" pitchFamily="18" charset="0"/>
                <a:ea typeface="Cambria Math" panose="02040503050406030204" pitchFamily="18" charset="0"/>
              </a:rPr>
              <a:t> </a:t>
            </a:r>
            <a:r>
              <a:rPr lang="vi-VN" sz="4000" b="1" dirty="0">
                <a:latin typeface="Cambria Math" panose="02040503050406030204" pitchFamily="18" charset="0"/>
                <a:ea typeface="Cambria Math" panose="02040503050406030204" pitchFamily="18" charset="0"/>
              </a:rPr>
              <a:t>: Rosa. </a:t>
            </a:r>
          </a:p>
          <a:p>
            <a:r>
              <a:rPr lang="vi-VN" sz="4000" b="1" dirty="0">
                <a:latin typeface="Cambria Math" panose="02040503050406030204" pitchFamily="18" charset="0"/>
                <a:ea typeface="Cambria Math" panose="02040503050406030204" pitchFamily="18" charset="0"/>
              </a:rPr>
              <a:t>- Các chữ số từ một đến mười hai cách khoảng đều nhau, mỗi khoảng có vạch chia nhỏ để tính phút.</a:t>
            </a:r>
            <a:endParaRPr lang="en-US" sz="4000" b="1" dirty="0">
              <a:solidFill>
                <a:srgbClr val="00B050"/>
              </a:solidFill>
              <a:latin typeface="Cambria Math" panose="02040503050406030204" pitchFamily="18" charset="0"/>
              <a:ea typeface="Cambria Math" panose="02040503050406030204" pitchFamily="18" charset="0"/>
            </a:endParaRPr>
          </a:p>
        </p:txBody>
      </p:sp>
      <p:sp>
        <p:nvSpPr>
          <p:cNvPr id="5" name="TextBox 4"/>
          <p:cNvSpPr txBox="1"/>
          <p:nvPr/>
        </p:nvSpPr>
        <p:spPr>
          <a:xfrm>
            <a:off x="274819" y="4253138"/>
            <a:ext cx="11764780" cy="1938992"/>
          </a:xfrm>
          <a:prstGeom prst="rect">
            <a:avLst/>
          </a:prstGeom>
          <a:noFill/>
        </p:spPr>
        <p:txBody>
          <a:bodyPr wrap="square" rtlCol="0">
            <a:spAutoFit/>
          </a:bodyPr>
          <a:lstStyle/>
          <a:p>
            <a:r>
              <a:rPr lang="vi-VN" sz="4000" b="1" dirty="0">
                <a:solidFill>
                  <a:srgbClr val="FF0000"/>
                </a:solidFill>
                <a:latin typeface="Cambria Math" panose="02040503050406030204" pitchFamily="18" charset="0"/>
                <a:ea typeface="Cambria Math" panose="02040503050406030204" pitchFamily="18" charset="0"/>
              </a:rPr>
              <a:t>Kim đồng hồ</a:t>
            </a:r>
            <a:r>
              <a:rPr lang="en-US" sz="4000" b="1" dirty="0">
                <a:solidFill>
                  <a:srgbClr val="FF0000"/>
                </a:solidFill>
                <a:latin typeface="Cambria Math" panose="02040503050406030204" pitchFamily="18" charset="0"/>
                <a:ea typeface="Cambria Math" panose="02040503050406030204" pitchFamily="18" charset="0"/>
              </a:rPr>
              <a:t> </a:t>
            </a:r>
            <a:r>
              <a:rPr lang="vi-VN" sz="4000" b="1" dirty="0">
                <a:solidFill>
                  <a:srgbClr val="FF0000"/>
                </a:solidFill>
                <a:latin typeface="Cambria Math" panose="02040503050406030204" pitchFamily="18" charset="0"/>
                <a:ea typeface="Cambria Math" panose="02040503050406030204" pitchFamily="18" charset="0"/>
              </a:rPr>
              <a:t>:</a:t>
            </a:r>
          </a:p>
          <a:p>
            <a:r>
              <a:rPr lang="vi-VN" sz="4000" b="1" dirty="0">
                <a:latin typeface="Cambria Math" panose="02040503050406030204" pitchFamily="18" charset="0"/>
                <a:ea typeface="Cambria Math" panose="02040503050406030204" pitchFamily="18" charset="0"/>
              </a:rPr>
              <a:t>- Có ba kim</a:t>
            </a:r>
            <a:r>
              <a:rPr lang="en-US" sz="4000" b="1" dirty="0">
                <a:latin typeface="Cambria Math" panose="02040503050406030204" pitchFamily="18" charset="0"/>
                <a:ea typeface="Cambria Math" panose="02040503050406030204" pitchFamily="18" charset="0"/>
              </a:rPr>
              <a:t> </a:t>
            </a:r>
            <a:r>
              <a:rPr lang="vi-VN" sz="4000" b="1" dirty="0">
                <a:latin typeface="Cambria Math" panose="02040503050406030204" pitchFamily="18" charset="0"/>
                <a:ea typeface="Cambria Math" panose="02040503050406030204" pitchFamily="18" charset="0"/>
              </a:rPr>
              <a:t>: dài nhất là kim phút, ngắn nhất là kim giờ, kim giây màu đỏ, rất thanh mảnh.</a:t>
            </a:r>
            <a:endParaRPr lang="en-US" sz="4000" b="1" dirty="0">
              <a:solidFill>
                <a:srgbClr val="00B05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7095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11811000" cy="6186309"/>
          </a:xfrm>
          <a:prstGeom prst="rect">
            <a:avLst/>
          </a:prstGeom>
          <a:noFill/>
        </p:spPr>
        <p:txBody>
          <a:bodyPr wrap="square" rtlCol="0">
            <a:spAutoFit/>
          </a:bodyPr>
          <a:lstStyle/>
          <a:p>
            <a:r>
              <a:rPr lang="vi-VN" sz="3600" b="1" dirty="0">
                <a:solidFill>
                  <a:srgbClr val="FF0000"/>
                </a:solidFill>
                <a:latin typeface="Cambria Math" panose="02040503050406030204" pitchFamily="18" charset="0"/>
                <a:ea typeface="Cambria Math" panose="02040503050406030204" pitchFamily="18" charset="0"/>
              </a:rPr>
              <a:t>Hoạt động của đồng hồ</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a:t>
            </a:r>
          </a:p>
          <a:p>
            <a:pPr marL="342900" indent="-342900">
              <a:buFontTx/>
              <a:buChar char="-"/>
            </a:pPr>
            <a:r>
              <a:rPr lang="vi-VN" sz="3600" b="1" dirty="0">
                <a:latin typeface="Cambria Math" panose="02040503050406030204" pitchFamily="18" charset="0"/>
                <a:ea typeface="Cambria Math" panose="02040503050406030204" pitchFamily="18" charset="0"/>
              </a:rPr>
              <a:t>Kim giây xoay đều một vòng mặt đồng hồ thì kim phút nhích lên một phút. </a:t>
            </a:r>
          </a:p>
          <a:p>
            <a:pPr marL="342900" indent="-342900">
              <a:buFontTx/>
              <a:buChar char="-"/>
            </a:pPr>
            <a:r>
              <a:rPr lang="vi-VN" sz="3600" b="1" dirty="0">
                <a:latin typeface="Cambria Math" panose="02040503050406030204" pitchFamily="18" charset="0"/>
                <a:ea typeface="Cambria Math" panose="02040503050406030204" pitchFamily="18" charset="0"/>
              </a:rPr>
              <a:t>Khi kim phút quay vòng một mặt đồng hồ thì kim giờ nhích thêm một giờ. </a:t>
            </a:r>
          </a:p>
          <a:p>
            <a:pPr marL="342900" indent="-342900">
              <a:buFontTx/>
              <a:buChar char="-"/>
            </a:pPr>
            <a:r>
              <a:rPr lang="vi-VN" sz="3600" b="1" dirty="0">
                <a:latin typeface="Cambria Math" panose="02040503050406030204" pitchFamily="18" charset="0"/>
                <a:ea typeface="Cambria Math" panose="02040503050406030204" pitchFamily="18" charset="0"/>
              </a:rPr>
              <a:t>Cứ thế, đồng hồ đo thời gian theo quy định phối hợp giữ các kim; phút, giây, giờ và kim reo chuông</a:t>
            </a:r>
            <a:r>
              <a:rPr lang="en-US" sz="3600" b="1" dirty="0">
                <a:latin typeface="Cambria Math" panose="02040503050406030204" pitchFamily="18" charset="0"/>
                <a:ea typeface="Cambria Math" panose="02040503050406030204" pitchFamily="18" charset="0"/>
              </a:rPr>
              <a:t>.</a:t>
            </a:r>
            <a:endParaRPr lang="vi-VN" sz="3600" b="1" dirty="0">
              <a:latin typeface="Cambria Math" panose="02040503050406030204" pitchFamily="18" charset="0"/>
              <a:ea typeface="Cambria Math" panose="02040503050406030204" pitchFamily="18" charset="0"/>
            </a:endParaRPr>
          </a:p>
          <a:p>
            <a:pPr marL="342900" indent="-342900">
              <a:buFontTx/>
              <a:buChar char="-"/>
            </a:pPr>
            <a:r>
              <a:rPr lang="vi-VN" sz="3600" b="1" dirty="0">
                <a:latin typeface="Cambria Math" panose="02040503050406030204" pitchFamily="18" charset="0"/>
                <a:ea typeface="Cambria Math" panose="02040503050406030204" pitchFamily="18" charset="0"/>
              </a:rPr>
              <a:t>Một giờ có sáu mươi phút, một ngày có hai mươi bốn giờ.</a:t>
            </a:r>
          </a:p>
          <a:p>
            <a:pPr marL="342900" indent="-342900">
              <a:buFontTx/>
              <a:buChar char="-"/>
            </a:pPr>
            <a:r>
              <a:rPr lang="vi-VN" sz="3600" b="1" dirty="0">
                <a:latin typeface="Cambria Math" panose="02040503050406030204" pitchFamily="18" charset="0"/>
                <a:ea typeface="Cambria Math" panose="02040503050406030204" pitchFamily="18" charset="0"/>
              </a:rPr>
              <a:t>Em sử dụng và bảo quản đồng hồ như thế nào?</a:t>
            </a:r>
            <a:r>
              <a:rPr lang="en-US" sz="3600" b="1" dirty="0">
                <a:latin typeface="Cambria Math" panose="02040503050406030204" pitchFamily="18" charset="0"/>
                <a:ea typeface="Cambria Math" panose="02040503050406030204" pitchFamily="18" charset="0"/>
              </a:rPr>
              <a:t> </a:t>
            </a:r>
            <a:r>
              <a:rPr lang="vi-VN" sz="3600" b="1" dirty="0">
                <a:latin typeface="Cambria Math" panose="02040503050406030204" pitchFamily="18" charset="0"/>
                <a:ea typeface="Cambria Math" panose="02040503050406030204" pitchFamily="18" charset="0"/>
              </a:rPr>
              <a:t>(lau sạch bụi bên ngoài, thỉnh thoảng đem đồng hồ ra hiệu để lau dầu bộ máy bên trong).</a:t>
            </a:r>
            <a:endParaRPr lang="en-US" sz="3600" b="1" dirty="0">
              <a:solidFill>
                <a:srgbClr val="00B05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9158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228600"/>
            <a:ext cx="11670549" cy="2308324"/>
          </a:xfrm>
          <a:prstGeom prst="rect">
            <a:avLst/>
          </a:prstGeom>
          <a:noFill/>
        </p:spPr>
        <p:txBody>
          <a:bodyPr wrap="square" rtlCol="0">
            <a:spAutoFit/>
          </a:bodyPr>
          <a:lstStyle/>
          <a:p>
            <a:r>
              <a:rPr lang="vi-VN" sz="3600" b="1" dirty="0">
                <a:solidFill>
                  <a:srgbClr val="FF0000"/>
                </a:solidFill>
                <a:latin typeface="Cambria Math" panose="02040503050406030204" pitchFamily="18" charset="0"/>
                <a:ea typeface="Cambria Math" panose="02040503050406030204" pitchFamily="18" charset="0"/>
              </a:rPr>
              <a:t>-</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Vặn kim báo thức, bật nút báo chuông.</a:t>
            </a:r>
          </a:p>
          <a:p>
            <a:r>
              <a:rPr lang="vi-VN" sz="3600" b="1" dirty="0">
                <a:solidFill>
                  <a:srgbClr val="FF0000"/>
                </a:solidFill>
                <a:latin typeface="Cambria Math" panose="02040503050406030204" pitchFamily="18" charset="0"/>
                <a:ea typeface="Cambria Math" panose="02040503050406030204" pitchFamily="18" charset="0"/>
              </a:rPr>
              <a:t>-</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Đồng hồ có ích như thế nào</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a:t>
            </a:r>
          </a:p>
          <a:p>
            <a:r>
              <a:rPr lang="vi-VN" sz="3600" b="1" dirty="0">
                <a:latin typeface="Cambria Math" panose="02040503050406030204" pitchFamily="18" charset="0"/>
                <a:ea typeface="Cambria Math" panose="02040503050406030204" pitchFamily="18" charset="0"/>
              </a:rPr>
              <a:t> (xem giờ, báo thức giúp em biết thời gian học tập và làm việc)</a:t>
            </a:r>
          </a:p>
        </p:txBody>
      </p:sp>
      <p:sp>
        <p:nvSpPr>
          <p:cNvPr id="3" name="Rectangle 2"/>
          <p:cNvSpPr/>
          <p:nvPr/>
        </p:nvSpPr>
        <p:spPr>
          <a:xfrm>
            <a:off x="294101" y="2857500"/>
            <a:ext cx="1974093"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sz="3600" b="1" dirty="0">
                <a:latin typeface="Cambria Math" panose="02040503050406030204" pitchFamily="18" charset="0"/>
                <a:ea typeface="Cambria Math" panose="02040503050406030204" pitchFamily="18" charset="0"/>
              </a:rPr>
              <a:t>Kết</a:t>
            </a:r>
            <a:r>
              <a:rPr lang="en-US" sz="3600" b="1" dirty="0">
                <a:latin typeface="Cambria Math" panose="02040503050406030204" pitchFamily="18" charset="0"/>
                <a:ea typeface="Cambria Math" panose="02040503050406030204" pitchFamily="18" charset="0"/>
              </a:rPr>
              <a:t> </a:t>
            </a:r>
            <a:r>
              <a:rPr lang="vi-VN" sz="3600" b="1" dirty="0">
                <a:latin typeface="Cambria Math" panose="02040503050406030204" pitchFamily="18" charset="0"/>
                <a:ea typeface="Cambria Math" panose="02040503050406030204" pitchFamily="18" charset="0"/>
              </a:rPr>
              <a:t>bài</a:t>
            </a:r>
            <a:r>
              <a:rPr lang="en-US" sz="3600" b="1" dirty="0">
                <a:latin typeface="Cambria Math" panose="02040503050406030204" pitchFamily="18" charset="0"/>
                <a:ea typeface="Cambria Math" panose="02040503050406030204" pitchFamily="18" charset="0"/>
              </a:rPr>
              <a:t> </a:t>
            </a:r>
            <a:r>
              <a:rPr lang="vi-VN" sz="3600" b="1" dirty="0">
                <a:latin typeface="Cambria Math" panose="02040503050406030204" pitchFamily="18" charset="0"/>
                <a:ea typeface="Cambria Math" panose="02040503050406030204" pitchFamily="18" charset="0"/>
              </a:rPr>
              <a:t>:</a:t>
            </a:r>
            <a:endParaRPr lang="vi-VN" sz="3600" b="1" dirty="0">
              <a:solidFill>
                <a:srgbClr val="00B050"/>
              </a:solidFill>
              <a:latin typeface="Cambria Math" panose="02040503050406030204" pitchFamily="18" charset="0"/>
              <a:ea typeface="Cambria Math" panose="02040503050406030204" pitchFamily="18" charset="0"/>
            </a:endParaRPr>
          </a:p>
        </p:txBody>
      </p:sp>
      <p:sp>
        <p:nvSpPr>
          <p:cNvPr id="4" name="TextBox 3"/>
          <p:cNvSpPr txBox="1"/>
          <p:nvPr/>
        </p:nvSpPr>
        <p:spPr>
          <a:xfrm>
            <a:off x="228598" y="3581400"/>
            <a:ext cx="11670549" cy="2862322"/>
          </a:xfrm>
          <a:prstGeom prst="rect">
            <a:avLst/>
          </a:prstGeom>
          <a:noFill/>
        </p:spPr>
        <p:txBody>
          <a:bodyPr wrap="square" rtlCol="0">
            <a:spAutoFit/>
          </a:bodyPr>
          <a:lstStyle/>
          <a:p>
            <a:r>
              <a:rPr lang="vi-VN" sz="3600" b="1" dirty="0">
                <a:solidFill>
                  <a:srgbClr val="FF0000"/>
                </a:solidFill>
                <a:latin typeface="Cambria Math" panose="02040503050406030204" pitchFamily="18" charset="0"/>
                <a:ea typeface="Cambria Math" panose="02040503050406030204" pitchFamily="18" charset="0"/>
              </a:rPr>
              <a:t>Nêu tình cảm gắn bó của em đối với cái đồng hồ</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 </a:t>
            </a:r>
            <a:r>
              <a:rPr lang="vi-VN" sz="3600" b="1" dirty="0">
                <a:latin typeface="Cambria Math" panose="02040503050406030204" pitchFamily="18" charset="0"/>
                <a:ea typeface="Cambria Math" panose="02040503050406030204" pitchFamily="18" charset="0"/>
              </a:rPr>
              <a:t>bạn thân thiết.</a:t>
            </a:r>
          </a:p>
          <a:p>
            <a:r>
              <a:rPr lang="vi-VN" sz="3600" b="1" dirty="0">
                <a:solidFill>
                  <a:srgbClr val="FF0000"/>
                </a:solidFill>
                <a:latin typeface="Cambria Math" panose="02040503050406030204" pitchFamily="18" charset="0"/>
                <a:ea typeface="Cambria Math" panose="02040503050406030204" pitchFamily="18" charset="0"/>
              </a:rPr>
              <a:t>Liên hệ thực tế</a:t>
            </a:r>
            <a:r>
              <a:rPr lang="en-US" sz="3600" b="1" dirty="0">
                <a:solidFill>
                  <a:srgbClr val="FF0000"/>
                </a:solidFill>
                <a:latin typeface="Cambria Math" panose="02040503050406030204" pitchFamily="18" charset="0"/>
                <a:ea typeface="Cambria Math" panose="02040503050406030204" pitchFamily="18" charset="0"/>
              </a:rPr>
              <a:t> </a:t>
            </a:r>
            <a:r>
              <a:rPr lang="vi-VN" sz="3600" b="1" dirty="0">
                <a:solidFill>
                  <a:srgbClr val="FF0000"/>
                </a:solidFill>
                <a:latin typeface="Cambria Math" panose="02040503050406030204" pitchFamily="18" charset="0"/>
                <a:ea typeface="Cambria Math" panose="02040503050406030204" pitchFamily="18" charset="0"/>
              </a:rPr>
              <a:t>: </a:t>
            </a:r>
            <a:r>
              <a:rPr lang="vi-VN" sz="3600" b="1" dirty="0">
                <a:latin typeface="Cambria Math" panose="02040503050406030204" pitchFamily="18" charset="0"/>
                <a:ea typeface="Cambria Math" panose="02040503050406030204" pitchFamily="18" charset="0"/>
              </a:rPr>
              <a:t>bài học về thời gian, em biết quý thời gian, không rong chơi hoặc để thời gian trôi qua vô ích.</a:t>
            </a:r>
          </a:p>
          <a:p>
            <a:endParaRPr lang="en-US" sz="3600" dirty="0">
              <a:solidFill>
                <a:srgbClr val="00B05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3656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181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025DF0-A98F-280A-5E76-1915E8CFF886}"/>
              </a:ext>
            </a:extLst>
          </p:cNvPr>
          <p:cNvSpPr txBox="1"/>
          <p:nvPr/>
        </p:nvSpPr>
        <p:spPr>
          <a:xfrm>
            <a:off x="3124200" y="3886200"/>
            <a:ext cx="6962893" cy="1446550"/>
          </a:xfrm>
          <a:prstGeom prst="rect">
            <a:avLst/>
          </a:prstGeom>
          <a:noFill/>
        </p:spPr>
        <p:txBody>
          <a:bodyPr wrap="square" rtlCol="0">
            <a:spAutoFit/>
          </a:bodyPr>
          <a:lstStyle/>
          <a:p>
            <a:pPr algn="ctr" defTabSz="1219170"/>
            <a:r>
              <a:rPr lang="en-US" sz="8800" b="1" dirty="0">
                <a:solidFill>
                  <a:srgbClr val="7030A0"/>
                </a:solidFill>
                <a:latin typeface="Arial" panose="020B0604020202020204" pitchFamily="34" charset="0"/>
                <a:cs typeface="Arial" panose="020B0604020202020204" pitchFamily="34" charset="0"/>
              </a:rPr>
              <a:t>DẶN DÒ</a:t>
            </a:r>
            <a:endParaRPr lang="en-US" sz="8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66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5562" y="592138"/>
            <a:ext cx="3633788"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688" y="4437063"/>
            <a:ext cx="1346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3732" descr="PPT素材-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775" y="857251"/>
            <a:ext cx="6802438"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3"/>
          <p:cNvSpPr>
            <a:spLocks noChangeArrowheads="1" noChangeShapeType="1" noTextEdit="1"/>
          </p:cNvSpPr>
          <p:nvPr/>
        </p:nvSpPr>
        <p:spPr bwMode="auto">
          <a:xfrm>
            <a:off x="4713366" y="2278505"/>
            <a:ext cx="4887834" cy="223487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42"/>
              </a:avLst>
            </a:prstTxWarp>
          </a:bodyPr>
          <a:lstStyle/>
          <a:p>
            <a:pPr algn="ctr">
              <a:defRPr/>
            </a:pPr>
            <a:r>
              <a:rPr lang="en-US" sz="3000" b="1" dirty="0" err="1">
                <a:ln>
                  <a:solidFill>
                    <a:srgbClr val="002060"/>
                  </a:solidFill>
                </a:ln>
                <a:solidFill>
                  <a:srgbClr val="3410B8"/>
                </a:solidFill>
              </a:rPr>
              <a:t>Nhớ</a:t>
            </a:r>
            <a:r>
              <a:rPr lang="en-US" sz="3000" b="1" dirty="0">
                <a:ln>
                  <a:solidFill>
                    <a:srgbClr val="002060"/>
                  </a:solidFill>
                </a:ln>
                <a:solidFill>
                  <a:srgbClr val="3410B8"/>
                </a:solidFill>
              </a:rPr>
              <a:t> </a:t>
            </a:r>
            <a:r>
              <a:rPr lang="en-US" sz="3000" b="1" dirty="0" err="1">
                <a:ln>
                  <a:solidFill>
                    <a:srgbClr val="002060"/>
                  </a:solidFill>
                </a:ln>
                <a:solidFill>
                  <a:srgbClr val="3410B8"/>
                </a:solidFill>
              </a:rPr>
              <a:t>viết</a:t>
            </a:r>
            <a:r>
              <a:rPr lang="en-US" sz="3000" b="1" dirty="0">
                <a:ln>
                  <a:solidFill>
                    <a:srgbClr val="002060"/>
                  </a:solidFill>
                </a:ln>
                <a:solidFill>
                  <a:srgbClr val="3410B8"/>
                </a:solidFill>
              </a:rPr>
              <a:t> </a:t>
            </a:r>
            <a:r>
              <a:rPr lang="en-US" sz="3000" b="1" dirty="0" err="1">
                <a:ln>
                  <a:solidFill>
                    <a:srgbClr val="002060"/>
                  </a:solidFill>
                </a:ln>
                <a:solidFill>
                  <a:srgbClr val="3410B8"/>
                </a:solidFill>
              </a:rPr>
              <a:t>lại</a:t>
            </a:r>
            <a:r>
              <a:rPr lang="en-US" sz="3000" b="1" dirty="0">
                <a:ln>
                  <a:solidFill>
                    <a:srgbClr val="002060"/>
                  </a:solidFill>
                </a:ln>
                <a:solidFill>
                  <a:srgbClr val="3410B8"/>
                </a:solidFill>
              </a:rPr>
              <a:t> </a:t>
            </a:r>
          </a:p>
          <a:p>
            <a:pPr algn="ctr">
              <a:defRPr/>
            </a:pPr>
            <a:r>
              <a:rPr lang="en-US" sz="3000" b="1" dirty="0" err="1">
                <a:ln>
                  <a:solidFill>
                    <a:srgbClr val="002060"/>
                  </a:solidFill>
                </a:ln>
                <a:solidFill>
                  <a:srgbClr val="3410B8"/>
                </a:solidFill>
              </a:rPr>
              <a:t>hoàn</a:t>
            </a:r>
            <a:r>
              <a:rPr lang="en-US" sz="3000" b="1" dirty="0">
                <a:ln>
                  <a:solidFill>
                    <a:srgbClr val="002060"/>
                  </a:solidFill>
                </a:ln>
                <a:solidFill>
                  <a:srgbClr val="3410B8"/>
                </a:solidFill>
              </a:rPr>
              <a:t> </a:t>
            </a:r>
            <a:r>
              <a:rPr lang="en-US" sz="3000" b="1" dirty="0" err="1">
                <a:ln>
                  <a:solidFill>
                    <a:srgbClr val="002060"/>
                  </a:solidFill>
                </a:ln>
                <a:solidFill>
                  <a:srgbClr val="3410B8"/>
                </a:solidFill>
              </a:rPr>
              <a:t>chỉnh</a:t>
            </a:r>
            <a:r>
              <a:rPr lang="en-US" sz="3000" b="1" dirty="0">
                <a:ln>
                  <a:solidFill>
                    <a:srgbClr val="002060"/>
                  </a:solidFill>
                </a:ln>
                <a:solidFill>
                  <a:srgbClr val="3410B8"/>
                </a:solidFill>
              </a:rPr>
              <a:t> </a:t>
            </a:r>
            <a:r>
              <a:rPr lang="en-US" sz="3000" b="1" dirty="0" err="1">
                <a:ln>
                  <a:solidFill>
                    <a:srgbClr val="002060"/>
                  </a:solidFill>
                </a:ln>
                <a:solidFill>
                  <a:srgbClr val="3410B8"/>
                </a:solidFill>
              </a:rPr>
              <a:t>bài</a:t>
            </a:r>
            <a:r>
              <a:rPr lang="en-US" sz="3000" b="1" dirty="0">
                <a:ln>
                  <a:solidFill>
                    <a:srgbClr val="002060"/>
                  </a:solidFill>
                </a:ln>
                <a:solidFill>
                  <a:srgbClr val="3410B8"/>
                </a:solidFill>
              </a:rPr>
              <a:t> </a:t>
            </a:r>
            <a:r>
              <a:rPr lang="en-US" sz="3000" b="1" dirty="0" err="1">
                <a:ln>
                  <a:solidFill>
                    <a:srgbClr val="002060"/>
                  </a:solidFill>
                </a:ln>
                <a:solidFill>
                  <a:srgbClr val="3410B8"/>
                </a:solidFill>
              </a:rPr>
              <a:t>văn</a:t>
            </a:r>
            <a:r>
              <a:rPr lang="en-US" sz="3000" b="1" dirty="0">
                <a:ln>
                  <a:solidFill>
                    <a:srgbClr val="002060"/>
                  </a:solidFill>
                </a:ln>
                <a:solidFill>
                  <a:srgbClr val="3410B8"/>
                </a:solidFill>
              </a:rPr>
              <a:t> </a:t>
            </a:r>
            <a:endParaRPr lang="en-US" sz="3300" b="1" kern="10" dirty="0">
              <a:ln>
                <a:solidFill>
                  <a:srgbClr val="002060"/>
                </a:solidFill>
              </a:ln>
              <a:solidFill>
                <a:srgbClr val="3410B8"/>
              </a:solidFill>
              <a:effectLst>
                <a:outerShdw dist="107763" dir="2700000" algn="ctr" rotWithShape="0">
                  <a:srgbClr val="C0C0C0">
                    <a:alpha val="50000"/>
                  </a:srgbClr>
                </a:outerShdw>
              </a:effectLst>
              <a:ea typeface="Tahoma" panose="020B0604030504040204" pitchFamily="34" charset="0"/>
            </a:endParaRPr>
          </a:p>
          <a:p>
            <a:pPr algn="ctr">
              <a:defRPr/>
            </a:pPr>
            <a:endParaRPr lang="en-US" sz="3300" b="1" kern="10" dirty="0">
              <a:effectLst>
                <a:outerShdw dist="107763" dir="2700000" algn="ctr" rotWithShape="0">
                  <a:srgbClr val="C0C0C0">
                    <a:alpha val="50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222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181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025DF0-A98F-280A-5E76-1915E8CFF886}"/>
              </a:ext>
            </a:extLst>
          </p:cNvPr>
          <p:cNvSpPr txBox="1"/>
          <p:nvPr/>
        </p:nvSpPr>
        <p:spPr>
          <a:xfrm>
            <a:off x="3124200" y="3886200"/>
            <a:ext cx="6962893" cy="1446550"/>
          </a:xfrm>
          <a:prstGeom prst="rect">
            <a:avLst/>
          </a:prstGeom>
          <a:noFill/>
        </p:spPr>
        <p:txBody>
          <a:bodyPr wrap="square" rtlCol="0">
            <a:spAutoFit/>
          </a:bodyPr>
          <a:lstStyle/>
          <a:p>
            <a:pPr algn="ctr" defTabSz="1219170"/>
            <a:r>
              <a:rPr lang="en-US" sz="8800" b="1" dirty="0">
                <a:solidFill>
                  <a:srgbClr val="7030A0"/>
                </a:solidFill>
                <a:latin typeface="Arial" panose="020B0604020202020204" pitchFamily="34" charset="0"/>
                <a:cs typeface="Arial" panose="020B0604020202020204" pitchFamily="34" charset="0"/>
              </a:rPr>
              <a:t>KHỞI ĐỘNG</a:t>
            </a:r>
            <a:endParaRPr lang="en-US" sz="8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5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603" y="824964"/>
            <a:ext cx="11758534" cy="5909310"/>
          </a:xfrm>
          <a:prstGeom prst="rect">
            <a:avLst/>
          </a:prstGeom>
          <a:noFill/>
        </p:spPr>
        <p:txBody>
          <a:bodyPr wrap="square">
            <a:spAutoFit/>
          </a:bodyPr>
          <a:lstStyle/>
          <a:p>
            <a:pPr marL="342900" indent="-342900">
              <a:spcBef>
                <a:spcPct val="50000"/>
              </a:spcBef>
              <a:defRPr/>
            </a:pPr>
            <a:r>
              <a:rPr lang="en-US" sz="3600" b="1" dirty="0" err="1">
                <a:latin typeface="Cambria Math" panose="02040503050406030204" pitchFamily="18" charset="0"/>
                <a:ea typeface="Cambria Math" panose="02040503050406030204" pitchFamily="18" charset="0"/>
              </a:rPr>
              <a:t>Bài</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văn</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miêu</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tả</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gồm</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ba</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phần</a:t>
            </a:r>
            <a:r>
              <a:rPr lang="en-US" sz="3600" b="1" dirty="0">
                <a:latin typeface="Cambria Math" panose="02040503050406030204" pitchFamily="18" charset="0"/>
                <a:ea typeface="Cambria Math" panose="02040503050406030204" pitchFamily="18" charset="0"/>
              </a:rPr>
              <a:t> :</a:t>
            </a:r>
          </a:p>
          <a:p>
            <a:pPr marL="342900" indent="-342900">
              <a:spcBef>
                <a:spcPct val="50000"/>
              </a:spcBef>
              <a:defRPr/>
            </a:pPr>
            <a:r>
              <a:rPr lang="en-US" sz="3600" b="1" dirty="0">
                <a:latin typeface="Cambria Math" panose="02040503050406030204" pitchFamily="18" charset="0"/>
                <a:ea typeface="Cambria Math" panose="02040503050406030204" pitchFamily="18" charset="0"/>
              </a:rPr>
              <a:t>       1. </a:t>
            </a:r>
            <a:r>
              <a:rPr lang="en-US" sz="3600" b="1" u="sng" dirty="0" err="1">
                <a:latin typeface="Cambria Math" panose="02040503050406030204" pitchFamily="18" charset="0"/>
                <a:ea typeface="Cambria Math" panose="02040503050406030204" pitchFamily="18" charset="0"/>
              </a:rPr>
              <a:t>Mở</a:t>
            </a:r>
            <a:r>
              <a:rPr lang="en-US" sz="3600" b="1" u="sng" dirty="0">
                <a:latin typeface="Cambria Math" panose="02040503050406030204" pitchFamily="18" charset="0"/>
                <a:ea typeface="Cambria Math" panose="02040503050406030204" pitchFamily="18" charset="0"/>
              </a:rPr>
              <a:t> </a:t>
            </a:r>
            <a:r>
              <a:rPr lang="en-US" sz="3600" b="1" u="sng" dirty="0" err="1">
                <a:latin typeface="Cambria Math" panose="02040503050406030204" pitchFamily="18" charset="0"/>
                <a:ea typeface="Cambria Math" panose="02040503050406030204" pitchFamily="18" charset="0"/>
              </a:rPr>
              <a:t>bài</a:t>
            </a:r>
            <a:r>
              <a:rPr lang="en-US" sz="3600" b="1" dirty="0">
                <a:latin typeface="Cambria Math" panose="02040503050406030204" pitchFamily="18" charset="0"/>
                <a:ea typeface="Cambria Math" panose="02040503050406030204" pitchFamily="18" charset="0"/>
              </a:rPr>
              <a:t> : </a:t>
            </a:r>
            <a:r>
              <a:rPr lang="en-US" sz="3600" b="1" dirty="0" err="1">
                <a:latin typeface="Cambria Math" panose="02040503050406030204" pitchFamily="18" charset="0"/>
                <a:ea typeface="Cambria Math" panose="02040503050406030204" pitchFamily="18" charset="0"/>
              </a:rPr>
              <a:t>Giới</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thiệu</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định</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tả</a:t>
            </a:r>
            <a:r>
              <a:rPr lang="en-US" sz="3600" b="1" dirty="0">
                <a:latin typeface="Cambria Math" panose="02040503050406030204" pitchFamily="18" charset="0"/>
                <a:ea typeface="Cambria Math" panose="02040503050406030204" pitchFamily="18" charset="0"/>
              </a:rPr>
              <a:t>.</a:t>
            </a:r>
          </a:p>
          <a:p>
            <a:pPr marL="342900" indent="-342900">
              <a:spcBef>
                <a:spcPct val="50000"/>
              </a:spcBef>
              <a:defRPr/>
            </a:pPr>
            <a:r>
              <a:rPr lang="en-US" sz="3600" b="1" dirty="0">
                <a:latin typeface="Cambria Math" panose="02040503050406030204" pitchFamily="18" charset="0"/>
                <a:ea typeface="Cambria Math" panose="02040503050406030204" pitchFamily="18" charset="0"/>
              </a:rPr>
              <a:t>       2. </a:t>
            </a:r>
            <a:r>
              <a:rPr lang="en-US" sz="3600" b="1" u="sng" dirty="0" err="1">
                <a:latin typeface="Cambria Math" panose="02040503050406030204" pitchFamily="18" charset="0"/>
                <a:ea typeface="Cambria Math" panose="02040503050406030204" pitchFamily="18" charset="0"/>
              </a:rPr>
              <a:t>Thân</a:t>
            </a:r>
            <a:r>
              <a:rPr lang="en-US" sz="3600" b="1" u="sng" dirty="0">
                <a:latin typeface="Cambria Math" panose="02040503050406030204" pitchFamily="18" charset="0"/>
                <a:ea typeface="Cambria Math" panose="02040503050406030204" pitchFamily="18" charset="0"/>
              </a:rPr>
              <a:t> </a:t>
            </a:r>
            <a:r>
              <a:rPr lang="en-US" sz="3600" b="1" u="sng" dirty="0" err="1">
                <a:latin typeface="Cambria Math" panose="02040503050406030204" pitchFamily="18" charset="0"/>
                <a:ea typeface="Cambria Math" panose="02040503050406030204" pitchFamily="18" charset="0"/>
              </a:rPr>
              <a:t>bài</a:t>
            </a:r>
            <a:r>
              <a:rPr lang="en-US" sz="3600" b="1" dirty="0">
                <a:latin typeface="Cambria Math" panose="02040503050406030204" pitchFamily="18" charset="0"/>
                <a:ea typeface="Cambria Math" panose="02040503050406030204" pitchFamily="18" charset="0"/>
              </a:rPr>
              <a:t> : - </a:t>
            </a:r>
            <a:r>
              <a:rPr lang="en-US" sz="3600" b="1" dirty="0" err="1">
                <a:latin typeface="Cambria Math" panose="02040503050406030204" pitchFamily="18" charset="0"/>
                <a:ea typeface="Cambria Math" panose="02040503050406030204" pitchFamily="18" charset="0"/>
              </a:rPr>
              <a:t>Tả</a:t>
            </a:r>
            <a:r>
              <a:rPr lang="en-US" sz="3600" b="1" dirty="0">
                <a:latin typeface="Cambria Math" panose="02040503050406030204" pitchFamily="18" charset="0"/>
                <a:ea typeface="Cambria Math" panose="02040503050406030204" pitchFamily="18" charset="0"/>
              </a:rPr>
              <a:t> bao </a:t>
            </a:r>
            <a:r>
              <a:rPr lang="en-US" sz="3600" b="1" dirty="0" err="1">
                <a:latin typeface="Cambria Math" panose="02040503050406030204" pitchFamily="18" charset="0"/>
                <a:ea typeface="Cambria Math" panose="02040503050406030204" pitchFamily="18" charset="0"/>
              </a:rPr>
              <a:t>quát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endParaRPr lang="en-US" sz="3600" b="1" dirty="0">
              <a:latin typeface="Cambria Math" panose="02040503050406030204" pitchFamily="18" charset="0"/>
              <a:ea typeface="Cambria Math" panose="02040503050406030204" pitchFamily="18" charset="0"/>
            </a:endParaRPr>
          </a:p>
          <a:p>
            <a:pPr marL="342900" indent="-342900">
              <a:spcBef>
                <a:spcPct val="50000"/>
              </a:spcBef>
              <a:defRPr/>
            </a:pPr>
            <a:r>
              <a:rPr lang="en-US" sz="3600" b="1" dirty="0">
                <a:latin typeface="Cambria Math" panose="02040503050406030204" pitchFamily="18" charset="0"/>
                <a:ea typeface="Cambria Math" panose="02040503050406030204" pitchFamily="18" charset="0"/>
              </a:rPr>
              <a:t>                                - </a:t>
            </a:r>
            <a:r>
              <a:rPr lang="en-US" sz="3600" b="1" dirty="0" err="1">
                <a:latin typeface="Cambria Math" panose="02040503050406030204" pitchFamily="18" charset="0"/>
                <a:ea typeface="Cambria Math" panose="02040503050406030204" pitchFamily="18" charset="0"/>
              </a:rPr>
              <a:t>Tả</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các</a:t>
            </a:r>
            <a:r>
              <a:rPr lang="en-US" sz="3600" b="1" dirty="0">
                <a:latin typeface="Cambria Math" panose="02040503050406030204" pitchFamily="18" charset="0"/>
                <a:ea typeface="Cambria Math" panose="02040503050406030204" pitchFamily="18" charset="0"/>
              </a:rPr>
              <a:t> chi </a:t>
            </a:r>
            <a:r>
              <a:rPr lang="en-US" sz="3600" b="1" dirty="0" err="1">
                <a:latin typeface="Cambria Math" panose="02040503050406030204" pitchFamily="18" charset="0"/>
                <a:ea typeface="Cambria Math" panose="02040503050406030204" pitchFamily="18" charset="0"/>
              </a:rPr>
              <a:t>tiết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nổi</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bật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của</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r>
              <a:rPr lang="en-US" sz="3600" b="1" dirty="0">
                <a:latin typeface="Cambria Math" panose="02040503050406030204" pitchFamily="18" charset="0"/>
                <a:ea typeface="Cambria Math" panose="02040503050406030204" pitchFamily="18" charset="0"/>
              </a:rPr>
              <a:t>. </a:t>
            </a:r>
          </a:p>
          <a:p>
            <a:pPr marL="342900" indent="-342900">
              <a:spcBef>
                <a:spcPct val="50000"/>
              </a:spcBef>
              <a:defRPr/>
            </a:pPr>
            <a:r>
              <a:rPr lang="en-US" sz="3600" b="1" dirty="0">
                <a:latin typeface="Cambria Math" panose="02040503050406030204" pitchFamily="18" charset="0"/>
                <a:ea typeface="Cambria Math" panose="02040503050406030204" pitchFamily="18" charset="0"/>
              </a:rPr>
              <a:t>            * </a:t>
            </a:r>
            <a:r>
              <a:rPr lang="en-US" sz="3600" b="1" dirty="0" err="1">
                <a:latin typeface="Cambria Math" panose="02040503050406030204" pitchFamily="18" charset="0"/>
                <a:ea typeface="Cambria Math" panose="02040503050406030204" pitchFamily="18" charset="0"/>
              </a:rPr>
              <a:t>Sử</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dụng</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các</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biện</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pháp</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nghệ</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thuật</a:t>
            </a:r>
            <a:r>
              <a:rPr lang="en-US" sz="3600" b="1" dirty="0">
                <a:latin typeface="Cambria Math" panose="02040503050406030204" pitchFamily="18" charset="0"/>
                <a:ea typeface="Cambria Math" panose="02040503050406030204" pitchFamily="18" charset="0"/>
              </a:rPr>
              <a:t> so </a:t>
            </a:r>
            <a:r>
              <a:rPr lang="en-US" sz="3600" b="1" dirty="0" err="1">
                <a:latin typeface="Cambria Math" panose="02040503050406030204" pitchFamily="18" charset="0"/>
                <a:ea typeface="Cambria Math" panose="02040503050406030204" pitchFamily="18" charset="0"/>
              </a:rPr>
              <a:t>sánh</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nhân</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hoá</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để</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cho</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sống</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động</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gần</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gũi</a:t>
            </a:r>
            <a:r>
              <a:rPr lang="en-US" sz="3600" b="1" dirty="0">
                <a:latin typeface="Cambria Math" panose="02040503050406030204" pitchFamily="18" charset="0"/>
                <a:ea typeface="Cambria Math" panose="02040503050406030204" pitchFamily="18" charset="0"/>
              </a:rPr>
              <a:t>.</a:t>
            </a:r>
          </a:p>
          <a:p>
            <a:pPr marL="342900" indent="-342900">
              <a:spcBef>
                <a:spcPct val="50000"/>
              </a:spcBef>
              <a:defRPr/>
            </a:pPr>
            <a:r>
              <a:rPr lang="en-US" sz="3600" b="1" dirty="0">
                <a:latin typeface="Cambria Math" panose="02040503050406030204" pitchFamily="18" charset="0"/>
                <a:ea typeface="Cambria Math" panose="02040503050406030204" pitchFamily="18" charset="0"/>
              </a:rPr>
              <a:t>      3. </a:t>
            </a:r>
            <a:r>
              <a:rPr lang="en-US" sz="3600" b="1" u="sng" dirty="0" err="1">
                <a:latin typeface="Cambria Math" panose="02040503050406030204" pitchFamily="18" charset="0"/>
                <a:ea typeface="Cambria Math" panose="02040503050406030204" pitchFamily="18" charset="0"/>
              </a:rPr>
              <a:t>Kết</a:t>
            </a:r>
            <a:r>
              <a:rPr lang="en-US" sz="3600" b="1" u="sng" dirty="0">
                <a:latin typeface="Cambria Math" panose="02040503050406030204" pitchFamily="18" charset="0"/>
                <a:ea typeface="Cambria Math" panose="02040503050406030204" pitchFamily="18" charset="0"/>
              </a:rPr>
              <a:t> </a:t>
            </a:r>
            <a:r>
              <a:rPr lang="en-US" sz="3600" b="1" u="sng" dirty="0" err="1">
                <a:latin typeface="Cambria Math" panose="02040503050406030204" pitchFamily="18" charset="0"/>
                <a:ea typeface="Cambria Math" panose="02040503050406030204" pitchFamily="18" charset="0"/>
              </a:rPr>
              <a:t>bài</a:t>
            </a:r>
            <a:r>
              <a:rPr lang="en-US" sz="3600" b="1" u="sng" dirty="0">
                <a:latin typeface="Cambria Math" panose="02040503050406030204" pitchFamily="18" charset="0"/>
                <a:ea typeface="Cambria Math" panose="02040503050406030204" pitchFamily="18" charset="0"/>
              </a:rPr>
              <a:t> </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Nêu</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cảm</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nghĩ</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của</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mình</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về</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đồ</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vật</a:t>
            </a:r>
            <a:r>
              <a:rPr lang="en-US" sz="3600" b="1" dirty="0">
                <a:latin typeface="Cambria Math" panose="02040503050406030204" pitchFamily="18" charset="0"/>
                <a:ea typeface="Cambria Math" panose="02040503050406030204" pitchFamily="18" charset="0"/>
              </a:rPr>
              <a:t>.</a:t>
            </a:r>
          </a:p>
          <a:p>
            <a:pPr>
              <a:defRPr/>
            </a:pPr>
            <a:endParaRPr lang="en-US" sz="3600" dirty="0">
              <a:latin typeface="Cambria Math" panose="02040503050406030204" pitchFamily="18" charset="0"/>
              <a:ea typeface="Cambria Math" panose="02040503050406030204" pitchFamily="18" charset="0"/>
            </a:endParaRPr>
          </a:p>
        </p:txBody>
      </p:sp>
      <p:sp>
        <p:nvSpPr>
          <p:cNvPr id="5" name="Rectangle 4"/>
          <p:cNvSpPr/>
          <p:nvPr/>
        </p:nvSpPr>
        <p:spPr>
          <a:xfrm>
            <a:off x="228600" y="152400"/>
            <a:ext cx="10991507" cy="646331"/>
          </a:xfrm>
          <a:prstGeom prst="rect">
            <a:avLst/>
          </a:prstGeom>
        </p:spPr>
        <p:txBody>
          <a:bodyPr wrap="square">
            <a:spAutoFit/>
          </a:bodyPr>
          <a:lstStyle/>
          <a:p>
            <a:r>
              <a:rPr lang="en-US" sz="3600" b="1" dirty="0" err="1">
                <a:solidFill>
                  <a:srgbClr val="0070C0"/>
                </a:solidFill>
                <a:latin typeface="Cambria Math" panose="02040503050406030204" pitchFamily="18" charset="0"/>
                <a:ea typeface="Cambria Math" panose="02040503050406030204" pitchFamily="18" charset="0"/>
              </a:rPr>
              <a:t>Em</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hãy</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nêu</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cấu</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tạo</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của</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bài</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văn</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miêu</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tả</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đồ</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vật</a:t>
            </a:r>
            <a:r>
              <a:rPr lang="en-US" sz="3600" b="1" dirty="0">
                <a:solidFill>
                  <a:srgbClr val="0070C0"/>
                </a:solidFill>
                <a:latin typeface="Cambria Math" panose="02040503050406030204" pitchFamily="18" charset="0"/>
                <a:ea typeface="Cambria Math" panose="020405030504060302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070" y="2047220"/>
            <a:ext cx="3200400" cy="838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dirty="0" err="1">
                <a:latin typeface="Cambria Math" panose="02040503050406030204" pitchFamily="18" charset="0"/>
                <a:ea typeface="Cambria Math" panose="02040503050406030204" pitchFamily="18" charset="0"/>
              </a:rPr>
              <a:t>Khi</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miêu</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tả</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phải</a:t>
            </a:r>
            <a:endParaRPr lang="en-US" sz="3200" dirty="0">
              <a:latin typeface="Cambria Math" panose="02040503050406030204" pitchFamily="18" charset="0"/>
              <a:ea typeface="Cambria Math" panose="02040503050406030204" pitchFamily="18" charset="0"/>
            </a:endParaRPr>
          </a:p>
        </p:txBody>
      </p:sp>
      <p:sp>
        <p:nvSpPr>
          <p:cNvPr id="3" name="Rounded Rectangle 2"/>
          <p:cNvSpPr/>
          <p:nvPr/>
        </p:nvSpPr>
        <p:spPr>
          <a:xfrm>
            <a:off x="76200" y="4537182"/>
            <a:ext cx="3200400" cy="1981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n-US" sz="3200" dirty="0" err="1">
                <a:latin typeface="Cambria Math" panose="02040503050406030204" pitchFamily="18" charset="0"/>
                <a:ea typeface="Cambria Math" panose="02040503050406030204" pitchFamily="18" charset="0"/>
              </a:rPr>
              <a:t>Khi</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miêu</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tả</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đồ</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vật</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có</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thể</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sử</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dụng</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biện</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pháp</a:t>
            </a:r>
            <a:endParaRPr lang="en-US" sz="3200" dirty="0">
              <a:latin typeface="Cambria Math" panose="02040503050406030204" pitchFamily="18" charset="0"/>
              <a:ea typeface="Cambria Math" panose="02040503050406030204" pitchFamily="18" charset="0"/>
            </a:endParaRPr>
          </a:p>
        </p:txBody>
      </p:sp>
      <p:sp>
        <p:nvSpPr>
          <p:cNvPr id="4" name="Rectangle 3"/>
          <p:cNvSpPr/>
          <p:nvPr/>
        </p:nvSpPr>
        <p:spPr>
          <a:xfrm>
            <a:off x="3810000" y="1447800"/>
            <a:ext cx="2895600" cy="1066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quan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sát</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đồ</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vật</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theo</a:t>
            </a:r>
            <a:r>
              <a:rPr lang="en-US" sz="2400" dirty="0">
                <a:latin typeface="Cambria Math" panose="02040503050406030204" pitchFamily="18" charset="0"/>
                <a:ea typeface="Cambria Math" panose="02040503050406030204" pitchFamily="18" charset="0"/>
              </a:rPr>
              <a:t> </a:t>
            </a:r>
          </a:p>
          <a:p>
            <a:pPr>
              <a:defRPr/>
            </a:pPr>
            <a:endParaRPr lang="en-US" sz="2400" dirty="0">
              <a:latin typeface="Cambria Math" panose="02040503050406030204" pitchFamily="18" charset="0"/>
              <a:ea typeface="Cambria Math" panose="02040503050406030204" pitchFamily="18" charset="0"/>
            </a:endParaRPr>
          </a:p>
          <a:p>
            <a:pPr>
              <a:defRPr/>
            </a:pPr>
            <a:endParaRPr lang="en-US" sz="2400" dirty="0">
              <a:latin typeface="Cambria Math" panose="02040503050406030204" pitchFamily="18" charset="0"/>
              <a:ea typeface="Cambria Math" panose="02040503050406030204" pitchFamily="18" charset="0"/>
            </a:endParaRPr>
          </a:p>
        </p:txBody>
      </p:sp>
      <p:sp>
        <p:nvSpPr>
          <p:cNvPr id="5" name="Rectangle 4"/>
          <p:cNvSpPr/>
          <p:nvPr/>
        </p:nvSpPr>
        <p:spPr>
          <a:xfrm>
            <a:off x="3886200" y="2698004"/>
            <a:ext cx="2895600" cy="1912096"/>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en-US" sz="2400" dirty="0" err="1">
                <a:latin typeface="Cambria Math" panose="02040503050406030204" pitchFamily="18" charset="0"/>
                <a:ea typeface="Cambria Math" panose="02040503050406030204" pitchFamily="18" charset="0"/>
              </a:rPr>
              <a:t>sử</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dụng</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nhiều</a:t>
            </a:r>
            <a:r>
              <a:rPr lang="en-US" sz="2400" dirty="0">
                <a:latin typeface="Cambria Math" panose="02040503050406030204" pitchFamily="18" charset="0"/>
                <a:ea typeface="Cambria Math" panose="02040503050406030204" pitchFamily="18" charset="0"/>
              </a:rPr>
              <a:t> </a:t>
            </a:r>
          </a:p>
          <a:p>
            <a:pPr>
              <a:defRPr/>
            </a:pPr>
            <a:endParaRPr lang="en-US" sz="2400" dirty="0">
              <a:latin typeface="Cambria Math" panose="02040503050406030204" pitchFamily="18" charset="0"/>
              <a:ea typeface="Cambria Math" panose="02040503050406030204" pitchFamily="18" charset="0"/>
            </a:endParaRPr>
          </a:p>
          <a:p>
            <a:pPr>
              <a:defRPr/>
            </a:pPr>
            <a:r>
              <a:rPr lang="en-US" sz="2400" dirty="0">
                <a:latin typeface="Cambria Math" panose="02040503050406030204" pitchFamily="18" charset="0"/>
                <a:ea typeface="Cambria Math" panose="02040503050406030204" pitchFamily="18" charset="0"/>
              </a:rPr>
              <a:t>………………………………..</a:t>
            </a:r>
          </a:p>
        </p:txBody>
      </p:sp>
      <p:sp>
        <p:nvSpPr>
          <p:cNvPr id="6" name="Rectangle 5"/>
          <p:cNvSpPr/>
          <p:nvPr/>
        </p:nvSpPr>
        <p:spPr>
          <a:xfrm>
            <a:off x="3810000" y="5791200"/>
            <a:ext cx="2895600" cy="838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n-US" sz="2400" dirty="0">
                <a:latin typeface="Cambria Math" panose="02040503050406030204" pitchFamily="18" charset="0"/>
                <a:ea typeface="Cambria Math" panose="02040503050406030204" pitchFamily="18" charset="0"/>
              </a:rPr>
              <a:t>……………………………</a:t>
            </a:r>
          </a:p>
        </p:txBody>
      </p:sp>
      <p:sp>
        <p:nvSpPr>
          <p:cNvPr id="7" name="Rectangle 6"/>
          <p:cNvSpPr/>
          <p:nvPr/>
        </p:nvSpPr>
        <p:spPr>
          <a:xfrm>
            <a:off x="3810000" y="4724400"/>
            <a:ext cx="2895600" cy="762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n-US" sz="2400" dirty="0">
                <a:latin typeface="Cambria Math" panose="02040503050406030204" pitchFamily="18" charset="0"/>
                <a:ea typeface="Cambria Math" panose="02040503050406030204" pitchFamily="18" charset="0"/>
              </a:rPr>
              <a:t>…………………………......</a:t>
            </a:r>
          </a:p>
        </p:txBody>
      </p:sp>
      <p:sp>
        <p:nvSpPr>
          <p:cNvPr id="8" name="Rectangle 7"/>
          <p:cNvSpPr/>
          <p:nvPr/>
        </p:nvSpPr>
        <p:spPr>
          <a:xfrm>
            <a:off x="7315200" y="1371600"/>
            <a:ext cx="4724400" cy="1676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2800" dirty="0" err="1">
                <a:latin typeface="Cambria Math" panose="02040503050406030204" pitchFamily="18" charset="0"/>
                <a:ea typeface="Cambria Math" panose="02040503050406030204" pitchFamily="18" charset="0"/>
              </a:rPr>
              <a:t>phát</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hiện</a:t>
            </a:r>
            <a:r>
              <a:rPr lang="en-US" sz="2800" dirty="0">
                <a:latin typeface="Cambria Math" panose="02040503050406030204" pitchFamily="18" charset="0"/>
                <a:ea typeface="Cambria Math" panose="02040503050406030204" pitchFamily="18" charset="0"/>
              </a:rPr>
              <a:t>    ……………</a:t>
            </a:r>
          </a:p>
          <a:p>
            <a:pPr>
              <a:defRPr/>
            </a:pPr>
            <a:r>
              <a:rPr lang="en-US" sz="2800" dirty="0">
                <a:latin typeface="Cambria Math" panose="02040503050406030204" pitchFamily="18" charset="0"/>
                <a:ea typeface="Cambria Math" panose="02040503050406030204" pitchFamily="18" charset="0"/>
              </a:rPr>
              <a:t>            </a:t>
            </a:r>
          </a:p>
          <a:p>
            <a:pPr>
              <a:defRPr/>
            </a:pP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nổi</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bật</a:t>
            </a:r>
            <a:endParaRPr lang="en-US" sz="2800" dirty="0">
              <a:latin typeface="Cambria Math" panose="02040503050406030204" pitchFamily="18" charset="0"/>
              <a:ea typeface="Cambria Math" panose="02040503050406030204" pitchFamily="18" charset="0"/>
            </a:endParaRPr>
          </a:p>
        </p:txBody>
      </p:sp>
      <p:sp>
        <p:nvSpPr>
          <p:cNvPr id="9" name="Rectangle 8"/>
          <p:cNvSpPr/>
          <p:nvPr/>
        </p:nvSpPr>
        <p:spPr>
          <a:xfrm>
            <a:off x="7277100" y="3137388"/>
            <a:ext cx="4724400"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2400" dirty="0">
                <a:latin typeface="Cambria Math" panose="02040503050406030204" pitchFamily="18" charset="0"/>
                <a:ea typeface="Cambria Math" panose="02040503050406030204" pitchFamily="18" charset="0"/>
              </a:rPr>
              <a:t>                 </a:t>
            </a:r>
          </a:p>
          <a:p>
            <a:pPr>
              <a:defRPr/>
            </a:pPr>
            <a:r>
              <a:rPr lang="en-US" sz="2400" dirty="0" err="1">
                <a:latin typeface="Cambria Math" panose="02040503050406030204" pitchFamily="18" charset="0"/>
                <a:ea typeface="Cambria Math" panose="02040503050406030204" pitchFamily="18" charset="0"/>
              </a:rPr>
              <a:t>Để</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phân</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biệt</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đồ</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vật</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này</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với</a:t>
            </a:r>
            <a:endParaRPr lang="en-US" sz="2400" dirty="0">
              <a:latin typeface="Cambria Math" panose="02040503050406030204" pitchFamily="18" charset="0"/>
              <a:ea typeface="Cambria Math" panose="02040503050406030204" pitchFamily="18" charset="0"/>
            </a:endParaRPr>
          </a:p>
          <a:p>
            <a:pPr>
              <a:defRPr/>
            </a:pPr>
            <a:endParaRPr lang="en-US" sz="2400" dirty="0">
              <a:latin typeface="Cambria Math" panose="02040503050406030204" pitchFamily="18" charset="0"/>
              <a:ea typeface="Cambria Math" panose="02040503050406030204" pitchFamily="18" charset="0"/>
            </a:endParaRPr>
          </a:p>
          <a:p>
            <a:pPr>
              <a:defRPr/>
            </a:pPr>
            <a:r>
              <a:rPr lang="en-US" sz="2400" dirty="0">
                <a:latin typeface="Cambria Math" panose="02040503050406030204" pitchFamily="18" charset="0"/>
                <a:ea typeface="Cambria Math" panose="02040503050406030204" pitchFamily="18" charset="0"/>
              </a:rPr>
              <a:t>  …………………………………………..</a:t>
            </a:r>
          </a:p>
        </p:txBody>
      </p:sp>
      <p:sp>
        <p:nvSpPr>
          <p:cNvPr id="10" name="Rectangle 9"/>
          <p:cNvSpPr/>
          <p:nvPr/>
        </p:nvSpPr>
        <p:spPr>
          <a:xfrm>
            <a:off x="7315200" y="5410200"/>
            <a:ext cx="1371600" cy="609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err="1">
                <a:latin typeface="Cambria Math" panose="02040503050406030204" pitchFamily="18" charset="0"/>
                <a:ea typeface="Cambria Math" panose="02040503050406030204" pitchFamily="18" charset="0"/>
              </a:rPr>
              <a:t>để</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bài</a:t>
            </a:r>
            <a:r>
              <a:rPr lang="en-US" sz="2400" dirty="0">
                <a:latin typeface="Cambria Math" panose="02040503050406030204" pitchFamily="18" charset="0"/>
                <a:ea typeface="Cambria Math" panose="02040503050406030204" pitchFamily="18" charset="0"/>
              </a:rPr>
              <a:t> </a:t>
            </a:r>
            <a:r>
              <a:rPr lang="en-US" sz="2400" dirty="0" err="1">
                <a:latin typeface="Cambria Math" panose="02040503050406030204" pitchFamily="18" charset="0"/>
                <a:ea typeface="Cambria Math" panose="02040503050406030204" pitchFamily="18" charset="0"/>
              </a:rPr>
              <a:t>văn</a:t>
            </a:r>
            <a:endParaRPr lang="en-US" sz="2400" dirty="0">
              <a:latin typeface="Cambria Math" panose="02040503050406030204" pitchFamily="18" charset="0"/>
              <a:ea typeface="Cambria Math" panose="02040503050406030204" pitchFamily="18" charset="0"/>
            </a:endParaRPr>
          </a:p>
        </p:txBody>
      </p:sp>
      <p:sp>
        <p:nvSpPr>
          <p:cNvPr id="11" name="Rectangle 10"/>
          <p:cNvSpPr/>
          <p:nvPr/>
        </p:nvSpPr>
        <p:spPr>
          <a:xfrm>
            <a:off x="9067800" y="5966084"/>
            <a:ext cx="1752600" cy="58711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dirty="0" err="1">
                <a:latin typeface="Cambria Math" panose="02040503050406030204" pitchFamily="18" charset="0"/>
                <a:ea typeface="Cambria Math" panose="02040503050406030204" pitchFamily="18" charset="0"/>
              </a:rPr>
              <a:t>hấp</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dẫn</a:t>
            </a:r>
            <a:endParaRPr lang="en-US" sz="3200" dirty="0">
              <a:latin typeface="Cambria Math" panose="02040503050406030204" pitchFamily="18" charset="0"/>
              <a:ea typeface="Cambria Math" panose="02040503050406030204" pitchFamily="18" charset="0"/>
            </a:endParaRPr>
          </a:p>
        </p:txBody>
      </p:sp>
      <p:sp>
        <p:nvSpPr>
          <p:cNvPr id="12" name="Rectangle 11"/>
          <p:cNvSpPr/>
          <p:nvPr/>
        </p:nvSpPr>
        <p:spPr>
          <a:xfrm>
            <a:off x="9067800" y="4876800"/>
            <a:ext cx="2076450"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dirty="0" err="1">
                <a:latin typeface="Cambria Math" panose="02040503050406030204" pitchFamily="18" charset="0"/>
                <a:ea typeface="Cambria Math" panose="02040503050406030204" pitchFamily="18" charset="0"/>
              </a:rPr>
              <a:t>sinh</a:t>
            </a:r>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động</a:t>
            </a:r>
            <a:endParaRPr lang="en-US" sz="3200" dirty="0">
              <a:latin typeface="Cambria Math" panose="02040503050406030204" pitchFamily="18" charset="0"/>
              <a:ea typeface="Cambria Math" panose="02040503050406030204" pitchFamily="18" charset="0"/>
            </a:endParaRPr>
          </a:p>
        </p:txBody>
      </p:sp>
      <p:cxnSp>
        <p:nvCxnSpPr>
          <p:cNvPr id="14" name="Straight Arrow Connector 13"/>
          <p:cNvCxnSpPr>
            <a:cxnSpLocks/>
            <a:stCxn id="2" idx="3"/>
            <a:endCxn id="4" idx="1"/>
          </p:cNvCxnSpPr>
          <p:nvPr/>
        </p:nvCxnSpPr>
        <p:spPr>
          <a:xfrm flipV="1">
            <a:off x="3283470" y="1981200"/>
            <a:ext cx="526530" cy="485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2" idx="3"/>
            <a:endCxn id="5" idx="1"/>
          </p:cNvCxnSpPr>
          <p:nvPr/>
        </p:nvCxnSpPr>
        <p:spPr>
          <a:xfrm>
            <a:off x="3283470" y="2466320"/>
            <a:ext cx="602730" cy="1187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6781800" y="2133600"/>
            <a:ext cx="152400" cy="1219200"/>
          </a:xfrm>
          <a:prstGeom prst="rightBrace">
            <a:avLst>
              <a:gd name="adj1" fmla="val 9924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latin typeface="Cambria Math" panose="02040503050406030204" pitchFamily="18" charset="0"/>
              <a:ea typeface="Cambria Math" panose="02040503050406030204" pitchFamily="18" charset="0"/>
            </a:endParaRPr>
          </a:p>
        </p:txBody>
      </p:sp>
      <p:cxnSp>
        <p:nvCxnSpPr>
          <p:cNvPr id="19" name="Straight Arrow Connector 18"/>
          <p:cNvCxnSpPr>
            <a:cxnSpLocks/>
            <a:stCxn id="17" idx="1"/>
            <a:endCxn id="8" idx="1"/>
          </p:cNvCxnSpPr>
          <p:nvPr/>
        </p:nvCxnSpPr>
        <p:spPr>
          <a:xfrm flipV="1">
            <a:off x="6934200" y="22098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7" idx="1"/>
            <a:endCxn id="9" idx="1"/>
          </p:cNvCxnSpPr>
          <p:nvPr/>
        </p:nvCxnSpPr>
        <p:spPr>
          <a:xfrm>
            <a:off x="6934200" y="2743200"/>
            <a:ext cx="342900" cy="1041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6781800" y="5105400"/>
            <a:ext cx="152400" cy="1219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latin typeface="Cambria Math" panose="02040503050406030204" pitchFamily="18" charset="0"/>
              <a:ea typeface="Cambria Math" panose="02040503050406030204" pitchFamily="18" charset="0"/>
            </a:endParaRPr>
          </a:p>
        </p:txBody>
      </p:sp>
      <p:cxnSp>
        <p:nvCxnSpPr>
          <p:cNvPr id="28" name="Straight Arrow Connector 27"/>
          <p:cNvCxnSpPr>
            <a:stCxn id="26" idx="1"/>
            <a:endCxn id="10" idx="1"/>
          </p:cNvCxnSpPr>
          <p:nvPr/>
        </p:nvCxnSpPr>
        <p:spPr>
          <a:xfrm rot="10800000" flipH="1">
            <a:off x="6934200" y="5715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10" idx="3"/>
            <a:endCxn id="12" idx="1"/>
          </p:cNvCxnSpPr>
          <p:nvPr/>
        </p:nvCxnSpPr>
        <p:spPr>
          <a:xfrm flipV="1">
            <a:off x="8686800" y="51816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10" idx="3"/>
            <a:endCxn id="11" idx="1"/>
          </p:cNvCxnSpPr>
          <p:nvPr/>
        </p:nvCxnSpPr>
        <p:spPr>
          <a:xfrm>
            <a:off x="8686800" y="5715000"/>
            <a:ext cx="381000" cy="544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3" idx="3"/>
            <a:endCxn id="7" idx="1"/>
          </p:cNvCxnSpPr>
          <p:nvPr/>
        </p:nvCxnSpPr>
        <p:spPr>
          <a:xfrm flipV="1">
            <a:off x="3276600" y="5105400"/>
            <a:ext cx="533400" cy="422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 idx="3"/>
            <a:endCxn id="6" idx="1"/>
          </p:cNvCxnSpPr>
          <p:nvPr/>
        </p:nvCxnSpPr>
        <p:spPr>
          <a:xfrm>
            <a:off x="3276600" y="5527782"/>
            <a:ext cx="533400" cy="682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038600" y="1853799"/>
            <a:ext cx="2693173" cy="584775"/>
          </a:xfrm>
          <a:prstGeom prst="rect">
            <a:avLst/>
          </a:prstGeom>
          <a:noFill/>
          <a:ln w="9525">
            <a:noFill/>
            <a:miter lim="800000"/>
            <a:headEnd/>
            <a:tailEnd/>
          </a:ln>
        </p:spPr>
        <p:txBody>
          <a:bodyPr wrap="none">
            <a:spAutoFit/>
          </a:bodyPr>
          <a:lstStyle/>
          <a:p>
            <a:r>
              <a:rPr lang="en-US" sz="3200" b="1" dirty="0" err="1">
                <a:solidFill>
                  <a:srgbClr val="FF0000"/>
                </a:solidFill>
                <a:latin typeface="Cambria Math" panose="02040503050406030204" pitchFamily="18" charset="0"/>
                <a:ea typeface="Cambria Math" panose="02040503050406030204" pitchFamily="18" charset="0"/>
              </a:rPr>
              <a:t>trình</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tự</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hợp</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lý</a:t>
            </a:r>
            <a:endParaRPr lang="en-US" sz="3200" b="1" dirty="0">
              <a:solidFill>
                <a:srgbClr val="FF0000"/>
              </a:solidFill>
              <a:latin typeface="Cambria Math" panose="02040503050406030204" pitchFamily="18" charset="0"/>
              <a:ea typeface="Cambria Math" panose="02040503050406030204" pitchFamily="18" charset="0"/>
            </a:endParaRPr>
          </a:p>
        </p:txBody>
      </p:sp>
      <p:sp>
        <p:nvSpPr>
          <p:cNvPr id="27" name="TextBox 26"/>
          <p:cNvSpPr txBox="1">
            <a:spLocks noChangeArrowheads="1"/>
          </p:cNvSpPr>
          <p:nvPr/>
        </p:nvSpPr>
        <p:spPr bwMode="auto">
          <a:xfrm>
            <a:off x="3962400" y="3282256"/>
            <a:ext cx="2743200" cy="1384995"/>
          </a:xfrm>
          <a:prstGeom prst="rect">
            <a:avLst/>
          </a:prstGeom>
          <a:solidFill>
            <a:schemeClr val="accent4">
              <a:lumMod val="60000"/>
              <a:lumOff val="40000"/>
            </a:schemeClr>
          </a:solidFill>
          <a:ln w="9525">
            <a:noFill/>
            <a:miter lim="800000"/>
            <a:headEnd/>
            <a:tailEnd/>
          </a:ln>
        </p:spPr>
        <p:txBody>
          <a:bodyPr>
            <a:spAutoFit/>
          </a:bodyPr>
          <a:lstStyle/>
          <a:p>
            <a:r>
              <a:rPr lang="en-US" sz="2800" b="1" dirty="0" err="1">
                <a:solidFill>
                  <a:srgbClr val="FF0000"/>
                </a:solidFill>
                <a:latin typeface="Cambria Math" panose="02040503050406030204" pitchFamily="18" charset="0"/>
                <a:ea typeface="Cambria Math" panose="02040503050406030204" pitchFamily="18" charset="0"/>
              </a:rPr>
              <a:t>cách</a:t>
            </a:r>
            <a:r>
              <a:rPr lang="en-US" sz="2800" b="1" dirty="0">
                <a:solidFill>
                  <a:srgbClr val="FF0000"/>
                </a:solidFill>
                <a:latin typeface="Cambria Math" panose="02040503050406030204" pitchFamily="18" charset="0"/>
                <a:ea typeface="Cambria Math" panose="02040503050406030204" pitchFamily="18" charset="0"/>
              </a:rPr>
              <a:t> </a:t>
            </a:r>
            <a:r>
              <a:rPr lang="en-US" sz="2800" b="1" dirty="0" err="1">
                <a:solidFill>
                  <a:srgbClr val="FF0000"/>
                </a:solidFill>
                <a:latin typeface="Cambria Math" panose="02040503050406030204" pitchFamily="18" charset="0"/>
                <a:ea typeface="Cambria Math" panose="02040503050406030204" pitchFamily="18" charset="0"/>
              </a:rPr>
              <a:t>khác</a:t>
            </a:r>
            <a:r>
              <a:rPr lang="en-US" sz="2800" b="1" dirty="0">
                <a:solidFill>
                  <a:srgbClr val="FF0000"/>
                </a:solidFill>
                <a:latin typeface="Cambria Math" panose="02040503050406030204" pitchFamily="18" charset="0"/>
                <a:ea typeface="Cambria Math" panose="02040503050406030204" pitchFamily="18" charset="0"/>
              </a:rPr>
              <a:t> </a:t>
            </a:r>
            <a:r>
              <a:rPr lang="en-US" sz="2800" b="1" dirty="0" err="1">
                <a:solidFill>
                  <a:srgbClr val="FF0000"/>
                </a:solidFill>
                <a:latin typeface="Cambria Math" panose="02040503050406030204" pitchFamily="18" charset="0"/>
                <a:ea typeface="Cambria Math" panose="02040503050406030204" pitchFamily="18" charset="0"/>
              </a:rPr>
              <a:t>nhau</a:t>
            </a:r>
            <a:r>
              <a:rPr lang="en-US" sz="2800" b="1" dirty="0">
                <a:solidFill>
                  <a:srgbClr val="FF0000"/>
                </a:solidFill>
                <a:latin typeface="Cambria Math" panose="02040503050406030204" pitchFamily="18" charset="0"/>
                <a:ea typeface="Cambria Math" panose="02040503050406030204" pitchFamily="18" charset="0"/>
              </a:rPr>
              <a:t> </a:t>
            </a:r>
          </a:p>
          <a:p>
            <a:r>
              <a:rPr lang="en-US" sz="2800" b="1" dirty="0">
                <a:solidFill>
                  <a:srgbClr val="FF0000"/>
                </a:solidFill>
                <a:latin typeface="Cambria Math" panose="02040503050406030204" pitchFamily="18" charset="0"/>
                <a:ea typeface="Cambria Math" panose="02040503050406030204" pitchFamily="18" charset="0"/>
              </a:rPr>
              <a:t>(</a:t>
            </a:r>
            <a:r>
              <a:rPr lang="en-US" sz="2800" b="1" dirty="0" err="1">
                <a:solidFill>
                  <a:srgbClr val="FF0000"/>
                </a:solidFill>
                <a:latin typeface="Cambria Math" panose="02040503050406030204" pitchFamily="18" charset="0"/>
                <a:ea typeface="Cambria Math" panose="02040503050406030204" pitchFamily="18" charset="0"/>
              </a:rPr>
              <a:t>mắt</a:t>
            </a:r>
            <a:r>
              <a:rPr lang="en-US" sz="2800" b="1" dirty="0">
                <a:solidFill>
                  <a:srgbClr val="FF0000"/>
                </a:solidFill>
                <a:latin typeface="Cambria Math" panose="02040503050406030204" pitchFamily="18" charset="0"/>
                <a:ea typeface="Cambria Math" panose="02040503050406030204" pitchFamily="18" charset="0"/>
              </a:rPr>
              <a:t> </a:t>
            </a:r>
            <a:r>
              <a:rPr lang="en-US" sz="2800" b="1" dirty="0" err="1">
                <a:solidFill>
                  <a:srgbClr val="FF0000"/>
                </a:solidFill>
                <a:latin typeface="Cambria Math" panose="02040503050406030204" pitchFamily="18" charset="0"/>
                <a:ea typeface="Cambria Math" panose="02040503050406030204" pitchFamily="18" charset="0"/>
              </a:rPr>
              <a:t>nhìn</a:t>
            </a:r>
            <a:r>
              <a:rPr lang="en-US" sz="2800" b="1" dirty="0">
                <a:solidFill>
                  <a:srgbClr val="FF0000"/>
                </a:solidFill>
                <a:latin typeface="Cambria Math" panose="02040503050406030204" pitchFamily="18" charset="0"/>
                <a:ea typeface="Cambria Math" panose="02040503050406030204" pitchFamily="18" charset="0"/>
              </a:rPr>
              <a:t>, tai </a:t>
            </a:r>
            <a:r>
              <a:rPr lang="en-US" sz="2800" b="1" dirty="0" err="1">
                <a:solidFill>
                  <a:srgbClr val="FF0000"/>
                </a:solidFill>
                <a:latin typeface="Cambria Math" panose="02040503050406030204" pitchFamily="18" charset="0"/>
                <a:ea typeface="Cambria Math" panose="02040503050406030204" pitchFamily="18" charset="0"/>
              </a:rPr>
              <a:t>nghe</a:t>
            </a:r>
            <a:r>
              <a:rPr lang="en-US" sz="2800" b="1" dirty="0">
                <a:solidFill>
                  <a:srgbClr val="FF0000"/>
                </a:solidFill>
                <a:latin typeface="Cambria Math" panose="02040503050406030204" pitchFamily="18" charset="0"/>
                <a:ea typeface="Cambria Math" panose="02040503050406030204" pitchFamily="18" charset="0"/>
              </a:rPr>
              <a:t>, </a:t>
            </a:r>
            <a:r>
              <a:rPr lang="en-US" sz="2800" b="1" dirty="0" err="1">
                <a:solidFill>
                  <a:srgbClr val="FF0000"/>
                </a:solidFill>
                <a:latin typeface="Cambria Math" panose="02040503050406030204" pitchFamily="18" charset="0"/>
                <a:ea typeface="Cambria Math" panose="02040503050406030204" pitchFamily="18" charset="0"/>
              </a:rPr>
              <a:t>tay</a:t>
            </a:r>
            <a:r>
              <a:rPr lang="en-US" sz="2800" b="1" dirty="0">
                <a:solidFill>
                  <a:srgbClr val="FF0000"/>
                </a:solidFill>
                <a:latin typeface="Cambria Math" panose="02040503050406030204" pitchFamily="18" charset="0"/>
                <a:ea typeface="Cambria Math" panose="02040503050406030204" pitchFamily="18" charset="0"/>
              </a:rPr>
              <a:t> </a:t>
            </a:r>
            <a:r>
              <a:rPr lang="en-US" sz="2800" b="1" dirty="0" err="1">
                <a:solidFill>
                  <a:srgbClr val="FF0000"/>
                </a:solidFill>
                <a:latin typeface="Cambria Math" panose="02040503050406030204" pitchFamily="18" charset="0"/>
                <a:ea typeface="Cambria Math" panose="02040503050406030204" pitchFamily="18" charset="0"/>
              </a:rPr>
              <a:t>sờ</a:t>
            </a:r>
            <a:r>
              <a:rPr lang="en-US" sz="2800" b="1" dirty="0">
                <a:solidFill>
                  <a:srgbClr val="FF0000"/>
                </a:solidFill>
                <a:latin typeface="Cambria Math" panose="02040503050406030204" pitchFamily="18" charset="0"/>
                <a:ea typeface="Cambria Math" panose="02040503050406030204" pitchFamily="18" charset="0"/>
              </a:rPr>
              <a:t>,…)</a:t>
            </a:r>
          </a:p>
        </p:txBody>
      </p:sp>
      <p:sp>
        <p:nvSpPr>
          <p:cNvPr id="29" name="TextBox 28"/>
          <p:cNvSpPr txBox="1">
            <a:spLocks noChangeArrowheads="1"/>
          </p:cNvSpPr>
          <p:nvPr/>
        </p:nvSpPr>
        <p:spPr bwMode="auto">
          <a:xfrm>
            <a:off x="3886200" y="4876800"/>
            <a:ext cx="2819400" cy="584775"/>
          </a:xfrm>
          <a:prstGeom prst="rect">
            <a:avLst/>
          </a:prstGeom>
          <a:solidFill>
            <a:schemeClr val="accent4">
              <a:lumMod val="60000"/>
              <a:lumOff val="40000"/>
            </a:schemeClr>
          </a:solidFill>
          <a:ln w="9525">
            <a:noFill/>
            <a:miter lim="800000"/>
            <a:headEnd/>
            <a:tailEnd/>
          </a:ln>
        </p:spPr>
        <p:txBody>
          <a:bodyPr wrap="square">
            <a:spAutoFit/>
          </a:bodyPr>
          <a:lstStyle/>
          <a:p>
            <a:pPr algn="ctr"/>
            <a:r>
              <a:rPr lang="en-US" sz="3200" b="1" dirty="0" err="1">
                <a:solidFill>
                  <a:srgbClr val="FF0000"/>
                </a:solidFill>
                <a:latin typeface="Cambria Math" panose="02040503050406030204" pitchFamily="18" charset="0"/>
                <a:ea typeface="Cambria Math" panose="02040503050406030204" pitchFamily="18" charset="0"/>
              </a:rPr>
              <a:t>nhân</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hóa</a:t>
            </a:r>
            <a:endParaRPr lang="en-US" sz="3200" b="1" dirty="0">
              <a:solidFill>
                <a:srgbClr val="FF0000"/>
              </a:solidFill>
              <a:latin typeface="Cambria Math" panose="02040503050406030204" pitchFamily="18" charset="0"/>
              <a:ea typeface="Cambria Math" panose="02040503050406030204" pitchFamily="18" charset="0"/>
            </a:endParaRPr>
          </a:p>
        </p:txBody>
      </p:sp>
      <p:sp>
        <p:nvSpPr>
          <p:cNvPr id="30" name="TextBox 29"/>
          <p:cNvSpPr txBox="1">
            <a:spLocks noChangeArrowheads="1"/>
          </p:cNvSpPr>
          <p:nvPr/>
        </p:nvSpPr>
        <p:spPr bwMode="auto">
          <a:xfrm>
            <a:off x="3886200" y="5943600"/>
            <a:ext cx="2819400" cy="584775"/>
          </a:xfrm>
          <a:prstGeom prst="rect">
            <a:avLst/>
          </a:prstGeom>
          <a:solidFill>
            <a:schemeClr val="accent4">
              <a:lumMod val="60000"/>
              <a:lumOff val="40000"/>
            </a:schemeClr>
          </a:solidFill>
          <a:ln w="9525">
            <a:noFill/>
            <a:miter lim="800000"/>
            <a:headEnd/>
            <a:tailEnd/>
          </a:ln>
        </p:spPr>
        <p:txBody>
          <a:bodyPr wrap="square">
            <a:spAutoFit/>
          </a:bodyPr>
          <a:lstStyle/>
          <a:p>
            <a:pPr algn="ctr"/>
            <a:r>
              <a:rPr lang="en-US" sz="3200" b="1" dirty="0">
                <a:solidFill>
                  <a:srgbClr val="FF0000"/>
                </a:solidFill>
                <a:latin typeface="Cambria Math" panose="02040503050406030204" pitchFamily="18" charset="0"/>
                <a:ea typeface="Cambria Math" panose="02040503050406030204" pitchFamily="18" charset="0"/>
              </a:rPr>
              <a:t>so </a:t>
            </a:r>
            <a:r>
              <a:rPr lang="en-US" sz="3200" b="1" dirty="0" err="1">
                <a:solidFill>
                  <a:srgbClr val="FF0000"/>
                </a:solidFill>
                <a:latin typeface="Cambria Math" panose="02040503050406030204" pitchFamily="18" charset="0"/>
                <a:ea typeface="Cambria Math" panose="02040503050406030204" pitchFamily="18" charset="0"/>
              </a:rPr>
              <a:t>sánh</a:t>
            </a:r>
            <a:endParaRPr lang="en-US" sz="3200" b="1" dirty="0">
              <a:solidFill>
                <a:srgbClr val="FF0000"/>
              </a:solidFill>
              <a:latin typeface="Cambria Math" panose="02040503050406030204" pitchFamily="18" charset="0"/>
              <a:ea typeface="Cambria Math" panose="02040503050406030204" pitchFamily="18" charset="0"/>
            </a:endParaRPr>
          </a:p>
        </p:txBody>
      </p:sp>
      <p:sp>
        <p:nvSpPr>
          <p:cNvPr id="32" name="TextBox 31"/>
          <p:cNvSpPr txBox="1">
            <a:spLocks noChangeArrowheads="1"/>
          </p:cNvSpPr>
          <p:nvPr/>
        </p:nvSpPr>
        <p:spPr bwMode="auto">
          <a:xfrm>
            <a:off x="8906656" y="1499016"/>
            <a:ext cx="3124200" cy="584775"/>
          </a:xfrm>
          <a:prstGeom prst="rect">
            <a:avLst/>
          </a:prstGeom>
          <a:solidFill>
            <a:schemeClr val="accent2">
              <a:lumMod val="40000"/>
              <a:lumOff val="60000"/>
            </a:schemeClr>
          </a:solidFill>
          <a:ln w="9525">
            <a:noFill/>
            <a:miter lim="800000"/>
            <a:headEnd/>
            <a:tailEnd/>
          </a:ln>
        </p:spPr>
        <p:txBody>
          <a:bodyPr wrap="square">
            <a:spAutoFit/>
          </a:bodyPr>
          <a:lstStyle/>
          <a:p>
            <a:r>
              <a:rPr lang="en-US" sz="3200" b="1" dirty="0" err="1">
                <a:solidFill>
                  <a:srgbClr val="FF0000"/>
                </a:solidFill>
                <a:latin typeface="Cambria Math" panose="02040503050406030204" pitchFamily="18" charset="0"/>
                <a:ea typeface="Cambria Math" panose="02040503050406030204" pitchFamily="18" charset="0"/>
              </a:rPr>
              <a:t>đặc</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điểm</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riêng</a:t>
            </a:r>
            <a:r>
              <a:rPr lang="en-US" sz="3200" b="1" dirty="0">
                <a:solidFill>
                  <a:srgbClr val="FF0000"/>
                </a:solidFill>
                <a:latin typeface="Cambria Math" panose="02040503050406030204" pitchFamily="18" charset="0"/>
                <a:ea typeface="Cambria Math" panose="02040503050406030204" pitchFamily="18" charset="0"/>
              </a:rPr>
              <a:t>   </a:t>
            </a:r>
          </a:p>
        </p:txBody>
      </p:sp>
      <p:sp>
        <p:nvSpPr>
          <p:cNvPr id="34" name="TextBox 33"/>
          <p:cNvSpPr txBox="1">
            <a:spLocks noChangeArrowheads="1"/>
          </p:cNvSpPr>
          <p:nvPr/>
        </p:nvSpPr>
        <p:spPr bwMode="auto">
          <a:xfrm>
            <a:off x="7772400" y="3800358"/>
            <a:ext cx="3371850" cy="584775"/>
          </a:xfrm>
          <a:prstGeom prst="rect">
            <a:avLst/>
          </a:prstGeom>
          <a:noFill/>
          <a:ln w="9525">
            <a:noFill/>
            <a:miter lim="800000"/>
            <a:headEnd/>
            <a:tailEnd/>
          </a:ln>
        </p:spPr>
        <p:txBody>
          <a:bodyPr wrap="square">
            <a:spAutoFit/>
          </a:bodyPr>
          <a:lstStyle/>
          <a:p>
            <a:r>
              <a:rPr lang="en-US" sz="3200" b="1" dirty="0">
                <a:solidFill>
                  <a:srgbClr val="FF0000"/>
                </a:solidFill>
                <a:latin typeface="Cambria Math" panose="02040503050406030204" pitchFamily="18" charset="0"/>
                <a:ea typeface="Cambria Math" panose="02040503050406030204" pitchFamily="18" charset="0"/>
              </a:rPr>
              <a:t>những đồ vật khác</a:t>
            </a:r>
          </a:p>
        </p:txBody>
      </p:sp>
      <p:sp>
        <p:nvSpPr>
          <p:cNvPr id="39" name="Rounded Rectangle 38"/>
          <p:cNvSpPr/>
          <p:nvPr/>
        </p:nvSpPr>
        <p:spPr>
          <a:xfrm>
            <a:off x="2057400" y="228600"/>
            <a:ext cx="8382000" cy="990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4000" dirty="0">
                <a:latin typeface="Cambria Math" panose="02040503050406030204" pitchFamily="18" charset="0"/>
                <a:ea typeface="Cambria Math" panose="02040503050406030204" pitchFamily="18" charset="0"/>
              </a:rPr>
              <a:t>Khi </a:t>
            </a:r>
            <a:r>
              <a:rPr lang="en-US" sz="4000" dirty="0" err="1">
                <a:latin typeface="Cambria Math" panose="02040503050406030204" pitchFamily="18" charset="0"/>
                <a:ea typeface="Cambria Math" panose="02040503050406030204" pitchFamily="18" charset="0"/>
              </a:rPr>
              <a:t>miêu</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tả</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đồ</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vật</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cần</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lưu</a:t>
            </a:r>
            <a:r>
              <a:rPr lang="en-US" sz="4000" dirty="0">
                <a:latin typeface="Cambria Math" panose="02040503050406030204" pitchFamily="18" charset="0"/>
                <a:ea typeface="Cambria Math" panose="02040503050406030204" pitchFamily="18" charset="0"/>
              </a:rPr>
              <a:t> ý </a:t>
            </a:r>
            <a:r>
              <a:rPr lang="en-US" sz="4000" dirty="0" err="1">
                <a:latin typeface="Cambria Math" panose="02040503050406030204" pitchFamily="18" charset="0"/>
                <a:ea typeface="Cambria Math" panose="02040503050406030204" pitchFamily="18" charset="0"/>
              </a:rPr>
              <a:t>điều</a:t>
            </a:r>
            <a:r>
              <a:rPr lang="en-US" sz="4000" dirty="0">
                <a:latin typeface="Cambria Math" panose="02040503050406030204" pitchFamily="18" charset="0"/>
                <a:ea typeface="Cambria Math" panose="02040503050406030204" pitchFamily="18" charset="0"/>
              </a:rPr>
              <a:t> </a:t>
            </a:r>
            <a:r>
              <a:rPr lang="en-US" sz="4000" dirty="0" err="1">
                <a:latin typeface="Cambria Math" panose="02040503050406030204" pitchFamily="18" charset="0"/>
                <a:ea typeface="Cambria Math" panose="02040503050406030204" pitchFamily="18" charset="0"/>
              </a:rPr>
              <a:t>gì</a:t>
            </a:r>
            <a:r>
              <a:rPr lang="en-US" sz="4000" dirty="0">
                <a:latin typeface="Cambria Math" panose="02040503050406030204" pitchFamily="18" charset="0"/>
                <a:ea typeface="Cambria Math" panose="020405030504060302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9" grpId="0" animBg="1"/>
      <p:bldP spid="30" grpId="0" animBg="1"/>
      <p:bldP spid="32"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181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025DF0-A98F-280A-5E76-1915E8CFF886}"/>
              </a:ext>
            </a:extLst>
          </p:cNvPr>
          <p:cNvSpPr txBox="1"/>
          <p:nvPr/>
        </p:nvSpPr>
        <p:spPr>
          <a:xfrm>
            <a:off x="3124200" y="3886200"/>
            <a:ext cx="6962893" cy="1446550"/>
          </a:xfrm>
          <a:prstGeom prst="rect">
            <a:avLst/>
          </a:prstGeom>
          <a:noFill/>
        </p:spPr>
        <p:txBody>
          <a:bodyPr wrap="square" rtlCol="0">
            <a:spAutoFit/>
          </a:bodyPr>
          <a:lstStyle/>
          <a:p>
            <a:pPr algn="ctr" defTabSz="1219170"/>
            <a:r>
              <a:rPr lang="en-US" sz="8800" b="1" dirty="0">
                <a:solidFill>
                  <a:srgbClr val="7030A0"/>
                </a:solidFill>
                <a:latin typeface="Arial" panose="020B0604020202020204" pitchFamily="34" charset="0"/>
                <a:cs typeface="Arial" panose="020B0604020202020204" pitchFamily="34" charset="0"/>
              </a:rPr>
              <a:t>KHÁM PHÁ</a:t>
            </a:r>
            <a:endParaRPr lang="en-US" sz="8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988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flipH="1">
            <a:off x="99219" y="2636603"/>
            <a:ext cx="8077200" cy="769441"/>
          </a:xfrm>
          <a:prstGeom prst="rect">
            <a:avLst/>
          </a:prstGeom>
          <a:noFill/>
          <a:ln w="9525">
            <a:noFill/>
            <a:miter lim="800000"/>
            <a:headEnd/>
            <a:tailEnd/>
          </a:ln>
        </p:spPr>
        <p:txBody>
          <a:bodyPr wrap="square">
            <a:spAutoFit/>
          </a:bodyPr>
          <a:lstStyle/>
          <a:p>
            <a:pPr marL="342900" indent="-342900">
              <a:spcBef>
                <a:spcPct val="50000"/>
              </a:spcBef>
            </a:pPr>
            <a:r>
              <a:rPr lang="en-US" sz="4400" b="1" u="sng" dirty="0" err="1">
                <a:latin typeface="Cambria Math" panose="02040503050406030204" pitchFamily="18" charset="0"/>
                <a:ea typeface="Cambria Math" panose="02040503050406030204" pitchFamily="18" charset="0"/>
              </a:rPr>
              <a:t>Đề</a:t>
            </a:r>
            <a:r>
              <a:rPr lang="en-US" sz="4400" b="1" u="sng" dirty="0">
                <a:latin typeface="Cambria Math" panose="02040503050406030204" pitchFamily="18" charset="0"/>
                <a:ea typeface="Cambria Math" panose="02040503050406030204" pitchFamily="18" charset="0"/>
              </a:rPr>
              <a:t> </a:t>
            </a:r>
            <a:r>
              <a:rPr lang="en-US" sz="4400" b="1" u="sng" dirty="0" err="1">
                <a:latin typeface="Cambria Math" panose="02040503050406030204" pitchFamily="18" charset="0"/>
                <a:ea typeface="Cambria Math" panose="02040503050406030204" pitchFamily="18" charset="0"/>
              </a:rPr>
              <a:t>bài</a:t>
            </a:r>
            <a:r>
              <a:rPr lang="en-US" sz="4400" b="1" u="sng" dirty="0">
                <a:latin typeface="Cambria Math" panose="02040503050406030204" pitchFamily="18" charset="0"/>
                <a:ea typeface="Cambria Math" panose="02040503050406030204" pitchFamily="18" charset="0"/>
              </a:rPr>
              <a:t> </a:t>
            </a:r>
            <a:r>
              <a:rPr lang="en-US" sz="4400" b="1" dirty="0">
                <a:latin typeface="Cambria Math" panose="02040503050406030204" pitchFamily="18" charset="0"/>
                <a:ea typeface="Cambria Math" panose="02040503050406030204" pitchFamily="18" charset="0"/>
              </a:rPr>
              <a:t>: </a:t>
            </a:r>
            <a:r>
              <a:rPr lang="en-US" sz="4400" b="1" dirty="0" err="1">
                <a:solidFill>
                  <a:srgbClr val="000000"/>
                </a:solidFill>
                <a:latin typeface="Cambria Math" panose="02040503050406030204" pitchFamily="18" charset="0"/>
                <a:ea typeface="Cambria Math" panose="02040503050406030204" pitchFamily="18" charset="0"/>
              </a:rPr>
              <a:t>Tả</a:t>
            </a:r>
            <a:r>
              <a:rPr lang="en-US" sz="4400" b="1" dirty="0">
                <a:solidFill>
                  <a:srgbClr val="000000"/>
                </a:solidFill>
                <a:latin typeface="Cambria Math" panose="02040503050406030204" pitchFamily="18" charset="0"/>
                <a:ea typeface="Cambria Math" panose="02040503050406030204" pitchFamily="18" charset="0"/>
              </a:rPr>
              <a:t> cái đồng hồ </a:t>
            </a:r>
            <a:r>
              <a:rPr lang="en-US" sz="4400" b="1" dirty="0" err="1">
                <a:solidFill>
                  <a:srgbClr val="000000"/>
                </a:solidFill>
                <a:latin typeface="Cambria Math" panose="02040503050406030204" pitchFamily="18" charset="0"/>
                <a:ea typeface="Cambria Math" panose="02040503050406030204" pitchFamily="18" charset="0"/>
              </a:rPr>
              <a:t>báo</a:t>
            </a:r>
            <a:r>
              <a:rPr lang="en-US" sz="4400" b="1" dirty="0">
                <a:solidFill>
                  <a:srgbClr val="000000"/>
                </a:solidFill>
                <a:latin typeface="Cambria Math" panose="02040503050406030204" pitchFamily="18" charset="0"/>
                <a:ea typeface="Cambria Math" panose="02040503050406030204" pitchFamily="18" charset="0"/>
              </a:rPr>
              <a:t> </a:t>
            </a:r>
            <a:r>
              <a:rPr lang="en-US" sz="4400" b="1" dirty="0" err="1">
                <a:solidFill>
                  <a:srgbClr val="000000"/>
                </a:solidFill>
                <a:latin typeface="Cambria Math" panose="02040503050406030204" pitchFamily="18" charset="0"/>
                <a:ea typeface="Cambria Math" panose="02040503050406030204" pitchFamily="18" charset="0"/>
              </a:rPr>
              <a:t>thức</a:t>
            </a:r>
            <a:r>
              <a:rPr lang="en-US" sz="4400" b="1" dirty="0">
                <a:solidFill>
                  <a:srgbClr val="000000"/>
                </a:solidFill>
                <a:latin typeface="Cambria Math" panose="02040503050406030204" pitchFamily="18" charset="0"/>
                <a:ea typeface="Cambria Math" panose="02040503050406030204" pitchFamily="18" charset="0"/>
              </a:rPr>
              <a:t>.</a:t>
            </a:r>
          </a:p>
        </p:txBody>
      </p:sp>
      <p:sp>
        <p:nvSpPr>
          <p:cNvPr id="5" name="TextBox 4"/>
          <p:cNvSpPr txBox="1"/>
          <p:nvPr/>
        </p:nvSpPr>
        <p:spPr>
          <a:xfrm>
            <a:off x="4274514" y="1695319"/>
            <a:ext cx="3505200" cy="707886"/>
          </a:xfrm>
          <a:prstGeom prst="rect">
            <a:avLst/>
          </a:prstGeom>
          <a:noFill/>
        </p:spPr>
        <p:txBody>
          <a:bodyPr wrap="square" rtlCol="0">
            <a:spAutoFit/>
          </a:bodyPr>
          <a:lstStyle/>
          <a:p>
            <a:r>
              <a:rPr lang="en-US" sz="4000" dirty="0">
                <a:latin typeface="Cambria Math" panose="02040503050406030204" pitchFamily="18" charset="0"/>
                <a:ea typeface="Cambria Math" panose="02040503050406030204" pitchFamily="18" charset="0"/>
                <a:cs typeface="Tahoma" pitchFamily="34" charset="0"/>
              </a:rPr>
              <a:t>(</a:t>
            </a:r>
            <a:r>
              <a:rPr lang="en-US" sz="4000" dirty="0" err="1">
                <a:latin typeface="Cambria Math" panose="02040503050406030204" pitchFamily="18" charset="0"/>
                <a:ea typeface="Cambria Math" panose="02040503050406030204" pitchFamily="18" charset="0"/>
                <a:cs typeface="Tahoma" pitchFamily="34" charset="0"/>
              </a:rPr>
              <a:t>Kiểm</a:t>
            </a:r>
            <a:r>
              <a:rPr lang="en-US" sz="4000" dirty="0">
                <a:latin typeface="Cambria Math" panose="02040503050406030204" pitchFamily="18" charset="0"/>
                <a:ea typeface="Cambria Math" panose="02040503050406030204" pitchFamily="18" charset="0"/>
                <a:cs typeface="Tahoma" pitchFamily="34" charset="0"/>
              </a:rPr>
              <a:t> </a:t>
            </a:r>
            <a:r>
              <a:rPr lang="en-US" sz="4000" dirty="0" err="1">
                <a:latin typeface="Cambria Math" panose="02040503050406030204" pitchFamily="18" charset="0"/>
                <a:ea typeface="Cambria Math" panose="02040503050406030204" pitchFamily="18" charset="0"/>
                <a:cs typeface="Tahoma" pitchFamily="34" charset="0"/>
              </a:rPr>
              <a:t>tra</a:t>
            </a:r>
            <a:r>
              <a:rPr lang="en-US" sz="4000" dirty="0">
                <a:latin typeface="Cambria Math" panose="02040503050406030204" pitchFamily="18" charset="0"/>
                <a:ea typeface="Cambria Math" panose="02040503050406030204" pitchFamily="18" charset="0"/>
                <a:cs typeface="Tahoma" pitchFamily="34" charset="0"/>
              </a:rPr>
              <a:t> </a:t>
            </a:r>
            <a:r>
              <a:rPr lang="en-US" sz="4000" dirty="0" err="1">
                <a:latin typeface="Cambria Math" panose="02040503050406030204" pitchFamily="18" charset="0"/>
                <a:ea typeface="Cambria Math" panose="02040503050406030204" pitchFamily="18" charset="0"/>
                <a:cs typeface="Tahoma" pitchFamily="34" charset="0"/>
              </a:rPr>
              <a:t>viết</a:t>
            </a:r>
            <a:r>
              <a:rPr lang="en-US" sz="4000" dirty="0">
                <a:latin typeface="Cambria Math" panose="02040503050406030204" pitchFamily="18" charset="0"/>
                <a:ea typeface="Cambria Math" panose="02040503050406030204" pitchFamily="18" charset="0"/>
                <a:cs typeface="Tahoma" pitchFamily="34" charset="0"/>
              </a:rPr>
              <a:t>)</a:t>
            </a:r>
          </a:p>
        </p:txBody>
      </p:sp>
      <p:sp>
        <p:nvSpPr>
          <p:cNvPr id="6" name="TextBox 5"/>
          <p:cNvSpPr txBox="1"/>
          <p:nvPr/>
        </p:nvSpPr>
        <p:spPr>
          <a:xfrm>
            <a:off x="4137819" y="754036"/>
            <a:ext cx="3397589" cy="1015663"/>
          </a:xfrm>
          <a:prstGeom prst="rect">
            <a:avLst/>
          </a:prstGeom>
          <a:noFill/>
        </p:spPr>
        <p:txBody>
          <a:bodyPr wrap="square" rtlCol="0">
            <a:spAutoFit/>
          </a:bodyPr>
          <a:lstStyle/>
          <a:p>
            <a:pPr algn="ctr"/>
            <a:r>
              <a:rPr lang="en-US" sz="6000" dirty="0" err="1">
                <a:solidFill>
                  <a:srgbClr val="FF0000"/>
                </a:solidFill>
                <a:latin typeface="Cambria Math" panose="02040503050406030204" pitchFamily="18" charset="0"/>
                <a:ea typeface="Cambria Math" panose="02040503050406030204" pitchFamily="18" charset="0"/>
              </a:rPr>
              <a:t>Tả</a:t>
            </a:r>
            <a:r>
              <a:rPr lang="en-US" sz="6000" dirty="0">
                <a:solidFill>
                  <a:srgbClr val="FF0000"/>
                </a:solidFill>
                <a:latin typeface="Cambria Math" panose="02040503050406030204" pitchFamily="18" charset="0"/>
                <a:ea typeface="Cambria Math" panose="02040503050406030204" pitchFamily="18" charset="0"/>
              </a:rPr>
              <a:t> </a:t>
            </a:r>
            <a:r>
              <a:rPr lang="en-US" sz="6000" dirty="0" err="1">
                <a:solidFill>
                  <a:srgbClr val="FF0000"/>
                </a:solidFill>
                <a:latin typeface="Cambria Math" panose="02040503050406030204" pitchFamily="18" charset="0"/>
                <a:ea typeface="Cambria Math" panose="02040503050406030204" pitchFamily="18" charset="0"/>
              </a:rPr>
              <a:t>đồ</a:t>
            </a:r>
            <a:r>
              <a:rPr lang="en-US" sz="6000" dirty="0">
                <a:solidFill>
                  <a:srgbClr val="FF0000"/>
                </a:solidFill>
                <a:latin typeface="Cambria Math" panose="02040503050406030204" pitchFamily="18" charset="0"/>
                <a:ea typeface="Cambria Math" panose="02040503050406030204" pitchFamily="18" charset="0"/>
              </a:rPr>
              <a:t> </a:t>
            </a:r>
            <a:r>
              <a:rPr lang="en-US" sz="6000" dirty="0" err="1">
                <a:solidFill>
                  <a:srgbClr val="FF0000"/>
                </a:solidFill>
                <a:latin typeface="Cambria Math" panose="02040503050406030204" pitchFamily="18" charset="0"/>
                <a:ea typeface="Cambria Math" panose="02040503050406030204" pitchFamily="18" charset="0"/>
              </a:rPr>
              <a:t>vật</a:t>
            </a:r>
            <a:endParaRPr lang="en-US" sz="6000" dirty="0">
              <a:solidFill>
                <a:srgbClr val="FF0000"/>
              </a:solidFill>
              <a:latin typeface="Cambria Math" panose="02040503050406030204" pitchFamily="18" charset="0"/>
              <a:ea typeface="Cambria Math" panose="02040503050406030204" pitchFamily="18" charset="0"/>
            </a:endParaRPr>
          </a:p>
        </p:txBody>
      </p:sp>
      <p:pic>
        <p:nvPicPr>
          <p:cNvPr id="1026" name="Picture 2" descr="https://img.lovepik.com/freepng/28/82/88/98R58PICdqciTxnX2Fms6_PIC2018.png_wh8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227012"/>
            <a:ext cx="4267200" cy="3630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06D3C9-B581-0727-F8E5-8846E746A8E6}"/>
              </a:ext>
            </a:extLst>
          </p:cNvPr>
          <p:cNvSpPr txBox="1"/>
          <p:nvPr/>
        </p:nvSpPr>
        <p:spPr>
          <a:xfrm>
            <a:off x="4411208" y="120529"/>
            <a:ext cx="3124200" cy="707886"/>
          </a:xfrm>
          <a:prstGeom prst="rect">
            <a:avLst/>
          </a:prstGeom>
          <a:noFill/>
        </p:spPr>
        <p:txBody>
          <a:bodyPr wrap="square" rtlCol="0">
            <a:spAutoFit/>
          </a:bodyPr>
          <a:lstStyle/>
          <a:p>
            <a:r>
              <a:rPr lang="en-US" sz="4000" u="sng" dirty="0" err="1">
                <a:latin typeface="Cambria Math" panose="02040503050406030204" pitchFamily="18" charset="0"/>
                <a:ea typeface="Cambria Math" panose="02040503050406030204" pitchFamily="18" charset="0"/>
                <a:cs typeface="Tahoma" pitchFamily="34" charset="0"/>
              </a:rPr>
              <a:t>Tập</a:t>
            </a:r>
            <a:r>
              <a:rPr lang="en-US" sz="4000" u="sng" dirty="0">
                <a:latin typeface="Cambria Math" panose="02040503050406030204" pitchFamily="18" charset="0"/>
                <a:ea typeface="Cambria Math" panose="02040503050406030204" pitchFamily="18" charset="0"/>
                <a:cs typeface="Tahoma" pitchFamily="34" charset="0"/>
              </a:rPr>
              <a:t> </a:t>
            </a:r>
            <a:r>
              <a:rPr lang="en-US" sz="4000" u="sng" dirty="0" err="1">
                <a:latin typeface="Cambria Math" panose="02040503050406030204" pitchFamily="18" charset="0"/>
                <a:ea typeface="Cambria Math" panose="02040503050406030204" pitchFamily="18" charset="0"/>
                <a:cs typeface="Tahoma" pitchFamily="34" charset="0"/>
              </a:rPr>
              <a:t>làm</a:t>
            </a:r>
            <a:r>
              <a:rPr lang="en-US" sz="4000" u="sng" dirty="0">
                <a:latin typeface="Cambria Math" panose="02040503050406030204" pitchFamily="18" charset="0"/>
                <a:ea typeface="Cambria Math" panose="02040503050406030204" pitchFamily="18" charset="0"/>
                <a:cs typeface="Tahoma" pitchFamily="34" charset="0"/>
              </a:rPr>
              <a:t> </a:t>
            </a:r>
            <a:r>
              <a:rPr lang="en-US" sz="4000" u="sng" dirty="0" err="1">
                <a:latin typeface="Cambria Math" panose="02040503050406030204" pitchFamily="18" charset="0"/>
                <a:ea typeface="Cambria Math" panose="02040503050406030204" pitchFamily="18" charset="0"/>
                <a:cs typeface="Tahoma" pitchFamily="34" charset="0"/>
              </a:rPr>
              <a:t>văn</a:t>
            </a:r>
            <a:endParaRPr lang="en-US" sz="4000" u="sng" dirty="0">
              <a:latin typeface="Cambria Math" panose="02040503050406030204" pitchFamily="18" charset="0"/>
              <a:ea typeface="Cambria Math" panose="02040503050406030204" pitchFamily="18"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NSKY - Đồng hồ báo thức vuông Vỏ trong suốt Nhỏ gọn kỹ thuật số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165"/>
            <a:ext cx="2895600" cy="31990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ồng Hồ báo thức Hình Trái Tim (Hồng) Bán Dễ Thương Nhỏ Hai Chuô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928" y="152400"/>
            <a:ext cx="3061272" cy="29288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ồng Hồ Báo Thức Hoạt Hình đồng Hồ Báo Thức Vẽ Tay Vẽ Tay đồng Hồ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685" y="3090559"/>
            <a:ext cx="3312091" cy="3402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ồng hồ báo thức phim hoạt hình màu hồng Hình ảnh | Định dạng hìn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4052" y="3099890"/>
            <a:ext cx="2743200" cy="3402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ơi bán Ảnh Hạt Hình giá rẻ, uy tín, chất lượng nhất | websosanh.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167" y="152400"/>
            <a:ext cx="3048000" cy="2928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Đồng Hồ Báo Thức Dễ Thương Hình ảnh PNG | Vector và các tập tin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5862" y="3081228"/>
            <a:ext cx="2821637" cy="340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8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748" y="719528"/>
            <a:ext cx="1844566" cy="63066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400" b="1" dirty="0" err="1">
                <a:latin typeface="Cambria Math" panose="02040503050406030204" pitchFamily="18" charset="0"/>
                <a:ea typeface="Cambria Math" panose="02040503050406030204" pitchFamily="18" charset="0"/>
              </a:rPr>
              <a:t>Mở</a:t>
            </a:r>
            <a:r>
              <a:rPr lang="en-US" sz="3400" b="1" dirty="0">
                <a:latin typeface="Cambria Math" panose="02040503050406030204" pitchFamily="18" charset="0"/>
                <a:ea typeface="Cambria Math" panose="02040503050406030204" pitchFamily="18" charset="0"/>
              </a:rPr>
              <a:t> </a:t>
            </a:r>
            <a:r>
              <a:rPr lang="en-US" sz="3400" b="1" dirty="0" err="1">
                <a:latin typeface="Cambria Math" panose="02040503050406030204" pitchFamily="18" charset="0"/>
                <a:ea typeface="Cambria Math" panose="02040503050406030204" pitchFamily="18" charset="0"/>
              </a:rPr>
              <a:t>bài</a:t>
            </a:r>
            <a:r>
              <a:rPr lang="en-US" sz="3400" b="1" dirty="0">
                <a:latin typeface="Cambria Math" panose="02040503050406030204" pitchFamily="18" charset="0"/>
                <a:ea typeface="Cambria Math" panose="02040503050406030204" pitchFamily="18" charset="0"/>
              </a:rPr>
              <a:t> :</a:t>
            </a:r>
          </a:p>
        </p:txBody>
      </p:sp>
      <p:sp>
        <p:nvSpPr>
          <p:cNvPr id="5" name="TextBox 4"/>
          <p:cNvSpPr txBox="1"/>
          <p:nvPr/>
        </p:nvSpPr>
        <p:spPr>
          <a:xfrm>
            <a:off x="230900" y="1453829"/>
            <a:ext cx="11887200" cy="615553"/>
          </a:xfrm>
          <a:prstGeom prst="rect">
            <a:avLst/>
          </a:prstGeom>
          <a:noFill/>
        </p:spPr>
        <p:txBody>
          <a:bodyPr wrap="square" rtlCol="0">
            <a:spAutoFit/>
          </a:bodyPr>
          <a:lstStyle/>
          <a:p>
            <a:r>
              <a:rPr lang="en-US" sz="3400" b="1" dirty="0">
                <a:solidFill>
                  <a:srgbClr val="0070C0"/>
                </a:solidFill>
                <a:latin typeface="Cambria Math" panose="02040503050406030204" pitchFamily="18" charset="0"/>
                <a:ea typeface="Cambria Math" panose="02040503050406030204" pitchFamily="18" charset="0"/>
              </a:rPr>
              <a:t>Giới thiệu chiếc đồng hồ em </a:t>
            </a:r>
            <a:r>
              <a:rPr lang="en-US" sz="3400" b="1" dirty="0" err="1">
                <a:solidFill>
                  <a:srgbClr val="0070C0"/>
                </a:solidFill>
                <a:latin typeface="Cambria Math" panose="02040503050406030204" pitchFamily="18" charset="0"/>
                <a:ea typeface="Cambria Math" panose="02040503050406030204" pitchFamily="18" charset="0"/>
              </a:rPr>
              <a:t>định</a:t>
            </a:r>
            <a:r>
              <a:rPr lang="en-US" sz="3400" b="1" dirty="0">
                <a:solidFill>
                  <a:srgbClr val="0070C0"/>
                </a:solidFill>
                <a:latin typeface="Cambria Math" panose="02040503050406030204" pitchFamily="18" charset="0"/>
                <a:ea typeface="Cambria Math" panose="02040503050406030204" pitchFamily="18" charset="0"/>
              </a:rPr>
              <a:t> </a:t>
            </a:r>
            <a:r>
              <a:rPr lang="en-US" sz="3400" b="1" dirty="0" err="1">
                <a:solidFill>
                  <a:srgbClr val="0070C0"/>
                </a:solidFill>
                <a:latin typeface="Cambria Math" panose="02040503050406030204" pitchFamily="18" charset="0"/>
                <a:ea typeface="Cambria Math" panose="02040503050406030204" pitchFamily="18" charset="0"/>
              </a:rPr>
              <a:t>tả</a:t>
            </a:r>
            <a:r>
              <a:rPr lang="en-US" sz="3400" b="1" dirty="0">
                <a:solidFill>
                  <a:srgbClr val="0070C0"/>
                </a:solidFill>
                <a:latin typeface="Cambria Math" panose="02040503050406030204" pitchFamily="18" charset="0"/>
                <a:ea typeface="Cambria Math" panose="02040503050406030204" pitchFamily="18" charset="0"/>
              </a:rPr>
              <a:t> (Ai </a:t>
            </a:r>
            <a:r>
              <a:rPr lang="en-US" sz="3400" b="1" dirty="0" err="1">
                <a:solidFill>
                  <a:srgbClr val="0070C0"/>
                </a:solidFill>
                <a:latin typeface="Cambria Math" panose="02040503050406030204" pitchFamily="18" charset="0"/>
                <a:ea typeface="Cambria Math" panose="02040503050406030204" pitchFamily="18" charset="0"/>
              </a:rPr>
              <a:t>mua</a:t>
            </a:r>
            <a:r>
              <a:rPr lang="en-US" sz="3400" b="1" dirty="0">
                <a:solidFill>
                  <a:srgbClr val="0070C0"/>
                </a:solidFill>
                <a:latin typeface="Cambria Math" panose="02040503050406030204" pitchFamily="18" charset="0"/>
                <a:ea typeface="Cambria Math" panose="02040503050406030204" pitchFamily="18" charset="0"/>
              </a:rPr>
              <a:t> ? Vào </a:t>
            </a:r>
            <a:r>
              <a:rPr lang="en-US" sz="3400" b="1" dirty="0" err="1">
                <a:solidFill>
                  <a:srgbClr val="0070C0"/>
                </a:solidFill>
                <a:latin typeface="Cambria Math" panose="02040503050406030204" pitchFamily="18" charset="0"/>
                <a:ea typeface="Cambria Math" panose="02040503050406030204" pitchFamily="18" charset="0"/>
              </a:rPr>
              <a:t>lúc</a:t>
            </a:r>
            <a:r>
              <a:rPr lang="en-US" sz="3400" b="1" dirty="0">
                <a:solidFill>
                  <a:srgbClr val="0070C0"/>
                </a:solidFill>
                <a:latin typeface="Cambria Math" panose="02040503050406030204" pitchFamily="18" charset="0"/>
                <a:ea typeface="Cambria Math" panose="02040503050406030204" pitchFamily="18" charset="0"/>
              </a:rPr>
              <a:t> </a:t>
            </a:r>
            <a:r>
              <a:rPr lang="en-US" sz="3400" b="1" dirty="0" err="1">
                <a:solidFill>
                  <a:srgbClr val="0070C0"/>
                </a:solidFill>
                <a:latin typeface="Cambria Math" panose="02040503050406030204" pitchFamily="18" charset="0"/>
                <a:ea typeface="Cambria Math" panose="02040503050406030204" pitchFamily="18" charset="0"/>
              </a:rPr>
              <a:t>nào</a:t>
            </a:r>
            <a:r>
              <a:rPr lang="en-US" sz="3400" b="1" dirty="0">
                <a:solidFill>
                  <a:srgbClr val="0070C0"/>
                </a:solidFill>
                <a:latin typeface="Cambria Math" panose="02040503050406030204" pitchFamily="18" charset="0"/>
                <a:ea typeface="Cambria Math" panose="02040503050406030204" pitchFamily="18" charset="0"/>
              </a:rPr>
              <a:t> ?)</a:t>
            </a:r>
          </a:p>
        </p:txBody>
      </p:sp>
      <p:sp>
        <p:nvSpPr>
          <p:cNvPr id="6" name="TextBox 5"/>
          <p:cNvSpPr txBox="1"/>
          <p:nvPr/>
        </p:nvSpPr>
        <p:spPr>
          <a:xfrm>
            <a:off x="73900" y="1981200"/>
            <a:ext cx="9244401" cy="1661993"/>
          </a:xfrm>
          <a:prstGeom prst="rect">
            <a:avLst/>
          </a:prstGeom>
          <a:noFill/>
        </p:spPr>
        <p:txBody>
          <a:bodyPr wrap="square" rtlCol="0">
            <a:spAutoFit/>
          </a:bodyPr>
          <a:lstStyle/>
          <a:p>
            <a:pPr>
              <a:buFontTx/>
              <a:buChar char="-"/>
            </a:pPr>
            <a:r>
              <a:rPr lang="en-US" sz="3400" b="1" dirty="0">
                <a:latin typeface="Cambria Math" panose="02040503050406030204" pitchFamily="18" charset="0"/>
                <a:ea typeface="Cambria Math" panose="02040503050406030204" pitchFamily="18" charset="0"/>
              </a:rPr>
              <a:t> </a:t>
            </a:r>
            <a:r>
              <a:rPr lang="en-US" sz="3400" b="1" dirty="0" err="1">
                <a:latin typeface="Cambria Math" panose="02040503050406030204" pitchFamily="18" charset="0"/>
                <a:ea typeface="Cambria Math" panose="02040503050406030204" pitchFamily="18" charset="0"/>
              </a:rPr>
              <a:t>Mẹ</a:t>
            </a:r>
            <a:r>
              <a:rPr lang="en-US" sz="3400" b="1" dirty="0">
                <a:latin typeface="Cambria Math" panose="02040503050406030204" pitchFamily="18" charset="0"/>
                <a:ea typeface="Cambria Math" panose="02040503050406030204" pitchFamily="18" charset="0"/>
              </a:rPr>
              <a:t> mua cho vào đầu năm học mới.</a:t>
            </a:r>
          </a:p>
          <a:p>
            <a:pPr>
              <a:buFontTx/>
              <a:buChar char="-"/>
            </a:pPr>
            <a:r>
              <a:rPr lang="en-US" sz="3400" b="1" dirty="0">
                <a:latin typeface="Cambria Math" panose="02040503050406030204" pitchFamily="18" charset="0"/>
                <a:ea typeface="Cambria Math" panose="02040503050406030204" pitchFamily="18" charset="0"/>
              </a:rPr>
              <a:t> </a:t>
            </a:r>
            <a:r>
              <a:rPr lang="en-US" sz="3400" b="1" dirty="0" err="1">
                <a:latin typeface="Cambria Math" panose="02040503050406030204" pitchFamily="18" charset="0"/>
                <a:ea typeface="Cambria Math" panose="02040503050406030204" pitchFamily="18" charset="0"/>
              </a:rPr>
              <a:t>Bố</a:t>
            </a:r>
            <a:r>
              <a:rPr lang="en-US" sz="3400" b="1" dirty="0">
                <a:latin typeface="Cambria Math" panose="02040503050406030204" pitchFamily="18" charset="0"/>
                <a:ea typeface="Cambria Math" panose="02040503050406030204" pitchFamily="18" charset="0"/>
              </a:rPr>
              <a:t> mua cho vào nhân dịp sinh nhật.</a:t>
            </a:r>
          </a:p>
          <a:p>
            <a:pPr>
              <a:buFontTx/>
              <a:buChar char="-"/>
            </a:pPr>
            <a:r>
              <a:rPr lang="en-US" sz="3400" b="1" dirty="0">
                <a:latin typeface="Cambria Math" panose="02040503050406030204" pitchFamily="18" charset="0"/>
                <a:ea typeface="Cambria Math" panose="02040503050406030204" pitchFamily="18" charset="0"/>
              </a:rPr>
              <a:t> </a:t>
            </a:r>
            <a:r>
              <a:rPr lang="en-US" sz="3400" b="1" dirty="0" err="1">
                <a:latin typeface="Cambria Math" panose="02040503050406030204" pitchFamily="18" charset="0"/>
                <a:ea typeface="Cambria Math" panose="02040503050406030204" pitchFamily="18" charset="0"/>
              </a:rPr>
              <a:t>Được</a:t>
            </a:r>
            <a:r>
              <a:rPr lang="en-US" sz="3400" b="1" dirty="0">
                <a:latin typeface="Cambria Math" panose="02040503050406030204" pitchFamily="18" charset="0"/>
                <a:ea typeface="Cambria Math" panose="02040503050406030204" pitchFamily="18" charset="0"/>
              </a:rPr>
              <a:t> thưởng vì được học sinh giỏi.</a:t>
            </a:r>
          </a:p>
        </p:txBody>
      </p:sp>
      <p:sp>
        <p:nvSpPr>
          <p:cNvPr id="7" name="TextBox 6"/>
          <p:cNvSpPr txBox="1"/>
          <p:nvPr/>
        </p:nvSpPr>
        <p:spPr>
          <a:xfrm>
            <a:off x="230900" y="3586793"/>
            <a:ext cx="11768543" cy="3231654"/>
          </a:xfrm>
          <a:prstGeom prst="rect">
            <a:avLst/>
          </a:prstGeom>
          <a:noFill/>
        </p:spPr>
        <p:txBody>
          <a:bodyPr wrap="square" rtlCol="0">
            <a:spAutoFit/>
          </a:bodyPr>
          <a:lstStyle/>
          <a:p>
            <a:r>
              <a:rPr lang="en-US" sz="3400" b="1" dirty="0" err="1">
                <a:solidFill>
                  <a:srgbClr val="FF0000"/>
                </a:solidFill>
                <a:latin typeface="Cambria Math" panose="02040503050406030204" pitchFamily="18" charset="0"/>
                <a:ea typeface="Cambria Math" panose="02040503050406030204" pitchFamily="18" charset="0"/>
              </a:rPr>
              <a:t>Ví</a:t>
            </a:r>
            <a:r>
              <a:rPr lang="en-US" sz="3400" b="1" dirty="0">
                <a:solidFill>
                  <a:srgbClr val="FF0000"/>
                </a:solidFill>
                <a:latin typeface="Cambria Math" panose="02040503050406030204" pitchFamily="18" charset="0"/>
                <a:ea typeface="Cambria Math" panose="02040503050406030204" pitchFamily="18" charset="0"/>
              </a:rPr>
              <a:t> </a:t>
            </a:r>
            <a:r>
              <a:rPr lang="en-US" sz="3400" b="1" dirty="0" err="1">
                <a:solidFill>
                  <a:srgbClr val="FF0000"/>
                </a:solidFill>
                <a:latin typeface="Cambria Math" panose="02040503050406030204" pitchFamily="18" charset="0"/>
                <a:ea typeface="Cambria Math" panose="02040503050406030204" pitchFamily="18" charset="0"/>
              </a:rPr>
              <a:t>dụ</a:t>
            </a:r>
            <a:r>
              <a:rPr lang="en-US" sz="3400" b="1" dirty="0">
                <a:solidFill>
                  <a:srgbClr val="FF0000"/>
                </a:solidFill>
                <a:latin typeface="Cambria Math" panose="02040503050406030204" pitchFamily="18" charset="0"/>
                <a:ea typeface="Cambria Math" panose="02040503050406030204" pitchFamily="18" charset="0"/>
              </a:rPr>
              <a:t> : </a:t>
            </a:r>
            <a:r>
              <a:rPr lang="en-US" sz="3400" b="1" dirty="0" err="1">
                <a:solidFill>
                  <a:srgbClr val="00B050"/>
                </a:solidFill>
                <a:latin typeface="Cambria Math" panose="02040503050406030204" pitchFamily="18" charset="0"/>
                <a:ea typeface="Cambria Math" panose="02040503050406030204" pitchFamily="18" charset="0"/>
              </a:rPr>
              <a:t>Reng</a:t>
            </a:r>
            <a:r>
              <a:rPr lang="en-US" sz="3400" b="1" dirty="0">
                <a:solidFill>
                  <a:srgbClr val="00B050"/>
                </a:solidFill>
                <a:latin typeface="Cambria Math" panose="02040503050406030204" pitchFamily="18" charset="0"/>
                <a:ea typeface="Cambria Math" panose="02040503050406030204" pitchFamily="18" charset="0"/>
              </a:rPr>
              <a:t>… </a:t>
            </a:r>
            <a:r>
              <a:rPr lang="en-US" sz="3400" b="1" dirty="0" err="1">
                <a:solidFill>
                  <a:srgbClr val="00B050"/>
                </a:solidFill>
                <a:latin typeface="Cambria Math" panose="02040503050406030204" pitchFamily="18" charset="0"/>
                <a:ea typeface="Cambria Math" panose="02040503050406030204" pitchFamily="18" charset="0"/>
              </a:rPr>
              <a:t>reng</a:t>
            </a:r>
            <a:r>
              <a:rPr lang="en-US" sz="3400" b="1" dirty="0">
                <a:solidFill>
                  <a:srgbClr val="00B050"/>
                </a:solidFill>
                <a:latin typeface="Cambria Math" panose="02040503050406030204" pitchFamily="18" charset="0"/>
                <a:ea typeface="Cambria Math" panose="02040503050406030204" pitchFamily="18" charset="0"/>
              </a:rPr>
              <a:t>… </a:t>
            </a:r>
            <a:r>
              <a:rPr lang="en-US" sz="3400" b="1" dirty="0" err="1">
                <a:solidFill>
                  <a:srgbClr val="00B050"/>
                </a:solidFill>
                <a:latin typeface="Cambria Math" panose="02040503050406030204" pitchFamily="18" charset="0"/>
                <a:ea typeface="Cambria Math" panose="02040503050406030204" pitchFamily="18" charset="0"/>
              </a:rPr>
              <a:t>reng</a:t>
            </a:r>
            <a:r>
              <a:rPr lang="en-US" sz="3400" b="1" dirty="0">
                <a:solidFill>
                  <a:srgbClr val="00B050"/>
                </a:solidFill>
                <a:latin typeface="Cambria Math" panose="02040503050406030204" pitchFamily="18" charset="0"/>
                <a:ea typeface="Cambria Math" panose="02040503050406030204" pitchFamily="18" charset="0"/>
              </a:rPr>
              <a:t> đó là tiếng chuông của bạn đồng hồ báo thức của em. Tiếng chuông vang lên là cũng đến lúc em phải thức dậy để chuẩn bị đến trường. Chiếc đồng hồ báo thức đã trở thành người bạn của em vào năm em học lớp 2. Đó cũng chính là món quà đầy ý nghĩa của bố mua cho em vào năm học mới của lớp 2.</a:t>
            </a:r>
          </a:p>
        </p:txBody>
      </p:sp>
      <p:sp>
        <p:nvSpPr>
          <p:cNvPr id="8" name="Rounded Rectangle 1">
            <a:extLst>
              <a:ext uri="{FF2B5EF4-FFF2-40B4-BE49-F238E27FC236}">
                <a16:creationId xmlns:a16="http://schemas.microsoft.com/office/drawing/2014/main" id="{692B5AD4-4C6E-4B20-B676-7744DD519B4A}"/>
              </a:ext>
            </a:extLst>
          </p:cNvPr>
          <p:cNvSpPr/>
          <p:nvPr/>
        </p:nvSpPr>
        <p:spPr>
          <a:xfrm>
            <a:off x="4200196" y="130992"/>
            <a:ext cx="3791607"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b="1" dirty="0">
                <a:solidFill>
                  <a:srgbClr val="FF0000"/>
                </a:solidFill>
              </a:rPr>
              <a:t>LẬP DÀN Ý</a:t>
            </a:r>
          </a:p>
        </p:txBody>
      </p:sp>
    </p:spTree>
    <p:extLst>
      <p:ext uri="{BB962C8B-B14F-4D97-AF65-F5344CB8AC3E}">
        <p14:creationId xmlns:p14="http://schemas.microsoft.com/office/powerpoint/2010/main" val="27070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832" y="419867"/>
            <a:ext cx="5255862"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600" b="1" dirty="0" err="1">
                <a:latin typeface="Cambria Math" panose="02040503050406030204" pitchFamily="18" charset="0"/>
                <a:ea typeface="Cambria Math" panose="02040503050406030204" pitchFamily="18" charset="0"/>
              </a:rPr>
              <a:t>Thân</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bài</a:t>
            </a:r>
            <a:r>
              <a:rPr lang="en-US" sz="3600" b="1" dirty="0">
                <a:latin typeface="Cambria Math" panose="02040503050406030204" pitchFamily="18" charset="0"/>
                <a:ea typeface="Cambria Math" panose="02040503050406030204" pitchFamily="18" charset="0"/>
              </a:rPr>
              <a:t> : </a:t>
            </a:r>
            <a:r>
              <a:rPr lang="en-US" sz="3600" b="1" dirty="0">
                <a:solidFill>
                  <a:srgbClr val="00B050"/>
                </a:solidFill>
                <a:latin typeface="Cambria Math" panose="02040503050406030204" pitchFamily="18" charset="0"/>
                <a:ea typeface="Cambria Math" panose="02040503050406030204" pitchFamily="18" charset="0"/>
              </a:rPr>
              <a:t>a) Tả bao quát</a:t>
            </a:r>
          </a:p>
        </p:txBody>
      </p:sp>
      <p:sp>
        <p:nvSpPr>
          <p:cNvPr id="5" name="TextBox 4"/>
          <p:cNvSpPr txBox="1"/>
          <p:nvPr/>
        </p:nvSpPr>
        <p:spPr>
          <a:xfrm>
            <a:off x="228600" y="1281342"/>
            <a:ext cx="11677338" cy="1200329"/>
          </a:xfrm>
          <a:prstGeom prst="rect">
            <a:avLst/>
          </a:prstGeom>
          <a:noFill/>
        </p:spPr>
        <p:txBody>
          <a:bodyPr wrap="square" rtlCol="0">
            <a:spAutoFit/>
          </a:bodyPr>
          <a:lstStyle/>
          <a:p>
            <a:r>
              <a:rPr lang="en-US" sz="3600" b="1" dirty="0">
                <a:solidFill>
                  <a:srgbClr val="0070C0"/>
                </a:solidFill>
                <a:latin typeface="Cambria Math" panose="02040503050406030204" pitchFamily="18" charset="0"/>
                <a:ea typeface="Cambria Math" panose="02040503050406030204" pitchFamily="18" charset="0"/>
              </a:rPr>
              <a:t>Hình dáng </a:t>
            </a:r>
            <a:r>
              <a:rPr lang="en-US" sz="3600" b="1" dirty="0" err="1">
                <a:solidFill>
                  <a:srgbClr val="0070C0"/>
                </a:solidFill>
                <a:latin typeface="Cambria Math" panose="02040503050406030204" pitchFamily="18" charset="0"/>
                <a:ea typeface="Cambria Math" panose="02040503050406030204" pitchFamily="18" charset="0"/>
              </a:rPr>
              <a:t>ra</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sao</a:t>
            </a:r>
            <a:r>
              <a:rPr lang="en-US" sz="3600" b="1" dirty="0">
                <a:solidFill>
                  <a:srgbClr val="0070C0"/>
                </a:solidFill>
                <a:latin typeface="Cambria Math" panose="02040503050406030204" pitchFamily="18" charset="0"/>
                <a:ea typeface="Cambria Math" panose="02040503050406030204" pitchFamily="18" charset="0"/>
              </a:rPr>
              <a:t> ? Màu sắc </a:t>
            </a:r>
            <a:r>
              <a:rPr lang="en-US" sz="3600" b="1" dirty="0" err="1">
                <a:solidFill>
                  <a:srgbClr val="0070C0"/>
                </a:solidFill>
                <a:latin typeface="Cambria Math" panose="02040503050406030204" pitchFamily="18" charset="0"/>
                <a:ea typeface="Cambria Math" panose="02040503050406030204" pitchFamily="18" charset="0"/>
              </a:rPr>
              <a:t>thế</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nào</a:t>
            </a:r>
            <a:r>
              <a:rPr lang="en-US" sz="3600" b="1" dirty="0">
                <a:solidFill>
                  <a:srgbClr val="0070C0"/>
                </a:solidFill>
                <a:latin typeface="Cambria Math" panose="02040503050406030204" pitchFamily="18" charset="0"/>
                <a:ea typeface="Cambria Math" panose="02040503050406030204" pitchFamily="18" charset="0"/>
              </a:rPr>
              <a:t> ? Được làm bằng chất </a:t>
            </a:r>
            <a:r>
              <a:rPr lang="en-US" sz="3600" b="1" dirty="0" err="1">
                <a:solidFill>
                  <a:srgbClr val="0070C0"/>
                </a:solidFill>
                <a:latin typeface="Cambria Math" panose="02040503050406030204" pitchFamily="18" charset="0"/>
                <a:ea typeface="Cambria Math" panose="02040503050406030204" pitchFamily="18" charset="0"/>
              </a:rPr>
              <a:t>liệu</a:t>
            </a:r>
            <a:r>
              <a:rPr lang="en-US" sz="3600" b="1" dirty="0">
                <a:solidFill>
                  <a:srgbClr val="0070C0"/>
                </a:solidFill>
                <a:latin typeface="Cambria Math" panose="02040503050406030204" pitchFamily="18" charset="0"/>
                <a:ea typeface="Cambria Math" panose="02040503050406030204" pitchFamily="18" charset="0"/>
              </a:rPr>
              <a:t> </a:t>
            </a:r>
            <a:r>
              <a:rPr lang="en-US" sz="3600" b="1" dirty="0" err="1">
                <a:solidFill>
                  <a:srgbClr val="0070C0"/>
                </a:solidFill>
                <a:latin typeface="Cambria Math" panose="02040503050406030204" pitchFamily="18" charset="0"/>
                <a:ea typeface="Cambria Math" panose="02040503050406030204" pitchFamily="18" charset="0"/>
              </a:rPr>
              <a:t>gì</a:t>
            </a:r>
            <a:r>
              <a:rPr lang="en-US" sz="3600" b="1" dirty="0">
                <a:solidFill>
                  <a:srgbClr val="0070C0"/>
                </a:solidFill>
                <a:latin typeface="Cambria Math" panose="02040503050406030204" pitchFamily="18" charset="0"/>
                <a:ea typeface="Cambria Math" panose="02040503050406030204" pitchFamily="18" charset="0"/>
              </a:rPr>
              <a:t> ?</a:t>
            </a:r>
          </a:p>
        </p:txBody>
      </p:sp>
      <p:sp>
        <p:nvSpPr>
          <p:cNvPr id="6" name="TextBox 5"/>
          <p:cNvSpPr txBox="1"/>
          <p:nvPr/>
        </p:nvSpPr>
        <p:spPr>
          <a:xfrm>
            <a:off x="286062" y="2460627"/>
            <a:ext cx="11677338" cy="2862322"/>
          </a:xfrm>
          <a:prstGeom prst="rect">
            <a:avLst/>
          </a:prstGeom>
          <a:noFill/>
        </p:spPr>
        <p:txBody>
          <a:bodyPr wrap="square" rtlCol="0">
            <a:spAutoFit/>
          </a:bodyPr>
          <a:lstStyle/>
          <a:p>
            <a:pPr>
              <a:buFontTx/>
              <a:buChar char="-"/>
            </a:pP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Hình</a:t>
            </a:r>
            <a:r>
              <a:rPr lang="en-US" sz="3600" b="1" dirty="0">
                <a:latin typeface="Cambria Math" panose="02040503050406030204" pitchFamily="18" charset="0"/>
                <a:ea typeface="Cambria Math" panose="02040503050406030204" pitchFamily="18" charset="0"/>
              </a:rPr>
              <a:t> tròn bằng chiếc đĩa đựng trái cây, </a:t>
            </a:r>
            <a:r>
              <a:rPr lang="en-US" sz="3600" b="1" dirty="0" err="1">
                <a:latin typeface="Cambria Math" panose="02040503050406030204" pitchFamily="18" charset="0"/>
                <a:ea typeface="Cambria Math" panose="02040503050406030204" pitchFamily="18" charset="0"/>
              </a:rPr>
              <a:t>hình</a:t>
            </a: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vuông</a:t>
            </a:r>
            <a:r>
              <a:rPr lang="en-US" sz="3600" b="1" dirty="0">
                <a:latin typeface="Cambria Math" panose="02040503050406030204" pitchFamily="18" charset="0"/>
                <a:ea typeface="Cambria Math" panose="02040503050406030204" pitchFamily="18" charset="0"/>
              </a:rPr>
              <a:t>, hình chữ nhật.</a:t>
            </a:r>
          </a:p>
          <a:p>
            <a:pPr>
              <a:buFontTx/>
              <a:buChar char="-"/>
            </a:pP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Lớp</a:t>
            </a:r>
            <a:r>
              <a:rPr lang="en-US" sz="3600" b="1" dirty="0">
                <a:latin typeface="Cambria Math" panose="02040503050406030204" pitchFamily="18" charset="0"/>
                <a:ea typeface="Cambria Math" panose="02040503050406030204" pitchFamily="18" charset="0"/>
              </a:rPr>
              <a:t> vỏ bên ngoài được làm bằng nhựa.</a:t>
            </a:r>
          </a:p>
          <a:p>
            <a:pPr>
              <a:buFontTx/>
              <a:buChar char="-"/>
            </a:pP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Màu</a:t>
            </a:r>
            <a:r>
              <a:rPr lang="en-US" sz="3600" b="1" dirty="0">
                <a:latin typeface="Cambria Math" panose="02040503050406030204" pitchFamily="18" charset="0"/>
                <a:ea typeface="Cambria Math" panose="02040503050406030204" pitchFamily="18" charset="0"/>
              </a:rPr>
              <a:t> hồng pha lẫn màu </a:t>
            </a:r>
            <a:r>
              <a:rPr lang="en-US" sz="3600" b="1" dirty="0" err="1">
                <a:latin typeface="Cambria Math" panose="02040503050406030204" pitchFamily="18" charset="0"/>
                <a:ea typeface="Cambria Math" panose="02040503050406030204" pitchFamily="18" charset="0"/>
              </a:rPr>
              <a:t>trắng</a:t>
            </a:r>
            <a:r>
              <a:rPr lang="en-US" sz="3600" b="1" dirty="0">
                <a:latin typeface="Cambria Math" panose="02040503050406030204" pitchFamily="18" charset="0"/>
                <a:ea typeface="Cambria Math" panose="02040503050406030204" pitchFamily="18" charset="0"/>
              </a:rPr>
              <a:t>…</a:t>
            </a:r>
          </a:p>
          <a:p>
            <a:pPr>
              <a:buFontTx/>
              <a:buChar char="-"/>
            </a:pPr>
            <a:r>
              <a:rPr lang="en-US" sz="3600" b="1" dirty="0">
                <a:latin typeface="Cambria Math" panose="02040503050406030204" pitchFamily="18" charset="0"/>
                <a:ea typeface="Cambria Math" panose="02040503050406030204" pitchFamily="18" charset="0"/>
              </a:rPr>
              <a:t> </a:t>
            </a:r>
            <a:r>
              <a:rPr lang="en-US" sz="3600" b="1" dirty="0" err="1">
                <a:latin typeface="Cambria Math" panose="02040503050406030204" pitchFamily="18" charset="0"/>
                <a:ea typeface="Cambria Math" panose="02040503050406030204" pitchFamily="18" charset="0"/>
              </a:rPr>
              <a:t>Chân</a:t>
            </a:r>
            <a:r>
              <a:rPr lang="en-US" sz="3600" b="1" dirty="0">
                <a:latin typeface="Cambria Math" panose="02040503050406030204" pitchFamily="18" charset="0"/>
                <a:ea typeface="Cambria Math" panose="02040503050406030204" pitchFamily="18" charset="0"/>
              </a:rPr>
              <a:t> đế được làm bằng chất liệu sắt, I </a:t>
            </a:r>
            <a:r>
              <a:rPr lang="en-US" sz="3600" b="1" dirty="0" err="1">
                <a:latin typeface="Cambria Math" panose="02040503050406030204" pitchFamily="18" charset="0"/>
                <a:ea typeface="Cambria Math" panose="02040503050406030204" pitchFamily="18" charset="0"/>
              </a:rPr>
              <a:t>nox</a:t>
            </a:r>
            <a:r>
              <a:rPr lang="en-US" sz="3600" b="1"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4883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831</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X453M</dc:creator>
  <cp:lastModifiedBy>ADMIN</cp:lastModifiedBy>
  <cp:revision>35</cp:revision>
  <dcterms:created xsi:type="dcterms:W3CDTF">2016-03-03T01:03:11Z</dcterms:created>
  <dcterms:modified xsi:type="dcterms:W3CDTF">2023-03-19T10:16:12Z</dcterms:modified>
</cp:coreProperties>
</file>