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390" r:id="rId2"/>
    <p:sldId id="307" r:id="rId3"/>
    <p:sldId id="299" r:id="rId4"/>
    <p:sldId id="311" r:id="rId5"/>
    <p:sldId id="292" r:id="rId6"/>
    <p:sldId id="301" r:id="rId7"/>
    <p:sldId id="262" r:id="rId8"/>
    <p:sldId id="317" r:id="rId9"/>
    <p:sldId id="318" r:id="rId10"/>
    <p:sldId id="3382" r:id="rId11"/>
    <p:sldId id="3383" r:id="rId12"/>
    <p:sldId id="421" r:id="rId13"/>
    <p:sldId id="3389" r:id="rId14"/>
    <p:sldId id="268" r:id="rId15"/>
    <p:sldId id="269" r:id="rId16"/>
    <p:sldId id="294" r:id="rId17"/>
    <p:sldId id="3384" r:id="rId18"/>
    <p:sldId id="276" r:id="rId19"/>
    <p:sldId id="277" r:id="rId20"/>
    <p:sldId id="278" r:id="rId21"/>
    <p:sldId id="306" r:id="rId22"/>
    <p:sldId id="280" r:id="rId23"/>
    <p:sldId id="3385" r:id="rId24"/>
    <p:sldId id="282" r:id="rId25"/>
    <p:sldId id="3386" r:id="rId26"/>
    <p:sldId id="283" r:id="rId27"/>
    <p:sldId id="287" r:id="rId28"/>
    <p:sldId id="284" r:id="rId29"/>
    <p:sldId id="288" r:id="rId30"/>
    <p:sldId id="3387" r:id="rId31"/>
    <p:sldId id="3388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660"/>
  </p:normalViewPr>
  <p:slideViewPr>
    <p:cSldViewPr>
      <p:cViewPr varScale="1">
        <p:scale>
          <a:sx n="68" d="100"/>
          <a:sy n="68" d="100"/>
        </p:scale>
        <p:origin x="76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A4DC0-9E8E-470E-BD9E-FF3672481CB5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37EE4C-ED37-4930-B360-E1654AF73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134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B5D9-698F-4FD0-9A9E-2FA66A742DC5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856-0286-447C-8B3E-4FF355CAB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98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B5D9-698F-4FD0-9A9E-2FA66A742DC5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856-0286-447C-8B3E-4FF355CAB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916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B5D9-698F-4FD0-9A9E-2FA66A742DC5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856-0286-447C-8B3E-4FF355CAB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222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B5D9-698F-4FD0-9A9E-2FA66A742DC5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856-0286-447C-8B3E-4FF355CAB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051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B5D9-698F-4FD0-9A9E-2FA66A742DC5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856-0286-447C-8B3E-4FF355CAB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458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B5D9-698F-4FD0-9A9E-2FA66A742DC5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856-0286-447C-8B3E-4FF355CAB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516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B5D9-698F-4FD0-9A9E-2FA66A742DC5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856-0286-447C-8B3E-4FF355CAB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10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B5D9-698F-4FD0-9A9E-2FA66A742DC5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856-0286-447C-8B3E-4FF355CAB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638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B5D9-698F-4FD0-9A9E-2FA66A742DC5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856-0286-447C-8B3E-4FF355CAB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87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B5D9-698F-4FD0-9A9E-2FA66A742DC5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856-0286-447C-8B3E-4FF355CAB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958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B5D9-698F-4FD0-9A9E-2FA66A742DC5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856-0286-447C-8B3E-4FF355CAB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13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AB5D9-698F-4FD0-9A9E-2FA66A742DC5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15856-0286-447C-8B3E-4FF355CAB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853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GA%20toan%20%20tu%20soan\GA%20dien%20tu\tiet%2049%20hinh%207%20quan%20he%20duong%20vuong%20goc%20duong%20xien%20hinh%20chieu\BAY%20LEN.MID" TargetMode="Externa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GA%20toan%20%20tu%20soan\GA%20dien%20tu\tiet%2049%20hinh%207%20quan%20he%20duong%20vuong%20goc%20duong%20xien%20hinh%20chieu\BAY%20LEN.MID" TargetMode="Externa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GA%20toan%20%20tu%20soan\GA%20dien%20tu\tiet%2049%20hinh%207%20quan%20he%20duong%20vuong%20goc%20duong%20xien%20hinh%20chieu\BAY%20LEN.MID" TargetMode="Externa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GA%20toan%20%20tu%20soan\GA%20dien%20tu\tiet%2049%20hinh%207%20quan%20he%20duong%20vuong%20goc%20duong%20xien%20hinh%20chieu\BAY%20LEN.MID" TargetMode="Externa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slide" Target="slide27.xml"/><Relationship Id="rId7" Type="http://schemas.openxmlformats.org/officeDocument/2006/relationships/slide" Target="slide29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slide" Target="slide28.xml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GA%20toan%20%20tu%20soan\GA%20dien%20tu\tiet%2049%20hinh%207%20quan%20he%20duong%20vuong%20goc%20duong%20xien%20hinh%20chieu\BAY%20LEN.MID" TargetMode="Externa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GA%20toan%20%20tu%20soan\GA%20dien%20tu\tiet%2049%20hinh%207%20quan%20he%20duong%20vuong%20goc%20duong%20xien%20hinh%20chieu\BAY%20LEN.MID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4EF70-3313-8BDC-4C3B-CCF3AF957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TRƯỜNG TIỂU HỌC NGỌC THỤY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B0BEAB-62D7-D952-7FCF-F1B1864FE59A}"/>
              </a:ext>
            </a:extLst>
          </p:cNvPr>
          <p:cNvSpPr txBox="1"/>
          <p:nvPr/>
        </p:nvSpPr>
        <p:spPr>
          <a:xfrm>
            <a:off x="990600" y="1600200"/>
            <a:ext cx="10363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8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 ĐỌC 5</a:t>
            </a:r>
            <a:endParaRPr lang="en-US" sz="8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219170"/>
            <a:r>
              <a:rPr lang="en-US" sz="8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 TỤC XƯA CỦA NGƯỜI Ê ĐÊ</a:t>
            </a:r>
          </a:p>
        </p:txBody>
      </p:sp>
    </p:spTree>
    <p:extLst>
      <p:ext uri="{BB962C8B-B14F-4D97-AF65-F5344CB8AC3E}">
        <p14:creationId xmlns:p14="http://schemas.microsoft.com/office/powerpoint/2010/main" val="16261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 descr="Kết quả hình ảnh cho hoa vector">
            <a:extLst>
              <a:ext uri="{FF2B5EF4-FFF2-40B4-BE49-F238E27FC236}">
                <a16:creationId xmlns:a16="http://schemas.microsoft.com/office/drawing/2014/main" id="{2AB92797-07BA-3649-7FA6-83699D666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44"/>
          <a:stretch>
            <a:fillRect/>
          </a:stretch>
        </p:blipFill>
        <p:spPr bwMode="auto">
          <a:xfrm>
            <a:off x="4487863" y="1511300"/>
            <a:ext cx="769143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82838C3-A14A-C765-E568-C0BCFC043EC4}"/>
              </a:ext>
            </a:extLst>
          </p:cNvPr>
          <p:cNvSpPr/>
          <p:nvPr/>
        </p:nvSpPr>
        <p:spPr>
          <a:xfrm>
            <a:off x="5620773" y="1961641"/>
            <a:ext cx="5442003" cy="76944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4400" b="1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ĐỌC NỐI ĐOẠN LẦN </a:t>
            </a:r>
            <a:r>
              <a:rPr lang="en-US" sz="4400" b="1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II</a:t>
            </a:r>
            <a:endParaRPr lang="en-US" sz="4400" b="1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</p:txBody>
      </p:sp>
      <p:pic>
        <p:nvPicPr>
          <p:cNvPr id="11268" name="Picture 4" descr="Kết quả hình ảnh cho animal read gif">
            <a:extLst>
              <a:ext uri="{FF2B5EF4-FFF2-40B4-BE49-F238E27FC236}">
                <a16:creationId xmlns:a16="http://schemas.microsoft.com/office/drawing/2014/main" id="{58BDE1F8-D6A2-9FF0-DD63-1D99A64928B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343" y="304800"/>
            <a:ext cx="4267200" cy="28156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0" name="Picture 6" descr="Kết quả hình ảnh cho animal read gif">
            <a:extLst>
              <a:ext uri="{FF2B5EF4-FFF2-40B4-BE49-F238E27FC236}">
                <a16:creationId xmlns:a16="http://schemas.microsoft.com/office/drawing/2014/main" id="{61CD8237-DF1A-BA79-DF81-E67DA20F36B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700000">
            <a:off x="369722" y="3145788"/>
            <a:ext cx="4733275" cy="33775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4989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DB4E87D-3518-A1FD-D5D5-85D43F0951DA}"/>
              </a:ext>
            </a:extLst>
          </p:cNvPr>
          <p:cNvSpPr/>
          <p:nvPr/>
        </p:nvSpPr>
        <p:spPr>
          <a:xfrm>
            <a:off x="3810000" y="288108"/>
            <a:ext cx="48006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4800" b="1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LUYỆN ĐỌC CÂU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49C87B-2930-1822-DDD3-06E9DBD9FF91}"/>
              </a:ext>
            </a:extLst>
          </p:cNvPr>
          <p:cNvSpPr txBox="1"/>
          <p:nvPr/>
        </p:nvSpPr>
        <p:spPr>
          <a:xfrm>
            <a:off x="228600" y="1257438"/>
            <a:ext cx="9296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vi-VN" sz="4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Gánh không nổi, vác không kham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vi-VN" sz="4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Nhìn tận mặt, bắt tận tay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vi-VN" sz="4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Diều tha quạ mổ</a:t>
            </a:r>
            <a:endParaRPr lang="en-US" sz="48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6BC02D-D801-8B67-3EC8-F9CD09F425CA}"/>
              </a:ext>
            </a:extLst>
          </p:cNvPr>
          <p:cNvSpPr txBox="1"/>
          <p:nvPr/>
        </p:nvSpPr>
        <p:spPr>
          <a:xfrm>
            <a:off x="228600" y="3522904"/>
            <a:ext cx="11734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cây</a:t>
            </a:r>
            <a:r>
              <a:rPr lang="en-US" sz="4800" b="1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đa</a:t>
            </a:r>
            <a:r>
              <a:rPr lang="en-US" sz="4800" b="1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/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phải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cây</a:t>
            </a:r>
            <a:r>
              <a:rPr lang="en-US" sz="4800" b="1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đa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cây</a:t>
            </a:r>
            <a:r>
              <a:rPr lang="en-US" sz="4800" b="1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sung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/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phải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cây</a:t>
            </a:r>
            <a:r>
              <a:rPr lang="en-US" sz="4800" b="1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sung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mẹ</a:t>
            </a:r>
            <a:r>
              <a:rPr lang="en-US" sz="4800" b="1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cha </a:t>
            </a:r>
            <a:r>
              <a:rPr lang="en-US" sz="48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/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phải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mẹ</a:t>
            </a:r>
            <a:r>
              <a:rPr lang="en-US" sz="4800" b="1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cha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Đi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rừng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lấy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củi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/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4800" b="1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4800" b="1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cha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đi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suối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lấy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nước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/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lang="en-US" sz="4800" b="1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chẳng</a:t>
            </a:r>
            <a:r>
              <a:rPr lang="en-US" sz="4800" b="1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nói</a:t>
            </a:r>
            <a:r>
              <a:rPr lang="en-US" sz="4800" b="1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b="1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mẹ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; </a:t>
            </a:r>
            <a:endParaRPr lang="vi-VN" sz="48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0" descr="Thao luan nhon">
            <a:extLst>
              <a:ext uri="{FF2B5EF4-FFF2-40B4-BE49-F238E27FC236}">
                <a16:creationId xmlns:a16="http://schemas.microsoft.com/office/drawing/2014/main" id="{E2EAC36C-61F9-0AF5-8C2D-B0E6C89DF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69875"/>
            <a:ext cx="33496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Hộp_Văn_Bản 5">
            <a:extLst>
              <a:ext uri="{FF2B5EF4-FFF2-40B4-BE49-F238E27FC236}">
                <a16:creationId xmlns:a16="http://schemas.microsoft.com/office/drawing/2014/main" id="{9050ECAD-73E5-FF71-51B8-E033D1D3C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5137" y="4338638"/>
            <a:ext cx="6873875" cy="70802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4000" b="1" dirty="0">
                <a:solidFill>
                  <a:srgbClr val="1913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Đọc</a:t>
            </a:r>
            <a:r>
              <a:rPr lang="en-US" altLang="en-US" sz="4000" b="1" dirty="0">
                <a:solidFill>
                  <a:srgbClr val="1913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en-US" sz="4000" b="1" dirty="0" err="1">
                <a:solidFill>
                  <a:srgbClr val="1913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đoạn</a:t>
            </a:r>
            <a:r>
              <a:rPr lang="en-US" altLang="en-US" sz="4000" b="1" dirty="0">
                <a:solidFill>
                  <a:srgbClr val="1913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2 </a:t>
            </a:r>
            <a:r>
              <a:rPr lang="en-US" altLang="en-US" sz="4000" b="1" dirty="0" err="1">
                <a:solidFill>
                  <a:srgbClr val="1913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trong</a:t>
            </a:r>
            <a:r>
              <a:rPr lang="en-US" altLang="en-US" sz="4000" b="1" dirty="0">
                <a:solidFill>
                  <a:srgbClr val="1913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en-US" sz="4000" b="1" dirty="0" err="1">
                <a:solidFill>
                  <a:srgbClr val="1913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nhóm</a:t>
            </a:r>
            <a:r>
              <a:rPr lang="en-US" altLang="en-US" sz="4000" b="1" dirty="0">
                <a:solidFill>
                  <a:srgbClr val="1913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vi-VN" altLang="en-US" sz="4000" b="1" dirty="0">
                <a:solidFill>
                  <a:srgbClr val="1913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đô</a:t>
            </a:r>
            <a:r>
              <a:rPr lang="en-US" altLang="en-US" sz="4000" b="1" dirty="0" err="1">
                <a:solidFill>
                  <a:srgbClr val="1913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i</a:t>
            </a:r>
            <a:r>
              <a:rPr lang="en-US" altLang="en-US" sz="4000" b="1" dirty="0">
                <a:solidFill>
                  <a:srgbClr val="1913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</a:p>
        </p:txBody>
      </p:sp>
      <p:sp>
        <p:nvSpPr>
          <p:cNvPr id="2" name="Text Box 13">
            <a:extLst>
              <a:ext uri="{FF2B5EF4-FFF2-40B4-BE49-F238E27FC236}">
                <a16:creationId xmlns:a16="http://schemas.microsoft.com/office/drawing/2014/main" id="{FDAD918C-E189-DD1A-992B-4F3770AA1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5500688"/>
            <a:ext cx="5045075" cy="70802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000" b="1" dirty="0" err="1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Thể</a:t>
            </a:r>
            <a:r>
              <a:rPr lang="en-US" alt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hiện</a:t>
            </a:r>
            <a:endParaRPr lang="vi-VN" altLang="en-US" sz="4000" b="1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 Box 13">
            <a:extLst>
              <a:ext uri="{FF2B5EF4-FFF2-40B4-BE49-F238E27FC236}">
                <a16:creationId xmlns:a16="http://schemas.microsoft.com/office/drawing/2014/main" id="{76E8D368-9DAA-5C5F-2D7E-11D77F068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9536" y="3176588"/>
            <a:ext cx="5045075" cy="70802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GV </a:t>
            </a:r>
            <a:r>
              <a:rPr lang="en-US" altLang="en-US" sz="4000" b="1" dirty="0" err="1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đọc</a:t>
            </a:r>
            <a:r>
              <a:rPr lang="en-US" alt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toàn</a:t>
            </a:r>
            <a:r>
              <a:rPr lang="en-US" alt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bài</a:t>
            </a:r>
            <a:endParaRPr lang="vi-VN" altLang="en-US" sz="4000" b="1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4342" name="Picture 8" descr="Kết quả hình ảnh cho hoa vector">
            <a:extLst>
              <a:ext uri="{FF2B5EF4-FFF2-40B4-BE49-F238E27FC236}">
                <a16:creationId xmlns:a16="http://schemas.microsoft.com/office/drawing/2014/main" id="{A5952D27-C481-BBA8-64AC-4856ECCB6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44"/>
          <a:stretch>
            <a:fillRect/>
          </a:stretch>
        </p:blipFill>
        <p:spPr bwMode="auto">
          <a:xfrm>
            <a:off x="149225" y="438514"/>
            <a:ext cx="769143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CF311F9-9A58-C333-29E9-5AF085FC071E}"/>
              </a:ext>
            </a:extLst>
          </p:cNvPr>
          <p:cNvSpPr/>
          <p:nvPr/>
        </p:nvSpPr>
        <p:spPr>
          <a:xfrm>
            <a:off x="1236306" y="914400"/>
            <a:ext cx="5504520" cy="76944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4400" b="1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ĐỌC ĐOẠN NHÓM ĐÔI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nimBg="1"/>
      <p:bldP spid="24579" grpId="1" animBg="1"/>
      <p:bldP spid="2" grpId="0" animBg="1"/>
      <p:bldP spid="2" grpId="1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Kết quả hình ảnh cho hoa vector">
            <a:extLst>
              <a:ext uri="{FF2B5EF4-FFF2-40B4-BE49-F238E27FC236}">
                <a16:creationId xmlns:a16="http://schemas.microsoft.com/office/drawing/2014/main" id="{00FF7CFB-5E52-6996-91A4-9010FCF58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44"/>
          <a:stretch>
            <a:fillRect/>
          </a:stretch>
        </p:blipFill>
        <p:spPr bwMode="auto">
          <a:xfrm>
            <a:off x="2250281" y="70765"/>
            <a:ext cx="7691438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D71DC35-F0F4-DF26-B374-F3D8564B3101}"/>
              </a:ext>
            </a:extLst>
          </p:cNvPr>
          <p:cNvSpPr/>
          <p:nvPr/>
        </p:nvSpPr>
        <p:spPr>
          <a:xfrm>
            <a:off x="4177846" y="424721"/>
            <a:ext cx="3836307" cy="76944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4400" b="1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GIẢI NGHĨA TỪ</a:t>
            </a:r>
          </a:p>
        </p:txBody>
      </p:sp>
      <p:sp>
        <p:nvSpPr>
          <p:cNvPr id="7" name="Text Box 13">
            <a:extLst>
              <a:ext uri="{FF2B5EF4-FFF2-40B4-BE49-F238E27FC236}">
                <a16:creationId xmlns:a16="http://schemas.microsoft.com/office/drawing/2014/main" id="{DD0920C2-60A8-6DF3-5A6C-C2CD6E645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09800"/>
            <a:ext cx="11734800" cy="163121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altLang="en-US" sz="4000" b="1" dirty="0" err="1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Luật</a:t>
            </a:r>
            <a:r>
              <a:rPr lang="en-US" alt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tục</a:t>
            </a:r>
            <a:r>
              <a:rPr lang="en-US" alt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; Ê-</a:t>
            </a:r>
            <a:r>
              <a:rPr lang="en-US" altLang="en-US" sz="4000" b="1" dirty="0" err="1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đê</a:t>
            </a:r>
            <a:r>
              <a:rPr lang="en-US" alt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; song, co ; tang </a:t>
            </a:r>
            <a:r>
              <a:rPr lang="en-US" altLang="en-US" sz="4000" b="1" dirty="0" err="1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chứng</a:t>
            </a:r>
            <a:r>
              <a:rPr lang="en-US" alt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; </a:t>
            </a:r>
            <a:r>
              <a:rPr lang="en-US" altLang="en-US" sz="4000" b="1" dirty="0" err="1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trả</a:t>
            </a:r>
            <a:r>
              <a:rPr lang="en-US" alt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lại</a:t>
            </a:r>
            <a:r>
              <a:rPr lang="en-US" alt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đủ</a:t>
            </a:r>
            <a:r>
              <a:rPr lang="en-US" alt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giá</a:t>
            </a:r>
            <a:endParaRPr lang="en-US" altLang="en-US" sz="4000" b="1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None/>
              <a:defRPr/>
            </a:pPr>
            <a:r>
              <a:rPr lang="en-US" altLang="en-US" sz="4000" b="1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SGK/57</a:t>
            </a:r>
            <a:endParaRPr lang="vi-VN" altLang="en-US" sz="4000" b="1" dirty="0">
              <a:solidFill>
                <a:srgbClr val="00B05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679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246" y="-11243"/>
            <a:ext cx="3519156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2892440"/>
            <a:ext cx="3200400" cy="381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381000"/>
            <a:ext cx="5562601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Gùi</a:t>
            </a: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vật</a:t>
            </a: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dụng</a:t>
            </a: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bằng</a:t>
            </a: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tre</a:t>
            </a: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mây</a:t>
            </a: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đan</a:t>
            </a: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thủ</a:t>
            </a: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công</a:t>
            </a: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rất</a:t>
            </a: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phổ</a:t>
            </a: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biến</a:t>
            </a: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khu</a:t>
            </a: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vực</a:t>
            </a: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sống</a:t>
            </a: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cộng</a:t>
            </a: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đồng</a:t>
            </a: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dân</a:t>
            </a: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tộc</a:t>
            </a: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thiểu</a:t>
            </a: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Việt</a:t>
            </a: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Nam, </a:t>
            </a:r>
            <a:r>
              <a:rPr lang="en-US" sz="36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đặc</a:t>
            </a: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biệt</a:t>
            </a: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vùng</a:t>
            </a: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cao</a:t>
            </a: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Tây</a:t>
            </a: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Nguyên</a:t>
            </a: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Gùi</a:t>
            </a: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đựng</a:t>
            </a: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đồ</a:t>
            </a: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nhưng</a:t>
            </a: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đặc</a:t>
            </a: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biệt</a:t>
            </a: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thêm</a:t>
            </a: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hai</a:t>
            </a: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quai</a:t>
            </a: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tiện</a:t>
            </a: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mang</a:t>
            </a: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vác</a:t>
            </a: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trên</a:t>
            </a: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vai</a:t>
            </a: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5827944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649" y="609600"/>
            <a:ext cx="5783351" cy="62346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609600"/>
            <a:ext cx="5783350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just"/>
            <a:r>
              <a:rPr lang="en-US" sz="4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- </a:t>
            </a:r>
            <a:r>
              <a:rPr lang="en-US" sz="40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Cây</a:t>
            </a:r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sung </a:t>
            </a:r>
            <a:r>
              <a:rPr lang="en-US" sz="40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là</a:t>
            </a:r>
            <a:r>
              <a:rPr lang="en-US" sz="4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loại</a:t>
            </a:r>
            <a:r>
              <a:rPr lang="en-US" sz="4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thân</a:t>
            </a:r>
            <a:r>
              <a:rPr lang="en-US" sz="4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cây</a:t>
            </a:r>
            <a:r>
              <a:rPr lang="en-US" sz="4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gỗ</a:t>
            </a:r>
            <a:r>
              <a:rPr lang="en-US" sz="4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lớn</a:t>
            </a:r>
            <a:r>
              <a:rPr lang="en-US" sz="4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mọc</a:t>
            </a:r>
            <a:r>
              <a:rPr lang="en-US" sz="4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nhanh</a:t>
            </a:r>
            <a:r>
              <a:rPr lang="en-US" sz="4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thuộc</a:t>
            </a:r>
            <a:r>
              <a:rPr lang="en-US" sz="4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họ</a:t>
            </a:r>
            <a:r>
              <a:rPr lang="en-US" sz="4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Dâu</a:t>
            </a:r>
            <a:r>
              <a:rPr lang="en-US" sz="4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tằm</a:t>
            </a:r>
            <a:r>
              <a:rPr lang="en-US" sz="4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. </a:t>
            </a:r>
            <a:r>
              <a:rPr lang="en-US" sz="40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Cây</a:t>
            </a:r>
            <a:r>
              <a:rPr lang="en-US" sz="4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mọc</a:t>
            </a:r>
            <a:r>
              <a:rPr lang="en-US" sz="4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hoang</a:t>
            </a:r>
            <a:r>
              <a:rPr lang="en-US" sz="4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dại</a:t>
            </a:r>
            <a:r>
              <a:rPr lang="en-US" sz="4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ở </a:t>
            </a:r>
            <a:r>
              <a:rPr lang="en-US" sz="40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các</a:t>
            </a:r>
            <a:r>
              <a:rPr lang="en-US" sz="4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vùng</a:t>
            </a:r>
            <a:r>
              <a:rPr lang="en-US" sz="4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nhiệt</a:t>
            </a:r>
            <a:r>
              <a:rPr lang="en-US" sz="4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đới</a:t>
            </a:r>
            <a:r>
              <a:rPr lang="en-US" sz="4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và</a:t>
            </a:r>
            <a:r>
              <a:rPr lang="en-US" sz="4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cận</a:t>
            </a:r>
            <a:r>
              <a:rPr lang="en-US" sz="4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nhiệt</a:t>
            </a:r>
            <a:r>
              <a:rPr lang="en-US" sz="4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đới</a:t>
            </a:r>
            <a:r>
              <a:rPr lang="en-US" sz="4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tại</a:t>
            </a:r>
            <a:r>
              <a:rPr lang="en-US" sz="4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những</a:t>
            </a:r>
            <a:r>
              <a:rPr lang="en-US" sz="4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nơi</a:t>
            </a:r>
            <a:r>
              <a:rPr lang="en-US" sz="4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đất</a:t>
            </a:r>
            <a:r>
              <a:rPr lang="en-US" sz="4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ẩm</a:t>
            </a:r>
            <a:r>
              <a:rPr lang="en-US" sz="4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bìa</a:t>
            </a:r>
            <a:r>
              <a:rPr lang="en-US" sz="4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rừng</a:t>
            </a:r>
            <a:r>
              <a:rPr lang="en-US" sz="4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nhiều</a:t>
            </a:r>
            <a:r>
              <a:rPr lang="en-US" sz="4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nhất</a:t>
            </a:r>
            <a:r>
              <a:rPr lang="en-US" sz="4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là</a:t>
            </a:r>
            <a:r>
              <a:rPr lang="en-US" sz="4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ven</a:t>
            </a:r>
            <a:r>
              <a:rPr lang="en-US" sz="4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các</a:t>
            </a:r>
            <a:r>
              <a:rPr lang="en-US" sz="4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bờ</a:t>
            </a:r>
            <a:r>
              <a:rPr lang="en-US" sz="4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nước</a:t>
            </a:r>
            <a:r>
              <a:rPr lang="en-US" sz="4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ao</a:t>
            </a:r>
            <a:r>
              <a:rPr lang="en-US" sz="4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hồ</a:t>
            </a:r>
            <a:r>
              <a:rPr lang="en-US" sz="4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sông</a:t>
            </a:r>
            <a:r>
              <a:rPr lang="en-US" sz="4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suối</a:t>
            </a:r>
            <a:r>
              <a:rPr lang="en-US" sz="4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40772614"/>
      </p:ext>
    </p:extLst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6248400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999232"/>
            <a:ext cx="54102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114800"/>
            <a:ext cx="3048001" cy="2667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3221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4">
            <a:extLst>
              <a:ext uri="{FF2B5EF4-FFF2-40B4-BE49-F238E27FC236}">
                <a16:creationId xmlns:a16="http://schemas.microsoft.com/office/drawing/2014/main" id="{595FB5BB-80C3-4841-A3F8-2E1FC64F2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1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AY LEN.MID">
            <a:hlinkClick r:id="" action="ppaction://media"/>
            <a:extLst>
              <a:ext uri="{FF2B5EF4-FFF2-40B4-BE49-F238E27FC236}">
                <a16:creationId xmlns:a16="http://schemas.microsoft.com/office/drawing/2014/main" id="{A95FB721-6B52-4FB9-A6A0-33678544CB42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100" y="6400800"/>
            <a:ext cx="342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873E900D-7E76-40B6-B4A2-CB7999D62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en-US" sz="135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8B6695-F6E4-71D2-A19C-3C4F8EC87862}"/>
              </a:ext>
            </a:extLst>
          </p:cNvPr>
          <p:cNvSpPr txBox="1"/>
          <p:nvPr/>
        </p:nvSpPr>
        <p:spPr>
          <a:xfrm>
            <a:off x="2233553" y="2705725"/>
            <a:ext cx="76486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8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HIỂU BÀI</a:t>
            </a:r>
            <a:endParaRPr lang="en-US" sz="8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0556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914400" y="2438400"/>
            <a:ext cx="10273393" cy="3886200"/>
          </a:xfrm>
          <a:prstGeom prst="cloud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Người</a:t>
            </a:r>
            <a:r>
              <a:rPr lang="en-US" sz="44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xưa</a:t>
            </a:r>
            <a:r>
              <a:rPr lang="en-US" sz="44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đặt</a:t>
            </a:r>
            <a:r>
              <a:rPr lang="en-US" sz="44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ra</a:t>
            </a:r>
            <a:r>
              <a:rPr lang="en-US" sz="44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luật</a:t>
            </a:r>
            <a:r>
              <a:rPr lang="en-US" sz="44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tục</a:t>
            </a:r>
            <a:r>
              <a:rPr lang="en-US" sz="44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để</a:t>
            </a:r>
            <a:r>
              <a:rPr lang="en-US" sz="44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trừng</a:t>
            </a:r>
            <a:r>
              <a:rPr lang="en-US" sz="44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phạt</a:t>
            </a:r>
            <a:r>
              <a:rPr lang="en-US" sz="44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những</a:t>
            </a:r>
            <a:r>
              <a:rPr lang="en-US" sz="44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người</a:t>
            </a:r>
            <a:r>
              <a:rPr lang="en-US" sz="44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có</a:t>
            </a:r>
            <a:r>
              <a:rPr lang="en-US" sz="44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tội</a:t>
            </a:r>
            <a:r>
              <a:rPr lang="en-US" sz="44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bảo</a:t>
            </a:r>
            <a:r>
              <a:rPr lang="en-US" sz="44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vệ</a:t>
            </a:r>
            <a:r>
              <a:rPr lang="en-US" sz="44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cuộc</a:t>
            </a:r>
            <a:r>
              <a:rPr lang="en-US" sz="44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sống</a:t>
            </a:r>
            <a:r>
              <a:rPr lang="en-US" sz="44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bình</a:t>
            </a:r>
            <a:r>
              <a:rPr lang="en-US" sz="44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yên</a:t>
            </a:r>
            <a:r>
              <a:rPr lang="en-US" sz="44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cho</a:t>
            </a:r>
            <a:r>
              <a:rPr lang="en-US" sz="44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buôn</a:t>
            </a:r>
            <a:r>
              <a:rPr lang="en-US" sz="44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làng</a:t>
            </a:r>
            <a:r>
              <a:rPr lang="en-US" sz="44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8" name="Horizontal Scroll 7">
            <a:hlinkClick r:id="rId3" action="ppaction://hlinksldjump"/>
          </p:cNvPr>
          <p:cNvSpPr/>
          <p:nvPr/>
        </p:nvSpPr>
        <p:spPr>
          <a:xfrm>
            <a:off x="865909" y="304800"/>
            <a:ext cx="10460182" cy="198120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1.</a:t>
            </a:r>
            <a:r>
              <a:rPr lang="en-US" sz="44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vi-VN" sz="44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Người xưa đặt ra luật tục để làm gì</a:t>
            </a:r>
            <a:r>
              <a:rPr lang="en-US" sz="44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vi-VN" sz="44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?</a:t>
            </a:r>
            <a:endParaRPr lang="en-US" sz="4400" b="1" dirty="0"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3710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orizontal Scroll 10">
            <a:hlinkClick r:id="rId3" action="ppaction://hlinksldjump"/>
          </p:cNvPr>
          <p:cNvSpPr/>
          <p:nvPr/>
        </p:nvSpPr>
        <p:spPr>
          <a:xfrm>
            <a:off x="304800" y="1040567"/>
            <a:ext cx="11582400" cy="205740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2. </a:t>
            </a:r>
            <a:r>
              <a:rPr lang="en-US" sz="44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Kể</a:t>
            </a:r>
            <a:r>
              <a:rPr lang="en-US" sz="44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những</a:t>
            </a:r>
            <a:r>
              <a:rPr lang="en-US" sz="44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việc</a:t>
            </a:r>
            <a:r>
              <a:rPr lang="en-US" sz="44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mà</a:t>
            </a:r>
            <a:r>
              <a:rPr lang="en-US" sz="44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người</a:t>
            </a:r>
            <a:r>
              <a:rPr lang="en-US" sz="44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Ê-</a:t>
            </a:r>
            <a:r>
              <a:rPr lang="en-US" sz="44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đê</a:t>
            </a:r>
            <a:r>
              <a:rPr lang="en-US" sz="44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xem</a:t>
            </a:r>
            <a:r>
              <a:rPr lang="en-US" sz="44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là</a:t>
            </a:r>
            <a:r>
              <a:rPr lang="en-US" sz="44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có</a:t>
            </a:r>
            <a:r>
              <a:rPr lang="en-US" sz="44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tội</a:t>
            </a:r>
            <a:r>
              <a:rPr lang="en-US" sz="44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3404121"/>
            <a:ext cx="11582400" cy="280076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en-US" sz="44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Tội</a:t>
            </a:r>
            <a:r>
              <a:rPr lang="en-US" sz="44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không</a:t>
            </a:r>
            <a:r>
              <a:rPr lang="en-US" sz="44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hỏi</a:t>
            </a:r>
            <a:r>
              <a:rPr lang="en-US" sz="44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mẹ</a:t>
            </a:r>
            <a:r>
              <a:rPr lang="en-US" sz="44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cha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44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Tội</a:t>
            </a:r>
            <a:r>
              <a:rPr lang="en-US" sz="44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ăn</a:t>
            </a:r>
            <a:r>
              <a:rPr lang="en-US" sz="44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cắp</a:t>
            </a:r>
            <a:endParaRPr lang="en-US" sz="4400" b="1" dirty="0"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44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Tội</a:t>
            </a:r>
            <a:r>
              <a:rPr lang="en-US" sz="44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giúp</a:t>
            </a:r>
            <a:r>
              <a:rPr lang="en-US" sz="44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kẻ</a:t>
            </a:r>
            <a:r>
              <a:rPr lang="en-US" sz="44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có</a:t>
            </a:r>
            <a:r>
              <a:rPr lang="en-US" sz="44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tội</a:t>
            </a:r>
            <a:endParaRPr lang="en-US" sz="4400" b="1" dirty="0"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44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Tội</a:t>
            </a:r>
            <a:r>
              <a:rPr lang="en-US" sz="44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dẫn</a:t>
            </a:r>
            <a:r>
              <a:rPr lang="en-US" sz="44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đường</a:t>
            </a:r>
            <a:r>
              <a:rPr lang="en-US" sz="44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cho</a:t>
            </a:r>
            <a:r>
              <a:rPr lang="en-US" sz="44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địch</a:t>
            </a:r>
            <a:r>
              <a:rPr lang="en-US" sz="44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đến</a:t>
            </a:r>
            <a:r>
              <a:rPr lang="en-US" sz="44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đánh</a:t>
            </a:r>
            <a:r>
              <a:rPr lang="en-US" sz="44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làng</a:t>
            </a:r>
            <a:r>
              <a:rPr lang="en-US" sz="44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mình</a:t>
            </a:r>
            <a:r>
              <a:rPr lang="en-US" sz="44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.</a:t>
            </a:r>
            <a:endParaRPr lang="vi-VN" sz="4400" b="1" dirty="0"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BECE3D7-2A46-3CC2-9DD6-718A1209BE32}"/>
              </a:ext>
            </a:extLst>
          </p:cNvPr>
          <p:cNvSpPr/>
          <p:nvPr/>
        </p:nvSpPr>
        <p:spPr>
          <a:xfrm>
            <a:off x="4038600" y="349692"/>
            <a:ext cx="441960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4400" b="1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ĐỌC ĐOẠN 3</a:t>
            </a:r>
          </a:p>
        </p:txBody>
      </p:sp>
    </p:spTree>
    <p:extLst>
      <p:ext uri="{BB962C8B-B14F-4D97-AF65-F5344CB8AC3E}">
        <p14:creationId xmlns:p14="http://schemas.microsoft.com/office/powerpoint/2010/main" val="130737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4">
            <a:extLst>
              <a:ext uri="{FF2B5EF4-FFF2-40B4-BE49-F238E27FC236}">
                <a16:creationId xmlns:a16="http://schemas.microsoft.com/office/drawing/2014/main" id="{595FB5BB-80C3-4841-A3F8-2E1FC64F2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1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AY LEN.MID">
            <a:hlinkClick r:id="" action="ppaction://media"/>
            <a:extLst>
              <a:ext uri="{FF2B5EF4-FFF2-40B4-BE49-F238E27FC236}">
                <a16:creationId xmlns:a16="http://schemas.microsoft.com/office/drawing/2014/main" id="{A95FB721-6B52-4FB9-A6A0-33678544CB42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100" y="6400800"/>
            <a:ext cx="342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873E900D-7E76-40B6-B4A2-CB7999D62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en-US" sz="135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8B6695-F6E4-71D2-A19C-3C4F8EC87862}"/>
              </a:ext>
            </a:extLst>
          </p:cNvPr>
          <p:cNvSpPr txBox="1"/>
          <p:nvPr/>
        </p:nvSpPr>
        <p:spPr>
          <a:xfrm>
            <a:off x="2743200" y="2514600"/>
            <a:ext cx="69628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8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8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8904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304800"/>
            <a:ext cx="11888236" cy="2590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4000" b="1" dirty="0" err="1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Đồng</a:t>
            </a:r>
            <a:r>
              <a:rPr lang="en-US" sz="4000" b="1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bào</a:t>
            </a:r>
            <a:r>
              <a:rPr lang="en-US" sz="4000" b="1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Ê-</a:t>
            </a:r>
            <a:r>
              <a:rPr lang="en-US" sz="4000" b="1" dirty="0" err="1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đê</a:t>
            </a:r>
            <a:r>
              <a:rPr lang="en-US" sz="4000" b="1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quy</a:t>
            </a:r>
            <a:r>
              <a:rPr lang="en-US" sz="4000" b="1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định</a:t>
            </a:r>
            <a:r>
              <a:rPr lang="en-US" sz="4000" b="1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mức</a:t>
            </a:r>
            <a:r>
              <a:rPr lang="en-US" sz="4000" b="1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xử</a:t>
            </a:r>
            <a:r>
              <a:rPr lang="en-US" sz="4000" b="1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phạt</a:t>
            </a:r>
            <a:r>
              <a:rPr lang="en-US" sz="4000" b="1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rất</a:t>
            </a:r>
            <a:r>
              <a:rPr lang="en-US" sz="4000" b="1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công</a:t>
            </a:r>
            <a:r>
              <a:rPr lang="en-US" sz="4000" b="1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: </a:t>
            </a:r>
            <a:r>
              <a:rPr lang="en-US" sz="40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chuyện</a:t>
            </a:r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nhỏ</a:t>
            </a:r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thì</a:t>
            </a:r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xử</a:t>
            </a:r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nhẹ</a:t>
            </a:r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(</a:t>
            </a:r>
            <a:r>
              <a:rPr lang="en-US" sz="40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phạt</a:t>
            </a:r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tiền</a:t>
            </a:r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song), </a:t>
            </a:r>
            <a:r>
              <a:rPr lang="en-US" sz="40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chuyện</a:t>
            </a:r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lớn</a:t>
            </a:r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thì</a:t>
            </a:r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xử</a:t>
            </a:r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nặng</a:t>
            </a:r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(</a:t>
            </a:r>
            <a:r>
              <a:rPr lang="en-US" sz="40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phạt</a:t>
            </a:r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tiền</a:t>
            </a:r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co), </a:t>
            </a:r>
            <a:r>
              <a:rPr lang="en-US" sz="40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người</a:t>
            </a:r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phạm</a:t>
            </a:r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tội</a:t>
            </a:r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bà</a:t>
            </a:r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con </a:t>
            </a:r>
            <a:r>
              <a:rPr lang="en-US" sz="40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anh</a:t>
            </a:r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cũng</a:t>
            </a:r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phải</a:t>
            </a:r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xử</a:t>
            </a:r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như</a:t>
            </a:r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vậy</a:t>
            </a:r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38576" y="3581400"/>
            <a:ext cx="11902059" cy="2590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4000" b="1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Tang </a:t>
            </a:r>
            <a:r>
              <a:rPr lang="en-US" sz="4000" b="1" dirty="0" err="1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chứng</a:t>
            </a:r>
            <a:r>
              <a:rPr lang="en-US" sz="4000" b="1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phải</a:t>
            </a:r>
            <a:r>
              <a:rPr lang="en-US" sz="4000" b="1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chắc</a:t>
            </a:r>
            <a:r>
              <a:rPr lang="en-US" sz="4000" b="1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chắn</a:t>
            </a:r>
            <a:r>
              <a:rPr lang="en-US" sz="4000" b="1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(</a:t>
            </a:r>
            <a:r>
              <a:rPr lang="en-US" sz="40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phải</a:t>
            </a:r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nhìn</a:t>
            </a:r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tận</a:t>
            </a:r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mặt</a:t>
            </a:r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bắt</a:t>
            </a:r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tận</a:t>
            </a:r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tay</a:t>
            </a:r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lấy</a:t>
            </a:r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giữ</a:t>
            </a:r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gùi</a:t>
            </a:r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khăn</a:t>
            </a:r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áo</a:t>
            </a:r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dao</a:t>
            </a:r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,… </a:t>
            </a:r>
            <a:r>
              <a:rPr lang="en-US" sz="40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kẻ</a:t>
            </a:r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phạm</a:t>
            </a:r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tội</a:t>
            </a:r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phải</a:t>
            </a:r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vài</a:t>
            </a:r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ba</a:t>
            </a:r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người</a:t>
            </a:r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làm</a:t>
            </a:r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chứng</a:t>
            </a:r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, tai </a:t>
            </a:r>
            <a:r>
              <a:rPr lang="en-US" sz="40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nghe</a:t>
            </a:r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mắt</a:t>
            </a:r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thấy</a:t>
            </a:r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thì</a:t>
            </a:r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tang </a:t>
            </a:r>
            <a:r>
              <a:rPr lang="en-US" sz="40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chứng</a:t>
            </a:r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mới</a:t>
            </a:r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giá</a:t>
            </a:r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trị</a:t>
            </a:r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10058400" y="6172200"/>
            <a:ext cx="609600" cy="685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orizontal Scroll 9">
            <a:hlinkClick r:id="rId4" action="ppaction://hlinksldjump"/>
          </p:cNvPr>
          <p:cNvSpPr/>
          <p:nvPr/>
        </p:nvSpPr>
        <p:spPr>
          <a:xfrm>
            <a:off x="151364" y="1763843"/>
            <a:ext cx="11785426" cy="2438400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3. </a:t>
            </a:r>
            <a:r>
              <a:rPr lang="en-US" sz="40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Tìm</a:t>
            </a:r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40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những</a:t>
            </a:r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chi </a:t>
            </a:r>
            <a:r>
              <a:rPr lang="en-US" sz="40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tiết</a:t>
            </a:r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40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cho</a:t>
            </a:r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40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thấy</a:t>
            </a:r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40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đồng</a:t>
            </a:r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40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bào</a:t>
            </a:r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Ê-</a:t>
            </a:r>
            <a:r>
              <a:rPr lang="en-US" sz="40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đê</a:t>
            </a:r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40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xử</a:t>
            </a:r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40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phạt</a:t>
            </a:r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40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rất</a:t>
            </a:r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40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công</a:t>
            </a:r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40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bằng</a:t>
            </a:r>
            <a:r>
              <a:rPr lang="en-US" sz="4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737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0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>
            <a:hlinkClick r:id="rId2" action="ppaction://hlinksldjump"/>
          </p:cNvPr>
          <p:cNvSpPr/>
          <p:nvPr/>
        </p:nvSpPr>
        <p:spPr>
          <a:xfrm>
            <a:off x="304799" y="152400"/>
            <a:ext cx="11506199" cy="243840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4.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Hãy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kể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tên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một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số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luật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của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nước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ta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hiện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nay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mà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em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biết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133600" y="152400"/>
            <a:ext cx="8229600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olded Corner 7"/>
          <p:cNvSpPr/>
          <p:nvPr/>
        </p:nvSpPr>
        <p:spPr>
          <a:xfrm>
            <a:off x="304800" y="2971800"/>
            <a:ext cx="11506198" cy="3048000"/>
          </a:xfrm>
          <a:prstGeom prst="foldedCorner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en-US" sz="800" b="1" dirty="0"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  <a:p>
            <a:pPr lvl="0"/>
            <a:endParaRPr lang="en-US" sz="800" b="1" dirty="0"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  <a:p>
            <a:pPr lvl="0"/>
            <a:endParaRPr lang="en-US" sz="800" b="1" dirty="0"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  <a:p>
            <a:pPr lvl="0"/>
            <a:endParaRPr lang="en-US" sz="800" b="1" dirty="0"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  <a:p>
            <a:pPr lvl="0"/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Luật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Giáo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dục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Luật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Đất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đai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Luật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Hôn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nhân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và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gia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đình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Luật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Thương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mại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Luật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Giao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thông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Luật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Bảo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vệ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chăm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sóc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và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giáo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dục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trẻ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em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40530272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228600" y="1104900"/>
            <a:ext cx="11734800" cy="4648200"/>
          </a:xfrm>
          <a:prstGeom prst="beve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5400" b="1" u="sng" dirty="0" err="1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Nội</a:t>
            </a:r>
            <a:r>
              <a:rPr lang="en-US" sz="5400" b="1" u="sng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dung </a:t>
            </a:r>
            <a:r>
              <a:rPr lang="en-US" sz="5400" b="1" u="sng" dirty="0" err="1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chính</a:t>
            </a:r>
            <a:r>
              <a:rPr lang="en-US" sz="5400" b="1" u="sng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5400" b="1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:</a:t>
            </a:r>
          </a:p>
          <a:p>
            <a:pPr lvl="0"/>
            <a:r>
              <a:rPr lang="en-US" sz="54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	</a:t>
            </a:r>
            <a:r>
              <a:rPr lang="en-US" sz="54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Luật</a:t>
            </a:r>
            <a:r>
              <a:rPr lang="en-US" sz="54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tục</a:t>
            </a:r>
            <a:r>
              <a:rPr lang="en-US" sz="54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nghiêm</a:t>
            </a:r>
            <a:r>
              <a:rPr lang="en-US" sz="54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minh</a:t>
            </a:r>
            <a:r>
              <a:rPr lang="en-US" sz="54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và</a:t>
            </a:r>
            <a:r>
              <a:rPr lang="en-US" sz="54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công</a:t>
            </a:r>
            <a:r>
              <a:rPr lang="en-US" sz="54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bằng</a:t>
            </a:r>
            <a:r>
              <a:rPr lang="en-US" sz="54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của</a:t>
            </a:r>
            <a:r>
              <a:rPr lang="en-US" sz="54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người</a:t>
            </a:r>
            <a:r>
              <a:rPr lang="en-US" sz="54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Ê-</a:t>
            </a:r>
            <a:r>
              <a:rPr lang="en-US" sz="54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đê</a:t>
            </a:r>
            <a:r>
              <a:rPr lang="en-US" sz="54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xưa</a:t>
            </a:r>
            <a:r>
              <a:rPr lang="en-US" sz="54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9906000" y="6172200"/>
            <a:ext cx="762000" cy="685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9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4">
            <a:extLst>
              <a:ext uri="{FF2B5EF4-FFF2-40B4-BE49-F238E27FC236}">
                <a16:creationId xmlns:a16="http://schemas.microsoft.com/office/drawing/2014/main" id="{595FB5BB-80C3-4841-A3F8-2E1FC64F2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AY LEN.MID">
            <a:hlinkClick r:id="" action="ppaction://media"/>
            <a:extLst>
              <a:ext uri="{FF2B5EF4-FFF2-40B4-BE49-F238E27FC236}">
                <a16:creationId xmlns:a16="http://schemas.microsoft.com/office/drawing/2014/main" id="{A95FB721-6B52-4FB9-A6A0-33678544CB42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100" y="6400800"/>
            <a:ext cx="342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873E900D-7E76-40B6-B4A2-CB7999D62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en-US" sz="135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8B6695-F6E4-71D2-A19C-3C4F8EC87862}"/>
              </a:ext>
            </a:extLst>
          </p:cNvPr>
          <p:cNvSpPr txBox="1"/>
          <p:nvPr/>
        </p:nvSpPr>
        <p:spPr>
          <a:xfrm>
            <a:off x="1447800" y="2507105"/>
            <a:ext cx="92963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8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ĐỌC LẠI</a:t>
            </a:r>
            <a:endParaRPr lang="en-US" sz="8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1696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58846"/>
            <a:ext cx="12039600" cy="67403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en-US" sz="3600" b="1" i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- </a:t>
            </a:r>
            <a:r>
              <a:rPr lang="en-US" sz="3600" b="1" i="1" dirty="0" err="1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Tội</a:t>
            </a:r>
            <a:r>
              <a:rPr lang="en-US" sz="3600" b="1" i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không</a:t>
            </a:r>
            <a:r>
              <a:rPr lang="en-US" sz="3600" b="1" i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hỏi</a:t>
            </a:r>
            <a:r>
              <a:rPr lang="en-US" sz="3600" b="1" i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mẹ</a:t>
            </a:r>
            <a:r>
              <a:rPr lang="en-US" sz="3600" b="1" i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cha.</a:t>
            </a:r>
          </a:p>
          <a:p>
            <a:pPr algn="just"/>
            <a:r>
              <a:rPr lang="en-US" sz="36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   </a:t>
            </a:r>
            <a:r>
              <a:rPr lang="en-US" sz="36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đa</a:t>
            </a:r>
            <a:r>
              <a:rPr lang="en-US" sz="3600" b="1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/</a:t>
            </a:r>
            <a:r>
              <a:rPr lang="en-US" sz="36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phải</a:t>
            </a:r>
            <a:r>
              <a:rPr lang="en-US" sz="36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đa</a:t>
            </a:r>
            <a:r>
              <a:rPr lang="en-US" sz="36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sung </a:t>
            </a:r>
            <a:r>
              <a:rPr lang="en-US" sz="36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/</a:t>
            </a:r>
            <a:r>
              <a:rPr lang="en-US" sz="36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phải</a:t>
            </a:r>
            <a:r>
              <a:rPr lang="en-US" sz="36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sung</a:t>
            </a:r>
            <a:r>
              <a:rPr lang="en-US" sz="36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mẹ</a:t>
            </a:r>
            <a:r>
              <a:rPr lang="en-US" sz="3600" b="1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cha</a:t>
            </a:r>
            <a:r>
              <a:rPr lang="en-US" sz="36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/</a:t>
            </a:r>
            <a:r>
              <a:rPr lang="en-US" sz="36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phải</a:t>
            </a:r>
            <a:r>
              <a:rPr lang="en-US" sz="36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mẹ</a:t>
            </a:r>
            <a:r>
              <a:rPr lang="en-US" sz="3600" b="1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cha</a:t>
            </a:r>
            <a:r>
              <a:rPr lang="en-US" sz="36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Đi</a:t>
            </a:r>
            <a:r>
              <a:rPr lang="en-US" sz="36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rừng</a:t>
            </a:r>
            <a:r>
              <a:rPr lang="en-US" sz="36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lấy</a:t>
            </a:r>
            <a:r>
              <a:rPr lang="en-US" sz="36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củi</a:t>
            </a:r>
            <a:r>
              <a:rPr lang="en-US" sz="36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/ </a:t>
            </a:r>
            <a:r>
              <a:rPr lang="en-US" sz="36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mà</a:t>
            </a:r>
            <a:r>
              <a:rPr lang="en-US" sz="36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cha</a:t>
            </a:r>
            <a:r>
              <a:rPr lang="en-US" sz="36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đi</a:t>
            </a:r>
            <a:r>
              <a:rPr lang="en-US" sz="36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suối</a:t>
            </a:r>
            <a:r>
              <a:rPr lang="en-US" sz="36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lấy</a:t>
            </a:r>
            <a:r>
              <a:rPr lang="en-US" sz="36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nước</a:t>
            </a:r>
            <a:r>
              <a:rPr lang="en-US" sz="36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/</a:t>
            </a:r>
            <a:r>
              <a:rPr lang="en-US" sz="36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mà</a:t>
            </a:r>
            <a:r>
              <a:rPr lang="en-US" sz="36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chẳng</a:t>
            </a:r>
            <a:r>
              <a:rPr lang="en-US" sz="36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mẹ</a:t>
            </a:r>
            <a:r>
              <a:rPr lang="en-US" sz="3600" b="1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; </a:t>
            </a:r>
            <a:r>
              <a:rPr lang="en-US" sz="36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bán</a:t>
            </a:r>
            <a:r>
              <a:rPr lang="en-US" sz="36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cái</a:t>
            </a:r>
            <a:r>
              <a:rPr lang="en-US" sz="36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này</a:t>
            </a:r>
            <a:r>
              <a:rPr lang="en-US" sz="36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mua</a:t>
            </a:r>
            <a:r>
              <a:rPr lang="en-US" sz="36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cái</a:t>
            </a:r>
            <a:r>
              <a:rPr lang="en-US" sz="36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nọ</a:t>
            </a:r>
            <a:r>
              <a:rPr lang="en-US" sz="36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/</a:t>
            </a:r>
            <a:r>
              <a:rPr lang="en-US" sz="36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mà</a:t>
            </a:r>
            <a:r>
              <a:rPr lang="en-US" sz="36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ông</a:t>
            </a:r>
            <a:r>
              <a:rPr lang="en-US" sz="3600" b="1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già</a:t>
            </a:r>
            <a:r>
              <a:rPr lang="en-US" sz="3600" b="1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bà</a:t>
            </a:r>
            <a:r>
              <a:rPr lang="en-US" sz="3600" b="1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cả</a:t>
            </a:r>
            <a:r>
              <a:rPr lang="en-US" sz="3600" b="1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sai</a:t>
            </a:r>
            <a:r>
              <a:rPr lang="en-US" sz="36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; </a:t>
            </a:r>
            <a:r>
              <a:rPr lang="en-US" sz="36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phải</a:t>
            </a:r>
            <a:r>
              <a:rPr lang="en-US" sz="36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đưa</a:t>
            </a:r>
            <a:r>
              <a:rPr lang="en-US" sz="36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xét</a:t>
            </a:r>
            <a:r>
              <a:rPr lang="en-US" sz="3600" b="1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xử</a:t>
            </a:r>
            <a:r>
              <a:rPr lang="en-US" sz="36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en-US" sz="3600" b="1" i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- </a:t>
            </a:r>
            <a:r>
              <a:rPr lang="en-US" sz="3600" b="1" i="1" dirty="0" err="1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Tội</a:t>
            </a:r>
            <a:r>
              <a:rPr lang="en-US" sz="3600" b="1" i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ăn</a:t>
            </a:r>
            <a:r>
              <a:rPr lang="en-US" sz="3600" b="1" i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cắp</a:t>
            </a:r>
            <a:r>
              <a:rPr lang="en-US" sz="3600" b="1" i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6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  </a:t>
            </a:r>
            <a:r>
              <a:rPr lang="en-US" sz="36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Kẻ</a:t>
            </a:r>
            <a:r>
              <a:rPr lang="en-US" sz="36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thò</a:t>
            </a:r>
            <a:r>
              <a:rPr lang="en-US" sz="36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tay</a:t>
            </a:r>
            <a:r>
              <a:rPr lang="en-US" sz="36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đánh</a:t>
            </a:r>
            <a:r>
              <a:rPr lang="en-US" sz="3600" b="1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cắp</a:t>
            </a:r>
            <a:r>
              <a:rPr lang="en-US" sz="3600" b="1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khác</a:t>
            </a:r>
            <a:r>
              <a:rPr lang="en-US" sz="36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/</a:t>
            </a:r>
            <a:r>
              <a:rPr lang="en-US" sz="36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kẻ</a:t>
            </a:r>
            <a:r>
              <a:rPr lang="en-US" sz="36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tội</a:t>
            </a:r>
            <a:r>
              <a:rPr lang="en-US" sz="36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Kẻ</a:t>
            </a:r>
            <a:r>
              <a:rPr lang="en-US" sz="36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đó</a:t>
            </a:r>
            <a:r>
              <a:rPr lang="en-US" sz="36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phải</a:t>
            </a:r>
            <a:r>
              <a:rPr lang="en-US" sz="36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trả</a:t>
            </a:r>
            <a:r>
              <a:rPr lang="en-US" sz="36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lại</a:t>
            </a:r>
            <a:r>
              <a:rPr lang="en-US" sz="36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đủ</a:t>
            </a:r>
            <a:r>
              <a:rPr lang="en-US" sz="3600" b="1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giá</a:t>
            </a:r>
            <a:r>
              <a:rPr lang="en-US" sz="3600" b="1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; </a:t>
            </a:r>
            <a:r>
              <a:rPr lang="en-US" sz="36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ngoài</a:t>
            </a:r>
            <a:r>
              <a:rPr lang="en-US" sz="36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/</a:t>
            </a:r>
            <a:r>
              <a:rPr lang="en-US" sz="36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phải</a:t>
            </a:r>
            <a:r>
              <a:rPr lang="en-US" sz="36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bồi</a:t>
            </a:r>
            <a:r>
              <a:rPr lang="en-US" sz="36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thường</a:t>
            </a:r>
            <a:r>
              <a:rPr lang="en-US" sz="3600" b="1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gấp</a:t>
            </a:r>
            <a:r>
              <a:rPr lang="en-US" sz="3600" b="1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đôi</a:t>
            </a:r>
            <a:r>
              <a:rPr lang="en-US" sz="3600" b="1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cải</a:t>
            </a:r>
            <a:r>
              <a:rPr lang="en-US" sz="36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lấy</a:t>
            </a:r>
            <a:r>
              <a:rPr lang="en-US" sz="36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cắp</a:t>
            </a:r>
            <a:r>
              <a:rPr lang="en-US" sz="36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en-US" sz="3600" b="1" i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- </a:t>
            </a:r>
            <a:r>
              <a:rPr lang="en-US" sz="3600" b="1" i="1" dirty="0" err="1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Tội</a:t>
            </a:r>
            <a:r>
              <a:rPr lang="en-US" sz="3600" b="1" i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giúp</a:t>
            </a:r>
            <a:r>
              <a:rPr lang="en-US" sz="3600" b="1" i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kẻ</a:t>
            </a:r>
            <a:r>
              <a:rPr lang="en-US" sz="3600" b="1" i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có</a:t>
            </a:r>
            <a:r>
              <a:rPr lang="en-US" sz="3600" b="1" i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tội</a:t>
            </a:r>
            <a:r>
              <a:rPr lang="en-US" sz="3600" b="1" i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6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  </a:t>
            </a:r>
            <a:r>
              <a:rPr lang="en-US" sz="36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Kẻ</a:t>
            </a:r>
            <a:r>
              <a:rPr lang="en-US" sz="36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đi</a:t>
            </a:r>
            <a:r>
              <a:rPr lang="en-US" sz="36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cùng</a:t>
            </a:r>
            <a:r>
              <a:rPr lang="en-US" sz="3600" b="1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đi</a:t>
            </a:r>
            <a:r>
              <a:rPr lang="en-US" sz="36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bước</a:t>
            </a:r>
            <a:r>
              <a:rPr lang="en-US" sz="36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cùng</a:t>
            </a:r>
            <a:r>
              <a:rPr lang="en-US" sz="3600" b="1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bước</a:t>
            </a:r>
            <a:r>
              <a:rPr lang="en-US" sz="36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cùng</a:t>
            </a:r>
            <a:r>
              <a:rPr lang="en-US" sz="3600" b="1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kẻ</a:t>
            </a:r>
            <a:r>
              <a:rPr lang="en-US" sz="36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tội</a:t>
            </a:r>
            <a:r>
              <a:rPr lang="en-US" sz="36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cũng</a:t>
            </a:r>
            <a:r>
              <a:rPr lang="en-US" sz="36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tội</a:t>
            </a:r>
            <a:r>
              <a:rPr lang="en-US" sz="36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33600" y="152400"/>
            <a:ext cx="8229600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25">
            <a:extLst>
              <a:ext uri="{FF2B5EF4-FFF2-40B4-BE49-F238E27FC236}">
                <a16:creationId xmlns:a16="http://schemas.microsoft.com/office/drawing/2014/main" id="{5DE418EC-9040-5DC6-0A9A-071E4C967F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9831" y="498474"/>
            <a:ext cx="7272338" cy="8937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- 3 HS </a:t>
            </a:r>
            <a:r>
              <a:rPr lang="en-US" altLang="en-US" sz="4000" dirty="0" err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đọc</a:t>
            </a:r>
            <a:r>
              <a:rPr lang="en-US" altLang="en-US" sz="4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3 </a:t>
            </a:r>
            <a:r>
              <a:rPr lang="en-US" altLang="en-US" sz="4000" dirty="0" err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đoạn</a:t>
            </a:r>
            <a:r>
              <a:rPr lang="en-US" altLang="en-US" sz="4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.</a:t>
            </a:r>
          </a:p>
        </p:txBody>
      </p:sp>
      <p:sp>
        <p:nvSpPr>
          <p:cNvPr id="3" name="Rectangle 25">
            <a:extLst>
              <a:ext uri="{FF2B5EF4-FFF2-40B4-BE49-F238E27FC236}">
                <a16:creationId xmlns:a16="http://schemas.microsoft.com/office/drawing/2014/main" id="{898E5558-A382-86F6-A46E-5F815449C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1450" y="2035175"/>
            <a:ext cx="7272338" cy="8921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- Nhận xét, chốt cách đọc.</a:t>
            </a:r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734AC974-1699-1603-D9BF-CE3D8EBF5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5550" y="1773238"/>
            <a:ext cx="7785100" cy="8921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- Hướng dẫn đọc đoạn diễn cảm.</a:t>
            </a:r>
          </a:p>
        </p:txBody>
      </p:sp>
      <p:sp>
        <p:nvSpPr>
          <p:cNvPr id="7" name="Rectangle 25">
            <a:extLst>
              <a:ext uri="{FF2B5EF4-FFF2-40B4-BE49-F238E27FC236}">
                <a16:creationId xmlns:a16="http://schemas.microsoft.com/office/drawing/2014/main" id="{6533225D-2B3A-BAB1-A826-AA419F83D7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2225" y="3238500"/>
            <a:ext cx="7632700" cy="7905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- Thi đọc đoạn diễn cảm.</a:t>
            </a:r>
          </a:p>
        </p:txBody>
      </p:sp>
      <p:sp>
        <p:nvSpPr>
          <p:cNvPr id="8" name="Rectangle 25">
            <a:extLst>
              <a:ext uri="{FF2B5EF4-FFF2-40B4-BE49-F238E27FC236}">
                <a16:creationId xmlns:a16="http://schemas.microsoft.com/office/drawing/2014/main" id="{FC68D8A7-9C55-5D74-9C79-4BF98CCBD1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4125" y="5434013"/>
            <a:ext cx="7632700" cy="8921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- Bình chọn.</a:t>
            </a:r>
          </a:p>
        </p:txBody>
      </p:sp>
      <p:sp>
        <p:nvSpPr>
          <p:cNvPr id="14" name="Right Arrow 3">
            <a:extLst>
              <a:ext uri="{FF2B5EF4-FFF2-40B4-BE49-F238E27FC236}">
                <a16:creationId xmlns:a16="http://schemas.microsoft.com/office/drawing/2014/main" id="{7577BBEE-569E-E9B9-7FE8-A6423F0972AA}"/>
              </a:ext>
            </a:extLst>
          </p:cNvPr>
          <p:cNvSpPr/>
          <p:nvPr/>
        </p:nvSpPr>
        <p:spPr>
          <a:xfrm>
            <a:off x="990600" y="1903412"/>
            <a:ext cx="4724400" cy="2895600"/>
          </a:xfrm>
          <a:prstGeom prst="righ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Đọc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diễn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cảm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843EBC8-6C85-912A-5C7E-8DBD31855E49}"/>
              </a:ext>
            </a:extLst>
          </p:cNvPr>
          <p:cNvSpPr/>
          <p:nvPr/>
        </p:nvSpPr>
        <p:spPr>
          <a:xfrm>
            <a:off x="6096000" y="531812"/>
            <a:ext cx="5257800" cy="5410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Đọc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với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giọng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rõ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ràng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rành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mạch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dứt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khoát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giữa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các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câu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thể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hiện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tính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chất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nghiêm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minh,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rõ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ràng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của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luật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tục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282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3" grpId="0" animBg="1"/>
      <p:bldP spid="3" grpId="1" animBg="1"/>
      <p:bldP spid="5" grpId="0" animBg="1"/>
      <p:bldP spid="5" grpId="1" animBg="1"/>
      <p:bldP spid="7" grpId="0" animBg="1"/>
      <p:bldP spid="7" grpId="1" animBg="1"/>
      <p:bldP spid="8" grpId="0" animBg="1"/>
      <p:bldP spid="14" grpId="0" animBg="1"/>
      <p:bldP spid="14" grpId="1" animBg="1"/>
      <p:bldP spid="15" grpId="0" animBg="1"/>
      <p:bldP spid="15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4">
            <a:extLst>
              <a:ext uri="{FF2B5EF4-FFF2-40B4-BE49-F238E27FC236}">
                <a16:creationId xmlns:a16="http://schemas.microsoft.com/office/drawing/2014/main" id="{595FB5BB-80C3-4841-A3F8-2E1FC64F2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AY LEN.MID">
            <a:hlinkClick r:id="" action="ppaction://media"/>
            <a:extLst>
              <a:ext uri="{FF2B5EF4-FFF2-40B4-BE49-F238E27FC236}">
                <a16:creationId xmlns:a16="http://schemas.microsoft.com/office/drawing/2014/main" id="{A95FB721-6B52-4FB9-A6A0-33678544CB42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100" y="6400800"/>
            <a:ext cx="342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873E900D-7E76-40B6-B4A2-CB7999D62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en-US" sz="135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8B6695-F6E4-71D2-A19C-3C4F8EC87862}"/>
              </a:ext>
            </a:extLst>
          </p:cNvPr>
          <p:cNvSpPr txBox="1"/>
          <p:nvPr/>
        </p:nvSpPr>
        <p:spPr>
          <a:xfrm>
            <a:off x="1447800" y="2507105"/>
            <a:ext cx="92963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8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8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2121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525" y="3786188"/>
            <a:ext cx="2343150" cy="1952625"/>
          </a:xfrm>
          <a:prstGeom prst="rect">
            <a:avLst/>
          </a:prstGeom>
        </p:spPr>
      </p:pic>
      <p:pic>
        <p:nvPicPr>
          <p:cNvPr id="6" name="Picture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762249"/>
            <a:ext cx="2286000" cy="2000250"/>
          </a:xfrm>
          <a:prstGeom prst="rect">
            <a:avLst/>
          </a:prstGeom>
        </p:spPr>
      </p:pic>
      <p:pic>
        <p:nvPicPr>
          <p:cNvPr id="7" name="Picture 6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749" y="3633788"/>
            <a:ext cx="2810317" cy="2105025"/>
          </a:xfrm>
          <a:prstGeom prst="rect">
            <a:avLst/>
          </a:prstGeom>
        </p:spPr>
      </p:pic>
      <p:sp>
        <p:nvSpPr>
          <p:cNvPr id="8" name="Flowchart: Punched Tape 7"/>
          <p:cNvSpPr/>
          <p:nvPr/>
        </p:nvSpPr>
        <p:spPr>
          <a:xfrm>
            <a:off x="2133600" y="485775"/>
            <a:ext cx="8534400" cy="1952625"/>
          </a:xfrm>
          <a:prstGeom prst="flowChartPunchedTap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CHIẾC HỘP BÍ MẬT </a:t>
            </a:r>
          </a:p>
        </p:txBody>
      </p:sp>
      <p:sp>
        <p:nvSpPr>
          <p:cNvPr id="9" name="Action Button: Forward or Next 8">
            <a:hlinkClick r:id="" action="ppaction://noaction" highlightClick="1"/>
          </p:cNvPr>
          <p:cNvSpPr/>
          <p:nvPr/>
        </p:nvSpPr>
        <p:spPr>
          <a:xfrm>
            <a:off x="9906000" y="6143626"/>
            <a:ext cx="762000" cy="7143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202961"/>
      </p:ext>
    </p:extLst>
  </p:cSld>
  <p:clrMapOvr>
    <a:masterClrMapping/>
  </p:clrMapOvr>
  <p:transition spd="slow">
    <p:randomBa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ded Corner 4"/>
          <p:cNvSpPr/>
          <p:nvPr/>
        </p:nvSpPr>
        <p:spPr>
          <a:xfrm>
            <a:off x="278567" y="270689"/>
            <a:ext cx="11684833" cy="1752600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  <a:p>
            <a:pPr algn="ctr"/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Trong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các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tội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sau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đây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tội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nào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người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Ê-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đê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cho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là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nặng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nhất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?</a:t>
            </a:r>
          </a:p>
          <a:p>
            <a:pPr algn="ctr"/>
            <a:endParaRPr lang="en-US" sz="4800" dirty="0"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8567" y="2193009"/>
            <a:ext cx="11684833" cy="8497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a)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Tội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không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hỏi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mẹ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cha 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" y="3154166"/>
            <a:ext cx="11684833" cy="8116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b)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Tội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ăn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cắp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1" y="4173682"/>
            <a:ext cx="11684833" cy="8116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c)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Tội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giúp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kẻ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có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tội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324788" y="5096741"/>
            <a:ext cx="11684834" cy="9663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d)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Tội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dẫn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đường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cho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kẻ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địch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đến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làng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mình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50925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9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ded Corner 4"/>
          <p:cNvSpPr/>
          <p:nvPr/>
        </p:nvSpPr>
        <p:spPr>
          <a:xfrm>
            <a:off x="197370" y="381000"/>
            <a:ext cx="11842230" cy="1676400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  <a:p>
            <a:pPr algn="ctr"/>
            <a:endParaRPr lang="en-US" sz="800" b="1" dirty="0"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  <a:p>
            <a:pPr algn="ctr"/>
            <a:endParaRPr lang="en-US" sz="800" b="1" dirty="0"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  <a:p>
            <a:pPr algn="ctr"/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Em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hãy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cho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biết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người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xưa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đặt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ra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luật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tục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để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làm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gì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?</a:t>
            </a:r>
          </a:p>
          <a:p>
            <a:pPr algn="ctr"/>
            <a:endParaRPr lang="en-US" sz="4800" dirty="0"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619" y="2398568"/>
            <a:ext cx="11842230" cy="8018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a)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Để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xử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phạt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những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người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có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tội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3541569"/>
            <a:ext cx="11842230" cy="13552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b)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Để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bảo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vệ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cuộc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sống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bình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yên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cho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buôn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làng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197448" y="5120772"/>
            <a:ext cx="11833640" cy="80890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c)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Cả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a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và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b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đều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đúng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4420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8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ded Corner 4"/>
          <p:cNvSpPr/>
          <p:nvPr/>
        </p:nvSpPr>
        <p:spPr>
          <a:xfrm>
            <a:off x="216421" y="533400"/>
            <a:ext cx="11759158" cy="1371600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  <a:p>
            <a:pPr algn="ctr"/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Nội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dung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chính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của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:</a:t>
            </a:r>
          </a:p>
          <a:p>
            <a:pPr algn="ctr"/>
            <a:endParaRPr lang="en-US" sz="4800" dirty="0"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6421" y="2463284"/>
            <a:ext cx="11759158" cy="1371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a)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Người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Ê-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đê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quy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định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về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các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tội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rất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rõ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ràng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.  </a:t>
            </a:r>
          </a:p>
        </p:txBody>
      </p:sp>
      <p:sp>
        <p:nvSpPr>
          <p:cNvPr id="7" name="Rectangle 6"/>
          <p:cNvSpPr/>
          <p:nvPr/>
        </p:nvSpPr>
        <p:spPr>
          <a:xfrm>
            <a:off x="216421" y="4229284"/>
            <a:ext cx="11759158" cy="16993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b)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Luật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tục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nghiêm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minh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và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công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bằng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của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người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Ê-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đê</a:t>
            </a:r>
            <a:r>
              <a:rPr lang="en-US" sz="4800" b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.</a:t>
            </a:r>
            <a:endParaRPr lang="en-US" sz="4800" b="1" dirty="0"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14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4999" y="1608040"/>
            <a:ext cx="11736051" cy="23083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- </a:t>
            </a:r>
            <a:r>
              <a:rPr lang="en-US" sz="4800" b="1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Đọc</a:t>
            </a:r>
            <a:r>
              <a:rPr lang="en-US" sz="48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 2 </a:t>
            </a:r>
            <a:r>
              <a:rPr lang="en-US" sz="4800" b="1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khổ</a:t>
            </a:r>
            <a:r>
              <a:rPr lang="en-US" sz="48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thơ</a:t>
            </a:r>
            <a:r>
              <a:rPr lang="en-US" sz="48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đầu</a:t>
            </a:r>
            <a:r>
              <a:rPr lang="en-US" sz="48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. </a:t>
            </a:r>
            <a:r>
              <a:rPr lang="en-US" sz="4800" b="1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Trả</a:t>
            </a:r>
            <a:r>
              <a:rPr lang="en-US" sz="48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lời</a:t>
            </a:r>
            <a:r>
              <a:rPr lang="en-US" sz="48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câu</a:t>
            </a:r>
            <a:r>
              <a:rPr lang="en-US" sz="48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hỏi</a:t>
            </a:r>
            <a:r>
              <a:rPr lang="en-US" sz="48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 :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Em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hãy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cho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biết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người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chiến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sĩ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đi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tuần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trong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hoàn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cảnh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như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thế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nào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4999" y="4434618"/>
            <a:ext cx="11736049" cy="15696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- </a:t>
            </a:r>
            <a:r>
              <a:rPr lang="en-US" sz="4800" b="1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Đọc</a:t>
            </a:r>
            <a:r>
              <a:rPr lang="en-US" sz="48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 2 </a:t>
            </a:r>
            <a:r>
              <a:rPr lang="en-US" sz="4800" b="1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khổ</a:t>
            </a:r>
            <a:r>
              <a:rPr lang="en-US" sz="48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thơ</a:t>
            </a:r>
            <a:r>
              <a:rPr lang="en-US" sz="48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cuối</a:t>
            </a:r>
            <a:r>
              <a:rPr lang="en-US" sz="48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. </a:t>
            </a:r>
            <a:r>
              <a:rPr lang="en-US" sz="4800" b="1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Nội</a:t>
            </a:r>
            <a:r>
              <a:rPr lang="en-US" sz="48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 dung </a:t>
            </a:r>
            <a:r>
              <a:rPr lang="en-US" sz="4800" b="1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b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ài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thơ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nói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lên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điều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gì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6445" y="1868084"/>
            <a:ext cx="11736049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sz="4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Hoàn cảnh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vi-VN" sz="4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: đêm khuya, gió rét, mọi người đã yên giấc ngủ say.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0015" y="4434618"/>
            <a:ext cx="11789493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sz="4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Tình cảm và mong ước của người chiến sĩ đối với các cháu học sinh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vi-VN" sz="48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D1E01376-73DB-8BF1-15FE-89F259BCC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464" y="367531"/>
            <a:ext cx="11749030" cy="953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404" tIns="60693" rIns="121404" bIns="60693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CHÚ ĐI TUẦN</a:t>
            </a:r>
          </a:p>
        </p:txBody>
      </p:sp>
    </p:spTree>
    <p:extLst>
      <p:ext uri="{BB962C8B-B14F-4D97-AF65-F5344CB8AC3E}">
        <p14:creationId xmlns:p14="http://schemas.microsoft.com/office/powerpoint/2010/main" val="135130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2" grpId="0" animBg="1"/>
      <p:bldP spid="12" grpId="1" animBg="1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4">
            <a:extLst>
              <a:ext uri="{FF2B5EF4-FFF2-40B4-BE49-F238E27FC236}">
                <a16:creationId xmlns:a16="http://schemas.microsoft.com/office/drawing/2014/main" id="{595FB5BB-80C3-4841-A3F8-2E1FC64F2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AY LEN.MID">
            <a:hlinkClick r:id="" action="ppaction://media"/>
            <a:extLst>
              <a:ext uri="{FF2B5EF4-FFF2-40B4-BE49-F238E27FC236}">
                <a16:creationId xmlns:a16="http://schemas.microsoft.com/office/drawing/2014/main" id="{A95FB721-6B52-4FB9-A6A0-33678544CB42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100" y="6400800"/>
            <a:ext cx="342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873E900D-7E76-40B6-B4A2-CB7999D62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en-US" sz="135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8B6695-F6E4-71D2-A19C-3C4F8EC87862}"/>
              </a:ext>
            </a:extLst>
          </p:cNvPr>
          <p:cNvSpPr txBox="1"/>
          <p:nvPr/>
        </p:nvSpPr>
        <p:spPr>
          <a:xfrm>
            <a:off x="1447800" y="2507105"/>
            <a:ext cx="92963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8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DẶN DÒ</a:t>
            </a:r>
            <a:endParaRPr lang="en-US" sz="8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2150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ded Corner 4"/>
          <p:cNvSpPr/>
          <p:nvPr/>
        </p:nvSpPr>
        <p:spPr>
          <a:xfrm>
            <a:off x="216421" y="1447800"/>
            <a:ext cx="11759158" cy="1905000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  <a:p>
            <a:endParaRPr lang="en-US" sz="800" b="1" dirty="0"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  <a:p>
            <a:endParaRPr lang="en-US" sz="800" b="1" dirty="0"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  <a:p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-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Đọc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lại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và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kể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thành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câu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chuyện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cho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người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thân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nghe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.</a:t>
            </a:r>
            <a:endParaRPr lang="en-US" sz="800" b="1" dirty="0"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  <a:p>
            <a:pPr algn="ctr"/>
            <a:endParaRPr lang="en-US" sz="4800" dirty="0"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421" y="4038600"/>
            <a:ext cx="11759158" cy="13213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-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Chuẩn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bị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: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Hộp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thư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mật</a:t>
            </a:r>
            <a:r>
              <a:rPr lang="en-US" sz="4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179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4">
            <a:extLst>
              <a:ext uri="{FF2B5EF4-FFF2-40B4-BE49-F238E27FC236}">
                <a16:creationId xmlns:a16="http://schemas.microsoft.com/office/drawing/2014/main" id="{595FB5BB-80C3-4841-A3F8-2E1FC64F2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1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AY LEN.MID">
            <a:hlinkClick r:id="" action="ppaction://media"/>
            <a:extLst>
              <a:ext uri="{FF2B5EF4-FFF2-40B4-BE49-F238E27FC236}">
                <a16:creationId xmlns:a16="http://schemas.microsoft.com/office/drawing/2014/main" id="{A95FB721-6B52-4FB9-A6A0-33678544CB42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100" y="6400800"/>
            <a:ext cx="342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873E900D-7E76-40B6-B4A2-CB7999D62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en-US" sz="135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8B6695-F6E4-71D2-A19C-3C4F8EC87862}"/>
              </a:ext>
            </a:extLst>
          </p:cNvPr>
          <p:cNvSpPr txBox="1"/>
          <p:nvPr/>
        </p:nvSpPr>
        <p:spPr>
          <a:xfrm>
            <a:off x="2614553" y="2286000"/>
            <a:ext cx="69628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8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  <a:endParaRPr lang="en-US" sz="8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3260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0"/>
            <a:ext cx="52578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E:\Quang Trung\VNMap-VN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-76200"/>
            <a:ext cx="5486400" cy="680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3915586" y="3781425"/>
            <a:ext cx="566442" cy="14428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114800" y="3710378"/>
            <a:ext cx="3314700" cy="7048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41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F3CBB9-F1E8-46E7-AA64-A13360A3B9F0}"/>
              </a:ext>
            </a:extLst>
          </p:cNvPr>
          <p:cNvSpPr txBox="1"/>
          <p:nvPr/>
        </p:nvSpPr>
        <p:spPr>
          <a:xfrm>
            <a:off x="1265460" y="177087"/>
            <a:ext cx="8748972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u="sng" dirty="0" err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Tập</a:t>
            </a:r>
            <a:r>
              <a:rPr lang="en-US" sz="4000" b="1" u="sng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đọc</a:t>
            </a:r>
            <a:endParaRPr lang="vi-VN" sz="40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7" descr="Book-03-june">
            <a:extLst>
              <a:ext uri="{FF2B5EF4-FFF2-40B4-BE49-F238E27FC236}">
                <a16:creationId xmlns:a16="http://schemas.microsoft.com/office/drawing/2014/main" id="{F0055730-077F-463F-92B8-35DC8F44B06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907" y="2985944"/>
            <a:ext cx="4150792" cy="2145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CC2FB03C-E207-40EE-B76F-0F42A571C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" y="788323"/>
            <a:ext cx="10287000" cy="953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404" tIns="60693" rIns="121404" bIns="60693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LUẬT TỤC XƯA CỦA NGƯỜI Ê-ĐÊ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56863AAA-F76B-472A-BE65-0E6A80708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9471" y="3875193"/>
            <a:ext cx="3365663" cy="7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404" tIns="60693" rIns="121404" bIns="60693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CC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Trang 56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F92EE823-3FE7-48A5-A6D2-50C72C7C3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1110546"/>
            <a:ext cx="4018063" cy="7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404" tIns="60693" rIns="121404" bIns="60693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i="1" dirty="0">
                <a:solidFill>
                  <a:srgbClr val="0000CC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(</a:t>
            </a:r>
            <a:r>
              <a:rPr lang="en-US" sz="2800" b="1" i="1" dirty="0" err="1">
                <a:solidFill>
                  <a:srgbClr val="0000CC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Trích</a:t>
            </a:r>
            <a:r>
              <a:rPr lang="en-US" b="1" i="1" dirty="0">
                <a:solidFill>
                  <a:srgbClr val="0000CC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19DE24-BFB5-6A2F-7A55-14AB5BF4F6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1" y="3640153"/>
            <a:ext cx="11887198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None/>
            </a:pPr>
            <a:r>
              <a:rPr lang="en-US" altLang="en-US" sz="4400" b="1" dirty="0" err="1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4400" b="1" dirty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4400" b="1" dirty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loát</a:t>
            </a:r>
            <a:r>
              <a:rPr lang="en-US" altLang="en-US" sz="4400" b="1" dirty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4400" b="1" dirty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400" b="1" dirty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4400" b="1" dirty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giọng</a:t>
            </a:r>
            <a:r>
              <a:rPr lang="en-US" altLang="en-US" sz="4400" b="1" dirty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rõ</a:t>
            </a:r>
            <a:r>
              <a:rPr lang="en-US" altLang="en-US" sz="4400" b="1" dirty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ràng</a:t>
            </a:r>
            <a:r>
              <a:rPr lang="en-US" altLang="en-US" sz="4400" b="1" dirty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400" b="1" dirty="0" err="1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rành</a:t>
            </a:r>
            <a:r>
              <a:rPr lang="en-US" altLang="en-US" sz="4400" b="1" dirty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4400" b="1" dirty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400" b="1" dirty="0" err="1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4400" b="1" dirty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en-US" sz="4400" b="1" dirty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400" b="1" dirty="0" err="1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4400" b="1" dirty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4400" b="1" dirty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4400" b="1" dirty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nghiêm</a:t>
            </a:r>
            <a:r>
              <a:rPr lang="en-US" altLang="en-US" sz="4400" b="1" dirty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túc</a:t>
            </a:r>
            <a:r>
              <a:rPr lang="en-US" altLang="en-US" sz="4400" b="1" dirty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400" b="1" dirty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4400" b="1" dirty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4400" b="1" dirty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2F6F3AC0-9BFF-A752-8F63-E96562540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171615"/>
            <a:ext cx="754379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b="1" i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Theo</a:t>
            </a:r>
            <a:r>
              <a:rPr lang="vi-VN" altLang="en-US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NGÔ ĐỨC THỊNH – CHU THÁI SƠN</a:t>
            </a:r>
          </a:p>
        </p:txBody>
      </p:sp>
      <p:sp>
        <p:nvSpPr>
          <p:cNvPr id="9" name="AutoShape 95">
            <a:extLst>
              <a:ext uri="{FF2B5EF4-FFF2-40B4-BE49-F238E27FC236}">
                <a16:creationId xmlns:a16="http://schemas.microsoft.com/office/drawing/2014/main" id="{9AC55C70-EA7B-8CA0-BD87-F4F8227E2BE4}"/>
              </a:ext>
            </a:extLst>
          </p:cNvPr>
          <p:cNvSpPr>
            <a:spLocks noChangeArrowheads="1"/>
          </p:cNvSpPr>
          <p:nvPr/>
        </p:nvSpPr>
        <p:spPr bwMode="auto">
          <a:xfrm rot="21444868">
            <a:off x="2945768" y="3185840"/>
            <a:ext cx="6816725" cy="2378075"/>
          </a:xfrm>
          <a:prstGeom prst="irregularSeal1">
            <a:avLst/>
          </a:prstGeom>
          <a:gradFill rotWithShape="1">
            <a:gsLst>
              <a:gs pos="0">
                <a:srgbClr val="FE7272"/>
              </a:gs>
              <a:gs pos="100000">
                <a:srgbClr val="763535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40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Đọc mẫu lần 1</a:t>
            </a:r>
            <a:endParaRPr lang="en-US" altLang="en-US" sz="4000" b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42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6" grpId="0"/>
      <p:bldP spid="9" grpId="0" animBg="1"/>
      <p:bldP spid="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8112" y="1447799"/>
            <a:ext cx="11579087" cy="1219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4400" dirty="0" err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Đoạn</a:t>
            </a: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1 :</a:t>
            </a:r>
            <a:r>
              <a:rPr lang="en-US" sz="44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B0F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Về</a:t>
            </a:r>
            <a:r>
              <a:rPr lang="en-US" sz="4400" dirty="0">
                <a:solidFill>
                  <a:srgbClr val="00B0F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B0F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cách</a:t>
            </a:r>
            <a:r>
              <a:rPr lang="en-US" sz="4400" dirty="0">
                <a:solidFill>
                  <a:srgbClr val="00B0F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B0F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xử</a:t>
            </a:r>
            <a:r>
              <a:rPr lang="en-US" sz="4400" dirty="0">
                <a:solidFill>
                  <a:srgbClr val="00B0F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B0F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phạt</a:t>
            </a:r>
            <a:r>
              <a:rPr lang="en-US" sz="4400" dirty="0">
                <a:solidFill>
                  <a:srgbClr val="00B0F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.</a:t>
            </a:r>
          </a:p>
          <a:p>
            <a:pPr marL="285750" indent="-285750"/>
            <a:r>
              <a:rPr lang="vi-VN" alt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</a:t>
            </a:r>
            <a:r>
              <a:rPr lang="en-US" alt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ừ :</a:t>
            </a:r>
            <a:r>
              <a:rPr lang="en-US" alt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Chuyện</a:t>
            </a:r>
            <a:r>
              <a:rPr lang="en-US" alt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nhỏ</a:t>
            </a:r>
            <a:r>
              <a:rPr lang="en-US" alt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thì</a:t>
            </a:r>
            <a:r>
              <a:rPr lang="en-US" alt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xử</a:t>
            </a:r>
            <a:r>
              <a:rPr lang="en-US" alt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nhẹ</a:t>
            </a:r>
            <a:r>
              <a:rPr lang="en-US" alt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… </a:t>
            </a:r>
            <a:r>
              <a:rPr lang="en-US" alt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phải</a:t>
            </a:r>
            <a:r>
              <a:rPr lang="en-US" alt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chịu</a:t>
            </a:r>
            <a:r>
              <a:rPr lang="en-US" alt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chết</a:t>
            </a:r>
            <a:r>
              <a:rPr lang="en-US" alt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en-US" sz="4400" dirty="0"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6456" y="3162896"/>
            <a:ext cx="11579087" cy="1143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4400" dirty="0" err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Đoạn</a:t>
            </a: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2 :</a:t>
            </a:r>
            <a:r>
              <a:rPr lang="en-US" sz="44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B0F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Về</a:t>
            </a:r>
            <a:r>
              <a:rPr lang="en-US" sz="4400" dirty="0">
                <a:solidFill>
                  <a:srgbClr val="00B0F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tang </a:t>
            </a:r>
            <a:r>
              <a:rPr lang="en-US" sz="4400" dirty="0" err="1">
                <a:solidFill>
                  <a:srgbClr val="00B0F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chứng</a:t>
            </a:r>
            <a:r>
              <a:rPr lang="en-US" sz="4400" dirty="0">
                <a:solidFill>
                  <a:srgbClr val="00B0F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B0F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và</a:t>
            </a:r>
            <a:r>
              <a:rPr lang="en-US" sz="4400" dirty="0">
                <a:solidFill>
                  <a:srgbClr val="00B0F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B0F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nhân</a:t>
            </a:r>
            <a:r>
              <a:rPr lang="en-US" sz="4400" dirty="0">
                <a:solidFill>
                  <a:srgbClr val="00B0F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B0F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chứng</a:t>
            </a:r>
            <a:r>
              <a:rPr lang="en-US" sz="4400" dirty="0">
                <a:solidFill>
                  <a:srgbClr val="00B0F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.</a:t>
            </a:r>
          </a:p>
          <a:p>
            <a:pPr marL="285750" indent="-285750"/>
            <a:r>
              <a:rPr lang="vi-VN" alt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</a:t>
            </a:r>
            <a:r>
              <a:rPr lang="en-US" alt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ừ : </a:t>
            </a:r>
            <a:r>
              <a:rPr lang="en-US" alt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Phải</a:t>
            </a:r>
            <a:r>
              <a:rPr lang="en-US" alt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nhìn</a:t>
            </a:r>
            <a:r>
              <a:rPr lang="en-US" alt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tận</a:t>
            </a:r>
            <a:r>
              <a:rPr lang="en-US" alt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mặt</a:t>
            </a:r>
            <a:r>
              <a:rPr lang="en-US" alt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… </a:t>
            </a:r>
            <a:r>
              <a:rPr lang="en-US" alt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mới</a:t>
            </a:r>
            <a:r>
              <a:rPr lang="en-US" alt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chắc</a:t>
            </a:r>
            <a:r>
              <a:rPr lang="en-US" alt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chắn</a:t>
            </a:r>
            <a:r>
              <a:rPr lang="en-US" alt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en-US" sz="4400" dirty="0"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6456" y="4729981"/>
            <a:ext cx="11579087" cy="153516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4400" dirty="0" err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Đoạn</a:t>
            </a:r>
            <a:r>
              <a:rPr lang="en-US" sz="4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3 :</a:t>
            </a:r>
            <a:r>
              <a:rPr lang="en-US" sz="44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B0F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Về</a:t>
            </a:r>
            <a:r>
              <a:rPr lang="en-US" sz="4400" dirty="0">
                <a:solidFill>
                  <a:srgbClr val="00B0F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B0F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các</a:t>
            </a:r>
            <a:r>
              <a:rPr lang="en-US" sz="4400" dirty="0">
                <a:solidFill>
                  <a:srgbClr val="00B0F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B0F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tội</a:t>
            </a:r>
            <a:r>
              <a:rPr lang="en-US" sz="4400" dirty="0">
                <a:solidFill>
                  <a:srgbClr val="00B0F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. </a:t>
            </a:r>
          </a:p>
          <a:p>
            <a:pPr marL="457200" indent="-457200"/>
            <a:r>
              <a:rPr lang="vi-VN" alt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</a:t>
            </a:r>
            <a:r>
              <a:rPr lang="en-US" alt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ừ :</a:t>
            </a:r>
            <a:r>
              <a:rPr lang="en-US" alt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Tội</a:t>
            </a:r>
            <a:r>
              <a:rPr lang="en-US" alt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không</a:t>
            </a:r>
            <a:r>
              <a:rPr lang="en-US" alt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hỏi</a:t>
            </a:r>
            <a:r>
              <a:rPr lang="en-US" alt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mẹ</a:t>
            </a:r>
            <a:r>
              <a:rPr lang="en-US" alt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cha … </a:t>
            </a:r>
            <a:r>
              <a:rPr lang="en-US" alt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diều</a:t>
            </a:r>
            <a:r>
              <a:rPr lang="en-US" alt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tha</a:t>
            </a:r>
            <a:r>
              <a:rPr lang="en-US" alt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quạ</a:t>
            </a:r>
            <a:r>
              <a:rPr lang="en-US" alt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mổ</a:t>
            </a:r>
            <a:r>
              <a:rPr lang="en-US" alt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33E686-68D6-71BE-4CD9-DD3DEE5CBE02}"/>
              </a:ext>
            </a:extLst>
          </p:cNvPr>
          <p:cNvSpPr txBox="1"/>
          <p:nvPr/>
        </p:nvSpPr>
        <p:spPr>
          <a:xfrm>
            <a:off x="1541904" y="254273"/>
            <a:ext cx="91081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này</a:t>
            </a:r>
            <a:r>
              <a:rPr lang="en-US" sz="44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chia </a:t>
            </a:r>
            <a:r>
              <a:rPr lang="en-US" sz="4400" b="1" dirty="0" err="1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làm</a:t>
            </a:r>
            <a:r>
              <a:rPr lang="en-US" sz="44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mấy</a:t>
            </a:r>
            <a:r>
              <a:rPr lang="en-US" sz="44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đoạn</a:t>
            </a:r>
            <a:r>
              <a:rPr lang="en-US" sz="44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?</a:t>
            </a:r>
            <a:endParaRPr lang="vi-VN" sz="4400" b="1" dirty="0">
              <a:solidFill>
                <a:srgbClr val="00B0F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4BD6FD-239F-1564-0FC6-4ECDD94B6126}"/>
              </a:ext>
            </a:extLst>
          </p:cNvPr>
          <p:cNvSpPr txBox="1"/>
          <p:nvPr/>
        </p:nvSpPr>
        <p:spPr>
          <a:xfrm>
            <a:off x="1721512" y="315828"/>
            <a:ext cx="8748972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 err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chia </a:t>
            </a:r>
            <a:r>
              <a:rPr lang="en-US" sz="4000" b="1" dirty="0" err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làm</a:t>
            </a:r>
            <a:r>
              <a:rPr lang="en-US" sz="40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3 </a:t>
            </a:r>
            <a:r>
              <a:rPr lang="en-US" sz="4000" b="1" dirty="0" err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đoạn</a:t>
            </a:r>
            <a:r>
              <a:rPr lang="en-US" sz="40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:</a:t>
            </a:r>
            <a:endParaRPr lang="vi-VN" sz="40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5058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Kết quả hình ảnh cho hoa vector">
            <a:extLst>
              <a:ext uri="{FF2B5EF4-FFF2-40B4-BE49-F238E27FC236}">
                <a16:creationId xmlns:a16="http://schemas.microsoft.com/office/drawing/2014/main" id="{A51C984D-0488-7C9A-9DCA-932A869EB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44"/>
          <a:stretch>
            <a:fillRect/>
          </a:stretch>
        </p:blipFill>
        <p:spPr bwMode="auto">
          <a:xfrm>
            <a:off x="4487863" y="1511300"/>
            <a:ext cx="769143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3D29954-16C4-1D92-4DA3-9A3FB592118F}"/>
              </a:ext>
            </a:extLst>
          </p:cNvPr>
          <p:cNvSpPr/>
          <p:nvPr/>
        </p:nvSpPr>
        <p:spPr>
          <a:xfrm>
            <a:off x="5710541" y="1961641"/>
            <a:ext cx="5262467" cy="76944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4400" b="1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ĐỌC NỐI ĐOẠN LẦN </a:t>
            </a:r>
            <a:r>
              <a:rPr lang="en-US" sz="4400" b="1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</a:t>
            </a:r>
            <a:endParaRPr lang="en-US" sz="4400" b="1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</p:txBody>
      </p:sp>
      <p:pic>
        <p:nvPicPr>
          <p:cNvPr id="11268" name="Picture 4" descr="Kết quả hình ảnh cho animal read gif">
            <a:extLst>
              <a:ext uri="{FF2B5EF4-FFF2-40B4-BE49-F238E27FC236}">
                <a16:creationId xmlns:a16="http://schemas.microsoft.com/office/drawing/2014/main" id="{85BB7119-9D8F-E301-3A50-E23038CF657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343" y="304800"/>
            <a:ext cx="4267200" cy="28156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0" name="Picture 6" descr="Kết quả hình ảnh cho animal read gif">
            <a:extLst>
              <a:ext uri="{FF2B5EF4-FFF2-40B4-BE49-F238E27FC236}">
                <a16:creationId xmlns:a16="http://schemas.microsoft.com/office/drawing/2014/main" id="{14B02134-A858-7E5E-24E7-2529971C64F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700000">
            <a:off x="369722" y="3145788"/>
            <a:ext cx="4733275" cy="33775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4989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FED90D4-62BD-5BA0-3FF9-8579B2F9A396}"/>
              </a:ext>
            </a:extLst>
          </p:cNvPr>
          <p:cNvSpPr/>
          <p:nvPr/>
        </p:nvSpPr>
        <p:spPr>
          <a:xfrm>
            <a:off x="3495195" y="228600"/>
            <a:ext cx="5201617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4400" b="1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LUYỆN ĐỌC TỪ KHÓ 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FFF079B-8D94-D46E-C4A6-20788C5B0435}"/>
              </a:ext>
            </a:extLst>
          </p:cNvPr>
          <p:cNvSpPr txBox="1">
            <a:spLocks/>
          </p:cNvSpPr>
          <p:nvPr/>
        </p:nvSpPr>
        <p:spPr>
          <a:xfrm>
            <a:off x="1524000" y="1443590"/>
            <a:ext cx="3430588" cy="458042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48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Vòng</a:t>
            </a:r>
            <a:r>
              <a:rPr lang="en-US" sz="48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u="sng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tr</a:t>
            </a:r>
            <a:r>
              <a:rPr lang="en-US" sz="48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òn</a:t>
            </a:r>
            <a:endParaRPr lang="en-US" sz="4800" dirty="0"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  <a:p>
            <a:pPr marL="285750" indent="-285750"/>
            <a:r>
              <a:rPr lang="en-US" sz="48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Kh</a:t>
            </a:r>
            <a:r>
              <a:rPr lang="en-US" sz="4800" u="sng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ắc</a:t>
            </a:r>
            <a:r>
              <a:rPr lang="en-US" sz="48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u="sng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d</a:t>
            </a:r>
            <a:r>
              <a:rPr lang="en-US" sz="48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ấu</a:t>
            </a:r>
            <a:endParaRPr lang="en-US" sz="4800" dirty="0"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  <a:p>
            <a:pPr marL="285750" indent="-285750"/>
            <a:r>
              <a:rPr lang="en-US" sz="48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Cây</a:t>
            </a:r>
            <a:r>
              <a:rPr lang="en-US" sz="48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u="sng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r</a:t>
            </a:r>
            <a:r>
              <a:rPr lang="en-US" sz="48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ừng</a:t>
            </a:r>
            <a:endParaRPr lang="en-US" sz="4800" dirty="0"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  <a:p>
            <a:pPr marL="285750" indent="-285750"/>
            <a:r>
              <a:rPr lang="en-US" sz="48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Ch</a:t>
            </a:r>
            <a:r>
              <a:rPr lang="en-US" sz="4800" u="sng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ắc</a:t>
            </a:r>
            <a:r>
              <a:rPr lang="en-US" sz="48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ch</a:t>
            </a:r>
            <a:r>
              <a:rPr lang="en-US" sz="4800" u="sng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ắn</a:t>
            </a:r>
            <a:endParaRPr lang="en-US" sz="4800" dirty="0"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  <a:p>
            <a:pPr marL="285750" indent="-285750"/>
            <a:r>
              <a:rPr lang="en-US" sz="48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Kh</a:t>
            </a:r>
            <a:r>
              <a:rPr lang="en-US" sz="4800" u="sng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oanh</a:t>
            </a:r>
            <a:r>
              <a:rPr lang="en-US" sz="48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</a:p>
          <a:p>
            <a:pPr marL="0" indent="0">
              <a:buFont typeface="Arial" pitchFamily="34" charset="0"/>
              <a:buNone/>
            </a:pPr>
            <a:endParaRPr lang="vi-VN" sz="4800" dirty="0"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61D3744B-8DFF-3D54-B950-DE694E16D165}"/>
              </a:ext>
            </a:extLst>
          </p:cNvPr>
          <p:cNvSpPr txBox="1">
            <a:spLocks/>
          </p:cNvSpPr>
          <p:nvPr/>
        </p:nvSpPr>
        <p:spPr>
          <a:xfrm>
            <a:off x="6400800" y="1443590"/>
            <a:ext cx="3657600" cy="404281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Gùi</a:t>
            </a:r>
            <a:endParaRPr lang="en-US" sz="4800" dirty="0"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  <a:p>
            <a:r>
              <a:rPr lang="en-US" sz="48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Cây</a:t>
            </a:r>
            <a:r>
              <a:rPr lang="en-US" sz="48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sung</a:t>
            </a:r>
          </a:p>
          <a:p>
            <a:r>
              <a:rPr lang="en-US" sz="48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Song, co</a:t>
            </a:r>
          </a:p>
          <a:p>
            <a:r>
              <a:rPr lang="en-US" sz="48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Luật</a:t>
            </a:r>
            <a:r>
              <a:rPr lang="en-US" sz="48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tục</a:t>
            </a:r>
            <a:endParaRPr lang="en-US" sz="4800" dirty="0"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800" dirty="0"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3822</TotalTime>
  <Words>1121</Words>
  <Application>Microsoft Office PowerPoint</Application>
  <PresentationFormat>Widescreen</PresentationFormat>
  <Paragraphs>110</Paragraphs>
  <Slides>31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Cambria Math</vt:lpstr>
      <vt:lpstr>Times New Roman</vt:lpstr>
      <vt:lpstr>Wingdings</vt:lpstr>
      <vt:lpstr>Office Theme</vt:lpstr>
      <vt:lpstr>TRƯỜNG TIỂU HỌC NGỌC THỤY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ADMIN</cp:lastModifiedBy>
  <cp:revision>89</cp:revision>
  <dcterms:created xsi:type="dcterms:W3CDTF">2016-02-22T00:56:09Z</dcterms:created>
  <dcterms:modified xsi:type="dcterms:W3CDTF">2023-03-06T14:49:44Z</dcterms:modified>
</cp:coreProperties>
</file>