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96" r:id="rId4"/>
    <p:sldId id="311" r:id="rId5"/>
    <p:sldId id="297" r:id="rId6"/>
    <p:sldId id="312" r:id="rId7"/>
    <p:sldId id="313" r:id="rId8"/>
    <p:sldId id="314" r:id="rId9"/>
    <p:sldId id="298" r:id="rId10"/>
    <p:sldId id="303" r:id="rId11"/>
    <p:sldId id="304" r:id="rId12"/>
    <p:sldId id="305" r:id="rId13"/>
    <p:sldId id="306" r:id="rId14"/>
    <p:sldId id="269" r:id="rId15"/>
    <p:sldId id="310" r:id="rId16"/>
    <p:sldId id="307" r:id="rId17"/>
    <p:sldId id="315" r:id="rId18"/>
    <p:sldId id="316"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2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7AB30-01D2-4DCF-A8FE-07D86B7903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6B50F6-60B9-4246-AFFB-CA24546FC2A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C597943-2E3D-4243-AF39-7E9E4AC4D081}"/>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5" name="Footer Placeholder 4">
            <a:extLst>
              <a:ext uri="{FF2B5EF4-FFF2-40B4-BE49-F238E27FC236}">
                <a16:creationId xmlns:a16="http://schemas.microsoft.com/office/drawing/2014/main" xmlns="" id="{9EEA0737-D3C0-4343-89EC-DCDFD3CE3B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85781EC-853A-4B66-86DA-37A9146287ED}"/>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7144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07958-8382-42EC-BDA4-2C70A1E3D5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F3A6F92-79A7-4EE7-AAC1-C42A399A0DC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A0F738-F602-4033-8FB5-CC4011307585}"/>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5" name="Footer Placeholder 4">
            <a:extLst>
              <a:ext uri="{FF2B5EF4-FFF2-40B4-BE49-F238E27FC236}">
                <a16:creationId xmlns:a16="http://schemas.microsoft.com/office/drawing/2014/main" xmlns="" id="{7A9FF86A-90F1-42C1-B5C1-125A6AB8D6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1BD4D6C-E18F-4854-AD5A-D697C9A78BD5}"/>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142662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20453D2-38AB-437D-BDEF-2BF6794F8AF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7E9B5C1-CB62-400E-A246-5922BCAB5B9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F3C26F-C18D-4F9D-A196-A23603AED5C3}"/>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5" name="Footer Placeholder 4">
            <a:extLst>
              <a:ext uri="{FF2B5EF4-FFF2-40B4-BE49-F238E27FC236}">
                <a16:creationId xmlns:a16="http://schemas.microsoft.com/office/drawing/2014/main" xmlns="" id="{0DFE7142-B9C7-42B7-B379-08819224E8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FFFE077-DAC4-430A-AC1B-33CD75F9960D}"/>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149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77128-1AC3-40CE-8EBD-87B4C13BEF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A72CBC7-2CE9-433D-A05C-B7CE94611B3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813BE2-79FA-4D1A-8982-E3ED711FE588}"/>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5" name="Footer Placeholder 4">
            <a:extLst>
              <a:ext uri="{FF2B5EF4-FFF2-40B4-BE49-F238E27FC236}">
                <a16:creationId xmlns:a16="http://schemas.microsoft.com/office/drawing/2014/main" xmlns="" id="{83902B0E-E1EC-4959-A817-B487B2D37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50C1817-32E6-4184-B6BB-E2BE0C539A33}"/>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318848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B35AA-E442-492D-A909-33A92A210FB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CE52A4E-CE13-4F2C-A9A8-6BC4280CB0B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97729B6-9D01-48F7-A4C5-1C26C51868D6}"/>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5" name="Footer Placeholder 4">
            <a:extLst>
              <a:ext uri="{FF2B5EF4-FFF2-40B4-BE49-F238E27FC236}">
                <a16:creationId xmlns:a16="http://schemas.microsoft.com/office/drawing/2014/main" xmlns="" id="{D1B00FD5-4DCA-49EF-8D18-492DE319D4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1FA2769-E9F2-474F-AF2C-A1056B43D3D1}"/>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400703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52D0AA-9DE5-46FD-A1D6-BBEFAB49C0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E73D29-EF8D-4A45-9000-67F50DC9D36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74D1583-8751-4D16-BBDE-5A148037590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894DA70-5D94-4F00-BF35-6F0C01C76927}"/>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6" name="Footer Placeholder 5">
            <a:extLst>
              <a:ext uri="{FF2B5EF4-FFF2-40B4-BE49-F238E27FC236}">
                <a16:creationId xmlns:a16="http://schemas.microsoft.com/office/drawing/2014/main" xmlns="" id="{2A036578-2472-44B3-B18B-6D58A50189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784B0FA-3B7E-49DD-99BE-5C78FF1D1041}"/>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60389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10980-1464-4AE2-90A7-38B3BF16083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B1D4E0E-79DD-44D8-9094-B33D429DDC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34452C4-B6AC-4248-8EE3-3354214FEF6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488B2C4-171A-4E16-B5E4-98CD94BE58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65995C-B8BD-4098-94DE-D9822A43357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82D12B3-BE9D-4892-937E-5DBDCC479E68}"/>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8" name="Footer Placeholder 7">
            <a:extLst>
              <a:ext uri="{FF2B5EF4-FFF2-40B4-BE49-F238E27FC236}">
                <a16:creationId xmlns:a16="http://schemas.microsoft.com/office/drawing/2014/main" xmlns="" id="{A9D1E4F5-B676-4473-8BF6-8D1694BC83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7BB1E7DF-EA18-4CA0-9AF4-C631A6B9D394}"/>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64314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89B5F-3BA6-4F69-A303-EAD0201838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EE6725-B872-42E8-BD7E-472E1961FA44}"/>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4" name="Footer Placeholder 3">
            <a:extLst>
              <a:ext uri="{FF2B5EF4-FFF2-40B4-BE49-F238E27FC236}">
                <a16:creationId xmlns:a16="http://schemas.microsoft.com/office/drawing/2014/main" xmlns="" id="{2683D10A-C033-4D7A-8D9B-AF816EC3BA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46055B24-44EE-4841-BD54-73544A597F86}"/>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89712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DDCB324-F7EC-4A4A-8096-2234F2E3AFF0}"/>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3" name="Footer Placeholder 2">
            <a:extLst>
              <a:ext uri="{FF2B5EF4-FFF2-40B4-BE49-F238E27FC236}">
                <a16:creationId xmlns:a16="http://schemas.microsoft.com/office/drawing/2014/main" xmlns="" id="{E5104C3D-81AF-45B2-815B-51B4365260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2F41262A-0001-432E-AB15-4CAE5DE91424}"/>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3978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B581C-548E-4913-82B7-E0CFD047263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D2A36C6-F694-4403-A2BD-EAE2F785A88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CD2274A-15AD-4B0D-920A-B83A88B2739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3249AD-3A12-4226-8F03-04A26E4BE6D6}"/>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6" name="Footer Placeholder 5">
            <a:extLst>
              <a:ext uri="{FF2B5EF4-FFF2-40B4-BE49-F238E27FC236}">
                <a16:creationId xmlns:a16="http://schemas.microsoft.com/office/drawing/2014/main" xmlns="" id="{4642FD09-62A2-422C-B38B-5E9F27E32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4ED03E4-7280-4553-A80F-A43D6E3077DE}"/>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28229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29958-3E80-453A-B1F0-1400CF7B24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512B79E-CDD8-4F37-8426-1C4B22D3C3B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FA6FD6E-2F9E-477C-9766-DC3EC2ADAA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2DCCE2-B7FA-4FBC-98F9-83FC1C3276E7}"/>
              </a:ext>
            </a:extLst>
          </p:cNvPr>
          <p:cNvSpPr>
            <a:spLocks noGrp="1"/>
          </p:cNvSpPr>
          <p:nvPr>
            <p:ph type="dt" sz="half" idx="10"/>
          </p:nvPr>
        </p:nvSpPr>
        <p:spPr>
          <a:xfrm>
            <a:off x="838200" y="6356350"/>
            <a:ext cx="2743200" cy="365125"/>
          </a:xfrm>
          <a:prstGeom prst="rect">
            <a:avLst/>
          </a:prstGeom>
        </p:spPr>
        <p:txBody>
          <a:bodyPr/>
          <a:lstStyle/>
          <a:p>
            <a:fld id="{2A143070-BE64-480D-A14C-7BB977767242}" type="datetimeFigureOut">
              <a:rPr lang="en-US" smtClean="0"/>
              <a:t>3/20/2023</a:t>
            </a:fld>
            <a:endParaRPr lang="en-US"/>
          </a:p>
        </p:txBody>
      </p:sp>
      <p:sp>
        <p:nvSpPr>
          <p:cNvPr id="6" name="Footer Placeholder 5">
            <a:extLst>
              <a:ext uri="{FF2B5EF4-FFF2-40B4-BE49-F238E27FC236}">
                <a16:creationId xmlns:a16="http://schemas.microsoft.com/office/drawing/2014/main" xmlns="" id="{502B98D6-34CA-4A2F-A3C8-30FA18B851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B061605-B6E8-4CBE-AF5D-709009FC541E}"/>
              </a:ext>
            </a:extLst>
          </p:cNvPr>
          <p:cNvSpPr>
            <a:spLocks noGrp="1"/>
          </p:cNvSpPr>
          <p:nvPr>
            <p:ph type="sldNum" sz="quarter" idx="12"/>
          </p:nvPr>
        </p:nvSpPr>
        <p:spPr>
          <a:xfrm>
            <a:off x="8610600" y="6356350"/>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394067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B38F3D0E-B885-49E0-A009-99D9FC346C36}"/>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1"/>
            <a:ext cx="12192000" cy="68389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xmlns="" id="{842DA862-2A2A-449F-B3DA-EA903A78812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771649" y="257174"/>
            <a:ext cx="1323974" cy="1323974"/>
          </a:xfrm>
          <a:prstGeom prst="rect">
            <a:avLst/>
          </a:prstGeom>
        </p:spPr>
      </p:pic>
    </p:spTree>
    <p:extLst>
      <p:ext uri="{BB962C8B-B14F-4D97-AF65-F5344CB8AC3E}">
        <p14:creationId xmlns:p14="http://schemas.microsoft.com/office/powerpoint/2010/main" val="2029902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162050" y="807064"/>
            <a:ext cx="9867899" cy="5346086"/>
          </a:xfrm>
          <a:prstGeom prst="roundRect">
            <a:avLst/>
          </a:prstGeom>
          <a:solidFill>
            <a:srgbClr val="FFFFFF">
              <a:alpha val="96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B3EF1E69-6601-2B02-5257-1427DC8A43ED}"/>
              </a:ext>
            </a:extLst>
          </p:cNvPr>
          <p:cNvSpPr txBox="1"/>
          <p:nvPr/>
        </p:nvSpPr>
        <p:spPr>
          <a:xfrm>
            <a:off x="1734586" y="895964"/>
            <a:ext cx="87228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UTM Edwardian" panose="02040603050506020204" pitchFamily="18" charset="0"/>
                <a:ea typeface="+mn-ea"/>
                <a:cs typeface="+mn-cs"/>
              </a:rPr>
              <a:t>Thứ</a:t>
            </a:r>
            <a:r>
              <a:rPr kumimoji="0" lang="en-US" sz="4800" b="1" i="0" u="none" strike="noStrike" kern="1200" cap="none" spc="0" normalizeH="0" baseline="0" noProof="0" dirty="0">
                <a:ln>
                  <a:noFill/>
                </a:ln>
                <a:solidFill>
                  <a:prstClr val="black"/>
                </a:solidFill>
                <a:effectLst/>
                <a:uLnTx/>
                <a:uFillTx/>
                <a:latin typeface="UTM Edwardian" panose="02040603050506020204" pitchFamily="18" charset="0"/>
                <a:ea typeface="+mn-ea"/>
                <a:cs typeface="+mn-cs"/>
              </a:rPr>
              <a:t> … </a:t>
            </a:r>
            <a:r>
              <a:rPr kumimoji="0" lang="en-US" sz="4800" b="1" i="0" u="none" strike="noStrike" kern="1200" cap="none" spc="0" normalizeH="0" baseline="0" noProof="0" dirty="0" err="1">
                <a:ln>
                  <a:noFill/>
                </a:ln>
                <a:solidFill>
                  <a:prstClr val="black"/>
                </a:solidFill>
                <a:effectLst/>
                <a:uLnTx/>
                <a:uFillTx/>
                <a:latin typeface="UTM Edwardian" panose="02040603050506020204" pitchFamily="18" charset="0"/>
                <a:ea typeface="+mn-ea"/>
                <a:cs typeface="+mn-cs"/>
              </a:rPr>
              <a:t>ngày</a:t>
            </a:r>
            <a:r>
              <a:rPr kumimoji="0" lang="en-US" sz="4800" b="1" i="0" u="none" strike="noStrike" kern="1200" cap="none" spc="0" normalizeH="0" baseline="0" noProof="0" dirty="0">
                <a:ln>
                  <a:noFill/>
                </a:ln>
                <a:solidFill>
                  <a:prstClr val="black"/>
                </a:solidFill>
                <a:effectLst/>
                <a:uLnTx/>
                <a:uFillTx/>
                <a:latin typeface="UTM Edwardian" panose="02040603050506020204" pitchFamily="18" charset="0"/>
                <a:ea typeface="+mn-ea"/>
                <a:cs typeface="+mn-cs"/>
              </a:rPr>
              <a:t> … </a:t>
            </a:r>
            <a:r>
              <a:rPr kumimoji="0" lang="en-US" sz="4800" b="1" i="0" u="none" strike="noStrike" kern="1200" cap="none" spc="0" normalizeH="0" baseline="0" noProof="0" dirty="0" err="1">
                <a:ln>
                  <a:noFill/>
                </a:ln>
                <a:solidFill>
                  <a:prstClr val="black"/>
                </a:solidFill>
                <a:effectLst/>
                <a:uLnTx/>
                <a:uFillTx/>
                <a:latin typeface="UTM Edwardian" panose="02040603050506020204" pitchFamily="18" charset="0"/>
                <a:ea typeface="+mn-ea"/>
                <a:cs typeface="+mn-cs"/>
              </a:rPr>
              <a:t>tháng</a:t>
            </a:r>
            <a:r>
              <a:rPr kumimoji="0" lang="en-US" sz="4800" b="1" i="0" u="none" strike="noStrike" kern="1200" cap="none" spc="0" normalizeH="0" baseline="0" noProof="0" dirty="0">
                <a:ln>
                  <a:noFill/>
                </a:ln>
                <a:solidFill>
                  <a:prstClr val="black"/>
                </a:solidFill>
                <a:effectLst/>
                <a:uLnTx/>
                <a:uFillTx/>
                <a:latin typeface="UTM Edwardian" panose="02040603050506020204" pitchFamily="18" charset="0"/>
                <a:ea typeface="+mn-ea"/>
                <a:cs typeface="+mn-cs"/>
              </a:rPr>
              <a:t> … </a:t>
            </a:r>
            <a:r>
              <a:rPr kumimoji="0" lang="en-US" sz="4800" b="1" i="0" u="none" strike="noStrike" kern="1200" cap="none" spc="0" normalizeH="0" baseline="0" noProof="0" dirty="0" err="1">
                <a:ln>
                  <a:noFill/>
                </a:ln>
                <a:solidFill>
                  <a:prstClr val="black"/>
                </a:solidFill>
                <a:effectLst/>
                <a:uLnTx/>
                <a:uFillTx/>
                <a:latin typeface="UTM Edwardian" panose="02040603050506020204" pitchFamily="18" charset="0"/>
                <a:ea typeface="+mn-ea"/>
                <a:cs typeface="+mn-cs"/>
              </a:rPr>
              <a:t>năm</a:t>
            </a:r>
            <a:r>
              <a:rPr kumimoji="0" lang="en-US" sz="4800" b="1" i="0" u="none" strike="noStrike" kern="1200" cap="none" spc="0" normalizeH="0" baseline="0" noProof="0" dirty="0">
                <a:ln>
                  <a:noFill/>
                </a:ln>
                <a:solidFill>
                  <a:prstClr val="black"/>
                </a:solidFill>
                <a:effectLst/>
                <a:uLnTx/>
                <a:uFillTx/>
                <a:latin typeface="UTM Edwardian" panose="02040603050506020204" pitchFamily="18" charset="0"/>
                <a:ea typeface="+mn-ea"/>
                <a:cs typeface="+mn-cs"/>
              </a:rPr>
              <a:t> …</a:t>
            </a:r>
          </a:p>
        </p:txBody>
      </p:sp>
      <p:pic>
        <p:nvPicPr>
          <p:cNvPr id="4" name="Picture 3">
            <a:extLst>
              <a:ext uri="{FF2B5EF4-FFF2-40B4-BE49-F238E27FC236}">
                <a16:creationId xmlns:a16="http://schemas.microsoft.com/office/drawing/2014/main" xmlns="" id="{96273023-CA36-40FF-B04D-4F76575EB3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0428" y="1962674"/>
            <a:ext cx="9156986" cy="835224"/>
          </a:xfrm>
          <a:prstGeom prst="rect">
            <a:avLst/>
          </a:prstGeom>
        </p:spPr>
      </p:pic>
      <p:pic>
        <p:nvPicPr>
          <p:cNvPr id="6" name="Picture 5">
            <a:extLst>
              <a:ext uri="{FF2B5EF4-FFF2-40B4-BE49-F238E27FC236}">
                <a16:creationId xmlns:a16="http://schemas.microsoft.com/office/drawing/2014/main" xmlns="" id="{99DB74A9-CEBD-48D4-B29B-50FE1E5FE0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1198" y="3201888"/>
            <a:ext cx="8248603" cy="835224"/>
          </a:xfrm>
          <a:prstGeom prst="rect">
            <a:avLst/>
          </a:prstGeom>
        </p:spPr>
      </p:pic>
    </p:spTree>
    <p:extLst>
      <p:ext uri="{BB962C8B-B14F-4D97-AF65-F5344CB8AC3E}">
        <p14:creationId xmlns:p14="http://schemas.microsoft.com/office/powerpoint/2010/main" val="39485936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plus(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238836" y="427525"/>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B222613B-44B1-440B-8769-1E526C934F7A}"/>
              </a:ext>
            </a:extLst>
          </p:cNvPr>
          <p:cNvSpPr/>
          <p:nvPr/>
        </p:nvSpPr>
        <p:spPr>
          <a:xfrm>
            <a:off x="6978584" y="964280"/>
            <a:ext cx="4632203" cy="507457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4BBDDDC3-93BA-4FAB-A384-15E54B787DD2}"/>
              </a:ext>
            </a:extLst>
          </p:cNvPr>
          <p:cNvSpPr txBox="1"/>
          <p:nvPr/>
        </p:nvSpPr>
        <p:spPr>
          <a:xfrm>
            <a:off x="7179873" y="1239407"/>
            <a:ext cx="4229623" cy="4524315"/>
          </a:xfrm>
          <a:prstGeom prst="rect">
            <a:avLst/>
          </a:prstGeom>
          <a:noFill/>
        </p:spPr>
        <p:txBody>
          <a:bodyPr wrap="square">
            <a:spAutoFit/>
          </a:bodyPr>
          <a:lstStyle/>
          <a:p>
            <a:pPr lvl="0" algn="just"/>
            <a:r>
              <a:rPr lang="vi-VN" sz="2400" b="1" dirty="0">
                <a:solidFill>
                  <a:prstClr val="black"/>
                </a:solidFill>
                <a:latin typeface="Calibri" panose="020F0502020204030204" pitchFamily="34" charset="0"/>
                <a:cs typeface="Calibri" panose="020F0502020204030204" pitchFamily="34" charset="0"/>
              </a:rPr>
              <a:t>Một ngày nọ, ông Oan-tơ Sác-lét có việc đi ngang qua ga xe lửa, một cậu bé đến xin đánh giày, ông lắc đầu từ chối. Sau phút ngượng ngùng, cậu bé nhìn ông bằng đôi mắt ánh lên sự cầu xin:</a:t>
            </a:r>
          </a:p>
          <a:p>
            <a:pPr lvl="0" algn="just"/>
            <a:r>
              <a:rPr lang="vi-VN" sz="2400" b="1" dirty="0">
                <a:solidFill>
                  <a:prstClr val="black"/>
                </a:solidFill>
                <a:latin typeface="Calibri" panose="020F0502020204030204" pitchFamily="34" charset="0"/>
                <a:cs typeface="Calibri" panose="020F0502020204030204" pitchFamily="34" charset="0"/>
              </a:rPr>
              <a:t>- Thưa ông, cả ngày cháu chưa ăn gì, ông có thể cho cháu vay một chút tiền được không ạ? Cháu sẽ cố gắng đánh giày để trả lại tiền cho ông.</a:t>
            </a:r>
          </a:p>
        </p:txBody>
      </p:sp>
      <p:pic>
        <p:nvPicPr>
          <p:cNvPr id="5" name="Picture 4">
            <a:extLst>
              <a:ext uri="{FF2B5EF4-FFF2-40B4-BE49-F238E27FC236}">
                <a16:creationId xmlns:a16="http://schemas.microsoft.com/office/drawing/2014/main" xmlns="" id="{9E1CB83E-B00D-4141-8DEB-490D58F49175}"/>
              </a:ext>
            </a:extLst>
          </p:cNvPr>
          <p:cNvPicPr>
            <a:picLocks noChangeAspect="1"/>
          </p:cNvPicPr>
          <p:nvPr/>
        </p:nvPicPr>
        <p:blipFill>
          <a:blip r:embed="rId3"/>
          <a:stretch>
            <a:fillRect/>
          </a:stretch>
        </p:blipFill>
        <p:spPr>
          <a:xfrm>
            <a:off x="595312" y="1228725"/>
            <a:ext cx="5926600" cy="4305300"/>
          </a:xfrm>
          <a:prstGeom prst="rect">
            <a:avLst/>
          </a:prstGeom>
        </p:spPr>
      </p:pic>
    </p:spTree>
    <p:extLst>
      <p:ext uri="{BB962C8B-B14F-4D97-AF65-F5344CB8AC3E}">
        <p14:creationId xmlns:p14="http://schemas.microsoft.com/office/powerpoint/2010/main" val="1183090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238836" y="427525"/>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B222613B-44B1-440B-8769-1E526C934F7A}"/>
              </a:ext>
            </a:extLst>
          </p:cNvPr>
          <p:cNvSpPr/>
          <p:nvPr/>
        </p:nvSpPr>
        <p:spPr>
          <a:xfrm>
            <a:off x="5782490" y="964280"/>
            <a:ext cx="5828298" cy="5074570"/>
          </a:xfrm>
          <a:prstGeom prst="roundRect">
            <a:avLst>
              <a:gd name="adj" fmla="val 878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4BBDDDC3-93BA-4FAB-A384-15E54B787DD2}"/>
              </a:ext>
            </a:extLst>
          </p:cNvPr>
          <p:cNvSpPr txBox="1"/>
          <p:nvPr/>
        </p:nvSpPr>
        <p:spPr>
          <a:xfrm>
            <a:off x="5939245" y="1145203"/>
            <a:ext cx="5514788"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Nhìn cậu bé gầy gò, rách rưới, ông Oan-tơ móc túi đưa cho cậu vài đồng xu. Cậu bé cảm ơn ông rồi chạy đi như bay. Ông nghĩ chắc là trò láu cá của cậu nhóc.</a:t>
            </a:r>
          </a:p>
        </p:txBody>
      </p:sp>
      <p:pic>
        <p:nvPicPr>
          <p:cNvPr id="5" name="Picture 4">
            <a:extLst>
              <a:ext uri="{FF2B5EF4-FFF2-40B4-BE49-F238E27FC236}">
                <a16:creationId xmlns:a16="http://schemas.microsoft.com/office/drawing/2014/main" xmlns="" id="{D423DD5D-C1BF-46F1-8427-5738BC130FE6}"/>
              </a:ext>
            </a:extLst>
          </p:cNvPr>
          <p:cNvPicPr>
            <a:picLocks noChangeAspect="1"/>
          </p:cNvPicPr>
          <p:nvPr/>
        </p:nvPicPr>
        <p:blipFill>
          <a:blip r:embed="rId3"/>
          <a:stretch>
            <a:fillRect/>
          </a:stretch>
        </p:blipFill>
        <p:spPr>
          <a:xfrm>
            <a:off x="419100" y="1438275"/>
            <a:ext cx="5037472" cy="3314700"/>
          </a:xfrm>
          <a:prstGeom prst="rect">
            <a:avLst/>
          </a:prstGeom>
        </p:spPr>
      </p:pic>
    </p:spTree>
    <p:extLst>
      <p:ext uri="{BB962C8B-B14F-4D97-AF65-F5344CB8AC3E}">
        <p14:creationId xmlns:p14="http://schemas.microsoft.com/office/powerpoint/2010/main" val="170645273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238836" y="427525"/>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B222613B-44B1-440B-8769-1E526C934F7A}"/>
              </a:ext>
            </a:extLst>
          </p:cNvPr>
          <p:cNvSpPr/>
          <p:nvPr/>
        </p:nvSpPr>
        <p:spPr>
          <a:xfrm>
            <a:off x="5821031" y="1522355"/>
            <a:ext cx="6075693" cy="3960197"/>
          </a:xfrm>
          <a:prstGeom prst="roundRect">
            <a:avLst>
              <a:gd name="adj" fmla="val 878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4BBDDDC3-93BA-4FAB-A384-15E54B787DD2}"/>
              </a:ext>
            </a:extLst>
          </p:cNvPr>
          <p:cNvSpPr txBox="1"/>
          <p:nvPr/>
        </p:nvSpPr>
        <p:spPr>
          <a:xfrm>
            <a:off x="5977787" y="1703278"/>
            <a:ext cx="5766538"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Vài tuần sau, ông Oan-tơ lại có việc đi qua ga xe lửa, chợt nghe tiếng gọi. Một cậu bé chạy đến đưa ông mấy đồng xu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Cháu đã đợi ông ở đây rất lâu rồi, rốt cuộc hôm nay cũng trả được tiền cho ông.</a:t>
            </a:r>
          </a:p>
        </p:txBody>
      </p:sp>
      <p:pic>
        <p:nvPicPr>
          <p:cNvPr id="5" name="Picture 4">
            <a:extLst>
              <a:ext uri="{FF2B5EF4-FFF2-40B4-BE49-F238E27FC236}">
                <a16:creationId xmlns:a16="http://schemas.microsoft.com/office/drawing/2014/main" xmlns="" id="{25287BC3-ACC5-45A3-AD94-DC3E2962A74E}"/>
              </a:ext>
            </a:extLst>
          </p:cNvPr>
          <p:cNvPicPr>
            <a:picLocks noChangeAspect="1"/>
          </p:cNvPicPr>
          <p:nvPr/>
        </p:nvPicPr>
        <p:blipFill>
          <a:blip r:embed="rId3"/>
          <a:stretch>
            <a:fillRect/>
          </a:stretch>
        </p:blipFill>
        <p:spPr>
          <a:xfrm>
            <a:off x="457200" y="1643062"/>
            <a:ext cx="4996686" cy="3224213"/>
          </a:xfrm>
          <a:prstGeom prst="rect">
            <a:avLst/>
          </a:prstGeom>
        </p:spPr>
      </p:pic>
    </p:spTree>
    <p:extLst>
      <p:ext uri="{BB962C8B-B14F-4D97-AF65-F5344CB8AC3E}">
        <p14:creationId xmlns:p14="http://schemas.microsoft.com/office/powerpoint/2010/main" val="264636103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238836" y="427525"/>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B222613B-44B1-440B-8769-1E526C934F7A}"/>
              </a:ext>
            </a:extLst>
          </p:cNvPr>
          <p:cNvSpPr/>
          <p:nvPr/>
        </p:nvSpPr>
        <p:spPr>
          <a:xfrm>
            <a:off x="5419725" y="762001"/>
            <a:ext cx="6381750" cy="5191124"/>
          </a:xfrm>
          <a:prstGeom prst="roundRect">
            <a:avLst>
              <a:gd name="adj" fmla="val 878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4BBDDDC3-93BA-4FAB-A384-15E54B787DD2}"/>
              </a:ext>
            </a:extLst>
          </p:cNvPr>
          <p:cNvSpPr txBox="1"/>
          <p:nvPr/>
        </p:nvSpPr>
        <p:spPr>
          <a:xfrm>
            <a:off x="5448300" y="953121"/>
            <a:ext cx="6315075" cy="47089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Ông Oan-tơ cảm thấy đứa trẻ này thật đặc biệt, rất phù hợp với nhân vật trong bộ phim mới của ông. Ông trìu mến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Số tiền này ta cho cháu. Ngày mai, đến công ty điện ảnh trong thành phố, ta sẽ cho cháu một niềm vui bất ngờ.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Hôm sau, cậu bé dẫn theo một nhóm trẻ quần áo rách rưới đến công ty điện ảnh, vui vẻ nói với ông Oan-tơ: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Thưa ông, các bạn cháu đều là trẻ mồ côi lưu lạc. Các bạn ấy cũng hi vọng có được niềm vui bất ngờ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Oan-tơ không ngờ cậu bé đánh giày lương thiện đến thế. Ông quyết định chọn cậu vào vai nam chính trong kịch bản phim mới. Ông viết trong hợp đồng lí do chọn cậu bé là: "Sự lương thiện không cần qua sát hạch".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Sau này, bộ phim của ông Oan-tơ nhận được hơn 50 giải thưởng và cậu bé đánh giày trở thành diễn viên nổi tiếng.</a:t>
            </a:r>
          </a:p>
        </p:txBody>
      </p:sp>
      <p:pic>
        <p:nvPicPr>
          <p:cNvPr id="5" name="Picture 4">
            <a:extLst>
              <a:ext uri="{FF2B5EF4-FFF2-40B4-BE49-F238E27FC236}">
                <a16:creationId xmlns:a16="http://schemas.microsoft.com/office/drawing/2014/main" xmlns="" id="{8BA94AA8-6EDB-4A14-9296-850131A8C7FE}"/>
              </a:ext>
            </a:extLst>
          </p:cNvPr>
          <p:cNvPicPr>
            <a:picLocks noChangeAspect="1"/>
          </p:cNvPicPr>
          <p:nvPr/>
        </p:nvPicPr>
        <p:blipFill>
          <a:blip r:embed="rId3"/>
          <a:stretch>
            <a:fillRect/>
          </a:stretch>
        </p:blipFill>
        <p:spPr>
          <a:xfrm>
            <a:off x="409575" y="1819274"/>
            <a:ext cx="4828978" cy="2990851"/>
          </a:xfrm>
          <a:prstGeom prst="rect">
            <a:avLst/>
          </a:prstGeom>
        </p:spPr>
      </p:pic>
    </p:spTree>
    <p:extLst>
      <p:ext uri="{BB962C8B-B14F-4D97-AF65-F5344CB8AC3E}">
        <p14:creationId xmlns:p14="http://schemas.microsoft.com/office/powerpoint/2010/main" val="368284783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xmlns="" id="{293BFBB6-A8AD-CCC9-B031-D6BA993244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531" y="5858022"/>
            <a:ext cx="6362700" cy="999978"/>
          </a:xfrm>
          <a:prstGeom prst="rect">
            <a:avLst/>
          </a:prstGeom>
        </p:spPr>
      </p:pic>
      <p:pic>
        <p:nvPicPr>
          <p:cNvPr id="13" name="Picture 1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9946" r="89994">
                        <a14:foregroundMark x1="48825" y1="26578" x2="48825" y2="26578"/>
                        <a14:foregroundMark x1="41049" y1="96966" x2="41049" y2="96966"/>
                        <a14:foregroundMark x1="80410" y1="66748" x2="80410" y2="66748"/>
                        <a14:foregroundMark x1="80892" y1="92476" x2="80892" y2="92476"/>
                        <a14:foregroundMark x1="78963" y1="78883" x2="78963" y2="78883"/>
                        <a14:foregroundMark x1="80410" y1="45752" x2="80410" y2="45752"/>
                        <a14:foregroundMark x1="67089" y1="97937" x2="67089" y2="97937"/>
                        <a14:foregroundMark x1="82037" y1="80097" x2="82037" y2="80097"/>
                        <a14:backgroundMark x1="18385" y1="72573" x2="18385" y2="72573"/>
                        <a14:backgroundMark x1="18204" y1="75971" x2="18204" y2="75971"/>
                        <a14:backgroundMark x1="32731" y1="69539" x2="32731" y2="69539"/>
                      </a14:backgroundRemoval>
                    </a14:imgEffect>
                  </a14:imgLayer>
                </a14:imgProps>
              </a:ext>
              <a:ext uri="{28A0092B-C50C-407E-A947-70E740481C1C}">
                <a14:useLocalDpi xmlns:a14="http://schemas.microsoft.com/office/drawing/2010/main"/>
              </a:ext>
            </a:extLst>
          </a:blip>
          <a:srcRect/>
          <a:stretch/>
        </p:blipFill>
        <p:spPr>
          <a:xfrm>
            <a:off x="204840" y="2993112"/>
            <a:ext cx="6898101" cy="3425781"/>
          </a:xfrm>
          <a:prstGeom prst="rect">
            <a:avLst/>
          </a:prstGeom>
        </p:spPr>
      </p:pic>
      <p:sp>
        <p:nvSpPr>
          <p:cNvPr id="19" name="Hình chữ nhật: Góc Tròn 1">
            <a:extLst>
              <a:ext uri="{FF2B5EF4-FFF2-40B4-BE49-F238E27FC236}">
                <a16:creationId xmlns:a16="http://schemas.microsoft.com/office/drawing/2014/main" xmlns="" id="{D634F29B-8BD2-8006-E5EF-0F7CE82EFD48}"/>
              </a:ext>
            </a:extLst>
          </p:cNvPr>
          <p:cNvSpPr/>
          <p:nvPr/>
        </p:nvSpPr>
        <p:spPr>
          <a:xfrm>
            <a:off x="5050051" y="195428"/>
            <a:ext cx="6919415" cy="3258972"/>
          </a:xfrm>
          <a:prstGeom prst="roundRect">
            <a:avLst/>
          </a:prstGeom>
          <a:solidFill>
            <a:srgbClr val="FFFFFF"/>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5427862" y="589490"/>
            <a:ext cx="6163792"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hành</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nối</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tiếp</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từng</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đoạn</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chuyện</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1" u="none" strike="noStrike" kern="1200" cap="none" spc="0" normalizeH="0" baseline="0" noProof="0" dirty="0" err="1">
                <a:ln>
                  <a:noFill/>
                </a:ln>
                <a:solidFill>
                  <a:srgbClr val="FF0000"/>
                </a:solidFill>
                <a:effectLst/>
                <a:uLnTx/>
                <a:uFillTx/>
                <a:latin typeface="Calibri" panose="020F0502020204030204"/>
                <a:ea typeface="+mn-ea"/>
                <a:cs typeface="+mn-cs"/>
              </a:rPr>
              <a:t>Cậu</a:t>
            </a:r>
            <a:r>
              <a:rPr kumimoji="0" lang="en-US" sz="4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1" u="none" strike="noStrike" kern="1200" cap="none" spc="0" normalizeH="0" baseline="0" noProof="0" dirty="0" err="1">
                <a:ln>
                  <a:noFill/>
                </a:ln>
                <a:solidFill>
                  <a:srgbClr val="FF0000"/>
                </a:solidFill>
                <a:effectLst/>
                <a:uLnTx/>
                <a:uFillTx/>
                <a:latin typeface="Calibri" panose="020F0502020204030204"/>
                <a:ea typeface="+mn-ea"/>
                <a:cs typeface="+mn-cs"/>
              </a:rPr>
              <a:t>bé</a:t>
            </a:r>
            <a:r>
              <a:rPr kumimoji="0" lang="en-US" sz="48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0" i="1" u="none" strike="noStrike" kern="1200" cap="none" spc="0" normalizeH="0" noProof="0" dirty="0" err="1">
                <a:ln>
                  <a:noFill/>
                </a:ln>
                <a:solidFill>
                  <a:srgbClr val="FF0000"/>
                </a:solidFill>
                <a:effectLst/>
                <a:uLnTx/>
                <a:uFillTx/>
                <a:latin typeface="Calibri" panose="020F0502020204030204"/>
                <a:ea typeface="+mn-ea"/>
                <a:cs typeface="+mn-cs"/>
              </a:rPr>
              <a:t>đánh</a:t>
            </a:r>
            <a:r>
              <a:rPr kumimoji="0" lang="en-US" sz="48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800" b="0" i="1" u="none" strike="noStrike" kern="1200" cap="none" spc="0" normalizeH="0" noProof="0" dirty="0" err="1">
                <a:ln>
                  <a:noFill/>
                </a:ln>
                <a:solidFill>
                  <a:srgbClr val="FF0000"/>
                </a:solidFill>
                <a:effectLst/>
                <a:uLnTx/>
                <a:uFillTx/>
                <a:latin typeface="Calibri" panose="020F0502020204030204"/>
                <a:ea typeface="+mn-ea"/>
                <a:cs typeface="+mn-cs"/>
              </a:rPr>
              <a:t>giày</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232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413256" y="812800"/>
            <a:ext cx="7061200" cy="3975100"/>
          </a:xfrm>
          <a:prstGeom prst="ellipse">
            <a:avLst/>
          </a:prstGeom>
          <a:solidFill>
            <a:schemeClr val="bg1"/>
          </a:solid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2FA07D2B-5FDA-4DED-B0AF-B792ED7467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4476" y="1553363"/>
            <a:ext cx="3603048" cy="2328874"/>
          </a:xfrm>
          <a:prstGeom prst="rect">
            <a:avLst/>
          </a:prstGeom>
        </p:spPr>
      </p:pic>
    </p:spTree>
    <p:extLst>
      <p:ext uri="{BB962C8B-B14F-4D97-AF65-F5344CB8AC3E}">
        <p14:creationId xmlns:p14="http://schemas.microsoft.com/office/powerpoint/2010/main" val="342345468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413256" y="812800"/>
            <a:ext cx="7061200" cy="3975100"/>
          </a:xfrm>
          <a:prstGeom prst="ellipse">
            <a:avLst/>
          </a:prstGeom>
          <a:solidFill>
            <a:schemeClr val="bg1"/>
          </a:solid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xmlns="" id="{DBD0C06B-2525-4C66-9C45-6185E0F5C0FD}"/>
              </a:ext>
            </a:extLst>
          </p:cNvPr>
          <p:cNvSpPr txBox="1"/>
          <p:nvPr/>
        </p:nvSpPr>
        <p:spPr>
          <a:xfrm>
            <a:off x="3807694" y="1646188"/>
            <a:ext cx="460242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ea typeface="+mn-ea"/>
                <a:cs typeface="+mn-cs"/>
              </a:rPr>
              <a:t>NÊU Ý NGHĨA CỦA CÂU CHUYỆN?</a:t>
            </a:r>
          </a:p>
        </p:txBody>
      </p:sp>
    </p:spTree>
    <p:extLst>
      <p:ext uri="{BB962C8B-B14F-4D97-AF65-F5344CB8AC3E}">
        <p14:creationId xmlns:p14="http://schemas.microsoft.com/office/powerpoint/2010/main" val="364267946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xmlns="" id="{293BFBB6-A8AD-CCC9-B031-D6BA993244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531" y="5858022"/>
            <a:ext cx="6362700" cy="999978"/>
          </a:xfrm>
          <a:prstGeom prst="rect">
            <a:avLst/>
          </a:prstGeom>
        </p:spPr>
      </p:pic>
      <p:pic>
        <p:nvPicPr>
          <p:cNvPr id="13" name="Picture 1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9946" r="89994">
                        <a14:foregroundMark x1="48825" y1="26578" x2="48825" y2="26578"/>
                        <a14:foregroundMark x1="41049" y1="96966" x2="41049" y2="96966"/>
                        <a14:foregroundMark x1="80410" y1="66748" x2="80410" y2="66748"/>
                        <a14:foregroundMark x1="80892" y1="92476" x2="80892" y2="92476"/>
                        <a14:foregroundMark x1="78963" y1="78883" x2="78963" y2="78883"/>
                        <a14:foregroundMark x1="80410" y1="45752" x2="80410" y2="45752"/>
                        <a14:foregroundMark x1="67089" y1="97937" x2="67089" y2="97937"/>
                        <a14:foregroundMark x1="82037" y1="80097" x2="82037" y2="80097"/>
                        <a14:backgroundMark x1="18385" y1="72573" x2="18385" y2="72573"/>
                        <a14:backgroundMark x1="18204" y1="75971" x2="18204" y2="75971"/>
                        <a14:backgroundMark x1="32731" y1="69539" x2="32731" y2="69539"/>
                      </a14:backgroundRemoval>
                    </a14:imgEffect>
                  </a14:imgLayer>
                </a14:imgProps>
              </a:ext>
              <a:ext uri="{28A0092B-C50C-407E-A947-70E740481C1C}">
                <a14:useLocalDpi xmlns:a14="http://schemas.microsoft.com/office/drawing/2010/main"/>
              </a:ext>
            </a:extLst>
          </a:blip>
          <a:srcRect/>
          <a:stretch/>
        </p:blipFill>
        <p:spPr>
          <a:xfrm>
            <a:off x="204840" y="2993112"/>
            <a:ext cx="6898101" cy="3425781"/>
          </a:xfrm>
          <a:prstGeom prst="rect">
            <a:avLst/>
          </a:prstGeom>
        </p:spPr>
      </p:pic>
      <p:sp>
        <p:nvSpPr>
          <p:cNvPr id="19" name="Hình chữ nhật: Góc Tròn 1">
            <a:extLst>
              <a:ext uri="{FF2B5EF4-FFF2-40B4-BE49-F238E27FC236}">
                <a16:creationId xmlns:a16="http://schemas.microsoft.com/office/drawing/2014/main" xmlns="" id="{D634F29B-8BD2-8006-E5EF-0F7CE82EFD48}"/>
              </a:ext>
            </a:extLst>
          </p:cNvPr>
          <p:cNvSpPr/>
          <p:nvPr/>
        </p:nvSpPr>
        <p:spPr>
          <a:xfrm>
            <a:off x="5050051" y="195428"/>
            <a:ext cx="6919415" cy="3258972"/>
          </a:xfrm>
          <a:prstGeom prst="roundRect">
            <a:avLst/>
          </a:prstGeom>
          <a:solidFill>
            <a:srgbClr val="FFFFFF"/>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5427862" y="589490"/>
            <a:ext cx="616379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chuyện</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Cậu</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bé</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đánh</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giày</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giúp</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chúng</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ta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hiểu</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hơn</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việc</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biết</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giữ</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lời</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hứa</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với</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khác</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941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D0E5298-8360-469C-97AB-D5D08C8E4FC6}"/>
              </a:ext>
            </a:extLst>
          </p:cNvPr>
          <p:cNvSpPr/>
          <p:nvPr/>
        </p:nvSpPr>
        <p:spPr>
          <a:xfrm>
            <a:off x="1650423" y="1524230"/>
            <a:ext cx="8510154" cy="4174058"/>
          </a:xfrm>
          <a:prstGeom prst="roundRect">
            <a:avLst>
              <a:gd name="adj" fmla="val 7819"/>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34">
            <a:extLst>
              <a:ext uri="{FF2B5EF4-FFF2-40B4-BE49-F238E27FC236}">
                <a16:creationId xmlns:a16="http://schemas.microsoft.com/office/drawing/2014/main" xmlns="" id="{3D322383-0632-4010-BEDC-3A62839C5EAE}"/>
              </a:ext>
            </a:extLst>
          </p:cNvPr>
          <p:cNvSpPr txBox="1"/>
          <p:nvPr/>
        </p:nvSpPr>
        <p:spPr>
          <a:xfrm>
            <a:off x="2698265" y="2169687"/>
            <a:ext cx="701252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K</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ể lại câu chuyện hoặc kể lại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một</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đoạn mà em thích nhất cho người thân nghe.</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12">
            <a:extLst>
              <a:ext uri="{FF2B5EF4-FFF2-40B4-BE49-F238E27FC236}">
                <a16:creationId xmlns:a16="http://schemas.microsoft.com/office/drawing/2014/main" xmlns="" id="{15FCE035-9401-42A7-A438-7539DFDCFD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37208" flipH="1">
            <a:off x="1804179" y="2107699"/>
            <a:ext cx="689997" cy="689997"/>
          </a:xfrm>
          <a:prstGeom prst="rect">
            <a:avLst/>
          </a:prstGeom>
        </p:spPr>
      </p:pic>
      <p:pic>
        <p:nvPicPr>
          <p:cNvPr id="6" name="Picture 5">
            <a:extLst>
              <a:ext uri="{FF2B5EF4-FFF2-40B4-BE49-F238E27FC236}">
                <a16:creationId xmlns:a16="http://schemas.microsoft.com/office/drawing/2014/main" xmlns="" id="{1AB39672-EE17-4BED-B42E-AC9F260CEC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9962" y="1081900"/>
            <a:ext cx="3731075" cy="1005927"/>
          </a:xfrm>
          <a:prstGeom prst="rect">
            <a:avLst/>
          </a:prstGeom>
        </p:spPr>
      </p:pic>
    </p:spTree>
    <p:extLst>
      <p:ext uri="{BB962C8B-B14F-4D97-AF65-F5344CB8AC3E}">
        <p14:creationId xmlns:p14="http://schemas.microsoft.com/office/powerpoint/2010/main" val="30246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8529D5-FA1D-430B-AAC0-FB429F14A3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5718" y="1223616"/>
            <a:ext cx="9144793" cy="2359356"/>
          </a:xfrm>
          <a:prstGeom prst="rect">
            <a:avLst/>
          </a:prstGeom>
        </p:spPr>
      </p:pic>
    </p:spTree>
    <p:extLst>
      <p:ext uri="{BB962C8B-B14F-4D97-AF65-F5344CB8AC3E}">
        <p14:creationId xmlns:p14="http://schemas.microsoft.com/office/powerpoint/2010/main" val="424705374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453674" y="261084"/>
            <a:ext cx="7061200" cy="3975100"/>
          </a:xfrm>
          <a:prstGeom prst="ellipse">
            <a:avLst/>
          </a:prstGeom>
          <a:solidFill>
            <a:schemeClr val="bg1"/>
          </a:solid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A4122570-DFCA-49A5-BD65-ABCA5699A656}"/>
              </a:ext>
            </a:extLst>
          </p:cNvPr>
          <p:cNvSpPr txBox="1"/>
          <p:nvPr/>
        </p:nvSpPr>
        <p:spPr>
          <a:xfrm>
            <a:off x="3295649" y="1847850"/>
            <a:ext cx="5934075" cy="830997"/>
          </a:xfrm>
          <a:prstGeom prst="rect">
            <a:avLst/>
          </a:prstGeom>
          <a:noFill/>
        </p:spPr>
        <p:txBody>
          <a:bodyPr wrap="square" rtlCol="0">
            <a:spAutoFit/>
          </a:bodyPr>
          <a:lstStyle/>
          <a:p>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1. Nghe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kể</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chuyện</a:t>
            </a:r>
            <a:endPar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48318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454479" y="438150"/>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oogle Shape;1486;p46">
            <a:extLst>
              <a:ext uri="{FF2B5EF4-FFF2-40B4-BE49-F238E27FC236}">
                <a16:creationId xmlns:a16="http://schemas.microsoft.com/office/drawing/2014/main" xmlns="" id="{77B3D560-AD71-4F64-BABB-E72522D9EB53}"/>
              </a:ext>
            </a:extLst>
          </p:cNvPr>
          <p:cNvSpPr/>
          <p:nvPr/>
        </p:nvSpPr>
        <p:spPr>
          <a:xfrm flipH="1">
            <a:off x="7023547" y="1572343"/>
            <a:ext cx="5440563" cy="2587615"/>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2">
              <a:alpha val="42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xmlns="" id="{73FF2398-C05C-46A6-8F75-766D918276CE}"/>
              </a:ext>
            </a:extLst>
          </p:cNvPr>
          <p:cNvSpPr txBox="1"/>
          <p:nvPr/>
        </p:nvSpPr>
        <p:spPr>
          <a:xfrm>
            <a:off x="7508087" y="1788071"/>
            <a:ext cx="4471483" cy="1815690"/>
          </a:xfrm>
          <a:prstGeom prst="rect">
            <a:avLst/>
          </a:prstGeom>
          <a:noFill/>
        </p:spPr>
        <p:txBody>
          <a:bodyPr wrap="square">
            <a:spAutoFit/>
          </a:bodyPr>
          <a:lstStyle/>
          <a:p>
            <a:pPr algn="ctr" defTabSz="1219170">
              <a:buClr>
                <a:srgbClr val="000000"/>
              </a:buClr>
            </a:pPr>
            <a:r>
              <a:rPr lang="en-US" sz="3733"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Quan </a:t>
            </a:r>
            <a:r>
              <a:rPr lang="en-US" sz="3733" b="1" kern="0" dirty="0" err="1">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sát</a:t>
            </a:r>
            <a:r>
              <a:rPr lang="en-US" sz="3733"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 </a:t>
            </a:r>
            <a:r>
              <a:rPr lang="en-US" sz="3733" b="1" kern="0" dirty="0" err="1">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tranh</a:t>
            </a:r>
            <a:r>
              <a:rPr lang="en-US" sz="3733"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 </a:t>
            </a:r>
            <a:r>
              <a:rPr lang="en-US" sz="3733" b="1" kern="0" dirty="0" err="1">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và</a:t>
            </a:r>
            <a:r>
              <a:rPr lang="en-US" sz="3733"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 </a:t>
            </a:r>
            <a:r>
              <a:rPr lang="en-US" sz="3733" b="1" kern="0" dirty="0" err="1">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đọc</a:t>
            </a:r>
            <a:r>
              <a:rPr lang="en-US" sz="3733"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 </a:t>
            </a:r>
            <a:r>
              <a:rPr lang="en-US" sz="3733" b="1" kern="0" dirty="0" err="1">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các</a:t>
            </a:r>
            <a:r>
              <a:rPr lang="en-US" sz="3733"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 </a:t>
            </a:r>
            <a:r>
              <a:rPr lang="en-US" sz="3733" b="1" kern="0" dirty="0" err="1">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câu</a:t>
            </a:r>
            <a:r>
              <a:rPr lang="en-US" sz="3733"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 </a:t>
            </a:r>
            <a:r>
              <a:rPr lang="en-US" sz="3733" b="1" kern="0" dirty="0" err="1">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hỏi</a:t>
            </a:r>
            <a:r>
              <a:rPr lang="en-US" sz="3733"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 </a:t>
            </a:r>
            <a:r>
              <a:rPr lang="en-US" sz="3733" b="1" kern="0" dirty="0" err="1">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dưới</a:t>
            </a:r>
            <a:r>
              <a:rPr lang="en-US" sz="3733"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 </a:t>
            </a:r>
            <a:r>
              <a:rPr lang="en-US" sz="3733" b="1" kern="0" dirty="0" err="1">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ea typeface="Times New Roman" panose="02020603050405020304" pitchFamily="18" charset="0"/>
                <a:cs typeface="Calibri" panose="020F0502020204030204" pitchFamily="34" charset="0"/>
                <a:sym typeface="Arial"/>
              </a:rPr>
              <a:t>tranh</a:t>
            </a:r>
            <a:endParaRPr lang="en-US" sz="4267" b="1" kern="0" dirty="0">
              <a:ln w="9525">
                <a:solidFill>
                  <a:srgbClr val="FFFFFF"/>
                </a:solidFill>
                <a:prstDash val="solid"/>
              </a:ln>
              <a:solidFill>
                <a:srgbClr val="FFD7B5">
                  <a:lumMod val="25000"/>
                </a:srgbClr>
              </a:solidFill>
              <a:effectLst>
                <a:outerShdw blurRad="12700" dist="38100" dir="2700000" algn="tl" rotWithShape="0">
                  <a:srgbClr val="5C9495">
                    <a:lumMod val="60000"/>
                    <a:lumOff val="40000"/>
                  </a:srgbClr>
                </a:outerShdw>
              </a:effectLst>
              <a:latin typeface="Calibri" panose="020F0502020204030204" pitchFamily="34" charset="0"/>
              <a:cs typeface="Calibri" panose="020F0502020204030204" pitchFamily="34" charset="0"/>
              <a:sym typeface="Arial"/>
            </a:endParaRPr>
          </a:p>
        </p:txBody>
      </p:sp>
      <p:pic>
        <p:nvPicPr>
          <p:cNvPr id="10" name="Picture 9">
            <a:extLst>
              <a:ext uri="{FF2B5EF4-FFF2-40B4-BE49-F238E27FC236}">
                <a16:creationId xmlns:a16="http://schemas.microsoft.com/office/drawing/2014/main" xmlns="" id="{08C37A0E-17F3-425C-92A8-D7375D4E3E24}"/>
              </a:ext>
            </a:extLst>
          </p:cNvPr>
          <p:cNvPicPr>
            <a:picLocks noChangeAspect="1"/>
          </p:cNvPicPr>
          <p:nvPr/>
        </p:nvPicPr>
        <p:blipFill>
          <a:blip r:embed="rId3"/>
          <a:stretch>
            <a:fillRect/>
          </a:stretch>
        </p:blipFill>
        <p:spPr>
          <a:xfrm>
            <a:off x="795337" y="533400"/>
            <a:ext cx="6143625" cy="3505200"/>
          </a:xfrm>
          <a:prstGeom prst="rect">
            <a:avLst/>
          </a:prstGeom>
        </p:spPr>
      </p:pic>
      <p:pic>
        <p:nvPicPr>
          <p:cNvPr id="12" name="Picture 11">
            <a:extLst>
              <a:ext uri="{FF2B5EF4-FFF2-40B4-BE49-F238E27FC236}">
                <a16:creationId xmlns:a16="http://schemas.microsoft.com/office/drawing/2014/main" xmlns="" id="{71DE0422-E79E-4D15-AC8C-07CB95C1A656}"/>
              </a:ext>
            </a:extLst>
          </p:cNvPr>
          <p:cNvPicPr>
            <a:picLocks noChangeAspect="1"/>
          </p:cNvPicPr>
          <p:nvPr/>
        </p:nvPicPr>
        <p:blipFill>
          <a:blip r:embed="rId4"/>
          <a:stretch>
            <a:fillRect/>
          </a:stretch>
        </p:blipFill>
        <p:spPr>
          <a:xfrm>
            <a:off x="719137" y="4043362"/>
            <a:ext cx="6181725" cy="2352675"/>
          </a:xfrm>
          <a:prstGeom prst="rect">
            <a:avLst/>
          </a:prstGeom>
        </p:spPr>
      </p:pic>
    </p:spTree>
    <p:extLst>
      <p:ext uri="{BB962C8B-B14F-4D97-AF65-F5344CB8AC3E}">
        <p14:creationId xmlns:p14="http://schemas.microsoft.com/office/powerpoint/2010/main" val="171214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454479" y="438150"/>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3E286AEF-AC7A-4B99-B323-EF10FFF03A88}"/>
              </a:ext>
            </a:extLst>
          </p:cNvPr>
          <p:cNvSpPr txBox="1"/>
          <p:nvPr/>
        </p:nvSpPr>
        <p:spPr>
          <a:xfrm>
            <a:off x="828674" y="649903"/>
            <a:ext cx="11153775" cy="5509200"/>
          </a:xfrm>
          <a:prstGeom prst="rect">
            <a:avLst/>
          </a:prstGeom>
          <a:noFill/>
        </p:spPr>
        <p:txBody>
          <a:bodyPr wrap="square">
            <a:spAutoFit/>
          </a:bodyPr>
          <a:lstStyle/>
          <a:p>
            <a:pPr algn="ctr"/>
            <a:r>
              <a:rPr lang="vi-VN" sz="2800" b="1" i="0" dirty="0">
                <a:solidFill>
                  <a:srgbClr val="000000"/>
                </a:solidFill>
                <a:effectLst/>
                <a:latin typeface="Calibri" panose="020F0502020204030204" pitchFamily="34" charset="0"/>
                <a:cs typeface="Calibri" panose="020F0502020204030204" pitchFamily="34" charset="0"/>
              </a:rPr>
              <a:t>CẬU BÉ ĐÁNH GIÀY</a:t>
            </a:r>
          </a:p>
          <a:p>
            <a:pPr algn="just"/>
            <a:r>
              <a:rPr lang="vi-VN" b="1" i="0" dirty="0">
                <a:solidFill>
                  <a:srgbClr val="000000"/>
                </a:solidFill>
                <a:effectLst/>
                <a:latin typeface="Calibri" panose="020F0502020204030204" pitchFamily="34" charset="0"/>
                <a:cs typeface="Calibri" panose="020F0502020204030204" pitchFamily="34" charset="0"/>
              </a:rPr>
              <a:t>Một ngày nọ, ông Oan-tơ Sác-lét có việc đi ngang qua ga xe lửa, một cậu bé đến xin đánh giày, ông lắc đầu từ chối. Sau phút ngượng ngùng, cậu bé nhìn ông bằng đôi mắt ánh lên sự cầu xin:</a:t>
            </a:r>
          </a:p>
          <a:p>
            <a:pPr algn="just"/>
            <a:r>
              <a:rPr lang="vi-VN" b="1" i="0" dirty="0">
                <a:solidFill>
                  <a:srgbClr val="000000"/>
                </a:solidFill>
                <a:effectLst/>
                <a:latin typeface="Calibri" panose="020F0502020204030204" pitchFamily="34" charset="0"/>
                <a:cs typeface="Calibri" panose="020F0502020204030204" pitchFamily="34" charset="0"/>
              </a:rPr>
              <a:t>- Thưa ông, cả ngày cháu chưa ăn gì, ông có thể cho cháu vay một chút tiền được không ạ? Cháu sẽ cố gắng đánh giày để trả lại tiền cho ông.</a:t>
            </a:r>
          </a:p>
          <a:p>
            <a:pPr algn="just"/>
            <a:r>
              <a:rPr lang="vi-VN" b="1" i="0" dirty="0">
                <a:solidFill>
                  <a:srgbClr val="000000"/>
                </a:solidFill>
                <a:effectLst/>
                <a:latin typeface="Calibri" panose="020F0502020204030204" pitchFamily="34" charset="0"/>
                <a:cs typeface="Calibri" panose="020F0502020204030204" pitchFamily="34" charset="0"/>
              </a:rPr>
              <a:t>Nhìn cậu bé gầy gò, rách rưới, ông Oan-tơ móc túi đưa cho cậu vài đồng xu. Cậu bé cảm ơn ông rồi chạy đi như bay. Ông nghĩ chắc là trò láu cá của cậu nhóc.</a:t>
            </a:r>
          </a:p>
          <a:p>
            <a:pPr algn="just"/>
            <a:r>
              <a:rPr lang="vi-VN" b="1" i="0" dirty="0">
                <a:solidFill>
                  <a:srgbClr val="000000"/>
                </a:solidFill>
                <a:effectLst/>
                <a:latin typeface="Calibri" panose="020F0502020204030204" pitchFamily="34" charset="0"/>
                <a:cs typeface="Calibri" panose="020F0502020204030204" pitchFamily="34" charset="0"/>
              </a:rPr>
              <a:t>Vài tuần sau, ông Oan-tơ lại có việc đi qua ga xe lửa, chợt nghe tiếng gọi. Một cậu bé chạy đến đưa ông mấy đồng xu và nói:</a:t>
            </a:r>
          </a:p>
          <a:p>
            <a:pPr algn="just"/>
            <a:r>
              <a:rPr lang="vi-VN" b="1" i="0" dirty="0">
                <a:solidFill>
                  <a:srgbClr val="000000"/>
                </a:solidFill>
                <a:effectLst/>
                <a:latin typeface="Calibri" panose="020F0502020204030204" pitchFamily="34" charset="0"/>
                <a:cs typeface="Calibri" panose="020F0502020204030204" pitchFamily="34" charset="0"/>
              </a:rPr>
              <a:t>- Cháu đã đợi ông ở đây rất lâu rồi, rốt cuộc hôm nay cũng trả được tiền cho ông.</a:t>
            </a:r>
          </a:p>
          <a:p>
            <a:pPr algn="just"/>
            <a:r>
              <a:rPr lang="vi-VN" b="1" i="0" dirty="0">
                <a:solidFill>
                  <a:srgbClr val="000000"/>
                </a:solidFill>
                <a:effectLst/>
                <a:latin typeface="Calibri" panose="020F0502020204030204" pitchFamily="34" charset="0"/>
                <a:cs typeface="Calibri" panose="020F0502020204030204" pitchFamily="34" charset="0"/>
              </a:rPr>
              <a:t>Ông Oan-tơ cảm thấy đứa trẻ này thật đặc biệt, rất phù hợp với nhân vật trong bộ phim mới của ông. Ông trìu mến nói:</a:t>
            </a:r>
          </a:p>
          <a:p>
            <a:pPr algn="just"/>
            <a:r>
              <a:rPr lang="vi-VN" b="1" i="0" dirty="0">
                <a:solidFill>
                  <a:srgbClr val="000000"/>
                </a:solidFill>
                <a:effectLst/>
                <a:latin typeface="Calibri" panose="020F0502020204030204" pitchFamily="34" charset="0"/>
                <a:cs typeface="Calibri" panose="020F0502020204030204" pitchFamily="34" charset="0"/>
              </a:rPr>
              <a:t>- Số tiền này ta cho cháu. Ngày mai, đến công ty điện ảnh trong thành phố, ta sẽ cho cháu một niềm vui bất ngờ.</a:t>
            </a:r>
          </a:p>
          <a:p>
            <a:pPr algn="just"/>
            <a:r>
              <a:rPr lang="vi-VN" b="1" i="0" dirty="0">
                <a:solidFill>
                  <a:srgbClr val="000000"/>
                </a:solidFill>
                <a:effectLst/>
                <a:latin typeface="Calibri" panose="020F0502020204030204" pitchFamily="34" charset="0"/>
                <a:cs typeface="Calibri" panose="020F0502020204030204" pitchFamily="34" charset="0"/>
              </a:rPr>
              <a:t>Hôm sau, cậu bé dẫn theo một nhóm trẻ quần áo rách rưới đến công ty điện ảnh, vui vẻ nói với ông Oan-tơ:</a:t>
            </a:r>
          </a:p>
          <a:p>
            <a:pPr algn="just"/>
            <a:r>
              <a:rPr lang="vi-VN" b="1" i="0" dirty="0">
                <a:solidFill>
                  <a:srgbClr val="000000"/>
                </a:solidFill>
                <a:effectLst/>
                <a:latin typeface="Calibri" panose="020F0502020204030204" pitchFamily="34" charset="0"/>
                <a:cs typeface="Calibri" panose="020F0502020204030204" pitchFamily="34" charset="0"/>
              </a:rPr>
              <a:t>- Thưa ông, các bạn cháu đều là trẻ mồ côi lưu lạc. Các bạn ấy cũng hi vọng có được niềm vui bất ngờ ạ!</a:t>
            </a:r>
          </a:p>
          <a:p>
            <a:pPr algn="just"/>
            <a:r>
              <a:rPr lang="vi-VN" b="1" i="0" dirty="0">
                <a:solidFill>
                  <a:srgbClr val="000000"/>
                </a:solidFill>
                <a:effectLst/>
                <a:latin typeface="Calibri" panose="020F0502020204030204" pitchFamily="34" charset="0"/>
                <a:cs typeface="Calibri" panose="020F0502020204030204" pitchFamily="34" charset="0"/>
              </a:rPr>
              <a:t>Oan-tơ không ngờ cậu bé đánh giày lương thiện đến thế. Ông quyết định chọn cậu vào vai nam chính trong kịch bản phim mới. Ông viết trong hợp đồng lí do chọn cậu bé là: "Sự lương thiện không cần qua sát hạch".</a:t>
            </a:r>
          </a:p>
          <a:p>
            <a:pPr algn="just"/>
            <a:r>
              <a:rPr lang="vi-VN" b="1" i="0" dirty="0">
                <a:solidFill>
                  <a:srgbClr val="000000"/>
                </a:solidFill>
                <a:effectLst/>
                <a:latin typeface="Calibri" panose="020F0502020204030204" pitchFamily="34" charset="0"/>
                <a:cs typeface="Calibri" panose="020F0502020204030204" pitchFamily="34" charset="0"/>
              </a:rPr>
              <a:t>Sau này, bộ phim của ông Oan-tơ nhận được hơn 50 giải thưởng và cậu bé đánh giày trở thành diễn viên nổi tiếng.</a:t>
            </a:r>
          </a:p>
          <a:p>
            <a:pPr algn="r"/>
            <a:r>
              <a:rPr lang="vi-VN" b="1" i="0" dirty="0">
                <a:solidFill>
                  <a:srgbClr val="000000"/>
                </a:solidFill>
                <a:effectLst/>
                <a:latin typeface="Calibri" panose="020F0502020204030204" pitchFamily="34" charset="0"/>
                <a:cs typeface="Calibri" panose="020F0502020204030204" pitchFamily="34" charset="0"/>
              </a:rPr>
              <a:t>(Theo Thanh Trúc </a:t>
            </a:r>
            <a:r>
              <a:rPr lang="vi-VN" b="1" i="1" dirty="0">
                <a:solidFill>
                  <a:srgbClr val="000000"/>
                </a:solidFill>
                <a:effectLst/>
                <a:latin typeface="Calibri" panose="020F0502020204030204" pitchFamily="34" charset="0"/>
                <a:cs typeface="Calibri" panose="020F0502020204030204" pitchFamily="34" charset="0"/>
              </a:rPr>
              <a:t>sưu tầm, biên dịch)</a:t>
            </a:r>
            <a:endParaRPr lang="vi-VN" b="1"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6772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454479" y="438150"/>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1069;p38">
            <a:extLst>
              <a:ext uri="{FF2B5EF4-FFF2-40B4-BE49-F238E27FC236}">
                <a16:creationId xmlns:a16="http://schemas.microsoft.com/office/drawing/2014/main" xmlns="" id="{4C70E702-8E8A-4B1D-AD70-2DF251A6C76F}"/>
              </a:ext>
            </a:extLst>
          </p:cNvPr>
          <p:cNvSpPr/>
          <p:nvPr/>
        </p:nvSpPr>
        <p:spPr>
          <a:xfrm>
            <a:off x="816774" y="369481"/>
            <a:ext cx="4426783" cy="1871108"/>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57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6" name="TextBox 45">
            <a:extLst>
              <a:ext uri="{FF2B5EF4-FFF2-40B4-BE49-F238E27FC236}">
                <a16:creationId xmlns:a16="http://schemas.microsoft.com/office/drawing/2014/main" xmlns="" id="{FCD211AA-DF78-4AD8-9887-FC469B3F3598}"/>
              </a:ext>
            </a:extLst>
          </p:cNvPr>
          <p:cNvSpPr txBox="1"/>
          <p:nvPr/>
        </p:nvSpPr>
        <p:spPr>
          <a:xfrm>
            <a:off x="914344" y="672971"/>
            <a:ext cx="4081891" cy="1241237"/>
          </a:xfrm>
          <a:prstGeom prst="rect">
            <a:avLst/>
          </a:prstGeom>
          <a:noFill/>
        </p:spPr>
        <p:txBody>
          <a:bodyPr wrap="square" rtlCol="0">
            <a:spAutoFit/>
          </a:bodyPr>
          <a:lstStyle/>
          <a:p>
            <a:pPr algn="ctr" defTabSz="1219170">
              <a:buClr>
                <a:srgbClr val="000000"/>
              </a:buClr>
            </a:pPr>
            <a:r>
              <a:rPr lang="en-US" sz="3733" b="1" kern="0" dirty="0" err="1">
                <a:solidFill>
                  <a:srgbClr val="C25F7F">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Nội</a:t>
            </a:r>
            <a:r>
              <a:rPr lang="en-US" sz="3733" b="1" kern="0" dirty="0">
                <a:solidFill>
                  <a:srgbClr val="C25F7F">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dung </a:t>
            </a:r>
            <a:r>
              <a:rPr lang="en-US" sz="3733" b="1" kern="0" dirty="0" err="1">
                <a:solidFill>
                  <a:srgbClr val="C25F7F">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3733" b="1" kern="0" dirty="0">
                <a:solidFill>
                  <a:srgbClr val="C25F7F">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733" b="1" kern="0" dirty="0" err="1">
                <a:solidFill>
                  <a:srgbClr val="C25F7F">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bức</a:t>
            </a:r>
            <a:r>
              <a:rPr lang="en-US" sz="3733" b="1" kern="0" dirty="0">
                <a:solidFill>
                  <a:srgbClr val="C25F7F">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733" b="1" kern="0" dirty="0" err="1">
                <a:solidFill>
                  <a:srgbClr val="C25F7F">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tranh</a:t>
            </a:r>
            <a:endParaRPr lang="en-US" sz="3733" b="1" kern="0" dirty="0">
              <a:solidFill>
                <a:srgbClr val="C25F7F">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47" name="Group 46">
            <a:extLst>
              <a:ext uri="{FF2B5EF4-FFF2-40B4-BE49-F238E27FC236}">
                <a16:creationId xmlns:a16="http://schemas.microsoft.com/office/drawing/2014/main" xmlns="" id="{06E587B7-3FC9-4C3B-A365-3D5DEBD76E11}"/>
              </a:ext>
            </a:extLst>
          </p:cNvPr>
          <p:cNvGrpSpPr/>
          <p:nvPr/>
        </p:nvGrpSpPr>
        <p:grpSpPr>
          <a:xfrm>
            <a:off x="5802038" y="4610729"/>
            <a:ext cx="6574260" cy="1651671"/>
            <a:chOff x="4351528" y="3458048"/>
            <a:chExt cx="4444129" cy="1238754"/>
          </a:xfrm>
        </p:grpSpPr>
        <p:sp>
          <p:nvSpPr>
            <p:cNvPr id="48" name="Rectangle: Rounded Corners 47">
              <a:extLst>
                <a:ext uri="{FF2B5EF4-FFF2-40B4-BE49-F238E27FC236}">
                  <a16:creationId xmlns:a16="http://schemas.microsoft.com/office/drawing/2014/main" xmlns="" id="{57CEA0BD-D283-4E40-9390-BBCD8772BAAE}"/>
                </a:ext>
              </a:extLst>
            </p:cNvPr>
            <p:cNvSpPr/>
            <p:nvPr/>
          </p:nvSpPr>
          <p:spPr>
            <a:xfrm>
              <a:off x="4351528" y="3497943"/>
              <a:ext cx="4444129" cy="1146628"/>
            </a:xfrm>
            <a:prstGeom prst="roundRect">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9" name="TextBox 48">
              <a:extLst>
                <a:ext uri="{FF2B5EF4-FFF2-40B4-BE49-F238E27FC236}">
                  <a16:creationId xmlns:a16="http://schemas.microsoft.com/office/drawing/2014/main" xmlns="" id="{1C548511-1EEA-4A48-B891-CA5223FA64C2}"/>
                </a:ext>
              </a:extLst>
            </p:cNvPr>
            <p:cNvSpPr txBox="1"/>
            <p:nvPr/>
          </p:nvSpPr>
          <p:spPr>
            <a:xfrm>
              <a:off x="4572000" y="3458048"/>
              <a:ext cx="4102100" cy="1238754"/>
            </a:xfrm>
            <a:prstGeom prst="rect">
              <a:avLst/>
            </a:prstGeom>
            <a:noFill/>
          </p:spPr>
          <p:txBody>
            <a:bodyPr wrap="square">
              <a:spAutoFit/>
            </a:bodyPr>
            <a:lstStyle/>
            <a:p>
              <a:pPr algn="ctr" defTabSz="1219170">
                <a:lnSpc>
                  <a:spcPct val="150000"/>
                </a:lnSpc>
                <a:spcBef>
                  <a:spcPts val="267"/>
                </a:spcBef>
                <a:spcAft>
                  <a:spcPts val="267"/>
                </a:spcAft>
                <a:buClr>
                  <a:srgbClr val="000000"/>
                </a:buClr>
                <a:tabLst>
                  <a:tab pos="120224" algn="l"/>
                  <a:tab pos="240447" algn="l"/>
                  <a:tab pos="360671" algn="l"/>
                </a:tabLst>
              </a:pPr>
              <a:r>
                <a:rPr lang="en-US" sz="3600" kern="0" dirty="0" err="1">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Cậu</a:t>
              </a:r>
              <a:r>
                <a:rPr lang="en-US" sz="36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 </a:t>
              </a:r>
              <a:r>
                <a:rPr lang="en-US" sz="3600" kern="0" dirty="0" err="1">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bé</a:t>
              </a:r>
              <a:r>
                <a:rPr lang="en-US" sz="36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 </a:t>
              </a:r>
              <a:r>
                <a:rPr lang="en-US" sz="3600" kern="0" dirty="0" err="1">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hỏi</a:t>
              </a:r>
              <a:r>
                <a:rPr lang="en-US" sz="36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 </a:t>
              </a:r>
              <a:r>
                <a:rPr lang="en-US" sz="3600" kern="0" dirty="0" err="1">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xin</a:t>
              </a:r>
              <a:r>
                <a:rPr lang="en-US" sz="36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 </a:t>
              </a:r>
              <a:r>
                <a:rPr lang="en-US" sz="3600" kern="0" dirty="0" err="1">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ông</a:t>
              </a:r>
              <a:r>
                <a:rPr lang="en-US" sz="36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 </a:t>
              </a:r>
              <a:r>
                <a:rPr lang="en-US" sz="3600" kern="0" dirty="0" err="1">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Oan-tơ</a:t>
              </a:r>
              <a:r>
                <a:rPr lang="en-US" sz="36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 </a:t>
              </a:r>
              <a:r>
                <a:rPr lang="en-US" sz="3600" kern="0" dirty="0" err="1">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đánh</a:t>
              </a:r>
              <a:r>
                <a:rPr lang="en-US" sz="36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 </a:t>
              </a:r>
              <a:r>
                <a:rPr lang="en-US" sz="3600" kern="0" dirty="0" err="1">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giày</a:t>
              </a:r>
              <a:r>
                <a:rPr lang="en-US" sz="3600" kern="0" dirty="0">
                  <a:solidFill>
                    <a:srgbClr val="000000"/>
                  </a:solidFill>
                  <a:latin typeface="Arial" panose="020B0604020202020204" pitchFamily="34" charset="0"/>
                  <a:ea typeface="Arial" panose="020B0604020202020204" pitchFamily="34" charset="0"/>
                  <a:cs typeface="Times New Roman" panose="02020603050405020304" pitchFamily="18" charset="0"/>
                  <a:sym typeface="Arial"/>
                </a:rPr>
                <a:t>.</a:t>
              </a:r>
              <a:endParaRPr lang="en-US" sz="3600" kern="0" dirty="0">
                <a:solidFill>
                  <a:srgbClr val="000000"/>
                </a:solidFill>
                <a:latin typeface="Arial"/>
                <a:ea typeface="Arial" panose="020B0604020202020204" pitchFamily="34" charset="0"/>
                <a:cs typeface="Times New Roman" panose="02020603050405020304" pitchFamily="18" charset="0"/>
                <a:sym typeface="Arial"/>
              </a:endParaRPr>
            </a:p>
          </p:txBody>
        </p:sp>
      </p:grpSp>
      <p:pic>
        <p:nvPicPr>
          <p:cNvPr id="6" name="Picture 5">
            <a:extLst>
              <a:ext uri="{FF2B5EF4-FFF2-40B4-BE49-F238E27FC236}">
                <a16:creationId xmlns:a16="http://schemas.microsoft.com/office/drawing/2014/main" xmlns="" id="{0787B750-DEFE-42F2-B5B7-74B62465DA9F}"/>
              </a:ext>
            </a:extLst>
          </p:cNvPr>
          <p:cNvPicPr>
            <a:picLocks noChangeAspect="1"/>
          </p:cNvPicPr>
          <p:nvPr/>
        </p:nvPicPr>
        <p:blipFill>
          <a:blip r:embed="rId3"/>
          <a:stretch>
            <a:fillRect/>
          </a:stretch>
        </p:blipFill>
        <p:spPr>
          <a:xfrm>
            <a:off x="6057899" y="561974"/>
            <a:ext cx="4238625" cy="3894237"/>
          </a:xfrm>
          <a:prstGeom prst="rect">
            <a:avLst/>
          </a:prstGeom>
        </p:spPr>
      </p:pic>
    </p:spTree>
    <p:extLst>
      <p:ext uri="{BB962C8B-B14F-4D97-AF65-F5344CB8AC3E}">
        <p14:creationId xmlns:p14="http://schemas.microsoft.com/office/powerpoint/2010/main" val="378700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454479" y="438150"/>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1069;p38">
            <a:extLst>
              <a:ext uri="{FF2B5EF4-FFF2-40B4-BE49-F238E27FC236}">
                <a16:creationId xmlns:a16="http://schemas.microsoft.com/office/drawing/2014/main" xmlns="" id="{4C70E702-8E8A-4B1D-AD70-2DF251A6C76F}"/>
              </a:ext>
            </a:extLst>
          </p:cNvPr>
          <p:cNvSpPr/>
          <p:nvPr/>
        </p:nvSpPr>
        <p:spPr>
          <a:xfrm>
            <a:off x="816774" y="369481"/>
            <a:ext cx="4426783" cy="1871108"/>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6" name="TextBox 45">
            <a:extLst>
              <a:ext uri="{FF2B5EF4-FFF2-40B4-BE49-F238E27FC236}">
                <a16:creationId xmlns:a16="http://schemas.microsoft.com/office/drawing/2014/main" xmlns="" id="{FCD211AA-DF78-4AD8-9887-FC469B3F3598}"/>
              </a:ext>
            </a:extLst>
          </p:cNvPr>
          <p:cNvSpPr txBox="1"/>
          <p:nvPr/>
        </p:nvSpPr>
        <p:spPr>
          <a:xfrm>
            <a:off x="914344" y="672971"/>
            <a:ext cx="4081891" cy="124123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Nội</a:t>
            </a:r>
            <a:r>
              <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dung </a:t>
            </a: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endPar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47" name="Group 46">
            <a:extLst>
              <a:ext uri="{FF2B5EF4-FFF2-40B4-BE49-F238E27FC236}">
                <a16:creationId xmlns:a16="http://schemas.microsoft.com/office/drawing/2014/main" xmlns="" id="{06E587B7-3FC9-4C3B-A365-3D5DEBD76E11}"/>
              </a:ext>
            </a:extLst>
          </p:cNvPr>
          <p:cNvGrpSpPr/>
          <p:nvPr/>
        </p:nvGrpSpPr>
        <p:grpSpPr>
          <a:xfrm>
            <a:off x="5410201" y="4610729"/>
            <a:ext cx="6966098" cy="1668471"/>
            <a:chOff x="4086650" y="3458048"/>
            <a:chExt cx="4709007" cy="1251354"/>
          </a:xfrm>
        </p:grpSpPr>
        <p:sp>
          <p:nvSpPr>
            <p:cNvPr id="48" name="Rectangle: Rounded Corners 47">
              <a:extLst>
                <a:ext uri="{FF2B5EF4-FFF2-40B4-BE49-F238E27FC236}">
                  <a16:creationId xmlns:a16="http://schemas.microsoft.com/office/drawing/2014/main" xmlns="" id="{57CEA0BD-D283-4E40-9390-BBCD8772BAAE}"/>
                </a:ext>
              </a:extLst>
            </p:cNvPr>
            <p:cNvSpPr/>
            <p:nvPr/>
          </p:nvSpPr>
          <p:spPr>
            <a:xfrm>
              <a:off x="4086650" y="3497943"/>
              <a:ext cx="4709007" cy="1146628"/>
            </a:xfrm>
            <a:prstGeom prst="roundRect">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 name="TextBox 48">
              <a:extLst>
                <a:ext uri="{FF2B5EF4-FFF2-40B4-BE49-F238E27FC236}">
                  <a16:creationId xmlns:a16="http://schemas.microsoft.com/office/drawing/2014/main" xmlns="" id="{1C548511-1EEA-4A48-B891-CA5223FA64C2}"/>
                </a:ext>
              </a:extLst>
            </p:cNvPr>
            <p:cNvSpPr txBox="1"/>
            <p:nvPr/>
          </p:nvSpPr>
          <p:spPr>
            <a:xfrm>
              <a:off x="4125282" y="3458048"/>
              <a:ext cx="4548818" cy="1251354"/>
            </a:xfrm>
            <a:prstGeom prst="rect">
              <a:avLst/>
            </a:prstGeom>
            <a:noFill/>
          </p:spPr>
          <p:txBody>
            <a:bodyPr wrap="square">
              <a:spAutoFit/>
            </a:bodyPr>
            <a:lstStyle/>
            <a:p>
              <a:pPr marL="0" marR="0" lvl="0" indent="0" algn="ctr" defTabSz="1219170" rtl="0" eaLnBrk="1" fontAlgn="auto" latinLnBrk="0" hangingPunct="1">
                <a:lnSpc>
                  <a:spcPct val="150000"/>
                </a:lnSpc>
                <a:spcBef>
                  <a:spcPts val="267"/>
                </a:spcBef>
                <a:spcAft>
                  <a:spcPts val="267"/>
                </a:spcAft>
                <a:buClr>
                  <a:srgbClr val="000000"/>
                </a:buClr>
                <a:buSzTx/>
                <a:buFontTx/>
                <a:buNone/>
                <a:tabLst>
                  <a:tab pos="120224" algn="l"/>
                  <a:tab pos="240447" algn="l"/>
                  <a:tab pos="360671" algn="l"/>
                </a:tabLst>
                <a:defRPr/>
              </a:pP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Khi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cho</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cậu</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bé</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tiền</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ông</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Oan-tơ</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đã</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nghĩ</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đó</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là</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trò</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láu</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cá</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của</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cậu</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6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nhóc</a:t>
              </a:r>
              <a:r>
                <a:rPr kumimoji="0" lang="en-US" sz="36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a:t>
              </a:r>
            </a:p>
          </p:txBody>
        </p:sp>
      </p:grpSp>
      <p:pic>
        <p:nvPicPr>
          <p:cNvPr id="3" name="Picture 2">
            <a:extLst>
              <a:ext uri="{FF2B5EF4-FFF2-40B4-BE49-F238E27FC236}">
                <a16:creationId xmlns:a16="http://schemas.microsoft.com/office/drawing/2014/main" xmlns="" id="{7CBD60BC-61B4-4230-8E99-3842D9F92046}"/>
              </a:ext>
            </a:extLst>
          </p:cNvPr>
          <p:cNvPicPr>
            <a:picLocks noChangeAspect="1"/>
          </p:cNvPicPr>
          <p:nvPr/>
        </p:nvPicPr>
        <p:blipFill>
          <a:blip r:embed="rId3"/>
          <a:stretch>
            <a:fillRect/>
          </a:stretch>
        </p:blipFill>
        <p:spPr>
          <a:xfrm>
            <a:off x="6462712" y="642937"/>
            <a:ext cx="4491038" cy="3726606"/>
          </a:xfrm>
          <a:prstGeom prst="rect">
            <a:avLst/>
          </a:prstGeom>
        </p:spPr>
      </p:pic>
    </p:spTree>
    <p:extLst>
      <p:ext uri="{BB962C8B-B14F-4D97-AF65-F5344CB8AC3E}">
        <p14:creationId xmlns:p14="http://schemas.microsoft.com/office/powerpoint/2010/main" val="524525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477672" y="409575"/>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1069;p38">
            <a:extLst>
              <a:ext uri="{FF2B5EF4-FFF2-40B4-BE49-F238E27FC236}">
                <a16:creationId xmlns:a16="http://schemas.microsoft.com/office/drawing/2014/main" xmlns="" id="{4C70E702-8E8A-4B1D-AD70-2DF251A6C76F}"/>
              </a:ext>
            </a:extLst>
          </p:cNvPr>
          <p:cNvSpPr/>
          <p:nvPr/>
        </p:nvSpPr>
        <p:spPr>
          <a:xfrm>
            <a:off x="816774" y="369481"/>
            <a:ext cx="4426783" cy="1871108"/>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6" name="TextBox 45">
            <a:extLst>
              <a:ext uri="{FF2B5EF4-FFF2-40B4-BE49-F238E27FC236}">
                <a16:creationId xmlns:a16="http://schemas.microsoft.com/office/drawing/2014/main" xmlns="" id="{FCD211AA-DF78-4AD8-9887-FC469B3F3598}"/>
              </a:ext>
            </a:extLst>
          </p:cNvPr>
          <p:cNvSpPr txBox="1"/>
          <p:nvPr/>
        </p:nvSpPr>
        <p:spPr>
          <a:xfrm>
            <a:off x="914344" y="672971"/>
            <a:ext cx="4081891" cy="124123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Nội</a:t>
            </a:r>
            <a:r>
              <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dung </a:t>
            </a: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endPar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47" name="Group 46">
            <a:extLst>
              <a:ext uri="{FF2B5EF4-FFF2-40B4-BE49-F238E27FC236}">
                <a16:creationId xmlns:a16="http://schemas.microsoft.com/office/drawing/2014/main" xmlns="" id="{06E587B7-3FC9-4C3B-A365-3D5DEBD76E11}"/>
              </a:ext>
            </a:extLst>
          </p:cNvPr>
          <p:cNvGrpSpPr/>
          <p:nvPr/>
        </p:nvGrpSpPr>
        <p:grpSpPr>
          <a:xfrm>
            <a:off x="4944788" y="4496427"/>
            <a:ext cx="6574260" cy="1582029"/>
            <a:chOff x="4351528" y="3458048"/>
            <a:chExt cx="4444129" cy="1186523"/>
          </a:xfrm>
        </p:grpSpPr>
        <p:sp>
          <p:nvSpPr>
            <p:cNvPr id="48" name="Rectangle: Rounded Corners 47">
              <a:extLst>
                <a:ext uri="{FF2B5EF4-FFF2-40B4-BE49-F238E27FC236}">
                  <a16:creationId xmlns:a16="http://schemas.microsoft.com/office/drawing/2014/main" xmlns="" id="{57CEA0BD-D283-4E40-9390-BBCD8772BAAE}"/>
                </a:ext>
              </a:extLst>
            </p:cNvPr>
            <p:cNvSpPr/>
            <p:nvPr/>
          </p:nvSpPr>
          <p:spPr>
            <a:xfrm>
              <a:off x="4351528" y="3497943"/>
              <a:ext cx="4444129" cy="1146628"/>
            </a:xfrm>
            <a:prstGeom prst="roundRect">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 name="TextBox 48">
              <a:extLst>
                <a:ext uri="{FF2B5EF4-FFF2-40B4-BE49-F238E27FC236}">
                  <a16:creationId xmlns:a16="http://schemas.microsoft.com/office/drawing/2014/main" xmlns="" id="{1C548511-1EEA-4A48-B891-CA5223FA64C2}"/>
                </a:ext>
              </a:extLst>
            </p:cNvPr>
            <p:cNvSpPr txBox="1"/>
            <p:nvPr/>
          </p:nvSpPr>
          <p:spPr>
            <a:xfrm>
              <a:off x="4572000" y="3458048"/>
              <a:ext cx="4102100" cy="1120019"/>
            </a:xfrm>
            <a:prstGeom prst="rect">
              <a:avLst/>
            </a:prstGeom>
            <a:noFill/>
          </p:spPr>
          <p:txBody>
            <a:bodyPr wrap="square">
              <a:spAutoFit/>
            </a:bodyPr>
            <a:lstStyle/>
            <a:p>
              <a:pPr marL="0" marR="0" lvl="0" indent="0" algn="ctr" defTabSz="1219170" rtl="0" eaLnBrk="1" fontAlgn="auto" latinLnBrk="0" hangingPunct="1">
                <a:lnSpc>
                  <a:spcPct val="150000"/>
                </a:lnSpc>
                <a:spcBef>
                  <a:spcPts val="267"/>
                </a:spcBef>
                <a:spcAft>
                  <a:spcPts val="267"/>
                </a:spcAft>
                <a:buClr>
                  <a:srgbClr val="000000"/>
                </a:buClr>
                <a:buSzTx/>
                <a:buFontTx/>
                <a:buNone/>
                <a:tabLst>
                  <a:tab pos="120224" algn="l"/>
                  <a:tab pos="240447" algn="l"/>
                  <a:tab pos="360671" algn="l"/>
                </a:tabLst>
                <a:defRPr/>
              </a:pPr>
              <a:r>
                <a:rPr lang="en-US" sz="3200" b="1" kern="0" dirty="0" err="1">
                  <a:solidFill>
                    <a:srgbClr val="000000"/>
                  </a:solidFill>
                  <a:ea typeface="Arial" panose="020B0604020202020204" pitchFamily="34" charset="0"/>
                  <a:cs typeface="Times New Roman" panose="02020603050405020304" pitchFamily="18" charset="0"/>
                  <a:sym typeface="Arial"/>
                </a:rPr>
                <a:t>Ông</a:t>
              </a:r>
              <a:r>
                <a:rPr lang="en-US" sz="3200" b="1" kern="0" dirty="0">
                  <a:solidFill>
                    <a:srgbClr val="000000"/>
                  </a:solidFill>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Oan-tơ</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ngạc</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nhiên</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vì</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cậu</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bé</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đã</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đợi</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và</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đem</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trả</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tiền</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cho</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0000"/>
                  </a:solidFill>
                  <a:effectLst/>
                  <a:uLnTx/>
                  <a:uFillTx/>
                  <a:ea typeface="Arial" panose="020B0604020202020204" pitchFamily="34" charset="0"/>
                  <a:cs typeface="Times New Roman" panose="02020603050405020304" pitchFamily="18" charset="0"/>
                  <a:sym typeface="Arial"/>
                </a:rPr>
                <a:t>mình</a:t>
              </a:r>
              <a:r>
                <a:rPr kumimoji="0" lang="en-US" sz="3200" b="1" i="0" u="none" strike="noStrike" kern="0" cap="none" spc="0" normalizeH="0" baseline="0" noProof="0" dirty="0">
                  <a:ln>
                    <a:noFill/>
                  </a:ln>
                  <a:solidFill>
                    <a:srgbClr val="000000"/>
                  </a:solidFill>
                  <a:effectLst/>
                  <a:uLnTx/>
                  <a:uFillTx/>
                  <a:ea typeface="Arial" panose="020B0604020202020204" pitchFamily="34" charset="0"/>
                  <a:cs typeface="Times New Roman" panose="02020603050405020304" pitchFamily="18" charset="0"/>
                  <a:sym typeface="Arial"/>
                </a:rPr>
                <a:t>.</a:t>
              </a:r>
            </a:p>
          </p:txBody>
        </p:sp>
      </p:grpSp>
      <p:pic>
        <p:nvPicPr>
          <p:cNvPr id="3" name="Picture 2">
            <a:extLst>
              <a:ext uri="{FF2B5EF4-FFF2-40B4-BE49-F238E27FC236}">
                <a16:creationId xmlns:a16="http://schemas.microsoft.com/office/drawing/2014/main" xmlns="" id="{CBF0A8F5-5908-46C1-A2AD-C23E3C63643F}"/>
              </a:ext>
            </a:extLst>
          </p:cNvPr>
          <p:cNvPicPr>
            <a:picLocks noChangeAspect="1"/>
          </p:cNvPicPr>
          <p:nvPr/>
        </p:nvPicPr>
        <p:blipFill>
          <a:blip r:embed="rId3"/>
          <a:stretch>
            <a:fillRect/>
          </a:stretch>
        </p:blipFill>
        <p:spPr>
          <a:xfrm>
            <a:off x="5715000" y="585788"/>
            <a:ext cx="4600576" cy="3833814"/>
          </a:xfrm>
          <a:prstGeom prst="rect">
            <a:avLst/>
          </a:prstGeom>
        </p:spPr>
      </p:pic>
    </p:spTree>
    <p:extLst>
      <p:ext uri="{BB962C8B-B14F-4D97-AF65-F5344CB8AC3E}">
        <p14:creationId xmlns:p14="http://schemas.microsoft.com/office/powerpoint/2010/main" val="3935347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xmlns="" id="{D634F29B-8BD2-8006-E5EF-0F7CE82EFD48}"/>
              </a:ext>
            </a:extLst>
          </p:cNvPr>
          <p:cNvSpPr/>
          <p:nvPr/>
        </p:nvSpPr>
        <p:spPr>
          <a:xfrm>
            <a:off x="454479" y="438150"/>
            <a:ext cx="11714328" cy="600294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1069;p38">
            <a:extLst>
              <a:ext uri="{FF2B5EF4-FFF2-40B4-BE49-F238E27FC236}">
                <a16:creationId xmlns:a16="http://schemas.microsoft.com/office/drawing/2014/main" xmlns="" id="{4C70E702-8E8A-4B1D-AD70-2DF251A6C76F}"/>
              </a:ext>
            </a:extLst>
          </p:cNvPr>
          <p:cNvSpPr/>
          <p:nvPr/>
        </p:nvSpPr>
        <p:spPr>
          <a:xfrm>
            <a:off x="816774" y="369481"/>
            <a:ext cx="4426783" cy="1871108"/>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5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6" name="TextBox 45">
            <a:extLst>
              <a:ext uri="{FF2B5EF4-FFF2-40B4-BE49-F238E27FC236}">
                <a16:creationId xmlns:a16="http://schemas.microsoft.com/office/drawing/2014/main" xmlns="" id="{FCD211AA-DF78-4AD8-9887-FC469B3F3598}"/>
              </a:ext>
            </a:extLst>
          </p:cNvPr>
          <p:cNvSpPr txBox="1"/>
          <p:nvPr/>
        </p:nvSpPr>
        <p:spPr>
          <a:xfrm>
            <a:off x="914344" y="672971"/>
            <a:ext cx="4081891" cy="124123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Nội</a:t>
            </a:r>
            <a:r>
              <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dung </a:t>
            </a: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733" b="1" i="0" u="none" strike="noStrike" kern="0" cap="none" spc="0" normalizeH="0" baseline="0" noProof="0" dirty="0" err="1">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endParaRPr kumimoji="0" lang="en-US" sz="3733" b="1" i="0" u="none" strike="noStrike" kern="0" cap="none" spc="0" normalizeH="0" baseline="0" noProof="0" dirty="0">
              <a:ln>
                <a:noFill/>
              </a:ln>
              <a:solidFill>
                <a:srgbClr val="C25F7F">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47" name="Group 46">
            <a:extLst>
              <a:ext uri="{FF2B5EF4-FFF2-40B4-BE49-F238E27FC236}">
                <a16:creationId xmlns:a16="http://schemas.microsoft.com/office/drawing/2014/main" xmlns="" id="{06E587B7-3FC9-4C3B-A365-3D5DEBD76E11}"/>
              </a:ext>
            </a:extLst>
          </p:cNvPr>
          <p:cNvGrpSpPr/>
          <p:nvPr/>
        </p:nvGrpSpPr>
        <p:grpSpPr>
          <a:xfrm>
            <a:off x="5363888" y="4382127"/>
            <a:ext cx="6574260" cy="1582029"/>
            <a:chOff x="4351528" y="3458048"/>
            <a:chExt cx="4444129" cy="1186523"/>
          </a:xfrm>
        </p:grpSpPr>
        <p:sp>
          <p:nvSpPr>
            <p:cNvPr id="48" name="Rectangle: Rounded Corners 47">
              <a:extLst>
                <a:ext uri="{FF2B5EF4-FFF2-40B4-BE49-F238E27FC236}">
                  <a16:creationId xmlns:a16="http://schemas.microsoft.com/office/drawing/2014/main" xmlns="" id="{57CEA0BD-D283-4E40-9390-BBCD8772BAAE}"/>
                </a:ext>
              </a:extLst>
            </p:cNvPr>
            <p:cNvSpPr/>
            <p:nvPr/>
          </p:nvSpPr>
          <p:spPr>
            <a:xfrm>
              <a:off x="4351528" y="3497943"/>
              <a:ext cx="4444129" cy="1146628"/>
            </a:xfrm>
            <a:prstGeom prst="roundRect">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 name="TextBox 48">
              <a:extLst>
                <a:ext uri="{FF2B5EF4-FFF2-40B4-BE49-F238E27FC236}">
                  <a16:creationId xmlns:a16="http://schemas.microsoft.com/office/drawing/2014/main" xmlns="" id="{1C548511-1EEA-4A48-B891-CA5223FA64C2}"/>
                </a:ext>
              </a:extLst>
            </p:cNvPr>
            <p:cNvSpPr txBox="1"/>
            <p:nvPr/>
          </p:nvSpPr>
          <p:spPr>
            <a:xfrm>
              <a:off x="4572000" y="3458048"/>
              <a:ext cx="4102100" cy="1177246"/>
            </a:xfrm>
            <a:prstGeom prst="rect">
              <a:avLst/>
            </a:prstGeom>
            <a:noFill/>
          </p:spPr>
          <p:txBody>
            <a:bodyPr wrap="square">
              <a:spAutoFit/>
            </a:bodyPr>
            <a:lstStyle/>
            <a:p>
              <a:pPr marL="0" marR="0" lvl="0" indent="0" algn="ctr" defTabSz="1219170" rtl="0" eaLnBrk="1" fontAlgn="auto" latinLnBrk="0" hangingPunct="1">
                <a:spcBef>
                  <a:spcPts val="267"/>
                </a:spcBef>
                <a:spcAft>
                  <a:spcPts val="267"/>
                </a:spcAft>
                <a:buClr>
                  <a:srgbClr val="000000"/>
                </a:buClr>
                <a:buSzTx/>
                <a:buFontTx/>
                <a:buNone/>
                <a:tabLst>
                  <a:tab pos="120224" algn="l"/>
                  <a:tab pos="240447" algn="l"/>
                  <a:tab pos="360671" algn="l"/>
                </a:tabLst>
                <a:defRPr/>
              </a:pP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Ông</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Oan-tơ</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cảm</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thấy</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cậu</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bé</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thật</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đặc</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biệt</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rất</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phù</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hợp</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với</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nhân</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vật</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trong</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bộ</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phim</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mới</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của</a:t>
              </a:r>
              <a:r>
                <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rPr>
                <a:t> </a:t>
              </a:r>
              <a:r>
                <a:rPr kumimoji="0" lang="en-US" sz="3200" b="0" i="0" u="none" strike="noStrike" kern="0" cap="none" spc="0" normalizeH="0" baseline="0" noProof="0" dirty="0" err="1">
                  <a:ln>
                    <a:noFill/>
                  </a:ln>
                  <a:solidFill>
                    <a:srgbClr val="000000"/>
                  </a:solidFill>
                  <a:effectLst/>
                  <a:uLnTx/>
                  <a:uFillTx/>
                  <a:ea typeface="Arial" panose="020B0604020202020204" pitchFamily="34" charset="0"/>
                  <a:cs typeface="Arial" panose="020B0604020202020204" pitchFamily="34" charset="0"/>
                  <a:sym typeface="Arial"/>
                </a:rPr>
                <a:t>ông</a:t>
              </a:r>
              <a:endParaRPr kumimoji="0" lang="en-US" sz="3200" b="0" i="0" u="none" strike="noStrike" kern="0" cap="none" spc="0" normalizeH="0" baseline="0" noProof="0" dirty="0">
                <a:ln>
                  <a:noFill/>
                </a:ln>
                <a:solidFill>
                  <a:srgbClr val="000000"/>
                </a:solidFill>
                <a:effectLst/>
                <a:uLnTx/>
                <a:uFillTx/>
                <a:ea typeface="Arial" panose="020B0604020202020204" pitchFamily="34" charset="0"/>
                <a:cs typeface="Arial" panose="020B0604020202020204" pitchFamily="34" charset="0"/>
                <a:sym typeface="Arial"/>
              </a:endParaRPr>
            </a:p>
          </p:txBody>
        </p:sp>
      </p:grpSp>
      <p:pic>
        <p:nvPicPr>
          <p:cNvPr id="3" name="Picture 2">
            <a:extLst>
              <a:ext uri="{FF2B5EF4-FFF2-40B4-BE49-F238E27FC236}">
                <a16:creationId xmlns:a16="http://schemas.microsoft.com/office/drawing/2014/main" xmlns="" id="{21B7A422-1E51-49CD-B76E-7C779913B8CE}"/>
              </a:ext>
            </a:extLst>
          </p:cNvPr>
          <p:cNvPicPr>
            <a:picLocks noChangeAspect="1"/>
          </p:cNvPicPr>
          <p:nvPr/>
        </p:nvPicPr>
        <p:blipFill>
          <a:blip r:embed="rId3"/>
          <a:stretch>
            <a:fillRect/>
          </a:stretch>
        </p:blipFill>
        <p:spPr>
          <a:xfrm>
            <a:off x="6072187" y="742949"/>
            <a:ext cx="4567238" cy="3557039"/>
          </a:xfrm>
          <a:prstGeom prst="rect">
            <a:avLst/>
          </a:prstGeom>
        </p:spPr>
      </p:pic>
    </p:spTree>
    <p:extLst>
      <p:ext uri="{BB962C8B-B14F-4D97-AF65-F5344CB8AC3E}">
        <p14:creationId xmlns:p14="http://schemas.microsoft.com/office/powerpoint/2010/main" val="1883778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453674" y="261084"/>
            <a:ext cx="7061200" cy="3975100"/>
          </a:xfrm>
          <a:prstGeom prst="ellipse">
            <a:avLst/>
          </a:prstGeom>
          <a:solidFill>
            <a:schemeClr val="bg1"/>
          </a:solid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358162A-C8B3-4B61-AB46-EC2B9B283999}"/>
              </a:ext>
            </a:extLst>
          </p:cNvPr>
          <p:cNvSpPr txBox="1"/>
          <p:nvPr/>
        </p:nvSpPr>
        <p:spPr>
          <a:xfrm>
            <a:off x="2762251" y="1276350"/>
            <a:ext cx="6334124" cy="2308324"/>
          </a:xfrm>
          <a:prstGeom prst="rect">
            <a:avLst/>
          </a:prstGeom>
          <a:noFill/>
        </p:spPr>
        <p:txBody>
          <a:bodyPr wrap="square" rtlCol="0">
            <a:spAutoFit/>
          </a:bodyPr>
          <a:lstStyle/>
          <a:p>
            <a:pPr algn="ct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2.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Kể</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lại</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từng</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đoạn</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câu</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chuyện</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tranh</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240405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933</Words>
  <Application>Microsoft Office PowerPoint</Application>
  <PresentationFormat>Custom</PresentationFormat>
  <Paragraphs>40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16</cp:revision>
  <dcterms:created xsi:type="dcterms:W3CDTF">2022-11-20T10:20:48Z</dcterms:created>
  <dcterms:modified xsi:type="dcterms:W3CDTF">2023-03-20T08:53:12Z</dcterms:modified>
</cp:coreProperties>
</file>