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698" r:id="rId5"/>
    <p:sldMasterId id="2147483702" r:id="rId6"/>
  </p:sldMasterIdLst>
  <p:notesMasterIdLst>
    <p:notesMasterId r:id="rId38"/>
  </p:notesMasterIdLst>
  <p:sldIdLst>
    <p:sldId id="371" r:id="rId7"/>
    <p:sldId id="286" r:id="rId8"/>
    <p:sldId id="258" r:id="rId9"/>
    <p:sldId id="365" r:id="rId10"/>
    <p:sldId id="363" r:id="rId11"/>
    <p:sldId id="256" r:id="rId12"/>
    <p:sldId id="260" r:id="rId13"/>
    <p:sldId id="367" r:id="rId14"/>
    <p:sldId id="362" r:id="rId15"/>
    <p:sldId id="288" r:id="rId16"/>
    <p:sldId id="289" r:id="rId17"/>
    <p:sldId id="290" r:id="rId18"/>
    <p:sldId id="291" r:id="rId19"/>
    <p:sldId id="292" r:id="rId20"/>
    <p:sldId id="293" r:id="rId21"/>
    <p:sldId id="368" r:id="rId22"/>
    <p:sldId id="269" r:id="rId23"/>
    <p:sldId id="295" r:id="rId24"/>
    <p:sldId id="296" r:id="rId25"/>
    <p:sldId id="369" r:id="rId26"/>
    <p:sldId id="274" r:id="rId27"/>
    <p:sldId id="275" r:id="rId28"/>
    <p:sldId id="276" r:id="rId29"/>
    <p:sldId id="277" r:id="rId30"/>
    <p:sldId id="278" r:id="rId31"/>
    <p:sldId id="279" r:id="rId32"/>
    <p:sldId id="280" r:id="rId33"/>
    <p:sldId id="281" r:id="rId34"/>
    <p:sldId id="282" r:id="rId35"/>
    <p:sldId id="299" r:id="rId36"/>
    <p:sldId id="37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8C0"/>
    <a:srgbClr val="2270CE"/>
    <a:srgbClr val="632EC2"/>
    <a:srgbClr val="1C4C2B"/>
    <a:srgbClr val="296D3E"/>
    <a:srgbClr val="09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3" d="100"/>
          <a:sy n="63" d="100"/>
        </p:scale>
        <p:origin x="1500"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B5C59-1373-43DB-A588-15CC310B7533}" type="datetimeFigureOut">
              <a:rPr lang="en-US" smtClean="0"/>
              <a:t>3/7/2022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E4A08-4D2E-452D-A896-A5EFEB4F4F68}" type="slidenum">
              <a:rPr lang="en-US" smtClean="0"/>
              <a:t>‹#›</a:t>
            </a:fld>
            <a:endParaRPr lang="en-US"/>
          </a:p>
        </p:txBody>
      </p:sp>
    </p:spTree>
    <p:extLst>
      <p:ext uri="{BB962C8B-B14F-4D97-AF65-F5344CB8AC3E}">
        <p14:creationId xmlns:p14="http://schemas.microsoft.com/office/powerpoint/2010/main" val="210697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Sau khi các nhóm trao đổi xong, đại diện nhóm trình bày, nhóm khác nhận xét, GV kết luận ghi điểm</a:t>
            </a:r>
          </a:p>
          <a:p>
            <a:pPr eaLnBrk="1" hangingPunct="1"/>
            <a:endParaRPr lang="en-US"/>
          </a:p>
          <a:p>
            <a:pPr eaLnBrk="1" hangingPunct="1"/>
            <a:endParaRPr lang="en-US"/>
          </a:p>
        </p:txBody>
      </p:sp>
      <p:sp>
        <p:nvSpPr>
          <p:cNvPr id="4" name="Slide Number Placeholder 3"/>
          <p:cNvSpPr>
            <a:spLocks noGrp="1"/>
          </p:cNvSpPr>
          <p:nvPr>
            <p:ph type="sldNum" sz="quarter" idx="5"/>
          </p:nvPr>
        </p:nvSpPr>
        <p:spPr/>
        <p:txBody>
          <a:bodyPr/>
          <a:lstStyle/>
          <a:p>
            <a:pPr>
              <a:defRPr/>
            </a:pPr>
            <a:fld id="{FCDFF8E1-2213-46DA-BD60-AA1D84E1C552}" type="slidenum">
              <a:rPr lang="en-US" smtClean="0"/>
              <a:pPr>
                <a:defRPr/>
              </a:pPr>
              <a:t>18</a:t>
            </a:fld>
            <a:endParaRPr lang="en-US"/>
          </a:p>
        </p:txBody>
      </p:sp>
    </p:spTree>
    <p:extLst>
      <p:ext uri="{BB962C8B-B14F-4D97-AF65-F5344CB8AC3E}">
        <p14:creationId xmlns:p14="http://schemas.microsoft.com/office/powerpoint/2010/main" val="142610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GV kết luận: giáo dục ý thức bảo vệ các tài sản vật dụng bằng kim loại, cẩn thận khi làm thí nghiệm b, c</a:t>
            </a:r>
          </a:p>
        </p:txBody>
      </p:sp>
      <p:sp>
        <p:nvSpPr>
          <p:cNvPr id="4" name="Slide Number Placeholder 3"/>
          <p:cNvSpPr>
            <a:spLocks noGrp="1"/>
          </p:cNvSpPr>
          <p:nvPr>
            <p:ph type="sldNum" sz="quarter" idx="5"/>
          </p:nvPr>
        </p:nvSpPr>
        <p:spPr/>
        <p:txBody>
          <a:bodyPr/>
          <a:lstStyle/>
          <a:p>
            <a:pPr>
              <a:defRPr/>
            </a:pPr>
            <a:fld id="{96A12B15-3B22-42F2-8C32-626C6E1EA515}" type="slidenum">
              <a:rPr lang="en-US" smtClean="0"/>
              <a:pPr>
                <a:defRPr/>
              </a:pPr>
              <a:t>19</a:t>
            </a:fld>
            <a:endParaRPr lang="en-US"/>
          </a:p>
        </p:txBody>
      </p:sp>
    </p:spTree>
    <p:extLst>
      <p:ext uri="{BB962C8B-B14F-4D97-AF65-F5344CB8AC3E}">
        <p14:creationId xmlns:p14="http://schemas.microsoft.com/office/powerpoint/2010/main" val="252244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F7B2F1-6848-4771-BEFD-BE65B14A37A7}"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426513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41906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55844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9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62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860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14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819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8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11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67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70495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77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0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980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323C062-266F-49F8-AA97-9F19B58C6FD2}" type="slidenum">
              <a:rPr lang="en-US" altLang="en-US"/>
              <a:pPr/>
              <a:t>‹#›</a:t>
            </a:fld>
            <a:endParaRPr lang="en-US" altLang="en-US"/>
          </a:p>
        </p:txBody>
      </p:sp>
    </p:spTree>
    <p:extLst>
      <p:ext uri="{BB962C8B-B14F-4D97-AF65-F5344CB8AC3E}">
        <p14:creationId xmlns:p14="http://schemas.microsoft.com/office/powerpoint/2010/main" val="718808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B02CD79-AF71-43CD-8CC8-93F4DBF0730C}" type="slidenum">
              <a:rPr lang="en-US" altLang="en-US"/>
              <a:pPr/>
              <a:t>‹#›</a:t>
            </a:fld>
            <a:endParaRPr lang="en-US" altLang="en-US"/>
          </a:p>
        </p:txBody>
      </p:sp>
    </p:spTree>
    <p:extLst>
      <p:ext uri="{BB962C8B-B14F-4D97-AF65-F5344CB8AC3E}">
        <p14:creationId xmlns:p14="http://schemas.microsoft.com/office/powerpoint/2010/main" val="2039773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F6FD89-EB5D-45B5-97A3-7EB699A47503}" type="slidenum">
              <a:rPr lang="en-US" altLang="en-US"/>
              <a:pPr/>
              <a:t>‹#›</a:t>
            </a:fld>
            <a:endParaRPr lang="en-US" altLang="en-US"/>
          </a:p>
        </p:txBody>
      </p:sp>
    </p:spTree>
    <p:extLst>
      <p:ext uri="{BB962C8B-B14F-4D97-AF65-F5344CB8AC3E}">
        <p14:creationId xmlns:p14="http://schemas.microsoft.com/office/powerpoint/2010/main" val="2760158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DD112AE-DD74-46DE-BCFB-A6FF1FD778DC}" type="slidenum">
              <a:rPr lang="en-US" altLang="en-US"/>
              <a:pPr/>
              <a:t>‹#›</a:t>
            </a:fld>
            <a:endParaRPr lang="en-US" altLang="en-US"/>
          </a:p>
        </p:txBody>
      </p:sp>
    </p:spTree>
    <p:extLst>
      <p:ext uri="{BB962C8B-B14F-4D97-AF65-F5344CB8AC3E}">
        <p14:creationId xmlns:p14="http://schemas.microsoft.com/office/powerpoint/2010/main" val="266780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3316658-46E2-4809-83C4-735DC78468DA}" type="slidenum">
              <a:rPr lang="en-US" altLang="en-US"/>
              <a:pPr/>
              <a:t>‹#›</a:t>
            </a:fld>
            <a:endParaRPr lang="en-US" altLang="en-US"/>
          </a:p>
        </p:txBody>
      </p:sp>
    </p:spTree>
    <p:extLst>
      <p:ext uri="{BB962C8B-B14F-4D97-AF65-F5344CB8AC3E}">
        <p14:creationId xmlns:p14="http://schemas.microsoft.com/office/powerpoint/2010/main" val="1612907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121FC4F-D099-4021-9A82-107F0D08308B}" type="slidenum">
              <a:rPr lang="en-US" altLang="en-US"/>
              <a:pPr/>
              <a:t>‹#›</a:t>
            </a:fld>
            <a:endParaRPr lang="en-US" altLang="en-US"/>
          </a:p>
        </p:txBody>
      </p:sp>
    </p:spTree>
    <p:extLst>
      <p:ext uri="{BB962C8B-B14F-4D97-AF65-F5344CB8AC3E}">
        <p14:creationId xmlns:p14="http://schemas.microsoft.com/office/powerpoint/2010/main" val="1590122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94A55DB-E1DE-4C7F-B017-3548CFE2586B}" type="slidenum">
              <a:rPr lang="en-US" altLang="en-US"/>
              <a:pPr/>
              <a:t>‹#›</a:t>
            </a:fld>
            <a:endParaRPr lang="en-US" altLang="en-US"/>
          </a:p>
        </p:txBody>
      </p:sp>
    </p:spTree>
    <p:extLst>
      <p:ext uri="{BB962C8B-B14F-4D97-AF65-F5344CB8AC3E}">
        <p14:creationId xmlns:p14="http://schemas.microsoft.com/office/powerpoint/2010/main" val="157491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7B2F1-6848-4771-BEFD-BE65B14A37A7}"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861579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8BDE8C5-9AFC-4CC9-A417-338E1B907F3E}" type="slidenum">
              <a:rPr lang="en-US" altLang="en-US"/>
              <a:pPr/>
              <a:t>‹#›</a:t>
            </a:fld>
            <a:endParaRPr lang="en-US" altLang="en-US"/>
          </a:p>
        </p:txBody>
      </p:sp>
    </p:spTree>
    <p:extLst>
      <p:ext uri="{BB962C8B-B14F-4D97-AF65-F5344CB8AC3E}">
        <p14:creationId xmlns:p14="http://schemas.microsoft.com/office/powerpoint/2010/main" val="1810857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0619185-7250-4E41-9C73-3DFF3390AD06}" type="slidenum">
              <a:rPr lang="en-US" altLang="en-US"/>
              <a:pPr/>
              <a:t>‹#›</a:t>
            </a:fld>
            <a:endParaRPr lang="en-US" altLang="en-US"/>
          </a:p>
        </p:txBody>
      </p:sp>
    </p:spTree>
    <p:extLst>
      <p:ext uri="{BB962C8B-B14F-4D97-AF65-F5344CB8AC3E}">
        <p14:creationId xmlns:p14="http://schemas.microsoft.com/office/powerpoint/2010/main" val="420338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CB0B95F-0609-4475-B53C-EB17659190B4}" type="slidenum">
              <a:rPr lang="en-US" altLang="en-US"/>
              <a:pPr/>
              <a:t>‹#›</a:t>
            </a:fld>
            <a:endParaRPr lang="en-US" altLang="en-US"/>
          </a:p>
        </p:txBody>
      </p:sp>
    </p:spTree>
    <p:extLst>
      <p:ext uri="{BB962C8B-B14F-4D97-AF65-F5344CB8AC3E}">
        <p14:creationId xmlns:p14="http://schemas.microsoft.com/office/powerpoint/2010/main" val="2488524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C115CB8-92F5-4FB0-8187-1B58A1448F43}" type="slidenum">
              <a:rPr lang="en-US" altLang="en-US"/>
              <a:pPr/>
              <a:t>‹#›</a:t>
            </a:fld>
            <a:endParaRPr lang="en-US" altLang="en-US"/>
          </a:p>
        </p:txBody>
      </p:sp>
    </p:spTree>
    <p:extLst>
      <p:ext uri="{BB962C8B-B14F-4D97-AF65-F5344CB8AC3E}">
        <p14:creationId xmlns:p14="http://schemas.microsoft.com/office/powerpoint/2010/main" val="2923627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7131FBC-A116-4F85-AB30-9AAF09886868}" type="slidenum">
              <a:rPr lang="en-US" altLang="en-US"/>
              <a:pPr/>
              <a:t>‹#›</a:t>
            </a:fld>
            <a:endParaRPr lang="en-US" altLang="en-US"/>
          </a:p>
        </p:txBody>
      </p:sp>
    </p:spTree>
    <p:extLst>
      <p:ext uri="{BB962C8B-B14F-4D97-AF65-F5344CB8AC3E}">
        <p14:creationId xmlns:p14="http://schemas.microsoft.com/office/powerpoint/2010/main" val="2577138045"/>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C5CDB1C-81EC-4378-BC22-F20B0E2949B7}"/>
              </a:ext>
            </a:extLst>
          </p:cNvPr>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a:extLst>
              <a:ext uri="{FF2B5EF4-FFF2-40B4-BE49-F238E27FC236}">
                <a16:creationId xmlns:a16="http://schemas.microsoft.com/office/drawing/2014/main" id="{06D3350D-450E-41FD-86F5-924EA6908C87}"/>
              </a:ext>
            </a:extLst>
          </p:cNvPr>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a:extLst>
              <a:ext uri="{FF2B5EF4-FFF2-40B4-BE49-F238E27FC236}">
                <a16:creationId xmlns:a16="http://schemas.microsoft.com/office/drawing/2014/main" id="{C462FCD0-73E7-4A39-A37A-477E95FEE6B3}"/>
              </a:ext>
            </a:extLst>
          </p:cNvPr>
          <p:cNvSpPr>
            <a:spLocks noGrp="1" noChangeArrowheads="1"/>
          </p:cNvSpPr>
          <p:nvPr>
            <p:ph type="sldNum" sz="quarter" idx="12"/>
          </p:nvPr>
        </p:nvSpPr>
        <p:spPr/>
        <p:txBody>
          <a:bodyPr/>
          <a:lstStyle>
            <a:lvl1pPr>
              <a:defRPr/>
            </a:lvl1pPr>
          </a:lstStyle>
          <a:p>
            <a:fld id="{0B1B36EA-E6BF-4BBF-B67C-5BE41C3F4734}" type="slidenum">
              <a:rPr lang="en-US" altLang="en-US"/>
              <a:pPr/>
              <a:t>‹#›</a:t>
            </a:fld>
            <a:endParaRPr lang="en-US" altLang="en-US"/>
          </a:p>
        </p:txBody>
      </p:sp>
    </p:spTree>
    <p:extLst>
      <p:ext uri="{BB962C8B-B14F-4D97-AF65-F5344CB8AC3E}">
        <p14:creationId xmlns:p14="http://schemas.microsoft.com/office/powerpoint/2010/main" val="2002060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072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53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5858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6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F7B2F1-6848-4771-BEFD-BE65B14A37A7}"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060614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693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27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27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83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730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649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705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l="3645" t="809" r="1563" b="362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62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2"/>
          <p:cNvPicPr>
            <a:picLocks noChangeAspect="1"/>
          </p:cNvPicPr>
          <p:nvPr userDrawn="1"/>
        </p:nvPicPr>
        <p:blipFill>
          <a:blip r:embed="rId2">
            <a:extLst>
              <a:ext uri="{28A0092B-C50C-407E-A947-70E740481C1C}">
                <a14:useLocalDpi xmlns:a14="http://schemas.microsoft.com/office/drawing/2010/main" val="0"/>
              </a:ext>
            </a:extLst>
          </a:blip>
          <a:srcRect l="2290" t="552" r="3749" b="375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
          <p:cNvSpPr/>
          <p:nvPr userDrawn="1"/>
        </p:nvSpPr>
        <p:spPr>
          <a:xfrm>
            <a:off x="0" y="2390775"/>
            <a:ext cx="9144000" cy="4467225"/>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4" name="图片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22975"/>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4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21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F7B2F1-6848-4771-BEFD-BE65B14A37A7}"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3565806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A0AB5D9-698F-4FD0-9A9E-2FA66A742DC5}"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1641492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AB5D9-698F-4FD0-9A9E-2FA66A742DC5}"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35236884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0AB5D9-698F-4FD0-9A9E-2FA66A742DC5}"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21267017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0AB5D9-698F-4FD0-9A9E-2FA66A742DC5}"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2852290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0AB5D9-698F-4FD0-9A9E-2FA66A742DC5}"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3123354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AB5D9-698F-4FD0-9A9E-2FA66A742DC5}"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303742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B5D9-698F-4FD0-9A9E-2FA66A742DC5}"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4921138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0AB5D9-698F-4FD0-9A9E-2FA66A742DC5}"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29614524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0AB5D9-698F-4FD0-9A9E-2FA66A742DC5}"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6072576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AB5D9-698F-4FD0-9A9E-2FA66A742DC5}"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403275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F7B2F1-6848-4771-BEFD-BE65B14A37A7}"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3643991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AB5D9-698F-4FD0-9A9E-2FA66A742DC5}"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1093460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7B2F1-6848-4771-BEFD-BE65B14A37A7}"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59456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7B2F1-6848-4771-BEFD-BE65B14A37A7}"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87452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7B2F1-6848-4771-BEFD-BE65B14A37A7}"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97359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7B2F1-6848-4771-BEFD-BE65B14A37A7}" type="datetimeFigureOut">
              <a:rPr lang="en-US" smtClean="0"/>
              <a:t>3/7/2022</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B39F6-A59D-4EE4-BF7C-9AC82849DBF2}" type="slidenum">
              <a:rPr lang="en-US" smtClean="0"/>
              <a:t>‹#›</a:t>
            </a:fld>
            <a:endParaRPr lang="en-US"/>
          </a:p>
        </p:txBody>
      </p:sp>
    </p:spTree>
    <p:extLst>
      <p:ext uri="{BB962C8B-B14F-4D97-AF65-F5344CB8AC3E}">
        <p14:creationId xmlns:p14="http://schemas.microsoft.com/office/powerpoint/2010/main" val="282613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9195D-FF80-4222-BC15-3C235C06A9D7}"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111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D7D92FEF-6847-4D9D-B2C5-53777CA2AB29}" type="slidenum">
              <a:rPr lang="en-US" altLang="en-US">
                <a:latin typeface="Arial" pitchFamily="34" charset="0"/>
                <a:cs typeface="Arial" pitchFamily="34" charset="0"/>
              </a:rPr>
              <a:pPr fontAlgn="base">
                <a:spcBef>
                  <a:spcPct val="0"/>
                </a:spcBef>
                <a:spcAft>
                  <a:spcPct val="0"/>
                </a:spcAft>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065639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solidFill>
                  <a:prstClr val="black">
                    <a:tint val="75000"/>
                  </a:prstClr>
                </a:solidFill>
              </a:rPr>
              <a:pPr/>
              <a:t>3/7/2022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7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任意多边形: 形状 7"/>
          <p:cNvSpPr/>
          <p:nvPr userDrawn="1"/>
        </p:nvSpPr>
        <p:spPr>
          <a:xfrm>
            <a:off x="387350" y="1225550"/>
            <a:ext cx="8356600" cy="5403850"/>
          </a:xfrm>
          <a:custGeom>
            <a:avLst/>
            <a:gdLst>
              <a:gd name="connsiteX0" fmla="*/ 169173 w 11204391"/>
              <a:gd name="connsiteY0" fmla="*/ 69424 h 5403555"/>
              <a:gd name="connsiteX1" fmla="*/ 1261373 w 11204391"/>
              <a:gd name="connsiteY1" fmla="*/ 94824 h 5403555"/>
              <a:gd name="connsiteX2" fmla="*/ 2048773 w 11204391"/>
              <a:gd name="connsiteY2" fmla="*/ 5924 h 5403555"/>
              <a:gd name="connsiteX3" fmla="*/ 3280673 w 11204391"/>
              <a:gd name="connsiteY3" fmla="*/ 69424 h 5403555"/>
              <a:gd name="connsiteX4" fmla="*/ 4728473 w 11204391"/>
              <a:gd name="connsiteY4" fmla="*/ 31324 h 5403555"/>
              <a:gd name="connsiteX5" fmla="*/ 6188973 w 11204391"/>
              <a:gd name="connsiteY5" fmla="*/ 132924 h 5403555"/>
              <a:gd name="connsiteX6" fmla="*/ 7560573 w 11204391"/>
              <a:gd name="connsiteY6" fmla="*/ 69424 h 5403555"/>
              <a:gd name="connsiteX7" fmla="*/ 8932173 w 11204391"/>
              <a:gd name="connsiteY7" fmla="*/ 69424 h 5403555"/>
              <a:gd name="connsiteX8" fmla="*/ 9605273 w 11204391"/>
              <a:gd name="connsiteY8" fmla="*/ 132924 h 5403555"/>
              <a:gd name="connsiteX9" fmla="*/ 11002273 w 11204391"/>
              <a:gd name="connsiteY9" fmla="*/ 82124 h 5403555"/>
              <a:gd name="connsiteX10" fmla="*/ 11065773 w 11204391"/>
              <a:gd name="connsiteY10" fmla="*/ 1402924 h 5403555"/>
              <a:gd name="connsiteX11" fmla="*/ 11141973 w 11204391"/>
              <a:gd name="connsiteY11" fmla="*/ 2787224 h 5403555"/>
              <a:gd name="connsiteX12" fmla="*/ 11091173 w 11204391"/>
              <a:gd name="connsiteY12" fmla="*/ 3701624 h 5403555"/>
              <a:gd name="connsiteX13" fmla="*/ 11116573 w 11204391"/>
              <a:gd name="connsiteY13" fmla="*/ 4870024 h 5403555"/>
              <a:gd name="connsiteX14" fmla="*/ 11141973 w 11204391"/>
              <a:gd name="connsiteY14" fmla="*/ 5225624 h 5403555"/>
              <a:gd name="connsiteX15" fmla="*/ 10214873 w 11204391"/>
              <a:gd name="connsiteY15" fmla="*/ 5276424 h 5403555"/>
              <a:gd name="connsiteX16" fmla="*/ 8144773 w 11204391"/>
              <a:gd name="connsiteY16" fmla="*/ 5365324 h 5403555"/>
              <a:gd name="connsiteX17" fmla="*/ 6392173 w 11204391"/>
              <a:gd name="connsiteY17" fmla="*/ 5301824 h 5403555"/>
              <a:gd name="connsiteX18" fmla="*/ 4271273 w 11204391"/>
              <a:gd name="connsiteY18" fmla="*/ 5403424 h 5403555"/>
              <a:gd name="connsiteX19" fmla="*/ 2544073 w 11204391"/>
              <a:gd name="connsiteY19" fmla="*/ 5276424 h 5403555"/>
              <a:gd name="connsiteX20" fmla="*/ 575573 w 11204391"/>
              <a:gd name="connsiteY20" fmla="*/ 5352624 h 5403555"/>
              <a:gd name="connsiteX21" fmla="*/ 29473 w 11204391"/>
              <a:gd name="connsiteY21" fmla="*/ 5339924 h 5403555"/>
              <a:gd name="connsiteX22" fmla="*/ 67573 w 11204391"/>
              <a:gd name="connsiteY22" fmla="*/ 4679524 h 5403555"/>
              <a:gd name="connsiteX23" fmla="*/ 16773 w 11204391"/>
              <a:gd name="connsiteY23" fmla="*/ 3790524 h 5403555"/>
              <a:gd name="connsiteX24" fmla="*/ 67573 w 11204391"/>
              <a:gd name="connsiteY24" fmla="*/ 2406224 h 5403555"/>
              <a:gd name="connsiteX25" fmla="*/ 29473 w 11204391"/>
              <a:gd name="connsiteY25" fmla="*/ 1288624 h 5403555"/>
              <a:gd name="connsiteX26" fmla="*/ 92973 w 11204391"/>
              <a:gd name="connsiteY26" fmla="*/ 856824 h 5403555"/>
              <a:gd name="connsiteX27" fmla="*/ 29473 w 11204391"/>
              <a:gd name="connsiteY27" fmla="*/ 158324 h 5403555"/>
              <a:gd name="connsiteX28" fmla="*/ 169173 w 11204391"/>
              <a:gd name="connsiteY28" fmla="*/ 69424 h 5403555"/>
              <a:gd name="connsiteX0" fmla="*/ 169173 w 11204391"/>
              <a:gd name="connsiteY0" fmla="*/ 69424 h 5403555"/>
              <a:gd name="connsiteX1" fmla="*/ 1261373 w 11204391"/>
              <a:gd name="connsiteY1" fmla="*/ 94824 h 5403555"/>
              <a:gd name="connsiteX2" fmla="*/ 2048773 w 11204391"/>
              <a:gd name="connsiteY2" fmla="*/ 5924 h 5403555"/>
              <a:gd name="connsiteX3" fmla="*/ 3280673 w 11204391"/>
              <a:gd name="connsiteY3" fmla="*/ 69424 h 5403555"/>
              <a:gd name="connsiteX4" fmla="*/ 4728473 w 11204391"/>
              <a:gd name="connsiteY4" fmla="*/ 31324 h 5403555"/>
              <a:gd name="connsiteX5" fmla="*/ 6188973 w 11204391"/>
              <a:gd name="connsiteY5" fmla="*/ 132924 h 5403555"/>
              <a:gd name="connsiteX6" fmla="*/ 7560573 w 11204391"/>
              <a:gd name="connsiteY6" fmla="*/ 69424 h 5403555"/>
              <a:gd name="connsiteX7" fmla="*/ 8932173 w 11204391"/>
              <a:gd name="connsiteY7" fmla="*/ 69424 h 5403555"/>
              <a:gd name="connsiteX8" fmla="*/ 9605273 w 11204391"/>
              <a:gd name="connsiteY8" fmla="*/ 132924 h 5403555"/>
              <a:gd name="connsiteX9" fmla="*/ 11002273 w 11204391"/>
              <a:gd name="connsiteY9" fmla="*/ 82124 h 5403555"/>
              <a:gd name="connsiteX10" fmla="*/ 11065773 w 11204391"/>
              <a:gd name="connsiteY10" fmla="*/ 1402924 h 5403555"/>
              <a:gd name="connsiteX11" fmla="*/ 11141973 w 11204391"/>
              <a:gd name="connsiteY11" fmla="*/ 2787224 h 5403555"/>
              <a:gd name="connsiteX12" fmla="*/ 11091173 w 11204391"/>
              <a:gd name="connsiteY12" fmla="*/ 3701624 h 5403555"/>
              <a:gd name="connsiteX13" fmla="*/ 11116573 w 11204391"/>
              <a:gd name="connsiteY13" fmla="*/ 4870024 h 5403555"/>
              <a:gd name="connsiteX14" fmla="*/ 11141973 w 11204391"/>
              <a:gd name="connsiteY14" fmla="*/ 5225624 h 5403555"/>
              <a:gd name="connsiteX15" fmla="*/ 10214873 w 11204391"/>
              <a:gd name="connsiteY15" fmla="*/ 5276424 h 5403555"/>
              <a:gd name="connsiteX16" fmla="*/ 8144773 w 11204391"/>
              <a:gd name="connsiteY16" fmla="*/ 5365324 h 5403555"/>
              <a:gd name="connsiteX17" fmla="*/ 6392173 w 11204391"/>
              <a:gd name="connsiteY17" fmla="*/ 5301824 h 5403555"/>
              <a:gd name="connsiteX18" fmla="*/ 4271273 w 11204391"/>
              <a:gd name="connsiteY18" fmla="*/ 5403424 h 5403555"/>
              <a:gd name="connsiteX19" fmla="*/ 2544073 w 11204391"/>
              <a:gd name="connsiteY19" fmla="*/ 5276424 h 5403555"/>
              <a:gd name="connsiteX20" fmla="*/ 575573 w 11204391"/>
              <a:gd name="connsiteY20" fmla="*/ 5352624 h 5403555"/>
              <a:gd name="connsiteX21" fmla="*/ 29473 w 11204391"/>
              <a:gd name="connsiteY21" fmla="*/ 5339924 h 5403555"/>
              <a:gd name="connsiteX22" fmla="*/ 67573 w 11204391"/>
              <a:gd name="connsiteY22" fmla="*/ 4679524 h 5403555"/>
              <a:gd name="connsiteX23" fmla="*/ 16773 w 11204391"/>
              <a:gd name="connsiteY23" fmla="*/ 3790524 h 5403555"/>
              <a:gd name="connsiteX24" fmla="*/ 67573 w 11204391"/>
              <a:gd name="connsiteY24" fmla="*/ 2406224 h 5403555"/>
              <a:gd name="connsiteX25" fmla="*/ 29473 w 11204391"/>
              <a:gd name="connsiteY25" fmla="*/ 1288624 h 5403555"/>
              <a:gd name="connsiteX26" fmla="*/ 92973 w 11204391"/>
              <a:gd name="connsiteY26" fmla="*/ 856824 h 5403555"/>
              <a:gd name="connsiteX27" fmla="*/ 169173 w 11204391"/>
              <a:gd name="connsiteY27" fmla="*/ 69424 h 5403555"/>
              <a:gd name="connsiteX0" fmla="*/ 169173 w 11142223"/>
              <a:gd name="connsiteY0" fmla="*/ 69424 h 5403555"/>
              <a:gd name="connsiteX1" fmla="*/ 1261373 w 11142223"/>
              <a:gd name="connsiteY1" fmla="*/ 94824 h 5403555"/>
              <a:gd name="connsiteX2" fmla="*/ 2048773 w 11142223"/>
              <a:gd name="connsiteY2" fmla="*/ 5924 h 5403555"/>
              <a:gd name="connsiteX3" fmla="*/ 3280673 w 11142223"/>
              <a:gd name="connsiteY3" fmla="*/ 69424 h 5403555"/>
              <a:gd name="connsiteX4" fmla="*/ 4728473 w 11142223"/>
              <a:gd name="connsiteY4" fmla="*/ 31324 h 5403555"/>
              <a:gd name="connsiteX5" fmla="*/ 6188973 w 11142223"/>
              <a:gd name="connsiteY5" fmla="*/ 132924 h 5403555"/>
              <a:gd name="connsiteX6" fmla="*/ 7560573 w 11142223"/>
              <a:gd name="connsiteY6" fmla="*/ 69424 h 5403555"/>
              <a:gd name="connsiteX7" fmla="*/ 8932173 w 11142223"/>
              <a:gd name="connsiteY7" fmla="*/ 69424 h 5403555"/>
              <a:gd name="connsiteX8" fmla="*/ 9605273 w 11142223"/>
              <a:gd name="connsiteY8" fmla="*/ 132924 h 5403555"/>
              <a:gd name="connsiteX9" fmla="*/ 11002273 w 11142223"/>
              <a:gd name="connsiteY9" fmla="*/ 82124 h 5403555"/>
              <a:gd name="connsiteX10" fmla="*/ 11065773 w 11142223"/>
              <a:gd name="connsiteY10" fmla="*/ 1402924 h 5403555"/>
              <a:gd name="connsiteX11" fmla="*/ 11141973 w 11142223"/>
              <a:gd name="connsiteY11" fmla="*/ 2787224 h 5403555"/>
              <a:gd name="connsiteX12" fmla="*/ 11091173 w 11142223"/>
              <a:gd name="connsiteY12" fmla="*/ 3701624 h 5403555"/>
              <a:gd name="connsiteX13" fmla="*/ 11116573 w 11142223"/>
              <a:gd name="connsiteY13" fmla="*/ 4870024 h 5403555"/>
              <a:gd name="connsiteX14" fmla="*/ 11014973 w 11142223"/>
              <a:gd name="connsiteY14" fmla="*/ 5263724 h 5403555"/>
              <a:gd name="connsiteX15" fmla="*/ 10214873 w 11142223"/>
              <a:gd name="connsiteY15" fmla="*/ 5276424 h 5403555"/>
              <a:gd name="connsiteX16" fmla="*/ 8144773 w 11142223"/>
              <a:gd name="connsiteY16" fmla="*/ 5365324 h 5403555"/>
              <a:gd name="connsiteX17" fmla="*/ 6392173 w 11142223"/>
              <a:gd name="connsiteY17" fmla="*/ 5301824 h 5403555"/>
              <a:gd name="connsiteX18" fmla="*/ 4271273 w 11142223"/>
              <a:gd name="connsiteY18" fmla="*/ 5403424 h 5403555"/>
              <a:gd name="connsiteX19" fmla="*/ 2544073 w 11142223"/>
              <a:gd name="connsiteY19" fmla="*/ 5276424 h 5403555"/>
              <a:gd name="connsiteX20" fmla="*/ 575573 w 11142223"/>
              <a:gd name="connsiteY20" fmla="*/ 5352624 h 5403555"/>
              <a:gd name="connsiteX21" fmla="*/ 29473 w 11142223"/>
              <a:gd name="connsiteY21" fmla="*/ 5339924 h 5403555"/>
              <a:gd name="connsiteX22" fmla="*/ 67573 w 11142223"/>
              <a:gd name="connsiteY22" fmla="*/ 4679524 h 5403555"/>
              <a:gd name="connsiteX23" fmla="*/ 16773 w 11142223"/>
              <a:gd name="connsiteY23" fmla="*/ 3790524 h 5403555"/>
              <a:gd name="connsiteX24" fmla="*/ 67573 w 11142223"/>
              <a:gd name="connsiteY24" fmla="*/ 2406224 h 5403555"/>
              <a:gd name="connsiteX25" fmla="*/ 29473 w 11142223"/>
              <a:gd name="connsiteY25" fmla="*/ 1288624 h 5403555"/>
              <a:gd name="connsiteX26" fmla="*/ 92973 w 11142223"/>
              <a:gd name="connsiteY26" fmla="*/ 856824 h 5403555"/>
              <a:gd name="connsiteX27" fmla="*/ 169173 w 11142223"/>
              <a:gd name="connsiteY27" fmla="*/ 69424 h 540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42223" h="5403555">
                <a:moveTo>
                  <a:pt x="169173" y="69424"/>
                </a:moveTo>
                <a:cubicBezTo>
                  <a:pt x="363906" y="-57576"/>
                  <a:pt x="948106" y="105407"/>
                  <a:pt x="1261373" y="94824"/>
                </a:cubicBezTo>
                <a:cubicBezTo>
                  <a:pt x="1574640" y="84241"/>
                  <a:pt x="1712223" y="10157"/>
                  <a:pt x="2048773" y="5924"/>
                </a:cubicBezTo>
                <a:cubicBezTo>
                  <a:pt x="2385323" y="1691"/>
                  <a:pt x="2834056" y="65191"/>
                  <a:pt x="3280673" y="69424"/>
                </a:cubicBezTo>
                <a:cubicBezTo>
                  <a:pt x="3727290" y="73657"/>
                  <a:pt x="4243756" y="20741"/>
                  <a:pt x="4728473" y="31324"/>
                </a:cubicBezTo>
                <a:cubicBezTo>
                  <a:pt x="5213190" y="41907"/>
                  <a:pt x="5716956" y="126574"/>
                  <a:pt x="6188973" y="132924"/>
                </a:cubicBezTo>
                <a:cubicBezTo>
                  <a:pt x="6660990" y="139274"/>
                  <a:pt x="7103373" y="80007"/>
                  <a:pt x="7560573" y="69424"/>
                </a:cubicBezTo>
                <a:cubicBezTo>
                  <a:pt x="8017773" y="58841"/>
                  <a:pt x="8591390" y="58841"/>
                  <a:pt x="8932173" y="69424"/>
                </a:cubicBezTo>
                <a:cubicBezTo>
                  <a:pt x="9272956" y="80007"/>
                  <a:pt x="9260256" y="130807"/>
                  <a:pt x="9605273" y="132924"/>
                </a:cubicBezTo>
                <a:cubicBezTo>
                  <a:pt x="9950290" y="135041"/>
                  <a:pt x="10758856" y="-129543"/>
                  <a:pt x="11002273" y="82124"/>
                </a:cubicBezTo>
                <a:cubicBezTo>
                  <a:pt x="11245690" y="293791"/>
                  <a:pt x="11042490" y="952074"/>
                  <a:pt x="11065773" y="1402924"/>
                </a:cubicBezTo>
                <a:cubicBezTo>
                  <a:pt x="11089056" y="1853774"/>
                  <a:pt x="11137740" y="2404107"/>
                  <a:pt x="11141973" y="2787224"/>
                </a:cubicBezTo>
                <a:cubicBezTo>
                  <a:pt x="11146206" y="3170341"/>
                  <a:pt x="11095406" y="3354491"/>
                  <a:pt x="11091173" y="3701624"/>
                </a:cubicBezTo>
                <a:cubicBezTo>
                  <a:pt x="11086940" y="4048757"/>
                  <a:pt x="11129273" y="4609674"/>
                  <a:pt x="11116573" y="4870024"/>
                </a:cubicBezTo>
                <a:cubicBezTo>
                  <a:pt x="11103873" y="5130374"/>
                  <a:pt x="11165256" y="5195991"/>
                  <a:pt x="11014973" y="5263724"/>
                </a:cubicBezTo>
                <a:cubicBezTo>
                  <a:pt x="10864690" y="5331457"/>
                  <a:pt x="10693240" y="5259491"/>
                  <a:pt x="10214873" y="5276424"/>
                </a:cubicBezTo>
                <a:cubicBezTo>
                  <a:pt x="9736506" y="5293357"/>
                  <a:pt x="8781890" y="5361091"/>
                  <a:pt x="8144773" y="5365324"/>
                </a:cubicBezTo>
                <a:cubicBezTo>
                  <a:pt x="7507656" y="5369557"/>
                  <a:pt x="7037756" y="5295474"/>
                  <a:pt x="6392173" y="5301824"/>
                </a:cubicBezTo>
                <a:cubicBezTo>
                  <a:pt x="5746590" y="5308174"/>
                  <a:pt x="4912623" y="5407657"/>
                  <a:pt x="4271273" y="5403424"/>
                </a:cubicBezTo>
                <a:cubicBezTo>
                  <a:pt x="3629923" y="5399191"/>
                  <a:pt x="3160023" y="5284891"/>
                  <a:pt x="2544073" y="5276424"/>
                </a:cubicBezTo>
                <a:cubicBezTo>
                  <a:pt x="1928123" y="5267957"/>
                  <a:pt x="994673" y="5342041"/>
                  <a:pt x="575573" y="5352624"/>
                </a:cubicBezTo>
                <a:cubicBezTo>
                  <a:pt x="156473" y="5363207"/>
                  <a:pt x="114140" y="5452107"/>
                  <a:pt x="29473" y="5339924"/>
                </a:cubicBezTo>
                <a:cubicBezTo>
                  <a:pt x="-55194" y="5227741"/>
                  <a:pt x="69690" y="4937757"/>
                  <a:pt x="67573" y="4679524"/>
                </a:cubicBezTo>
                <a:cubicBezTo>
                  <a:pt x="65456" y="4421291"/>
                  <a:pt x="16773" y="4169407"/>
                  <a:pt x="16773" y="3790524"/>
                </a:cubicBezTo>
                <a:cubicBezTo>
                  <a:pt x="16773" y="3411641"/>
                  <a:pt x="65456" y="2823207"/>
                  <a:pt x="67573" y="2406224"/>
                </a:cubicBezTo>
                <a:cubicBezTo>
                  <a:pt x="69690" y="1989241"/>
                  <a:pt x="25240" y="1546857"/>
                  <a:pt x="29473" y="1288624"/>
                </a:cubicBezTo>
                <a:cubicBezTo>
                  <a:pt x="33706" y="1030391"/>
                  <a:pt x="92973" y="1045207"/>
                  <a:pt x="92973" y="856824"/>
                </a:cubicBezTo>
                <a:cubicBezTo>
                  <a:pt x="116256" y="653624"/>
                  <a:pt x="-25560" y="196424"/>
                  <a:pt x="169173" y="694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defRPr/>
            </a:pPr>
            <a:endParaRPr lang="zh-CN" altLang="en-US">
              <a:solidFill>
                <a:srgbClr val="FFFFFF"/>
              </a:solidFill>
            </a:endParaRPr>
          </a:p>
        </p:txBody>
      </p:sp>
    </p:spTree>
    <p:extLst>
      <p:ext uri="{BB962C8B-B14F-4D97-AF65-F5344CB8AC3E}">
        <p14:creationId xmlns:p14="http://schemas.microsoft.com/office/powerpoint/2010/main" val="11844150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DC83F5-5EB2-4E2B-B776-B609B55B43CE}" type="datetime1">
              <a:rPr lang="en-US" altLang="zh-CN" smtClean="0"/>
              <a:pPr>
                <a:defRPr/>
              </a:pPr>
              <a:t>3/7/2022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E977482-530B-4BF6-AF62-44C101AA7795}" type="slidenum">
              <a:rPr lang="en-US" smtClean="0"/>
              <a:pPr>
                <a:defRPr/>
              </a:pPr>
              <a:t>‹#›</a:t>
            </a:fld>
            <a:endParaRPr lang="en-US" dirty="0"/>
          </a:p>
        </p:txBody>
      </p:sp>
    </p:spTree>
    <p:extLst>
      <p:ext uri="{BB962C8B-B14F-4D97-AF65-F5344CB8AC3E}">
        <p14:creationId xmlns:p14="http://schemas.microsoft.com/office/powerpoint/2010/main" val="26687122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jpe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57250"/>
            <a:ext cx="9144000" cy="5143500"/>
            <a:chOff x="0" y="0"/>
            <a:chExt cx="12192000" cy="6858000"/>
          </a:xfrm>
        </p:grpSpPr>
        <p:sp>
          <p:nvSpPr>
            <p:cNvPr id="3" name="矩形 2"/>
            <p:cNvSpPr/>
            <p:nvPr/>
          </p:nvSpPr>
          <p:spPr>
            <a:xfrm>
              <a:off x="0" y="0"/>
              <a:ext cx="12192000" cy="6858000"/>
            </a:xfrm>
            <a:prstGeom prst="rect">
              <a:avLst/>
            </a:prstGeom>
            <a:solidFill>
              <a:srgbClr val="DEFDF8"/>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350" dirty="0"/>
            </a:p>
            <a:p>
              <a:pPr algn="ctr"/>
              <a:endParaRPr lang="zh-CN" altLang="en-US" sz="1350"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1909"/>
              <a:ext cx="12192000" cy="4066032"/>
            </a:xfrm>
            <a:prstGeom prst="rect">
              <a:avLst/>
            </a:prstGeom>
          </p:spPr>
        </p:pic>
      </p:grpSp>
      <p:sp>
        <p:nvSpPr>
          <p:cNvPr id="15" name="Rectangle 14"/>
          <p:cNvSpPr/>
          <p:nvPr/>
        </p:nvSpPr>
        <p:spPr>
          <a:xfrm>
            <a:off x="1113961" y="1171397"/>
            <a:ext cx="6247143" cy="2354491"/>
          </a:xfrm>
          <a:prstGeom prst="rect">
            <a:avLst/>
          </a:prstGeom>
          <a:noFill/>
        </p:spPr>
        <p:txBody>
          <a:bodyPr spcFirstLastPara="1" wrap="none" lIns="68580" tIns="34290" rIns="68580" bIns="34290" numCol="1">
            <a:prstTxWarp prst="textArchUp">
              <a:avLst/>
            </a:prstTxWarp>
            <a:spAutoFit/>
          </a:bodyPr>
          <a:lstStyle/>
          <a:p>
            <a:pPr algn="ctr"/>
            <a:r>
              <a:rPr lang="en-US" sz="495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TRƯỜNG TIỂU HỌC NGỌC THUỴ</a:t>
            </a:r>
          </a:p>
        </p:txBody>
      </p:sp>
      <p:sp>
        <p:nvSpPr>
          <p:cNvPr id="11" name="矩形: 圆顶角 12">
            <a:extLst>
              <a:ext uri="{FF2B5EF4-FFF2-40B4-BE49-F238E27FC236}">
                <a16:creationId xmlns:a16="http://schemas.microsoft.com/office/drawing/2014/main" id="{A4BA7F69-66DA-4B38-AC09-8359B9F421EF}"/>
              </a:ext>
            </a:extLst>
          </p:cNvPr>
          <p:cNvSpPr/>
          <p:nvPr/>
        </p:nvSpPr>
        <p:spPr>
          <a:xfrm rot="5400000">
            <a:off x="3685017" y="-475934"/>
            <a:ext cx="1178998" cy="6173178"/>
          </a:xfrm>
          <a:prstGeom prst="round2SameRect">
            <a:avLst>
              <a:gd name="adj1" fmla="val 44276"/>
              <a:gd name="adj2" fmla="val 46030"/>
            </a:avLst>
          </a:prstGeom>
          <a:solidFill>
            <a:srgbClr val="D7F8E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5">
            <a:extLst>
              <a:ext uri="{FF2B5EF4-FFF2-40B4-BE49-F238E27FC236}">
                <a16:creationId xmlns:a16="http://schemas.microsoft.com/office/drawing/2014/main" id="{3E48F18C-2CA2-4207-AB37-BEFE9C273EB3}"/>
              </a:ext>
            </a:extLst>
          </p:cNvPr>
          <p:cNvSpPr txBox="1"/>
          <p:nvPr/>
        </p:nvSpPr>
        <p:spPr>
          <a:xfrm>
            <a:off x="1900233" y="2217195"/>
            <a:ext cx="5003677" cy="715581"/>
          </a:xfrm>
          <a:prstGeom prst="rect">
            <a:avLst/>
          </a:prstGeom>
          <a:noFill/>
        </p:spPr>
        <p:txBody>
          <a:bodyPr wrap="none" rtlCol="0">
            <a:spAutoFit/>
          </a:bodyPr>
          <a:lstStyle/>
          <a:p>
            <a:r>
              <a:rPr kumimoji="1" lang="en-US" altLang="zh-CN" sz="4050" b="1" dirty="0">
                <a:solidFill>
                  <a:srgbClr val="139F4E"/>
                </a:solidFill>
                <a:latin typeface="Times New Roman" panose="02020603050405020304" pitchFamily="18" charset="0"/>
                <a:ea typeface="小单纯体" panose="02010601030101010101" pitchFamily="2" charset="-122"/>
                <a:cs typeface="Times New Roman" panose="02020603050405020304" pitchFamily="18" charset="0"/>
              </a:rPr>
              <a:t>KHOA HỌC – LỚP 5</a:t>
            </a:r>
            <a:endParaRPr kumimoji="1" lang="zh-CN" altLang="en-US" sz="4050" b="1" dirty="0">
              <a:solidFill>
                <a:srgbClr val="139F4E"/>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E2D3FE59-A997-4A6C-A18F-B840F249C6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1" t="71037" r="529" b="3042"/>
          <a:stretch/>
        </p:blipFill>
        <p:spPr>
          <a:xfrm>
            <a:off x="5585767" y="4432519"/>
            <a:ext cx="3558233" cy="1389005"/>
          </a:xfrm>
          <a:prstGeom prst="rect">
            <a:avLst/>
          </a:prstGeom>
        </p:spPr>
      </p:pic>
      <p:sp>
        <p:nvSpPr>
          <p:cNvPr id="16" name="Rectangle 15"/>
          <p:cNvSpPr/>
          <p:nvPr/>
        </p:nvSpPr>
        <p:spPr>
          <a:xfrm>
            <a:off x="-556294" y="3306586"/>
            <a:ext cx="10256588" cy="1731243"/>
          </a:xfrm>
          <a:prstGeom prst="rect">
            <a:avLst/>
          </a:prstGeom>
          <a:noFill/>
        </p:spPr>
        <p:txBody>
          <a:bodyPr wrap="square" lIns="68580" tIns="34290" rIns="68580" bIns="34290">
            <a:spAutoFit/>
          </a:bodyPr>
          <a:lstStyle/>
          <a:p>
            <a:pPr algn="ctr">
              <a:defRPr/>
            </a:pP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Ôn</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tập</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vật</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chất</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và</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năng</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lượng</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54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Tiết</a:t>
            </a:r>
            <a:r>
              <a:rPr lang="en-US" sz="54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1)</a:t>
            </a:r>
            <a:endParaRPr lang="en-US" sz="5400" b="1" spc="50" dirty="0">
              <a:ln w="0"/>
              <a:solidFill>
                <a:srgbClr val="FF0000"/>
              </a:solidFill>
              <a:effectLst>
                <a:innerShdw blurRad="63500" dist="50800" dir="13500000">
                  <a:srgbClr val="000000">
                    <a:alpha val="50000"/>
                  </a:srgbClr>
                </a:innerShdw>
              </a:effectLst>
              <a:latin typeface="Calibri Light" panose="020F0302020204030204"/>
              <a:cs typeface="Arial" pitchFamily="34" charset="0"/>
            </a:endParaRPr>
          </a:p>
        </p:txBody>
      </p:sp>
    </p:spTree>
    <p:extLst>
      <p:ext uri="{BB962C8B-B14F-4D97-AF65-F5344CB8AC3E}">
        <p14:creationId xmlns:p14="http://schemas.microsoft.com/office/powerpoint/2010/main" val="2671062407"/>
      </p:ext>
    </p:extLst>
  </p:cSld>
  <p:clrMapOvr>
    <a:masterClrMapping/>
  </p:clrMapOvr>
  <mc:AlternateContent xmlns:mc="http://schemas.openxmlformats.org/markup-compatibility/2006" xmlns:p14="http://schemas.microsoft.com/office/powerpoint/2010/main">
    <mc:Choice Requires="p14">
      <p:transition spd="slow" p14:dur="1500" advTm="6587">
        <p:split orient="vert"/>
      </p:transition>
    </mc:Choice>
    <mc:Fallback xmlns="">
      <p:transition spd="slow" advTm="658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Rounded Rectangular Callout 4"/>
          <p:cNvSpPr/>
          <p:nvPr/>
        </p:nvSpPr>
        <p:spPr>
          <a:xfrm>
            <a:off x="755576" y="332656"/>
            <a:ext cx="7446962" cy="1071563"/>
          </a:xfrm>
          <a:prstGeom prst="wedgeRoundRectCallout">
            <a:avLst>
              <a:gd name="adj1" fmla="val 53373"/>
              <a:gd name="adj2" fmla="val 135435"/>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gn="ctr">
              <a:defRPr/>
            </a:pPr>
            <a:r>
              <a:rPr lang="en-US" sz="4000" b="1" dirty="0">
                <a:solidFill>
                  <a:srgbClr val="0070C0"/>
                </a:solidFill>
                <a:latin typeface="Times New Roman" pitchFamily="18" charset="0"/>
                <a:cs typeface="Times New Roman" pitchFamily="18" charset="0"/>
              </a:rPr>
              <a:t>1.Đồng </a:t>
            </a:r>
            <a:r>
              <a:rPr lang="en-US" sz="4000" b="1" dirty="0" err="1">
                <a:solidFill>
                  <a:srgbClr val="0070C0"/>
                </a:solidFill>
                <a:latin typeface="Times New Roman" pitchFamily="18" charset="0"/>
                <a:cs typeface="Times New Roman" pitchFamily="18" charset="0"/>
              </a:rPr>
              <a:t>có</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tính</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chất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gì</a:t>
            </a:r>
            <a:r>
              <a:rPr lang="en-US" sz="4000" b="1" dirty="0">
                <a:solidFill>
                  <a:srgbClr val="0070C0"/>
                </a:solidFill>
                <a:latin typeface="Times New Roman" pitchFamily="18" charset="0"/>
                <a:cs typeface="Times New Roman" pitchFamily="18" charset="0"/>
              </a:rPr>
              <a:t> ?</a:t>
            </a:r>
          </a:p>
        </p:txBody>
      </p:sp>
      <p:sp>
        <p:nvSpPr>
          <p:cNvPr id="6" name="Rounded Rectangular Callout 5"/>
          <p:cNvSpPr/>
          <p:nvPr/>
        </p:nvSpPr>
        <p:spPr>
          <a:xfrm>
            <a:off x="-30165" y="2209800"/>
            <a:ext cx="7414637" cy="4611688"/>
          </a:xfrm>
          <a:prstGeom prst="wedgeRoundRectCallout">
            <a:avLst>
              <a:gd name="adj1" fmla="val 71999"/>
              <a:gd name="adj2" fmla="val 5351"/>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defRPr/>
            </a:pPr>
            <a:endParaRPr lang="en-US" sz="2700" dirty="0"/>
          </a:p>
          <a:p>
            <a:pPr>
              <a:lnSpc>
                <a:spcPct val="150000"/>
              </a:lnSpc>
              <a:defRPr/>
            </a:pP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Cứng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a:t>
            </a:r>
          </a:p>
          <a:p>
            <a:pPr>
              <a:lnSpc>
                <a:spcPct val="150000"/>
              </a:lnSpc>
              <a:defRPr/>
            </a:pPr>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vỡ</a:t>
            </a:r>
            <a:r>
              <a:rPr lang="en-US" sz="2400" dirty="0">
                <a:latin typeface="Times New Roman" pitchFamily="18" charset="0"/>
                <a:cs typeface="Times New Roman" pitchFamily="18" charset="0"/>
              </a:rPr>
              <a:t>.</a:t>
            </a:r>
          </a:p>
          <a:p>
            <a:pPr>
              <a:lnSpc>
                <a:spcPct val="150000"/>
              </a:lnSpc>
              <a:defRPr/>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a:t>
            </a:r>
            <a:r>
              <a:rPr lang="en-US" sz="2400" dirty="0" err="1">
                <a:latin typeface="Times New Roman" pitchFamily="18" charset="0"/>
                <a:cs typeface="Times New Roman" pitchFamily="18" charset="0"/>
              </a:rPr>
              <a:t>xít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mòn</a:t>
            </a:r>
            <a:r>
              <a:rPr lang="en-US" sz="2400" dirty="0">
                <a:latin typeface="Times New Roman" pitchFamily="18" charset="0"/>
                <a:cs typeface="Times New Roman" pitchFamily="18" charset="0"/>
              </a:rPr>
              <a:t>.</a:t>
            </a:r>
          </a:p>
          <a:p>
            <a:pPr>
              <a:lnSpc>
                <a:spcPct val="150000"/>
              </a:lnSpc>
              <a:defRPr/>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a:t>
            </a:r>
          </a:p>
          <a:p>
            <a:pPr>
              <a:defRPr/>
            </a:pPr>
            <a:endParaRPr lang="en-US" sz="2700" dirty="0">
              <a:latin typeface="Times New Roman" pitchFamily="18" charset="0"/>
              <a:cs typeface="Times New Roman" pitchFamily="18" charset="0"/>
            </a:endParaRPr>
          </a:p>
        </p:txBody>
      </p:sp>
      <p:sp>
        <p:nvSpPr>
          <p:cNvPr id="7" name="Oval 6"/>
          <p:cNvSpPr/>
          <p:nvPr/>
        </p:nvSpPr>
        <p:spPr>
          <a:xfrm rot="10800000" flipV="1">
            <a:off x="179512" y="5373216"/>
            <a:ext cx="43204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D</a:t>
            </a:r>
          </a:p>
        </p:txBody>
      </p:sp>
    </p:spTree>
    <p:extLst>
      <p:ext uri="{BB962C8B-B14F-4D97-AF65-F5344CB8AC3E}">
        <p14:creationId xmlns:p14="http://schemas.microsoft.com/office/powerpoint/2010/main" val="28430537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17">
                                          <p:stCondLst>
                                            <p:cond delay="0"/>
                                          </p:stCondLst>
                                        </p:cTn>
                                        <p:tgtEl>
                                          <p:spTgt spid="5"/>
                                        </p:tgtEl>
                                      </p:cBhvr>
                                    </p:animEffect>
                                    <p:anim calcmode="lin" valueType="num">
                                      <p:cBhvr>
                                        <p:cTn id="8"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11" dur="125"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13" dur="10">
                                          <p:stCondLst>
                                            <p:cond delay="244"/>
                                          </p:stCondLst>
                                        </p:cTn>
                                        <p:tgtEl>
                                          <p:spTgt spid="5"/>
                                        </p:tgtEl>
                                      </p:cBhvr>
                                      <p:to x="100000" y="60000"/>
                                    </p:animScale>
                                    <p:animScale>
                                      <p:cBhvr>
                                        <p:cTn id="14" dur="62" decel="50000">
                                          <p:stCondLst>
                                            <p:cond delay="254"/>
                                          </p:stCondLst>
                                        </p:cTn>
                                        <p:tgtEl>
                                          <p:spTgt spid="5"/>
                                        </p:tgtEl>
                                      </p:cBhvr>
                                      <p:to x="100000" y="100000"/>
                                    </p:animScale>
                                    <p:animScale>
                                      <p:cBhvr>
                                        <p:cTn id="15" dur="10">
                                          <p:stCondLst>
                                            <p:cond delay="492"/>
                                          </p:stCondLst>
                                        </p:cTn>
                                        <p:tgtEl>
                                          <p:spTgt spid="5"/>
                                        </p:tgtEl>
                                      </p:cBhvr>
                                      <p:to x="100000" y="80000"/>
                                    </p:animScale>
                                    <p:animScale>
                                      <p:cBhvr>
                                        <p:cTn id="16" dur="62" decel="50000">
                                          <p:stCondLst>
                                            <p:cond delay="502"/>
                                          </p:stCondLst>
                                        </p:cTn>
                                        <p:tgtEl>
                                          <p:spTgt spid="5"/>
                                        </p:tgtEl>
                                      </p:cBhvr>
                                      <p:to x="100000" y="100000"/>
                                    </p:animScale>
                                    <p:animScale>
                                      <p:cBhvr>
                                        <p:cTn id="17" dur="10">
                                          <p:stCondLst>
                                            <p:cond delay="616"/>
                                          </p:stCondLst>
                                        </p:cTn>
                                        <p:tgtEl>
                                          <p:spTgt spid="5"/>
                                        </p:tgtEl>
                                      </p:cBhvr>
                                      <p:to x="100000" y="90000"/>
                                    </p:animScale>
                                    <p:animScale>
                                      <p:cBhvr>
                                        <p:cTn id="18" dur="62" decel="50000">
                                          <p:stCondLst>
                                            <p:cond delay="626"/>
                                          </p:stCondLst>
                                        </p:cTn>
                                        <p:tgtEl>
                                          <p:spTgt spid="5"/>
                                        </p:tgtEl>
                                      </p:cBhvr>
                                      <p:to x="100000" y="100000"/>
                                    </p:animScale>
                                    <p:animScale>
                                      <p:cBhvr>
                                        <p:cTn id="19" dur="10">
                                          <p:stCondLst>
                                            <p:cond delay="678"/>
                                          </p:stCondLst>
                                        </p:cTn>
                                        <p:tgtEl>
                                          <p:spTgt spid="5"/>
                                        </p:tgtEl>
                                      </p:cBhvr>
                                      <p:to x="100000" y="95000"/>
                                    </p:animScale>
                                    <p:animScale>
                                      <p:cBhvr>
                                        <p:cTn id="20" dur="62" decel="50000">
                                          <p:stCondLst>
                                            <p:cond delay="688"/>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00" y="25599"/>
            <a:ext cx="9144000" cy="6858000"/>
          </a:xfrm>
        </p:spPr>
      </p:pic>
      <p:sp>
        <p:nvSpPr>
          <p:cNvPr id="5" name="Rounded Rectangular Callout 4"/>
          <p:cNvSpPr/>
          <p:nvPr/>
        </p:nvSpPr>
        <p:spPr>
          <a:xfrm>
            <a:off x="0" y="268064"/>
            <a:ext cx="6650038" cy="928688"/>
          </a:xfrm>
          <a:prstGeom prst="wedgeRoundRectCallout">
            <a:avLst>
              <a:gd name="adj1" fmla="val -50251"/>
              <a:gd name="adj2" fmla="val 205176"/>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gn="ctr">
              <a:defRPr/>
            </a:pPr>
            <a:r>
              <a:rPr lang="en-US" sz="3600" b="1" dirty="0">
                <a:solidFill>
                  <a:srgbClr val="0070C0"/>
                </a:solidFill>
                <a:latin typeface="Times New Roman" pitchFamily="18" charset="0"/>
                <a:cs typeface="Times New Roman" pitchFamily="18" charset="0"/>
              </a:rPr>
              <a:t>2.Thủy </a:t>
            </a:r>
            <a:r>
              <a:rPr lang="en-US" sz="3600" b="1" dirty="0" err="1">
                <a:solidFill>
                  <a:srgbClr val="0070C0"/>
                </a:solidFill>
                <a:latin typeface="Times New Roman" pitchFamily="18" charset="0"/>
                <a:cs typeface="Times New Roman" pitchFamily="18" charset="0"/>
              </a:rPr>
              <a:t>tinh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có</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tính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chất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gì</a:t>
            </a:r>
            <a:r>
              <a:rPr lang="en-US" sz="3600" b="1" dirty="0">
                <a:solidFill>
                  <a:srgbClr val="0070C0"/>
                </a:solidFill>
                <a:latin typeface="Times New Roman" pitchFamily="18" charset="0"/>
                <a:cs typeface="Times New Roman" pitchFamily="18" charset="0"/>
              </a:rPr>
              <a:t> ?</a:t>
            </a:r>
          </a:p>
        </p:txBody>
      </p:sp>
      <p:sp>
        <p:nvSpPr>
          <p:cNvPr id="6" name="Rounded Rectangular Callout 5"/>
          <p:cNvSpPr/>
          <p:nvPr/>
        </p:nvSpPr>
        <p:spPr>
          <a:xfrm>
            <a:off x="1197720" y="2501032"/>
            <a:ext cx="7920880" cy="4382567"/>
          </a:xfrm>
          <a:prstGeom prst="wedgeRoundRectCallout">
            <a:avLst>
              <a:gd name="adj1" fmla="val -65994"/>
              <a:gd name="adj2" fmla="val 49705"/>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nSpc>
                <a:spcPct val="150000"/>
              </a:lnSpc>
              <a:defRPr/>
            </a:pPr>
            <a:r>
              <a:rPr lang="en-US" sz="2700" dirty="0">
                <a:latin typeface="Times New Roman" pitchFamily="18" charset="0"/>
                <a:cs typeface="Times New Roman" pitchFamily="18" charset="0"/>
              </a:rPr>
              <a:t>a)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tính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đàn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hồi</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b)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suốt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gỉ</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nhưng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vỡ</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c)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nhẹ</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nhiệt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bị</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gỉ</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tuy</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nhiên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bị</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a:t>
            </a:r>
            <a:r>
              <a:rPr lang="en-US" sz="2700" dirty="0">
                <a:latin typeface="Times New Roman" pitchFamily="18" charset="0"/>
                <a:cs typeface="Times New Roman" pitchFamily="18" charset="0"/>
              </a:rPr>
              <a:t> a-</a:t>
            </a:r>
            <a:r>
              <a:rPr lang="en-US" sz="2700" dirty="0" err="1">
                <a:latin typeface="Times New Roman" pitchFamily="18" charset="0"/>
                <a:cs typeface="Times New Roman" pitchFamily="18" charset="0"/>
              </a:rPr>
              <a:t>xít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ăn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mòn</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d)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đỏ</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nâu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nhiệt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a:t>
            </a:r>
          </a:p>
        </p:txBody>
      </p:sp>
      <p:sp>
        <p:nvSpPr>
          <p:cNvPr id="7" name="Oval 6"/>
          <p:cNvSpPr/>
          <p:nvPr/>
        </p:nvSpPr>
        <p:spPr>
          <a:xfrm>
            <a:off x="1331640" y="3257443"/>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B</a:t>
            </a:r>
          </a:p>
        </p:txBody>
      </p:sp>
    </p:spTree>
    <p:extLst>
      <p:ext uri="{BB962C8B-B14F-4D97-AF65-F5344CB8AC3E}">
        <p14:creationId xmlns:p14="http://schemas.microsoft.com/office/powerpoint/2010/main" val="12726161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3"/>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sp>
        <p:nvSpPr>
          <p:cNvPr id="5" name="Rounded Rectangular Callout 4"/>
          <p:cNvSpPr/>
          <p:nvPr/>
        </p:nvSpPr>
        <p:spPr>
          <a:xfrm>
            <a:off x="2699792" y="143517"/>
            <a:ext cx="6120680" cy="1649413"/>
          </a:xfrm>
          <a:prstGeom prst="wedgeRoundRectCallout">
            <a:avLst>
              <a:gd name="adj1" fmla="val -95400"/>
              <a:gd name="adj2" fmla="val 15014"/>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gn="ctr">
              <a:defRPr/>
            </a:pPr>
            <a:r>
              <a:rPr lang="en-US" sz="4400" dirty="0">
                <a:solidFill>
                  <a:srgbClr val="0070C0"/>
                </a:solidFill>
                <a:latin typeface="Times New Roman" pitchFamily="18" charset="0"/>
                <a:cs typeface="Times New Roman" pitchFamily="18" charset="0"/>
              </a:rPr>
              <a:t>3.Nhôm </a:t>
            </a:r>
            <a:r>
              <a:rPr lang="en-US" sz="4400" dirty="0" err="1">
                <a:solidFill>
                  <a:srgbClr val="0070C0"/>
                </a:solidFill>
                <a:latin typeface="Times New Roman" pitchFamily="18" charset="0"/>
                <a:cs typeface="Times New Roman" pitchFamily="18" charset="0"/>
              </a:rPr>
              <a:t>có</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tính</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chất</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gì</a:t>
            </a:r>
            <a:r>
              <a:rPr lang="en-US" sz="4400" dirty="0">
                <a:solidFill>
                  <a:srgbClr val="0070C0"/>
                </a:solidFill>
                <a:latin typeface="Times New Roman" pitchFamily="18" charset="0"/>
                <a:cs typeface="Times New Roman" pitchFamily="18" charset="0"/>
              </a:rPr>
              <a:t> ?</a:t>
            </a:r>
          </a:p>
        </p:txBody>
      </p:sp>
      <p:sp>
        <p:nvSpPr>
          <p:cNvPr id="6" name="Rounded Rectangular Callout 5"/>
          <p:cNvSpPr/>
          <p:nvPr/>
        </p:nvSpPr>
        <p:spPr>
          <a:xfrm>
            <a:off x="0" y="2708920"/>
            <a:ext cx="8964488" cy="4149080"/>
          </a:xfrm>
          <a:prstGeom prst="wedgeRoundRectCallout">
            <a:avLst>
              <a:gd name="adj1" fmla="val 41968"/>
              <a:gd name="adj2" fmla="val -58725"/>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nSpc>
                <a:spcPct val="150000"/>
              </a:lnSpc>
              <a:defRPr/>
            </a:pPr>
            <a:r>
              <a:rPr lang="en-US" sz="2700" dirty="0">
                <a:latin typeface="Times New Roman" pitchFamily="18" charset="0"/>
                <a:cs typeface="Times New Roman" pitchFamily="18" charset="0"/>
              </a:rPr>
              <a:t>a)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tính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đàn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hồi</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b)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suốt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gỉ</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nhưng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vỡ</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c)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nhẹ</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d)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đỏ</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nâu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nhiệt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a:t>
            </a:r>
          </a:p>
        </p:txBody>
      </p:sp>
      <p:sp>
        <p:nvSpPr>
          <p:cNvPr id="4" name="Oval 3"/>
          <p:cNvSpPr/>
          <p:nvPr/>
        </p:nvSpPr>
        <p:spPr>
          <a:xfrm>
            <a:off x="179512" y="4323871"/>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C</a:t>
            </a:r>
          </a:p>
        </p:txBody>
      </p:sp>
    </p:spTree>
    <p:extLst>
      <p:ext uri="{BB962C8B-B14F-4D97-AF65-F5344CB8AC3E}">
        <p14:creationId xmlns:p14="http://schemas.microsoft.com/office/powerpoint/2010/main" val="969375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362">
                                          <p:stCondLst>
                                            <p:cond delay="0"/>
                                          </p:stCondLst>
                                        </p:cTn>
                                        <p:tgtEl>
                                          <p:spTgt spid="6"/>
                                        </p:tgtEl>
                                      </p:cBhvr>
                                    </p:animEffect>
                                    <p:anim calcmode="lin" valueType="num">
                                      <p:cBhvr>
                                        <p:cTn id="24"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29" dur="16">
                                          <p:stCondLst>
                                            <p:cond delay="406"/>
                                          </p:stCondLst>
                                        </p:cTn>
                                        <p:tgtEl>
                                          <p:spTgt spid="6"/>
                                        </p:tgtEl>
                                      </p:cBhvr>
                                      <p:to x="100000" y="60000"/>
                                    </p:animScale>
                                    <p:animScale>
                                      <p:cBhvr>
                                        <p:cTn id="30" dur="104" decel="50000">
                                          <p:stCondLst>
                                            <p:cond delay="423"/>
                                          </p:stCondLst>
                                        </p:cTn>
                                        <p:tgtEl>
                                          <p:spTgt spid="6"/>
                                        </p:tgtEl>
                                      </p:cBhvr>
                                      <p:to x="100000" y="100000"/>
                                    </p:animScale>
                                    <p:animScale>
                                      <p:cBhvr>
                                        <p:cTn id="31" dur="16">
                                          <p:stCondLst>
                                            <p:cond delay="820"/>
                                          </p:stCondLst>
                                        </p:cTn>
                                        <p:tgtEl>
                                          <p:spTgt spid="6"/>
                                        </p:tgtEl>
                                      </p:cBhvr>
                                      <p:to x="100000" y="80000"/>
                                    </p:animScale>
                                    <p:animScale>
                                      <p:cBhvr>
                                        <p:cTn id="32" dur="104" decel="50000">
                                          <p:stCondLst>
                                            <p:cond delay="836"/>
                                          </p:stCondLst>
                                        </p:cTn>
                                        <p:tgtEl>
                                          <p:spTgt spid="6"/>
                                        </p:tgtEl>
                                      </p:cBhvr>
                                      <p:to x="100000" y="100000"/>
                                    </p:animScale>
                                    <p:animScale>
                                      <p:cBhvr>
                                        <p:cTn id="33" dur="16">
                                          <p:stCondLst>
                                            <p:cond delay="1026"/>
                                          </p:stCondLst>
                                        </p:cTn>
                                        <p:tgtEl>
                                          <p:spTgt spid="6"/>
                                        </p:tgtEl>
                                      </p:cBhvr>
                                      <p:to x="100000" y="90000"/>
                                    </p:animScale>
                                    <p:animScale>
                                      <p:cBhvr>
                                        <p:cTn id="34" dur="104" decel="50000">
                                          <p:stCondLst>
                                            <p:cond delay="1042"/>
                                          </p:stCondLst>
                                        </p:cTn>
                                        <p:tgtEl>
                                          <p:spTgt spid="6"/>
                                        </p:tgtEl>
                                      </p:cBhvr>
                                      <p:to x="100000" y="100000"/>
                                    </p:animScale>
                                    <p:animScale>
                                      <p:cBhvr>
                                        <p:cTn id="35" dur="16">
                                          <p:stCondLst>
                                            <p:cond delay="1130"/>
                                          </p:stCondLst>
                                        </p:cTn>
                                        <p:tgtEl>
                                          <p:spTgt spid="6"/>
                                        </p:tgtEl>
                                      </p:cBhvr>
                                      <p:to x="100000" y="95000"/>
                                    </p:animScale>
                                    <p:animScale>
                                      <p:cBhvr>
                                        <p:cTn id="36" dur="104" decel="50000">
                                          <p:stCondLst>
                                            <p:cond delay="1146"/>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ular Callout 4"/>
          <p:cNvSpPr/>
          <p:nvPr/>
        </p:nvSpPr>
        <p:spPr>
          <a:xfrm>
            <a:off x="179512" y="548680"/>
            <a:ext cx="7848872" cy="1556792"/>
          </a:xfrm>
          <a:prstGeom prst="wedgeRoundRectCallout">
            <a:avLst>
              <a:gd name="adj1" fmla="val 66335"/>
              <a:gd name="adj2" fmla="val 62848"/>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gn="ctr">
              <a:defRPr/>
            </a:pPr>
            <a:r>
              <a:rPr lang="en-US" sz="4400" dirty="0">
                <a:solidFill>
                  <a:srgbClr val="0070C0"/>
                </a:solidFill>
              </a:rPr>
              <a:t>4.Thép </a:t>
            </a:r>
            <a:r>
              <a:rPr lang="en-US" sz="4400" dirty="0" err="1">
                <a:solidFill>
                  <a:srgbClr val="0070C0"/>
                </a:solidFill>
              </a:rPr>
              <a:t>được</a:t>
            </a:r>
            <a:r>
              <a:rPr lang="en-US" sz="4400" dirty="0">
                <a:solidFill>
                  <a:srgbClr val="0070C0"/>
                </a:solidFill>
              </a:rPr>
              <a:t> </a:t>
            </a:r>
            <a:r>
              <a:rPr lang="en-US" sz="4400" dirty="0" err="1">
                <a:solidFill>
                  <a:srgbClr val="0070C0"/>
                </a:solidFill>
              </a:rPr>
              <a:t>sử</a:t>
            </a:r>
            <a:r>
              <a:rPr lang="en-US" sz="4400" dirty="0">
                <a:solidFill>
                  <a:srgbClr val="0070C0"/>
                </a:solidFill>
              </a:rPr>
              <a:t> </a:t>
            </a:r>
            <a:r>
              <a:rPr lang="en-US" sz="4400" dirty="0" err="1">
                <a:solidFill>
                  <a:srgbClr val="0070C0"/>
                </a:solidFill>
              </a:rPr>
              <a:t>dụng</a:t>
            </a:r>
            <a:r>
              <a:rPr lang="en-US" sz="4400" dirty="0">
                <a:solidFill>
                  <a:srgbClr val="0070C0"/>
                </a:solidFill>
              </a:rPr>
              <a:t> </a:t>
            </a:r>
            <a:r>
              <a:rPr lang="en-US" sz="4400" dirty="0" err="1">
                <a:solidFill>
                  <a:srgbClr val="0070C0"/>
                </a:solidFill>
              </a:rPr>
              <a:t>để</a:t>
            </a:r>
            <a:r>
              <a:rPr lang="en-US" sz="4400" dirty="0">
                <a:solidFill>
                  <a:srgbClr val="0070C0"/>
                </a:solidFill>
              </a:rPr>
              <a:t> </a:t>
            </a:r>
            <a:r>
              <a:rPr lang="en-US" sz="4400" dirty="0" err="1">
                <a:solidFill>
                  <a:srgbClr val="0070C0"/>
                </a:solidFill>
              </a:rPr>
              <a:t>làm</a:t>
            </a:r>
            <a:r>
              <a:rPr lang="en-US" sz="4400" dirty="0">
                <a:solidFill>
                  <a:srgbClr val="0070C0"/>
                </a:solidFill>
              </a:rPr>
              <a:t> </a:t>
            </a:r>
            <a:r>
              <a:rPr lang="en-US" sz="4400" dirty="0" err="1">
                <a:solidFill>
                  <a:srgbClr val="0070C0"/>
                </a:solidFill>
              </a:rPr>
              <a:t>gì</a:t>
            </a:r>
            <a:r>
              <a:rPr lang="en-US" sz="4400" dirty="0">
                <a:solidFill>
                  <a:srgbClr val="0070C0"/>
                </a:solidFill>
              </a:rPr>
              <a:t> ?</a:t>
            </a:r>
          </a:p>
        </p:txBody>
      </p:sp>
      <p:sp>
        <p:nvSpPr>
          <p:cNvPr id="6" name="Rounded Rectangular Callout 5"/>
          <p:cNvSpPr/>
          <p:nvPr/>
        </p:nvSpPr>
        <p:spPr>
          <a:xfrm>
            <a:off x="1259632" y="3185435"/>
            <a:ext cx="7488832" cy="3212976"/>
          </a:xfrm>
          <a:prstGeom prst="wedgeRoundRectCallout">
            <a:avLst>
              <a:gd name="adj1" fmla="val -66508"/>
              <a:gd name="adj2" fmla="val -4777"/>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nSpc>
                <a:spcPct val="150000"/>
              </a:lnSpc>
              <a:defRPr/>
            </a:pPr>
            <a:r>
              <a:rPr lang="en-US" sz="3200" dirty="0"/>
              <a:t>a) </a:t>
            </a:r>
            <a:r>
              <a:rPr lang="en-US" sz="3200" dirty="0" err="1"/>
              <a:t>Làm</a:t>
            </a:r>
            <a:r>
              <a:rPr lang="en-US" sz="3200" dirty="0"/>
              <a:t> </a:t>
            </a:r>
            <a:r>
              <a:rPr lang="en-US" sz="3200" dirty="0" err="1"/>
              <a:t>đồ</a:t>
            </a:r>
            <a:r>
              <a:rPr lang="en-US" sz="3200" dirty="0"/>
              <a:t> </a:t>
            </a:r>
            <a:r>
              <a:rPr lang="en-US" sz="3200" dirty="0" err="1"/>
              <a:t>điện</a:t>
            </a:r>
            <a:r>
              <a:rPr lang="en-US" sz="3200" dirty="0"/>
              <a:t>, </a:t>
            </a:r>
            <a:r>
              <a:rPr lang="en-US" sz="3200" dirty="0" err="1"/>
              <a:t>dây</a:t>
            </a:r>
            <a:r>
              <a:rPr lang="en-US" sz="3200" dirty="0"/>
              <a:t> </a:t>
            </a:r>
            <a:r>
              <a:rPr lang="en-US" sz="3200" dirty="0" err="1"/>
              <a:t>điện</a:t>
            </a:r>
            <a:r>
              <a:rPr lang="en-US" sz="3200" dirty="0"/>
              <a:t>.</a:t>
            </a:r>
          </a:p>
          <a:p>
            <a:pPr>
              <a:lnSpc>
                <a:spcPct val="150000"/>
              </a:lnSpc>
              <a:defRPr/>
            </a:pPr>
            <a:r>
              <a:rPr lang="en-US" sz="3200" dirty="0"/>
              <a:t>b) </a:t>
            </a:r>
            <a:r>
              <a:rPr lang="en-US" sz="3200" dirty="0" err="1"/>
              <a:t>Dùng</a:t>
            </a:r>
            <a:r>
              <a:rPr lang="en-US" sz="3200" dirty="0"/>
              <a:t> </a:t>
            </a:r>
            <a:r>
              <a:rPr lang="en-US" sz="3200" dirty="0" err="1"/>
              <a:t>trong</a:t>
            </a:r>
            <a:r>
              <a:rPr lang="en-US" sz="3200" dirty="0"/>
              <a:t> </a:t>
            </a:r>
            <a:r>
              <a:rPr lang="en-US" sz="3200" dirty="0" err="1"/>
              <a:t>xây</a:t>
            </a:r>
            <a:r>
              <a:rPr lang="en-US" sz="3200" dirty="0"/>
              <a:t> </a:t>
            </a:r>
            <a:r>
              <a:rPr lang="en-US" sz="3200" dirty="0" err="1"/>
              <a:t>dựng</a:t>
            </a:r>
            <a:r>
              <a:rPr lang="en-US" sz="3200" dirty="0"/>
              <a:t> </a:t>
            </a:r>
            <a:r>
              <a:rPr lang="en-US" sz="3200" dirty="0" err="1"/>
              <a:t>nhà</a:t>
            </a:r>
            <a:r>
              <a:rPr lang="en-US" sz="3200" dirty="0"/>
              <a:t> </a:t>
            </a:r>
            <a:r>
              <a:rPr lang="en-US" sz="3200" dirty="0" err="1"/>
              <a:t>cửa</a:t>
            </a:r>
            <a:r>
              <a:rPr lang="en-US" sz="3200" dirty="0"/>
              <a:t>, </a:t>
            </a:r>
            <a:r>
              <a:rPr lang="en-US" sz="3200" dirty="0" err="1"/>
              <a:t>bắc</a:t>
            </a:r>
            <a:r>
              <a:rPr lang="en-US" sz="3200" dirty="0"/>
              <a:t> </a:t>
            </a:r>
            <a:r>
              <a:rPr lang="en-US" sz="3200" dirty="0" err="1"/>
              <a:t>cầu</a:t>
            </a:r>
            <a:r>
              <a:rPr lang="en-US" sz="3200" dirty="0"/>
              <a:t> qua </a:t>
            </a:r>
            <a:r>
              <a:rPr lang="en-US" sz="3200" dirty="0" err="1"/>
              <a:t>sông</a:t>
            </a:r>
            <a:r>
              <a:rPr lang="en-US" sz="3200" dirty="0"/>
              <a:t>, </a:t>
            </a:r>
            <a:r>
              <a:rPr lang="en-US" sz="3200" dirty="0" err="1"/>
              <a:t>đường</a:t>
            </a:r>
            <a:r>
              <a:rPr lang="en-US" sz="3200" dirty="0"/>
              <a:t> ray </a:t>
            </a:r>
            <a:r>
              <a:rPr lang="en-US" sz="3200" dirty="0" err="1"/>
              <a:t>tàu</a:t>
            </a:r>
            <a:r>
              <a:rPr lang="en-US" sz="3200" dirty="0"/>
              <a:t> </a:t>
            </a:r>
            <a:r>
              <a:rPr lang="en-US" sz="3200" dirty="0" err="1"/>
              <a:t>hỏa</a:t>
            </a:r>
            <a:r>
              <a:rPr lang="en-US" sz="3200" dirty="0"/>
              <a:t>, </a:t>
            </a:r>
            <a:r>
              <a:rPr lang="en-US" sz="3200" dirty="0" err="1"/>
              <a:t>máy</a:t>
            </a:r>
            <a:r>
              <a:rPr lang="en-US" sz="3200" dirty="0"/>
              <a:t> </a:t>
            </a:r>
            <a:r>
              <a:rPr lang="en-US" sz="3200" dirty="0" err="1"/>
              <a:t>móc</a:t>
            </a:r>
            <a:r>
              <a:rPr lang="en-US" sz="3200" dirty="0"/>
              <a:t>,…</a:t>
            </a:r>
          </a:p>
        </p:txBody>
      </p:sp>
      <p:sp>
        <p:nvSpPr>
          <p:cNvPr id="7" name="Oval 6"/>
          <p:cNvSpPr/>
          <p:nvPr/>
        </p:nvSpPr>
        <p:spPr>
          <a:xfrm>
            <a:off x="1403648" y="4653136"/>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B</a:t>
            </a:r>
          </a:p>
        </p:txBody>
      </p:sp>
    </p:spTree>
    <p:extLst>
      <p:ext uri="{BB962C8B-B14F-4D97-AF65-F5344CB8AC3E}">
        <p14:creationId xmlns:p14="http://schemas.microsoft.com/office/powerpoint/2010/main" val="7817284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3"/>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12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Rounded Rectangular Callout 4"/>
          <p:cNvSpPr/>
          <p:nvPr/>
        </p:nvSpPr>
        <p:spPr>
          <a:xfrm>
            <a:off x="217778" y="188640"/>
            <a:ext cx="8602693" cy="1022127"/>
          </a:xfrm>
          <a:prstGeom prst="wedgeRoundRectCallout">
            <a:avLst>
              <a:gd name="adj1" fmla="val -3332"/>
              <a:gd name="adj2" fmla="val 205111"/>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gn="ctr">
              <a:defRPr/>
            </a:pPr>
            <a:r>
              <a:rPr lang="en-US" sz="2800" dirty="0">
                <a:latin typeface="Times New Roman" pitchFamily="18" charset="0"/>
                <a:cs typeface="Times New Roman" pitchFamily="18" charset="0"/>
              </a:rPr>
              <a:t> </a:t>
            </a:r>
            <a:r>
              <a:rPr lang="en-US" sz="4400" dirty="0">
                <a:solidFill>
                  <a:srgbClr val="0070C0"/>
                </a:solidFill>
                <a:latin typeface="Times New Roman" pitchFamily="18" charset="0"/>
                <a:cs typeface="Times New Roman" pitchFamily="18" charset="0"/>
              </a:rPr>
              <a:t>5.Sự </a:t>
            </a:r>
            <a:r>
              <a:rPr lang="en-US" sz="4400" dirty="0" err="1">
                <a:solidFill>
                  <a:srgbClr val="0070C0"/>
                </a:solidFill>
                <a:latin typeface="Times New Roman" pitchFamily="18" charset="0"/>
                <a:cs typeface="Times New Roman" pitchFamily="18" charset="0"/>
              </a:rPr>
              <a:t>biến</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đổi</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hóa</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học</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là</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gì</a:t>
            </a:r>
            <a:r>
              <a:rPr lang="en-US" sz="4400" dirty="0">
                <a:solidFill>
                  <a:srgbClr val="0070C0"/>
                </a:solidFill>
                <a:latin typeface="Times New Roman" pitchFamily="18" charset="0"/>
                <a:cs typeface="Times New Roman" pitchFamily="18" charset="0"/>
              </a:rPr>
              <a:t> ?</a:t>
            </a:r>
          </a:p>
        </p:txBody>
      </p:sp>
      <p:sp>
        <p:nvSpPr>
          <p:cNvPr id="6" name="Rounded Rectangular Callout 5"/>
          <p:cNvSpPr/>
          <p:nvPr/>
        </p:nvSpPr>
        <p:spPr>
          <a:xfrm>
            <a:off x="683568" y="3489398"/>
            <a:ext cx="6552728" cy="2675906"/>
          </a:xfrm>
          <a:prstGeom prst="wedgeRoundRectCallout">
            <a:avLst>
              <a:gd name="adj1" fmla="val 77487"/>
              <a:gd name="adj2" fmla="val -7923"/>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nSpc>
                <a:spcPct val="150000"/>
              </a:lnSpc>
              <a:defRPr/>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lỏng</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a:t>
            </a:r>
          </a:p>
          <a:p>
            <a:pPr>
              <a:lnSpc>
                <a:spcPct val="150000"/>
              </a:lnSpc>
              <a:defRPr/>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a:t>
            </a:r>
          </a:p>
        </p:txBody>
      </p:sp>
      <p:sp>
        <p:nvSpPr>
          <p:cNvPr id="7" name="Oval 6"/>
          <p:cNvSpPr/>
          <p:nvPr/>
        </p:nvSpPr>
        <p:spPr>
          <a:xfrm>
            <a:off x="776655" y="5301208"/>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B</a:t>
            </a:r>
          </a:p>
        </p:txBody>
      </p:sp>
    </p:spTree>
    <p:extLst>
      <p:ext uri="{BB962C8B-B14F-4D97-AF65-F5344CB8AC3E}">
        <p14:creationId xmlns:p14="http://schemas.microsoft.com/office/powerpoint/2010/main" val="1360011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3"/>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Rounded Rectangular Callout 4"/>
          <p:cNvSpPr/>
          <p:nvPr/>
        </p:nvSpPr>
        <p:spPr>
          <a:xfrm>
            <a:off x="532933" y="849744"/>
            <a:ext cx="8182645" cy="1224136"/>
          </a:xfrm>
          <a:prstGeom prst="wedgeRoundRectCallout">
            <a:avLst>
              <a:gd name="adj1" fmla="val -1983"/>
              <a:gd name="adj2" fmla="val -115245"/>
              <a:gd name="adj3" fmla="val 16667"/>
            </a:avLst>
          </a:prstGeom>
          <a:ln/>
        </p:spPr>
        <p:style>
          <a:lnRef idx="2">
            <a:schemeClr val="dk1"/>
          </a:lnRef>
          <a:fillRef idx="1">
            <a:schemeClr val="lt1"/>
          </a:fillRef>
          <a:effectRef idx="0">
            <a:schemeClr val="dk1"/>
          </a:effectRef>
          <a:fontRef idx="minor">
            <a:schemeClr val="dk1"/>
          </a:fontRef>
        </p:style>
        <p:txBody>
          <a:bodyPr lIns="121213" tIns="60606" rIns="121213" bIns="60606" anchor="ctr"/>
          <a:lstStyle/>
          <a:p>
            <a:pPr algn="ctr">
              <a:defRPr/>
            </a:pPr>
            <a:r>
              <a:rPr lang="en-US" sz="3600" dirty="0">
                <a:solidFill>
                  <a:srgbClr val="0070C0"/>
                </a:solidFill>
                <a:latin typeface="Times New Roman" pitchFamily="18" charset="0"/>
                <a:cs typeface="Times New Roman" pitchFamily="18" charset="0"/>
              </a:rPr>
              <a:t>6.Hỗn </a:t>
            </a:r>
            <a:r>
              <a:rPr lang="en-US" sz="3600" dirty="0" err="1">
                <a:solidFill>
                  <a:srgbClr val="0070C0"/>
                </a:solidFill>
                <a:latin typeface="Times New Roman" pitchFamily="18" charset="0"/>
                <a:cs typeface="Times New Roman" pitchFamily="18" charset="0"/>
              </a:rPr>
              <a:t>hợp</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nào</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dưới</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đây</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không</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phải</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là</a:t>
            </a:r>
            <a:r>
              <a:rPr lang="en-US" sz="3600" dirty="0">
                <a:solidFill>
                  <a:srgbClr val="0070C0"/>
                </a:solidFill>
                <a:latin typeface="Times New Roman" pitchFamily="18" charset="0"/>
                <a:cs typeface="Times New Roman" pitchFamily="18" charset="0"/>
              </a:rPr>
              <a:t> dung </a:t>
            </a:r>
            <a:r>
              <a:rPr lang="en-US" sz="3600" dirty="0" err="1">
                <a:solidFill>
                  <a:srgbClr val="0070C0"/>
                </a:solidFill>
                <a:latin typeface="Times New Roman" pitchFamily="18" charset="0"/>
                <a:cs typeface="Times New Roman" pitchFamily="18" charset="0"/>
              </a:rPr>
              <a:t>dịch</a:t>
            </a:r>
            <a:r>
              <a:rPr lang="en-US" sz="3600" dirty="0">
                <a:solidFill>
                  <a:srgbClr val="0070C0"/>
                </a:solidFill>
                <a:latin typeface="Times New Roman" pitchFamily="18" charset="0"/>
                <a:cs typeface="Times New Roman" pitchFamily="18" charset="0"/>
              </a:rPr>
              <a:t> ?</a:t>
            </a:r>
          </a:p>
        </p:txBody>
      </p:sp>
      <p:sp>
        <p:nvSpPr>
          <p:cNvPr id="6" name="Rounded Rectangular Callout 5"/>
          <p:cNvSpPr/>
          <p:nvPr/>
        </p:nvSpPr>
        <p:spPr>
          <a:xfrm>
            <a:off x="771827" y="3444133"/>
            <a:ext cx="7704856" cy="2623890"/>
          </a:xfrm>
          <a:prstGeom prst="wedgeRoundRectCallout">
            <a:avLst>
              <a:gd name="adj1" fmla="val 1663"/>
              <a:gd name="adj2" fmla="val 64440"/>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nSpc>
                <a:spcPct val="150000"/>
              </a:lnSpc>
              <a:defRPr/>
            </a:pPr>
            <a:r>
              <a:rPr lang="en-US" sz="2700" dirty="0">
                <a:latin typeface="Times New Roman" pitchFamily="18" charset="0"/>
                <a:cs typeface="Times New Roman" pitchFamily="18" charset="0"/>
              </a:rPr>
              <a:t>a)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đường</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b)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chanh</a:t>
            </a:r>
            <a:r>
              <a:rPr lang="en-US" sz="2700" dirty="0">
                <a:latin typeface="Times New Roman" pitchFamily="18" charset="0"/>
                <a:cs typeface="Times New Roman" pitchFamily="18" charset="0"/>
              </a:rPr>
              <a:t> ( </a:t>
            </a:r>
            <a:r>
              <a:rPr lang="en-US" sz="2700" dirty="0" err="1">
                <a:latin typeface="Times New Roman" pitchFamily="18" charset="0"/>
                <a:cs typeface="Times New Roman" pitchFamily="18" charset="0"/>
              </a:rPr>
              <a:t>đã</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lọc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hết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tép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chanh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hạt</a:t>
            </a:r>
            <a:r>
              <a:rPr lang="en-US" sz="2700" dirty="0">
                <a:latin typeface="Times New Roman" pitchFamily="18" charset="0"/>
                <a:cs typeface="Times New Roman" pitchFamily="18" charset="0"/>
              </a:rPr>
              <a:t> ) </a:t>
            </a:r>
            <a:r>
              <a:rPr lang="en-US" sz="2700" dirty="0" err="1">
                <a:latin typeface="Times New Roman" pitchFamily="18" charset="0"/>
                <a:cs typeface="Times New Roman" pitchFamily="18" charset="0"/>
              </a:rPr>
              <a:t>pha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với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đường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sôi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nguội</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c)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sắn</a:t>
            </a:r>
            <a:r>
              <a:rPr lang="en-US" sz="2700" dirty="0">
                <a:latin typeface="Times New Roman" pitchFamily="18" charset="0"/>
                <a:cs typeface="Times New Roman" pitchFamily="18" charset="0"/>
              </a:rPr>
              <a:t> ( </a:t>
            </a:r>
            <a:r>
              <a:rPr lang="en-US" sz="2700" dirty="0" err="1">
                <a:latin typeface="Times New Roman" pitchFamily="18" charset="0"/>
                <a:cs typeface="Times New Roman" pitchFamily="18" charset="0"/>
              </a:rPr>
              <a:t>pha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sống</a:t>
            </a:r>
            <a:r>
              <a:rPr lang="en-US" sz="2700" dirty="0">
                <a:latin typeface="Times New Roman" pitchFamily="18" charset="0"/>
                <a:cs typeface="Times New Roman" pitchFamily="18" charset="0"/>
              </a:rPr>
              <a:t> )</a:t>
            </a:r>
          </a:p>
        </p:txBody>
      </p:sp>
      <p:sp>
        <p:nvSpPr>
          <p:cNvPr id="15" name="Oval 14"/>
          <p:cNvSpPr/>
          <p:nvPr/>
        </p:nvSpPr>
        <p:spPr>
          <a:xfrm>
            <a:off x="799536" y="5580396"/>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C</a:t>
            </a:r>
          </a:p>
        </p:txBody>
      </p:sp>
    </p:spTree>
    <p:extLst>
      <p:ext uri="{BB962C8B-B14F-4D97-AF65-F5344CB8AC3E}">
        <p14:creationId xmlns:p14="http://schemas.microsoft.com/office/powerpoint/2010/main" val="19892934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
            <a:extLst>
              <a:ext uri="{FF2B5EF4-FFF2-40B4-BE49-F238E27FC236}">
                <a16:creationId xmlns:a16="http://schemas.microsoft.com/office/drawing/2014/main" id="{DF3A9551-0952-4E7D-B87B-E3188E922761}"/>
              </a:ext>
            </a:extLst>
          </p:cNvPr>
          <p:cNvSpPr txBox="1">
            <a:spLocks noChangeArrowheads="1"/>
          </p:cNvSpPr>
          <p:nvPr/>
        </p:nvSpPr>
        <p:spPr bwMode="auto">
          <a:xfrm>
            <a:off x="611560" y="0"/>
            <a:ext cx="79509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3600" b="1" u="sng" dirty="0" err="1">
                <a:solidFill>
                  <a:srgbClr val="0070C0"/>
                </a:solidFill>
                <a:latin typeface="Times New Roman" pitchFamily="18" charset="0"/>
                <a:cs typeface="Arial" pitchFamily="34" charset="0"/>
              </a:rPr>
              <a:t>Khoa</a:t>
            </a:r>
            <a:r>
              <a:rPr lang="en-US" altLang="en-US" sz="3600" b="1" u="sng" dirty="0">
                <a:solidFill>
                  <a:srgbClr val="0070C0"/>
                </a:solidFill>
                <a:latin typeface="Times New Roman" pitchFamily="18" charset="0"/>
                <a:cs typeface="Arial" pitchFamily="34" charset="0"/>
              </a:rPr>
              <a:t> </a:t>
            </a:r>
            <a:r>
              <a:rPr lang="en-US" altLang="en-US" sz="3600" b="1" u="sng" dirty="0" err="1">
                <a:solidFill>
                  <a:srgbClr val="0070C0"/>
                </a:solidFill>
                <a:latin typeface="Times New Roman" pitchFamily="18" charset="0"/>
                <a:cs typeface="Arial" pitchFamily="34" charset="0"/>
              </a:rPr>
              <a:t>học</a:t>
            </a:r>
            <a:endParaRPr lang="en-US" altLang="en-US" sz="3600" b="1" u="sng" dirty="0">
              <a:solidFill>
                <a:srgbClr val="0070C0"/>
              </a:solidFill>
              <a:latin typeface="Calibri Light" pitchFamily="34" charset="0"/>
              <a:cs typeface="Arial" pitchFamily="34" charset="0"/>
            </a:endParaRPr>
          </a:p>
        </p:txBody>
      </p:sp>
      <p:sp>
        <p:nvSpPr>
          <p:cNvPr id="23" name="TextBox 22">
            <a:extLst>
              <a:ext uri="{FF2B5EF4-FFF2-40B4-BE49-F238E27FC236}">
                <a16:creationId xmlns:a16="http://schemas.microsoft.com/office/drawing/2014/main" id="{858942E5-9423-48DD-B244-A20E0068AABC}"/>
              </a:ext>
            </a:extLst>
          </p:cNvPr>
          <p:cNvSpPr txBox="1"/>
          <p:nvPr/>
        </p:nvSpPr>
        <p:spPr>
          <a:xfrm>
            <a:off x="-252536" y="1136938"/>
            <a:ext cx="10184604" cy="707886"/>
          </a:xfrm>
          <a:prstGeom prst="rect">
            <a:avLst/>
          </a:prstGeom>
          <a:noFill/>
        </p:spPr>
        <p:txBody>
          <a:bodyPr wrap="square">
            <a:spAutoFit/>
          </a:bodyPr>
          <a:lstStyle/>
          <a:p>
            <a:pPr algn="ctr">
              <a:defRPr/>
            </a:pP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Ôn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tập</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vật</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chất và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năng</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lượng</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(Tiết 1)</a:t>
            </a:r>
            <a:endParaRPr lang="en-US" sz="4000" b="1" spc="50" dirty="0">
              <a:ln w="0"/>
              <a:solidFill>
                <a:srgbClr val="FF0000"/>
              </a:solidFill>
              <a:effectLst>
                <a:innerShdw blurRad="63500" dist="50800" dir="13500000">
                  <a:srgbClr val="000000">
                    <a:alpha val="50000"/>
                  </a:srgbClr>
                </a:innerShdw>
              </a:effectLst>
              <a:latin typeface="Calibri Light" panose="020F0302020204030204"/>
              <a:cs typeface="Arial" pitchFamily="34" charset="0"/>
            </a:endParaRPr>
          </a:p>
        </p:txBody>
      </p:sp>
      <p:sp>
        <p:nvSpPr>
          <p:cNvPr id="4" name="Rectangle 3"/>
          <p:cNvSpPr txBox="1">
            <a:spLocks noChangeArrowheads="1"/>
          </p:cNvSpPr>
          <p:nvPr/>
        </p:nvSpPr>
        <p:spPr>
          <a:xfrm>
            <a:off x="70992" y="3284984"/>
            <a:ext cx="9073008" cy="1944216"/>
          </a:xfrm>
          <a:prstGeom prst="rect">
            <a:avLst/>
          </a:prstGeom>
          <a:solidFill>
            <a:schemeClr val="bg1"/>
          </a:solidFill>
          <a:ln w="38100">
            <a:solidFill>
              <a:schemeClr val="tx1"/>
            </a:solidFill>
          </a:ln>
        </p:spPr>
        <p:style>
          <a:lnRef idx="3">
            <a:schemeClr val="lt1"/>
          </a:lnRef>
          <a:fillRef idx="1">
            <a:schemeClr val="accent3"/>
          </a:fillRef>
          <a:effectRef idx="1">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Font typeface="Wingdings" pitchFamily="2" charset="2"/>
              <a:buNone/>
            </a:pPr>
            <a:r>
              <a:rPr lang="en-US" altLang="en-US" sz="4800">
                <a:solidFill>
                  <a:srgbClr val="FF0000"/>
                </a:solidFill>
                <a:latin typeface="Times New Roman" pitchFamily="18" charset="0"/>
                <a:cs typeface="Times New Roman" pitchFamily="18" charset="0"/>
              </a:rPr>
              <a:t>Hoạt động 2: </a:t>
            </a:r>
          </a:p>
          <a:p>
            <a:pPr>
              <a:buFont typeface="Wingdings" pitchFamily="2" charset="2"/>
              <a:buNone/>
            </a:pPr>
            <a:r>
              <a:rPr lang="en-US" altLang="en-US" sz="4800">
                <a:solidFill>
                  <a:srgbClr val="FF0000"/>
                </a:solidFill>
                <a:latin typeface="Times New Roman" pitchFamily="18" charset="0"/>
                <a:cs typeface="Times New Roman" pitchFamily="18" charset="0"/>
              </a:rPr>
              <a:t> </a:t>
            </a:r>
            <a:r>
              <a:rPr lang="en-US" altLang="en-US" sz="48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Sự biến đổi hóa học của các chất</a:t>
            </a:r>
            <a:endParaRPr lang="en-US" altLang="en-US" sz="4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2875773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13184" y="18969"/>
            <a:ext cx="8750607" cy="646331"/>
          </a:xfrm>
          <a:prstGeom prst="rect">
            <a:avLst/>
          </a:prstGeom>
          <a:noFill/>
        </p:spPr>
        <p:txBody>
          <a:bodyPr wrap="square" rtlCol="0">
            <a:spAutoFit/>
          </a:bodyPr>
          <a:lstStyle/>
          <a:p>
            <a:pPr algn="ctr"/>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động</a:t>
            </a:r>
            <a:r>
              <a:rPr lang="en-US" sz="3600" dirty="0">
                <a:solidFill>
                  <a:srgbClr val="FF0000"/>
                </a:solidFill>
                <a:latin typeface="Times New Roman" pitchFamily="18" charset="0"/>
                <a:cs typeface="Times New Roman" pitchFamily="18" charset="0"/>
              </a:rPr>
              <a:t> 2:S</a:t>
            </a:r>
            <a:r>
              <a:rPr lang="en-US" altLang="en-US" sz="3600" dirty="0">
                <a:solidFill>
                  <a:srgbClr val="FF0000"/>
                </a:solidFill>
                <a:latin typeface="Times New Roman" pitchFamily="18" charset="0"/>
                <a:cs typeface="Times New Roman" pitchFamily="18" charset="0"/>
              </a:rPr>
              <a:t>ự </a:t>
            </a:r>
            <a:r>
              <a:rPr lang="en-US" altLang="en-US" sz="3600" dirty="0" err="1">
                <a:solidFill>
                  <a:srgbClr val="FF0000"/>
                </a:solidFill>
                <a:latin typeface="Times New Roman" pitchFamily="18" charset="0"/>
                <a:cs typeface="Times New Roman" pitchFamily="18" charset="0"/>
              </a:rPr>
              <a:t>biến</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đổi</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hóa</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học</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của</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các</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chất</a:t>
            </a:r>
            <a:r>
              <a:rPr lang="en-US" altLang="en-US" sz="3600" dirty="0">
                <a:solidFill>
                  <a:srgbClr val="FF0000"/>
                </a:solidFill>
                <a:latin typeface="Times New Roman" pitchFamily="18" charset="0"/>
                <a:cs typeface="Times New Roman" pitchFamily="18" charset="0"/>
              </a:rPr>
              <a:t>.</a:t>
            </a:r>
          </a:p>
        </p:txBody>
      </p:sp>
      <p:sp>
        <p:nvSpPr>
          <p:cNvPr id="6" name="TextBox 5"/>
          <p:cNvSpPr txBox="1"/>
          <p:nvPr/>
        </p:nvSpPr>
        <p:spPr>
          <a:xfrm>
            <a:off x="400383" y="665300"/>
            <a:ext cx="8463408" cy="10772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n-US" sz="2400" dirty="0">
                <a:latin typeface="Times New Roman" pitchFamily="18" charset="0"/>
                <a:cs typeface="Times New Roman" pitchFamily="18" charset="0"/>
                <a:sym typeface="Wingdings"/>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p>
        </p:txBody>
      </p:sp>
      <p:pic>
        <p:nvPicPr>
          <p:cNvPr id="7" name="Picture 3" descr="Su_bien_doi_hoa_h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25" y="1737341"/>
            <a:ext cx="8404733" cy="5122339"/>
          </a:xfrm>
          <a:prstGeom prst="rect">
            <a:avLst/>
          </a:prstGeom>
          <a:solidFill>
            <a:srgbClr val="FFFF00"/>
          </a:solidFill>
          <a:ln w="9525">
            <a:solidFill>
              <a:srgbClr val="000000"/>
            </a:solidFill>
            <a:miter lim="800000"/>
            <a:headEnd/>
            <a:tailEnd/>
          </a:ln>
        </p:spPr>
      </p:pic>
    </p:spTree>
    <p:extLst>
      <p:ext uri="{BB962C8B-B14F-4D97-AF65-F5344CB8AC3E}">
        <p14:creationId xmlns:p14="http://schemas.microsoft.com/office/powerpoint/2010/main" val="2370745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5305717" y="1009376"/>
            <a:ext cx="3492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a:t>Thanh </a:t>
            </a:r>
            <a:r>
              <a:rPr lang="en-US" sz="3200" dirty="0" err="1"/>
              <a:t>sắt</a:t>
            </a:r>
            <a:r>
              <a:rPr lang="en-US" sz="3200" dirty="0"/>
              <a:t> </a:t>
            </a:r>
            <a:r>
              <a:rPr lang="en-US" sz="3200" dirty="0" err="1"/>
              <a:t>để</a:t>
            </a:r>
            <a:r>
              <a:rPr lang="en-US" sz="3200" dirty="0"/>
              <a:t> </a:t>
            </a:r>
            <a:r>
              <a:rPr lang="en-US" sz="3200" dirty="0" err="1"/>
              <a:t>lâu</a:t>
            </a:r>
            <a:r>
              <a:rPr lang="en-US" sz="3200" dirty="0"/>
              <a:t> </a:t>
            </a:r>
            <a:r>
              <a:rPr lang="en-US" sz="3200" dirty="0" err="1"/>
              <a:t>ngày</a:t>
            </a:r>
            <a:r>
              <a:rPr lang="en-US" sz="3200" dirty="0"/>
              <a:t> </a:t>
            </a:r>
            <a:r>
              <a:rPr lang="en-US" sz="3200" dirty="0" err="1"/>
              <a:t>đã</a:t>
            </a:r>
            <a:r>
              <a:rPr lang="en-US" sz="3200" dirty="0"/>
              <a:t> </a:t>
            </a:r>
            <a:r>
              <a:rPr lang="en-US" sz="3200" dirty="0" err="1"/>
              <a:t>hút</a:t>
            </a:r>
            <a:r>
              <a:rPr lang="en-US" sz="3200" dirty="0"/>
              <a:t> </a:t>
            </a:r>
            <a:r>
              <a:rPr lang="en-US" sz="3200" dirty="0" err="1"/>
              <a:t>không</a:t>
            </a:r>
            <a:r>
              <a:rPr lang="en-US" sz="3200" dirty="0"/>
              <a:t> </a:t>
            </a:r>
            <a:r>
              <a:rPr lang="en-US" sz="3200" dirty="0" err="1"/>
              <a:t>khí</a:t>
            </a:r>
            <a:r>
              <a:rPr lang="en-US" sz="3200" dirty="0"/>
              <a:t> </a:t>
            </a:r>
            <a:r>
              <a:rPr lang="en-US" sz="3200" dirty="0" err="1"/>
              <a:t>ẩm</a:t>
            </a:r>
            <a:r>
              <a:rPr lang="en-US" sz="3200" dirty="0"/>
              <a:t> </a:t>
            </a:r>
            <a:r>
              <a:rPr lang="en-US" sz="3200" dirty="0" err="1"/>
              <a:t>nên</a:t>
            </a:r>
            <a:r>
              <a:rPr lang="en-US" sz="3200" dirty="0"/>
              <a:t> </a:t>
            </a:r>
            <a:r>
              <a:rPr lang="en-US" sz="3200" dirty="0" err="1"/>
              <a:t>trên</a:t>
            </a:r>
            <a:r>
              <a:rPr lang="en-US" sz="3200" dirty="0"/>
              <a:t> </a:t>
            </a:r>
            <a:r>
              <a:rPr lang="en-US" sz="3200" dirty="0" err="1"/>
              <a:t>mặt</a:t>
            </a:r>
            <a:r>
              <a:rPr lang="en-US" sz="3200" dirty="0"/>
              <a:t> </a:t>
            </a:r>
            <a:r>
              <a:rPr lang="en-US" sz="3200" dirty="0" err="1"/>
              <a:t>thanh</a:t>
            </a:r>
            <a:r>
              <a:rPr lang="en-US" sz="3200" dirty="0"/>
              <a:t> </a:t>
            </a:r>
            <a:r>
              <a:rPr lang="en-US" sz="3200" dirty="0" err="1"/>
              <a:t>sắt</a:t>
            </a:r>
            <a:r>
              <a:rPr lang="en-US" sz="3200" dirty="0"/>
              <a:t> </a:t>
            </a:r>
            <a:r>
              <a:rPr lang="en-US" sz="3200" dirty="0" err="1"/>
              <a:t>có</a:t>
            </a:r>
            <a:r>
              <a:rPr lang="en-US" sz="3200" dirty="0"/>
              <a:t> </a:t>
            </a:r>
            <a:r>
              <a:rPr lang="en-US" sz="3200" dirty="0" err="1"/>
              <a:t>một</a:t>
            </a:r>
            <a:r>
              <a:rPr lang="en-US" sz="3200" dirty="0"/>
              <a:t> </a:t>
            </a:r>
            <a:r>
              <a:rPr lang="en-US" sz="3200" dirty="0" err="1"/>
              <a:t>lớp</a:t>
            </a:r>
            <a:r>
              <a:rPr lang="en-US" sz="3200" dirty="0"/>
              <a:t> </a:t>
            </a:r>
            <a:r>
              <a:rPr lang="en-US" sz="3200" dirty="0" err="1"/>
              <a:t>gỉ</a:t>
            </a:r>
            <a:r>
              <a:rPr lang="en-US" sz="3200" dirty="0"/>
              <a:t>, </a:t>
            </a:r>
            <a:r>
              <a:rPr lang="en-US" sz="3200" dirty="0" err="1"/>
              <a:t>màu</a:t>
            </a:r>
            <a:r>
              <a:rPr lang="en-US" sz="3200" dirty="0"/>
              <a:t> </a:t>
            </a:r>
            <a:r>
              <a:rPr lang="en-US" sz="3200" dirty="0" err="1"/>
              <a:t>nâu</a:t>
            </a:r>
            <a:r>
              <a:rPr lang="en-US" sz="3200" dirty="0"/>
              <a:t>. </a:t>
            </a:r>
          </a:p>
        </p:txBody>
      </p:sp>
      <p:cxnSp>
        <p:nvCxnSpPr>
          <p:cNvPr id="17" name="Straight Connector 16"/>
          <p:cNvCxnSpPr/>
          <p:nvPr/>
        </p:nvCxnSpPr>
        <p:spPr>
          <a:xfrm flipH="1">
            <a:off x="5078413" y="2754313"/>
            <a:ext cx="0" cy="41036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pic>
        <p:nvPicPr>
          <p:cNvPr id="10" name="Picture 9" descr="IMG_5526.JPG"/>
          <p:cNvPicPr>
            <a:picLocks noChangeAspect="1"/>
          </p:cNvPicPr>
          <p:nvPr/>
        </p:nvPicPr>
        <p:blipFill>
          <a:blip r:embed="rId3" cstate="print">
            <a:lum bright="20000"/>
          </a:blip>
          <a:stretch>
            <a:fillRect/>
          </a:stretch>
        </p:blipFill>
        <p:spPr>
          <a:xfrm>
            <a:off x="305864" y="125056"/>
            <a:ext cx="4800600" cy="6670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52" name="Text Box 8"/>
          <p:cNvSpPr txBox="1">
            <a:spLocks noChangeArrowheads="1"/>
          </p:cNvSpPr>
          <p:nvPr/>
        </p:nvSpPr>
        <p:spPr bwMode="auto">
          <a:xfrm>
            <a:off x="5349086" y="449032"/>
            <a:ext cx="34925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a:t>Cho </a:t>
            </a:r>
            <a:r>
              <a:rPr lang="en-US" sz="3200" dirty="0" err="1"/>
              <a:t>đường</a:t>
            </a:r>
            <a:r>
              <a:rPr lang="en-US" sz="3200" dirty="0"/>
              <a:t> </a:t>
            </a:r>
            <a:r>
              <a:rPr lang="en-US" sz="3200" dirty="0" err="1"/>
              <a:t>vào</a:t>
            </a:r>
            <a:r>
              <a:rPr lang="en-US" sz="3200" dirty="0"/>
              <a:t> </a:t>
            </a:r>
            <a:r>
              <a:rPr lang="en-US" sz="3200" dirty="0" err="1"/>
              <a:t>trong</a:t>
            </a:r>
            <a:r>
              <a:rPr lang="en-US" sz="3200" dirty="0"/>
              <a:t> </a:t>
            </a:r>
            <a:r>
              <a:rPr lang="en-US" sz="3200" dirty="0" err="1"/>
              <a:t>ống</a:t>
            </a:r>
            <a:r>
              <a:rPr lang="en-US" sz="3200" dirty="0"/>
              <a:t> </a:t>
            </a:r>
            <a:r>
              <a:rPr lang="en-US" sz="3200" dirty="0" err="1"/>
              <a:t>nghiệm</a:t>
            </a:r>
            <a:r>
              <a:rPr lang="en-US" sz="3200" dirty="0"/>
              <a:t>, </a:t>
            </a:r>
            <a:r>
              <a:rPr lang="en-US" sz="3200" dirty="0" err="1"/>
              <a:t>đun</a:t>
            </a:r>
            <a:r>
              <a:rPr lang="en-US" sz="3200" dirty="0"/>
              <a:t> </a:t>
            </a:r>
            <a:r>
              <a:rPr lang="en-US" sz="3200" dirty="0" err="1"/>
              <a:t>dưới</a:t>
            </a:r>
            <a:r>
              <a:rPr lang="en-US" sz="3200" dirty="0"/>
              <a:t> </a:t>
            </a:r>
            <a:r>
              <a:rPr lang="en-US" sz="3200" dirty="0" err="1"/>
              <a:t>ngọn</a:t>
            </a:r>
            <a:r>
              <a:rPr lang="en-US" sz="3200" dirty="0"/>
              <a:t> </a:t>
            </a:r>
            <a:r>
              <a:rPr lang="en-US" sz="3200" dirty="0" err="1"/>
              <a:t>lửa</a:t>
            </a:r>
            <a:r>
              <a:rPr lang="en-US" sz="3200" dirty="0"/>
              <a:t>. </a:t>
            </a:r>
            <a:r>
              <a:rPr lang="en-US" sz="3200" dirty="0" err="1"/>
              <a:t>Trên</a:t>
            </a:r>
            <a:r>
              <a:rPr lang="en-US" sz="3200" dirty="0"/>
              <a:t> </a:t>
            </a:r>
            <a:r>
              <a:rPr lang="en-US" sz="3200" dirty="0" err="1"/>
              <a:t>thành</a:t>
            </a:r>
            <a:r>
              <a:rPr lang="en-US" sz="3200" dirty="0"/>
              <a:t> </a:t>
            </a:r>
            <a:r>
              <a:rPr lang="en-US" sz="3200" dirty="0" err="1"/>
              <a:t>ống</a:t>
            </a:r>
            <a:r>
              <a:rPr lang="en-US" sz="3200" dirty="0"/>
              <a:t> </a:t>
            </a:r>
            <a:r>
              <a:rPr lang="en-US" sz="3200" dirty="0" err="1"/>
              <a:t>nghiệm</a:t>
            </a:r>
            <a:r>
              <a:rPr lang="en-US" sz="3200" dirty="0"/>
              <a:t> </a:t>
            </a:r>
            <a:r>
              <a:rPr lang="en-US" sz="3200" dirty="0" err="1"/>
              <a:t>sẽ</a:t>
            </a:r>
            <a:r>
              <a:rPr lang="en-US" sz="3200" dirty="0"/>
              <a:t> </a:t>
            </a:r>
            <a:r>
              <a:rPr lang="en-US" sz="3200" dirty="0" err="1"/>
              <a:t>đọng</a:t>
            </a:r>
            <a:r>
              <a:rPr lang="en-US" sz="3200" dirty="0"/>
              <a:t> </a:t>
            </a:r>
            <a:r>
              <a:rPr lang="en-US" sz="3200" dirty="0" err="1"/>
              <a:t>những</a:t>
            </a:r>
            <a:r>
              <a:rPr lang="en-US" sz="3200" dirty="0"/>
              <a:t> </a:t>
            </a:r>
            <a:r>
              <a:rPr lang="en-US" sz="3200" dirty="0" err="1"/>
              <a:t>giọt</a:t>
            </a:r>
            <a:r>
              <a:rPr lang="en-US" sz="3200" dirty="0"/>
              <a:t> </a:t>
            </a:r>
            <a:r>
              <a:rPr lang="en-US" sz="3200" dirty="0" err="1"/>
              <a:t>nước</a:t>
            </a:r>
            <a:r>
              <a:rPr lang="en-US" sz="3200" dirty="0"/>
              <a:t> </a:t>
            </a:r>
            <a:r>
              <a:rPr lang="en-US" sz="3200" dirty="0" err="1"/>
              <a:t>còn</a:t>
            </a:r>
            <a:r>
              <a:rPr lang="en-US" sz="3200" dirty="0"/>
              <a:t> </a:t>
            </a:r>
            <a:r>
              <a:rPr lang="en-US" sz="3200" dirty="0" err="1"/>
              <a:t>đường</a:t>
            </a:r>
            <a:r>
              <a:rPr lang="en-US" sz="3200" dirty="0"/>
              <a:t> </a:t>
            </a:r>
            <a:r>
              <a:rPr lang="en-US" sz="3200" dirty="0" err="1"/>
              <a:t>thì</a:t>
            </a:r>
            <a:r>
              <a:rPr lang="en-US" sz="3200" dirty="0"/>
              <a:t> </a:t>
            </a:r>
            <a:r>
              <a:rPr lang="en-US" sz="3200" dirty="0" err="1"/>
              <a:t>biến</a:t>
            </a:r>
            <a:r>
              <a:rPr lang="en-US" sz="3200" dirty="0"/>
              <a:t> </a:t>
            </a:r>
            <a:r>
              <a:rPr lang="en-US" sz="3200" dirty="0" err="1"/>
              <a:t>thành</a:t>
            </a:r>
            <a:r>
              <a:rPr lang="en-US" sz="3200" dirty="0"/>
              <a:t> than.</a:t>
            </a:r>
          </a:p>
        </p:txBody>
      </p:sp>
      <p:sp>
        <p:nvSpPr>
          <p:cNvPr id="6153" name="Text Box 9"/>
          <p:cNvSpPr txBox="1">
            <a:spLocks noChangeArrowheads="1"/>
          </p:cNvSpPr>
          <p:nvPr/>
        </p:nvSpPr>
        <p:spPr bwMode="auto">
          <a:xfrm>
            <a:off x="5316713" y="949223"/>
            <a:ext cx="34925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err="1"/>
              <a:t>Thả</a:t>
            </a:r>
            <a:r>
              <a:rPr lang="en-US" sz="3200" dirty="0"/>
              <a:t> </a:t>
            </a:r>
            <a:r>
              <a:rPr lang="en-US" sz="3200" dirty="0" err="1"/>
              <a:t>vôi</a:t>
            </a:r>
            <a:r>
              <a:rPr lang="en-US" sz="3200" dirty="0"/>
              <a:t> </a:t>
            </a:r>
            <a:r>
              <a:rPr lang="en-US" sz="3200" dirty="0" err="1"/>
              <a:t>sống</a:t>
            </a:r>
            <a:r>
              <a:rPr lang="en-US" sz="3200" dirty="0"/>
              <a:t> </a:t>
            </a:r>
            <a:r>
              <a:rPr lang="en-US" sz="3200" dirty="0" err="1"/>
              <a:t>vào</a:t>
            </a:r>
            <a:r>
              <a:rPr lang="en-US" sz="3200" dirty="0"/>
              <a:t> </a:t>
            </a:r>
            <a:r>
              <a:rPr lang="en-US" sz="3200" dirty="0" err="1"/>
              <a:t>nước</a:t>
            </a:r>
            <a:r>
              <a:rPr lang="en-US" sz="3200" dirty="0"/>
              <a:t>. </a:t>
            </a:r>
            <a:r>
              <a:rPr lang="en-US" sz="3200" dirty="0" err="1"/>
              <a:t>Vôi</a:t>
            </a:r>
            <a:r>
              <a:rPr lang="en-US" sz="3200" dirty="0"/>
              <a:t> </a:t>
            </a:r>
            <a:r>
              <a:rPr lang="en-US" sz="3200" dirty="0" err="1"/>
              <a:t>sống</a:t>
            </a:r>
            <a:r>
              <a:rPr lang="en-US" sz="3200" dirty="0"/>
              <a:t> </a:t>
            </a:r>
            <a:r>
              <a:rPr lang="en-US" sz="3200" dirty="0" err="1"/>
              <a:t>biến</a:t>
            </a:r>
            <a:r>
              <a:rPr lang="en-US" sz="3200" dirty="0"/>
              <a:t> </a:t>
            </a:r>
            <a:r>
              <a:rPr lang="en-US" sz="3200" dirty="0" err="1"/>
              <a:t>thành</a:t>
            </a:r>
            <a:r>
              <a:rPr lang="en-US" sz="3200" dirty="0"/>
              <a:t> </a:t>
            </a:r>
            <a:r>
              <a:rPr lang="en-US" sz="3200" dirty="0" err="1"/>
              <a:t>vôi</a:t>
            </a:r>
            <a:r>
              <a:rPr lang="en-US" sz="3200" dirty="0"/>
              <a:t> </a:t>
            </a:r>
            <a:r>
              <a:rPr lang="en-US" sz="3200" dirty="0" err="1"/>
              <a:t>tôi</a:t>
            </a:r>
            <a:r>
              <a:rPr lang="en-US" sz="3200" dirty="0"/>
              <a:t>(</a:t>
            </a:r>
            <a:r>
              <a:rPr lang="en-US" sz="3200" dirty="0" err="1"/>
              <a:t>vôi</a:t>
            </a:r>
            <a:r>
              <a:rPr lang="en-US" sz="3200" dirty="0"/>
              <a:t> </a:t>
            </a:r>
            <a:r>
              <a:rPr lang="en-US" sz="3200" dirty="0" err="1"/>
              <a:t>chín</a:t>
            </a:r>
            <a:r>
              <a:rPr lang="en-US" sz="3200" dirty="0"/>
              <a:t>) </a:t>
            </a:r>
            <a:r>
              <a:rPr lang="en-US" sz="3200" dirty="0" err="1"/>
              <a:t>và</a:t>
            </a:r>
            <a:r>
              <a:rPr lang="en-US" sz="3200" dirty="0"/>
              <a:t> </a:t>
            </a:r>
            <a:r>
              <a:rPr lang="en-US" sz="3200" dirty="0" err="1"/>
              <a:t>tỏa</a:t>
            </a:r>
            <a:r>
              <a:rPr lang="en-US" sz="3200" dirty="0"/>
              <a:t> </a:t>
            </a:r>
            <a:r>
              <a:rPr lang="en-US" sz="3200" dirty="0" err="1"/>
              <a:t>nhiệt</a:t>
            </a:r>
            <a:r>
              <a:rPr lang="en-US" sz="3200" dirty="0"/>
              <a:t>.</a:t>
            </a:r>
          </a:p>
        </p:txBody>
      </p:sp>
      <p:pic>
        <p:nvPicPr>
          <p:cNvPr id="6146" name="Picture 2" descr="Copy (3) of Su_bien_doi_hoa_hoc"/>
          <p:cNvPicPr>
            <a:picLocks noChangeAspect="1" noChangeArrowheads="1"/>
          </p:cNvPicPr>
          <p:nvPr/>
        </p:nvPicPr>
        <p:blipFill>
          <a:blip r:embed="rId4" cstate="print"/>
          <a:srcRect/>
          <a:stretch>
            <a:fillRect/>
          </a:stretch>
        </p:blipFill>
        <p:spPr bwMode="auto">
          <a:xfrm>
            <a:off x="107229" y="193125"/>
            <a:ext cx="4811096" cy="653427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13" descr="IMG_5527.JPG"/>
          <p:cNvPicPr>
            <a:picLocks noChangeAspect="1"/>
          </p:cNvPicPr>
          <p:nvPr/>
        </p:nvPicPr>
        <p:blipFill>
          <a:blip r:embed="rId5" cstate="print">
            <a:lum bright="20000"/>
          </a:blip>
          <a:stretch>
            <a:fillRect/>
          </a:stretch>
        </p:blipFill>
        <p:spPr>
          <a:xfrm>
            <a:off x="217288" y="153422"/>
            <a:ext cx="4800600" cy="63245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2" descr="Copy (4) of Su_bien_doi_hoa_hoc"/>
          <p:cNvPicPr>
            <a:picLocks noChangeAspect="1" noChangeArrowheads="1"/>
          </p:cNvPicPr>
          <p:nvPr/>
        </p:nvPicPr>
        <p:blipFill>
          <a:blip r:embed="rId6" cstate="print"/>
          <a:srcRect/>
          <a:stretch>
            <a:fillRect/>
          </a:stretch>
        </p:blipFill>
        <p:spPr bwMode="auto">
          <a:xfrm>
            <a:off x="209373" y="66948"/>
            <a:ext cx="4800600" cy="6512767"/>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155" name="Text Box 11"/>
          <p:cNvSpPr txBox="1">
            <a:spLocks noChangeArrowheads="1"/>
          </p:cNvSpPr>
          <p:nvPr/>
        </p:nvSpPr>
        <p:spPr bwMode="auto">
          <a:xfrm>
            <a:off x="5369464" y="912549"/>
            <a:ext cx="34925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err="1"/>
              <a:t>Vắt</a:t>
            </a:r>
            <a:r>
              <a:rPr lang="en-US" sz="3200" dirty="0"/>
              <a:t> </a:t>
            </a:r>
            <a:r>
              <a:rPr lang="en-US" sz="3200" dirty="0" err="1"/>
              <a:t>chanh</a:t>
            </a:r>
            <a:r>
              <a:rPr lang="en-US" sz="3200" dirty="0"/>
              <a:t> </a:t>
            </a:r>
            <a:r>
              <a:rPr lang="en-US" sz="3200" dirty="0" err="1"/>
              <a:t>lên</a:t>
            </a:r>
            <a:r>
              <a:rPr lang="en-US" sz="3200" dirty="0"/>
              <a:t> </a:t>
            </a:r>
            <a:r>
              <a:rPr lang="en-US" sz="3200" dirty="0" err="1"/>
              <a:t>mâm</a:t>
            </a:r>
            <a:r>
              <a:rPr lang="en-US" sz="3200" dirty="0"/>
              <a:t> </a:t>
            </a:r>
            <a:r>
              <a:rPr lang="en-US" sz="3200" dirty="0" err="1"/>
              <a:t>đồng</a:t>
            </a:r>
            <a:r>
              <a:rPr lang="en-US" sz="3200" dirty="0"/>
              <a:t> ta </a:t>
            </a:r>
            <a:r>
              <a:rPr lang="en-US" sz="3200" dirty="0" err="1"/>
              <a:t>thấy</a:t>
            </a:r>
            <a:r>
              <a:rPr lang="en-US" sz="3200" dirty="0"/>
              <a:t> </a:t>
            </a:r>
            <a:r>
              <a:rPr lang="en-US" sz="3200" dirty="0" err="1"/>
              <a:t>xuất</a:t>
            </a:r>
            <a:r>
              <a:rPr lang="en-US" sz="3200" dirty="0"/>
              <a:t> </a:t>
            </a:r>
            <a:r>
              <a:rPr lang="en-US" sz="3200" dirty="0" err="1"/>
              <a:t>hiện</a:t>
            </a:r>
            <a:r>
              <a:rPr lang="en-US" sz="3200" dirty="0"/>
              <a:t> </a:t>
            </a:r>
            <a:r>
              <a:rPr lang="en-US" sz="3200" dirty="0" err="1"/>
              <a:t>lớp</a:t>
            </a:r>
            <a:r>
              <a:rPr lang="en-US" sz="3200" dirty="0"/>
              <a:t> </a:t>
            </a:r>
            <a:r>
              <a:rPr lang="en-US" sz="3200" dirty="0" err="1"/>
              <a:t>gỉ</a:t>
            </a:r>
            <a:r>
              <a:rPr lang="en-US" sz="3200" dirty="0"/>
              <a:t> </a:t>
            </a:r>
            <a:r>
              <a:rPr lang="en-US" sz="3200" dirty="0" err="1"/>
              <a:t>đồng</a:t>
            </a:r>
            <a:r>
              <a:rPr lang="en-US" sz="3200" dirty="0"/>
              <a:t> </a:t>
            </a:r>
            <a:r>
              <a:rPr lang="en-US" sz="3200" dirty="0" err="1"/>
              <a:t>màu</a:t>
            </a:r>
            <a:r>
              <a:rPr lang="en-US" sz="3200" dirty="0"/>
              <a:t> </a:t>
            </a:r>
            <a:r>
              <a:rPr lang="en-US" sz="3200" dirty="0" err="1"/>
              <a:t>xanh</a:t>
            </a:r>
            <a:endParaRPr lang="en-US" sz="3200" dirty="0"/>
          </a:p>
        </p:txBody>
      </p:sp>
      <p:sp>
        <p:nvSpPr>
          <p:cNvPr id="7" name="Rectangle 14"/>
          <p:cNvSpPr/>
          <p:nvPr/>
        </p:nvSpPr>
        <p:spPr>
          <a:xfrm>
            <a:off x="5134514" y="4614620"/>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0000CC"/>
                </a:solidFill>
                <a:effectLst>
                  <a:outerShdw blurRad="50800" dist="39000" dir="5460000" algn="tl">
                    <a:srgbClr val="000000">
                      <a:alpha val="38000"/>
                    </a:srgbClr>
                  </a:outerShdw>
                </a:effectLst>
              </a:rPr>
              <a:t>Nhiệt</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độ</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bình</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thường</a:t>
            </a:r>
            <a:endParaRPr lang="en-US" sz="3000" b="1" dirty="0">
              <a:ln w="11430"/>
              <a:solidFill>
                <a:srgbClr val="0000CC"/>
              </a:solidFill>
              <a:effectLst>
                <a:outerShdw blurRad="50800" dist="39000" dir="5460000" algn="tl">
                  <a:srgbClr val="000000">
                    <a:alpha val="38000"/>
                  </a:srgbClr>
                </a:outerShdw>
              </a:effectLst>
              <a:latin typeface="Comic Sans MS" pitchFamily="66" charset="0"/>
              <a:cs typeface="+mn-cs"/>
            </a:endParaRPr>
          </a:p>
        </p:txBody>
      </p:sp>
      <p:sp>
        <p:nvSpPr>
          <p:cNvPr id="25" name="Rectangle 14"/>
          <p:cNvSpPr/>
          <p:nvPr/>
        </p:nvSpPr>
        <p:spPr>
          <a:xfrm>
            <a:off x="5031470" y="4579020"/>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FF0000"/>
                </a:solidFill>
                <a:effectLst>
                  <a:outerShdw blurRad="50800" dist="39000" dir="5460000" algn="tl">
                    <a:srgbClr val="000000">
                      <a:alpha val="38000"/>
                    </a:srgbClr>
                  </a:outerShdw>
                </a:effectLst>
              </a:rPr>
              <a:t>Nhiệt</a:t>
            </a:r>
            <a:r>
              <a:rPr lang="en-US" sz="3000" b="1" dirty="0">
                <a:ln w="11430"/>
                <a:solidFill>
                  <a:srgbClr val="FF0000"/>
                </a:solidFill>
                <a:effectLst>
                  <a:outerShdw blurRad="50800" dist="39000" dir="5460000" algn="tl">
                    <a:srgbClr val="000000">
                      <a:alpha val="38000"/>
                    </a:srgbClr>
                  </a:outerShdw>
                </a:effectLst>
              </a:rPr>
              <a:t> </a:t>
            </a:r>
            <a:r>
              <a:rPr lang="en-US" sz="3000" b="1" dirty="0" err="1">
                <a:ln w="11430"/>
                <a:solidFill>
                  <a:srgbClr val="FF0000"/>
                </a:solidFill>
                <a:effectLst>
                  <a:outerShdw blurRad="50800" dist="39000" dir="5460000" algn="tl">
                    <a:srgbClr val="000000">
                      <a:alpha val="38000"/>
                    </a:srgbClr>
                  </a:outerShdw>
                </a:effectLst>
              </a:rPr>
              <a:t>độ</a:t>
            </a:r>
            <a:r>
              <a:rPr lang="en-US" sz="3000" b="1" dirty="0">
                <a:ln w="11430"/>
                <a:solidFill>
                  <a:srgbClr val="FF0000"/>
                </a:solidFill>
                <a:effectLst>
                  <a:outerShdw blurRad="50800" dist="39000" dir="5460000" algn="tl">
                    <a:srgbClr val="000000">
                      <a:alpha val="38000"/>
                    </a:srgbClr>
                  </a:outerShdw>
                </a:effectLst>
              </a:rPr>
              <a:t> </a:t>
            </a:r>
            <a:r>
              <a:rPr lang="en-US" sz="3000" b="1" dirty="0" err="1">
                <a:ln w="11430"/>
                <a:solidFill>
                  <a:srgbClr val="FF0000"/>
                </a:solidFill>
                <a:effectLst>
                  <a:outerShdw blurRad="50800" dist="39000" dir="5460000" algn="tl">
                    <a:srgbClr val="000000">
                      <a:alpha val="38000"/>
                    </a:srgbClr>
                  </a:outerShdw>
                </a:effectLst>
              </a:rPr>
              <a:t>cao</a:t>
            </a:r>
            <a:endParaRPr lang="en-US" sz="3000" b="1" dirty="0">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26" name="Rectangle 14"/>
          <p:cNvSpPr/>
          <p:nvPr/>
        </p:nvSpPr>
        <p:spPr>
          <a:xfrm>
            <a:off x="5181600" y="4613919"/>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0000CC"/>
                </a:solidFill>
                <a:effectLst>
                  <a:outerShdw blurRad="50800" dist="39000" dir="5460000" algn="tl">
                    <a:srgbClr val="000000">
                      <a:alpha val="38000"/>
                    </a:srgbClr>
                  </a:outerShdw>
                </a:effectLst>
              </a:rPr>
              <a:t>Nhiệt</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độ</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bình</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thường</a:t>
            </a:r>
            <a:endParaRPr lang="en-US" sz="3000" b="1" dirty="0">
              <a:ln w="11430"/>
              <a:solidFill>
                <a:srgbClr val="0000CC"/>
              </a:solidFill>
              <a:effectLst>
                <a:outerShdw blurRad="50800" dist="39000" dir="5460000" algn="tl">
                  <a:srgbClr val="000000">
                    <a:alpha val="38000"/>
                  </a:srgbClr>
                </a:outerShdw>
              </a:effectLst>
              <a:latin typeface="Comic Sans MS" pitchFamily="66" charset="0"/>
              <a:cs typeface="+mn-cs"/>
            </a:endParaRPr>
          </a:p>
        </p:txBody>
      </p:sp>
      <p:sp>
        <p:nvSpPr>
          <p:cNvPr id="27" name="Rectangle 14"/>
          <p:cNvSpPr/>
          <p:nvPr/>
        </p:nvSpPr>
        <p:spPr>
          <a:xfrm>
            <a:off x="5091241" y="4596820"/>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0000CC"/>
                </a:solidFill>
                <a:effectLst>
                  <a:outerShdw blurRad="50800" dist="39000" dir="5460000" algn="tl">
                    <a:srgbClr val="000000">
                      <a:alpha val="38000"/>
                    </a:srgbClr>
                  </a:outerShdw>
                </a:effectLst>
              </a:rPr>
              <a:t>Nhiệt</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độ</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bình</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thường</a:t>
            </a:r>
            <a:endParaRPr lang="en-US" sz="3000" b="1" dirty="0">
              <a:ln w="11430"/>
              <a:solidFill>
                <a:srgbClr val="0000CC"/>
              </a:solidFill>
              <a:effectLst>
                <a:outerShdw blurRad="50800" dist="39000" dir="5460000" algn="tl">
                  <a:srgbClr val="000000">
                    <a:alpha val="38000"/>
                  </a:srgbClr>
                </a:outerShdw>
              </a:effectLst>
              <a:latin typeface="Comic Sans MS" pitchFamily="66" charset="0"/>
              <a:cs typeface="+mn-cs"/>
            </a:endParaRPr>
          </a:p>
        </p:txBody>
      </p:sp>
    </p:spTree>
    <p:extLst>
      <p:ext uri="{BB962C8B-B14F-4D97-AF65-F5344CB8AC3E}">
        <p14:creationId xmlns:p14="http://schemas.microsoft.com/office/powerpoint/2010/main" val="401630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4"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149"/>
                                        </p:tgtEl>
                                        <p:attrNameLst>
                                          <p:attrName>style.visibility</p:attrName>
                                        </p:attrNameLst>
                                      </p:cBhvr>
                                      <p:to>
                                        <p:strVal val="visible"/>
                                      </p:to>
                                    </p:set>
                                    <p:anim calcmode="discrete" valueType="clr">
                                      <p:cBhvr override="childStyle">
                                        <p:cTn id="17" dur="80"/>
                                        <p:tgtEl>
                                          <p:spTgt spid="614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149"/>
                                        </p:tgtEl>
                                        <p:attrNameLst>
                                          <p:attrName>fillcolor</p:attrName>
                                        </p:attrNameLst>
                                      </p:cBhvr>
                                      <p:tavLst>
                                        <p:tav tm="0">
                                          <p:val>
                                            <p:clrVal>
                                              <a:schemeClr val="accent2"/>
                                            </p:clrVal>
                                          </p:val>
                                        </p:tav>
                                        <p:tav tm="50000">
                                          <p:val>
                                            <p:clrVal>
                                              <a:schemeClr val="hlink"/>
                                            </p:clrVal>
                                          </p:val>
                                        </p:tav>
                                      </p:tavLst>
                                    </p:anim>
                                    <p:set>
                                      <p:cBhvr>
                                        <p:cTn id="19" dur="80"/>
                                        <p:tgtEl>
                                          <p:spTgt spid="6149"/>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Bottom)">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nodeType="clickEffect">
                                  <p:stCondLst>
                                    <p:cond delay="0"/>
                                  </p:stCondLst>
                                  <p:childTnLst>
                                    <p:animEffect transition="out" filter="box(in)">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3" presetClass="exit" presetSubtype="10" fill="hold" grpId="1" nodeType="withEffect">
                                  <p:stCondLst>
                                    <p:cond delay="0"/>
                                  </p:stCondLst>
                                  <p:iterate type="lt">
                                    <p:tmPct val="0"/>
                                  </p:iterate>
                                  <p:childTnLst>
                                    <p:animEffect transition="out" filter="blinds(horizontal)">
                                      <p:cBhvr>
                                        <p:cTn id="31" dur="500"/>
                                        <p:tgtEl>
                                          <p:spTgt spid="6149"/>
                                        </p:tgtEl>
                                      </p:cBhvr>
                                    </p:animEffect>
                                    <p:set>
                                      <p:cBhvr>
                                        <p:cTn id="32" dur="1" fill="hold">
                                          <p:stCondLst>
                                            <p:cond delay="499"/>
                                          </p:stCondLst>
                                        </p:cTn>
                                        <p:tgtEl>
                                          <p:spTgt spid="6149"/>
                                        </p:tgtEl>
                                        <p:attrNameLst>
                                          <p:attrName>style.visibility</p:attrName>
                                        </p:attrNameLst>
                                      </p:cBhvr>
                                      <p:to>
                                        <p:strVal val="hidden"/>
                                      </p:to>
                                    </p:set>
                                  </p:childTnLst>
                                </p:cTn>
                              </p:par>
                              <p:par>
                                <p:cTn id="33" presetID="2" presetClass="exit" presetSubtype="2" fill="hold" nodeType="with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1+ppt_w/2"/>
                                          </p:val>
                                        </p:tav>
                                      </p:tavLst>
                                    </p:anim>
                                    <p:anim calcmode="lin" valueType="num">
                                      <p:cBhvr additive="base">
                                        <p:cTn id="35" dur="500"/>
                                        <p:tgtEl>
                                          <p:spTgt spid="7"/>
                                        </p:tgtEl>
                                        <p:attrNameLst>
                                          <p:attrName>ppt_y</p:attrName>
                                        </p:attrNameLst>
                                      </p:cBhvr>
                                      <p:tavLst>
                                        <p:tav tm="0">
                                          <p:val>
                                            <p:strVal val="ppt_y"/>
                                          </p:val>
                                        </p:tav>
                                        <p:tav tm="100000">
                                          <p:val>
                                            <p:strVal val="ppt_y"/>
                                          </p:val>
                                        </p:tav>
                                      </p:tavLst>
                                    </p:anim>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lide(fromLeft)">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6152"/>
                                        </p:tgtEl>
                                        <p:attrNameLst>
                                          <p:attrName>style.visibility</p:attrName>
                                        </p:attrNameLst>
                                      </p:cBhvr>
                                      <p:to>
                                        <p:strVal val="visible"/>
                                      </p:to>
                                    </p:set>
                                    <p:animEffect transition="in" filter="slide(fromLeft)">
                                      <p:cBhvr>
                                        <p:cTn id="46" dur="500"/>
                                        <p:tgtEl>
                                          <p:spTgt spid="615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slide(fromBottom)">
                                      <p:cBhvr>
                                        <p:cTn id="51" dur="500"/>
                                        <p:tgtEl>
                                          <p:spTgt spid="2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2" fill="hold" nodeType="clickEffect">
                                  <p:stCondLst>
                                    <p:cond delay="0"/>
                                  </p:stCondLst>
                                  <p:childTnLst>
                                    <p:anim calcmode="lin" valueType="num">
                                      <p:cBhvr additive="base">
                                        <p:cTn id="55" dur="500"/>
                                        <p:tgtEl>
                                          <p:spTgt spid="25"/>
                                        </p:tgtEl>
                                        <p:attrNameLst>
                                          <p:attrName>ppt_x</p:attrName>
                                        </p:attrNameLst>
                                      </p:cBhvr>
                                      <p:tavLst>
                                        <p:tav tm="0">
                                          <p:val>
                                            <p:strVal val="ppt_x"/>
                                          </p:val>
                                        </p:tav>
                                        <p:tav tm="100000">
                                          <p:val>
                                            <p:strVal val="1+ppt_w/2"/>
                                          </p:val>
                                        </p:tav>
                                      </p:tavLst>
                                    </p:anim>
                                    <p:anim calcmode="lin" valueType="num">
                                      <p:cBhvr additive="base">
                                        <p:cTn id="56" dur="500"/>
                                        <p:tgtEl>
                                          <p:spTgt spid="25"/>
                                        </p:tgtEl>
                                        <p:attrNameLst>
                                          <p:attrName>ppt_y</p:attrName>
                                        </p:attrNameLst>
                                      </p:cBhvr>
                                      <p:tavLst>
                                        <p:tav tm="0">
                                          <p:val>
                                            <p:strVal val="ppt_y"/>
                                          </p:val>
                                        </p:tav>
                                        <p:tav tm="100000">
                                          <p:val>
                                            <p:strVal val="ppt_y"/>
                                          </p:val>
                                        </p:tav>
                                      </p:tavLst>
                                    </p:anim>
                                    <p:set>
                                      <p:cBhvr>
                                        <p:cTn id="57" dur="1" fill="hold">
                                          <p:stCondLst>
                                            <p:cond delay="499"/>
                                          </p:stCondLst>
                                        </p:cTn>
                                        <p:tgtEl>
                                          <p:spTgt spid="25"/>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6152"/>
                                        </p:tgtEl>
                                      </p:cBhvr>
                                    </p:animEffect>
                                    <p:set>
                                      <p:cBhvr>
                                        <p:cTn id="60" dur="1" fill="hold">
                                          <p:stCondLst>
                                            <p:cond delay="499"/>
                                          </p:stCondLst>
                                        </p:cTn>
                                        <p:tgtEl>
                                          <p:spTgt spid="6152"/>
                                        </p:tgtEl>
                                        <p:attrNameLst>
                                          <p:attrName>style.visibility</p:attrName>
                                        </p:attrNameLst>
                                      </p:cBhvr>
                                      <p:to>
                                        <p:strVal val="hidden"/>
                                      </p:to>
                                    </p:set>
                                  </p:childTnLst>
                                </p:cTn>
                              </p:par>
                              <p:par>
                                <p:cTn id="61" presetID="2" presetClass="exit" presetSubtype="2" fill="hold" nodeType="withEffect">
                                  <p:stCondLst>
                                    <p:cond delay="0"/>
                                  </p:stCondLst>
                                  <p:childTnLst>
                                    <p:anim calcmode="lin" valueType="num">
                                      <p:cBhvr additive="base">
                                        <p:cTn id="62" dur="500"/>
                                        <p:tgtEl>
                                          <p:spTgt spid="3"/>
                                        </p:tgtEl>
                                        <p:attrNameLst>
                                          <p:attrName>ppt_x</p:attrName>
                                        </p:attrNameLst>
                                      </p:cBhvr>
                                      <p:tavLst>
                                        <p:tav tm="0">
                                          <p:val>
                                            <p:strVal val="ppt_x"/>
                                          </p:val>
                                        </p:tav>
                                        <p:tav tm="100000">
                                          <p:val>
                                            <p:strVal val="1+ppt_w/2"/>
                                          </p:val>
                                        </p:tav>
                                      </p:tavLst>
                                    </p:anim>
                                    <p:anim calcmode="lin" valueType="num">
                                      <p:cBhvr additive="base">
                                        <p:cTn id="63" dur="500"/>
                                        <p:tgtEl>
                                          <p:spTgt spid="3"/>
                                        </p:tgtEl>
                                        <p:attrNameLst>
                                          <p:attrName>ppt_y</p:attrName>
                                        </p:attrNameLst>
                                      </p:cBhvr>
                                      <p:tavLst>
                                        <p:tav tm="0">
                                          <p:val>
                                            <p:strVal val="ppt_y"/>
                                          </p:val>
                                        </p:tav>
                                        <p:tav tm="100000">
                                          <p:val>
                                            <p:strVal val="ppt_y"/>
                                          </p:val>
                                        </p:tav>
                                      </p:tavLst>
                                    </p:anim>
                                    <p:set>
                                      <p:cBhvr>
                                        <p:cTn id="64" dur="1" fill="hold">
                                          <p:stCondLst>
                                            <p:cond delay="499"/>
                                          </p:stCondLst>
                                        </p:cTn>
                                        <p:tgtEl>
                                          <p:spTgt spid="3"/>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8" fill="hold" nodeType="clickEffect">
                                  <p:stCondLst>
                                    <p:cond delay="0"/>
                                  </p:stCondLst>
                                  <p:childTnLst>
                                    <p:set>
                                      <p:cBhvr>
                                        <p:cTn id="68" dur="1" fill="hold">
                                          <p:stCondLst>
                                            <p:cond delay="0"/>
                                          </p:stCondLst>
                                        </p:cTn>
                                        <p:tgtEl>
                                          <p:spTgt spid="6146"/>
                                        </p:tgtEl>
                                        <p:attrNameLst>
                                          <p:attrName>style.visibility</p:attrName>
                                        </p:attrNameLst>
                                      </p:cBhvr>
                                      <p:to>
                                        <p:strVal val="visible"/>
                                      </p:to>
                                    </p:set>
                                    <p:animEffect transition="in" filter="slide(fromLeft)">
                                      <p:cBhvr>
                                        <p:cTn id="69" dur="500"/>
                                        <p:tgtEl>
                                          <p:spTgt spid="614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6153"/>
                                        </p:tgtEl>
                                        <p:attrNameLst>
                                          <p:attrName>style.visibility</p:attrName>
                                        </p:attrNameLst>
                                      </p:cBhvr>
                                      <p:to>
                                        <p:strVal val="visible"/>
                                      </p:to>
                                    </p:set>
                                    <p:animEffect transition="in" filter="slide(fromLeft)">
                                      <p:cBhvr>
                                        <p:cTn id="74" dur="500"/>
                                        <p:tgtEl>
                                          <p:spTgt spid="615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4"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slide(fromBottom)">
                                      <p:cBhvr>
                                        <p:cTn id="79" dur="500"/>
                                        <p:tgtEl>
                                          <p:spTgt spid="2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2" fill="hold" nodeType="clickEffect">
                                  <p:stCondLst>
                                    <p:cond delay="0"/>
                                  </p:stCondLst>
                                  <p:childTnLst>
                                    <p:anim calcmode="lin" valueType="num">
                                      <p:cBhvr additive="base">
                                        <p:cTn id="83" dur="500"/>
                                        <p:tgtEl>
                                          <p:spTgt spid="26"/>
                                        </p:tgtEl>
                                        <p:attrNameLst>
                                          <p:attrName>ppt_x</p:attrName>
                                        </p:attrNameLst>
                                      </p:cBhvr>
                                      <p:tavLst>
                                        <p:tav tm="0">
                                          <p:val>
                                            <p:strVal val="ppt_x"/>
                                          </p:val>
                                        </p:tav>
                                        <p:tav tm="100000">
                                          <p:val>
                                            <p:strVal val="1+ppt_w/2"/>
                                          </p:val>
                                        </p:tav>
                                      </p:tavLst>
                                    </p:anim>
                                    <p:anim calcmode="lin" valueType="num">
                                      <p:cBhvr additive="base">
                                        <p:cTn id="84" dur="500"/>
                                        <p:tgtEl>
                                          <p:spTgt spid="26"/>
                                        </p:tgtEl>
                                        <p:attrNameLst>
                                          <p:attrName>ppt_y</p:attrName>
                                        </p:attrNameLst>
                                      </p:cBhvr>
                                      <p:tavLst>
                                        <p:tav tm="0">
                                          <p:val>
                                            <p:strVal val="ppt_y"/>
                                          </p:val>
                                        </p:tav>
                                        <p:tav tm="100000">
                                          <p:val>
                                            <p:strVal val="ppt_y"/>
                                          </p:val>
                                        </p:tav>
                                      </p:tavLst>
                                    </p:anim>
                                    <p:set>
                                      <p:cBhvr>
                                        <p:cTn id="85" dur="1" fill="hold">
                                          <p:stCondLst>
                                            <p:cond delay="499"/>
                                          </p:stCondLst>
                                        </p:cTn>
                                        <p:tgtEl>
                                          <p:spTgt spid="26"/>
                                        </p:tgtEl>
                                        <p:attrNameLst>
                                          <p:attrName>style.visibility</p:attrName>
                                        </p:attrNameLst>
                                      </p:cBhvr>
                                      <p:to>
                                        <p:strVal val="hidden"/>
                                      </p:to>
                                    </p:set>
                                  </p:childTnLst>
                                </p:cTn>
                              </p:par>
                              <p:par>
                                <p:cTn id="86" presetID="2" presetClass="exit" presetSubtype="2" fill="hold" grpId="1" nodeType="withEffect">
                                  <p:stCondLst>
                                    <p:cond delay="0"/>
                                  </p:stCondLst>
                                  <p:childTnLst>
                                    <p:anim calcmode="lin" valueType="num">
                                      <p:cBhvr additive="base">
                                        <p:cTn id="87" dur="500"/>
                                        <p:tgtEl>
                                          <p:spTgt spid="6153"/>
                                        </p:tgtEl>
                                        <p:attrNameLst>
                                          <p:attrName>ppt_x</p:attrName>
                                        </p:attrNameLst>
                                      </p:cBhvr>
                                      <p:tavLst>
                                        <p:tav tm="0">
                                          <p:val>
                                            <p:strVal val="ppt_x"/>
                                          </p:val>
                                        </p:tav>
                                        <p:tav tm="100000">
                                          <p:val>
                                            <p:strVal val="1+ppt_w/2"/>
                                          </p:val>
                                        </p:tav>
                                      </p:tavLst>
                                    </p:anim>
                                    <p:anim calcmode="lin" valueType="num">
                                      <p:cBhvr additive="base">
                                        <p:cTn id="88" dur="500"/>
                                        <p:tgtEl>
                                          <p:spTgt spid="6153"/>
                                        </p:tgtEl>
                                        <p:attrNameLst>
                                          <p:attrName>ppt_y</p:attrName>
                                        </p:attrNameLst>
                                      </p:cBhvr>
                                      <p:tavLst>
                                        <p:tav tm="0">
                                          <p:val>
                                            <p:strVal val="ppt_y"/>
                                          </p:val>
                                        </p:tav>
                                        <p:tav tm="100000">
                                          <p:val>
                                            <p:strVal val="ppt_y"/>
                                          </p:val>
                                        </p:tav>
                                      </p:tavLst>
                                    </p:anim>
                                    <p:set>
                                      <p:cBhvr>
                                        <p:cTn id="89" dur="1" fill="hold">
                                          <p:stCondLst>
                                            <p:cond delay="499"/>
                                          </p:stCondLst>
                                        </p:cTn>
                                        <p:tgtEl>
                                          <p:spTgt spid="6153"/>
                                        </p:tgtEl>
                                        <p:attrNameLst>
                                          <p:attrName>style.visibility</p:attrName>
                                        </p:attrNameLst>
                                      </p:cBhvr>
                                      <p:to>
                                        <p:strVal val="hidden"/>
                                      </p:to>
                                    </p:set>
                                  </p:childTnLst>
                                </p:cTn>
                              </p:par>
                              <p:par>
                                <p:cTn id="90" presetID="2" presetClass="exit" presetSubtype="2" fill="hold" nodeType="withEffect">
                                  <p:stCondLst>
                                    <p:cond delay="0"/>
                                  </p:stCondLst>
                                  <p:childTnLst>
                                    <p:anim calcmode="lin" valueType="num">
                                      <p:cBhvr additive="base">
                                        <p:cTn id="91" dur="500"/>
                                        <p:tgtEl>
                                          <p:spTgt spid="6146"/>
                                        </p:tgtEl>
                                        <p:attrNameLst>
                                          <p:attrName>ppt_x</p:attrName>
                                        </p:attrNameLst>
                                      </p:cBhvr>
                                      <p:tavLst>
                                        <p:tav tm="0">
                                          <p:val>
                                            <p:strVal val="ppt_x"/>
                                          </p:val>
                                        </p:tav>
                                        <p:tav tm="100000">
                                          <p:val>
                                            <p:strVal val="1+ppt_w/2"/>
                                          </p:val>
                                        </p:tav>
                                      </p:tavLst>
                                    </p:anim>
                                    <p:anim calcmode="lin" valueType="num">
                                      <p:cBhvr additive="base">
                                        <p:cTn id="92" dur="500"/>
                                        <p:tgtEl>
                                          <p:spTgt spid="6146"/>
                                        </p:tgtEl>
                                        <p:attrNameLst>
                                          <p:attrName>ppt_y</p:attrName>
                                        </p:attrNameLst>
                                      </p:cBhvr>
                                      <p:tavLst>
                                        <p:tav tm="0">
                                          <p:val>
                                            <p:strVal val="ppt_y"/>
                                          </p:val>
                                        </p:tav>
                                        <p:tav tm="100000">
                                          <p:val>
                                            <p:strVal val="ppt_y"/>
                                          </p:val>
                                        </p:tav>
                                      </p:tavLst>
                                    </p:anim>
                                    <p:set>
                                      <p:cBhvr>
                                        <p:cTn id="93" dur="1" fill="hold">
                                          <p:stCondLst>
                                            <p:cond delay="499"/>
                                          </p:stCondLst>
                                        </p:cTn>
                                        <p:tgtEl>
                                          <p:spTgt spid="6146"/>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2" presetClass="entr" presetSubtype="8" fill="hold"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slide(fromLeft)">
                                      <p:cBhvr>
                                        <p:cTn id="98" dur="500"/>
                                        <p:tgtEl>
                                          <p:spTgt spid="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2" presetClass="entr" presetSubtype="8" fill="hold" grpId="0" nodeType="clickEffect">
                                  <p:stCondLst>
                                    <p:cond delay="0"/>
                                  </p:stCondLst>
                                  <p:childTnLst>
                                    <p:set>
                                      <p:cBhvr>
                                        <p:cTn id="102" dur="1" fill="hold">
                                          <p:stCondLst>
                                            <p:cond delay="0"/>
                                          </p:stCondLst>
                                        </p:cTn>
                                        <p:tgtEl>
                                          <p:spTgt spid="6155"/>
                                        </p:tgtEl>
                                        <p:attrNameLst>
                                          <p:attrName>style.visibility</p:attrName>
                                        </p:attrNameLst>
                                      </p:cBhvr>
                                      <p:to>
                                        <p:strVal val="visible"/>
                                      </p:to>
                                    </p:set>
                                    <p:animEffect transition="in" filter="slide(fromLeft)">
                                      <p:cBhvr>
                                        <p:cTn id="103" dur="500"/>
                                        <p:tgtEl>
                                          <p:spTgt spid="6155"/>
                                        </p:tgtEl>
                                      </p:cBhvr>
                                    </p:animEffect>
                                  </p:childTnLst>
                                </p:cTn>
                              </p:par>
                              <p:par>
                                <p:cTn id="104" presetID="12" presetClass="entr" presetSubtype="4"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slide(fromBottom)">
                                      <p:cBhvr>
                                        <p:cTn id="106" dur="500"/>
                                        <p:tgtEl>
                                          <p:spTgt spid="2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xit" presetSubtype="2" fill="hold" grpId="1" nodeType="clickEffect">
                                  <p:stCondLst>
                                    <p:cond delay="0"/>
                                  </p:stCondLst>
                                  <p:childTnLst>
                                    <p:anim calcmode="lin" valueType="num">
                                      <p:cBhvr additive="base">
                                        <p:cTn id="110" dur="500"/>
                                        <p:tgtEl>
                                          <p:spTgt spid="6155"/>
                                        </p:tgtEl>
                                        <p:attrNameLst>
                                          <p:attrName>ppt_x</p:attrName>
                                        </p:attrNameLst>
                                      </p:cBhvr>
                                      <p:tavLst>
                                        <p:tav tm="0">
                                          <p:val>
                                            <p:strVal val="ppt_x"/>
                                          </p:val>
                                        </p:tav>
                                        <p:tav tm="100000">
                                          <p:val>
                                            <p:strVal val="1+ppt_w/2"/>
                                          </p:val>
                                        </p:tav>
                                      </p:tavLst>
                                    </p:anim>
                                    <p:anim calcmode="lin" valueType="num">
                                      <p:cBhvr additive="base">
                                        <p:cTn id="111" dur="500"/>
                                        <p:tgtEl>
                                          <p:spTgt spid="6155"/>
                                        </p:tgtEl>
                                        <p:attrNameLst>
                                          <p:attrName>ppt_y</p:attrName>
                                        </p:attrNameLst>
                                      </p:cBhvr>
                                      <p:tavLst>
                                        <p:tav tm="0">
                                          <p:val>
                                            <p:strVal val="ppt_y"/>
                                          </p:val>
                                        </p:tav>
                                        <p:tav tm="100000">
                                          <p:val>
                                            <p:strVal val="ppt_y"/>
                                          </p:val>
                                        </p:tav>
                                      </p:tavLst>
                                    </p:anim>
                                    <p:set>
                                      <p:cBhvr>
                                        <p:cTn id="112" dur="1" fill="hold">
                                          <p:stCondLst>
                                            <p:cond delay="499"/>
                                          </p:stCondLst>
                                        </p:cTn>
                                        <p:tgtEl>
                                          <p:spTgt spid="6155"/>
                                        </p:tgtEl>
                                        <p:attrNameLst>
                                          <p:attrName>style.visibility</p:attrName>
                                        </p:attrNameLst>
                                      </p:cBhvr>
                                      <p:to>
                                        <p:strVal val="hidden"/>
                                      </p:to>
                                    </p:set>
                                  </p:childTnLst>
                                </p:cTn>
                              </p:par>
                              <p:par>
                                <p:cTn id="113" presetID="2" presetClass="exit" presetSubtype="2" fill="hold" nodeType="withEffect">
                                  <p:stCondLst>
                                    <p:cond delay="0"/>
                                  </p:stCondLst>
                                  <p:childTnLst>
                                    <p:anim calcmode="lin" valueType="num">
                                      <p:cBhvr additive="base">
                                        <p:cTn id="114" dur="500"/>
                                        <p:tgtEl>
                                          <p:spTgt spid="9"/>
                                        </p:tgtEl>
                                        <p:attrNameLst>
                                          <p:attrName>ppt_x</p:attrName>
                                        </p:attrNameLst>
                                      </p:cBhvr>
                                      <p:tavLst>
                                        <p:tav tm="0">
                                          <p:val>
                                            <p:strVal val="ppt_x"/>
                                          </p:val>
                                        </p:tav>
                                        <p:tav tm="100000">
                                          <p:val>
                                            <p:strVal val="1+ppt_w/2"/>
                                          </p:val>
                                        </p:tav>
                                      </p:tavLst>
                                    </p:anim>
                                    <p:anim calcmode="lin" valueType="num">
                                      <p:cBhvr additive="base">
                                        <p:cTn id="115" dur="500"/>
                                        <p:tgtEl>
                                          <p:spTgt spid="9"/>
                                        </p:tgtEl>
                                        <p:attrNameLst>
                                          <p:attrName>ppt_y</p:attrName>
                                        </p:attrNameLst>
                                      </p:cBhvr>
                                      <p:tavLst>
                                        <p:tav tm="0">
                                          <p:val>
                                            <p:strVal val="ppt_y"/>
                                          </p:val>
                                        </p:tav>
                                        <p:tav tm="100000">
                                          <p:val>
                                            <p:strVal val="ppt_y"/>
                                          </p:val>
                                        </p:tav>
                                      </p:tavLst>
                                    </p:anim>
                                    <p:set>
                                      <p:cBhvr>
                                        <p:cTn id="116" dur="1" fill="hold">
                                          <p:stCondLst>
                                            <p:cond delay="499"/>
                                          </p:stCondLst>
                                        </p:cTn>
                                        <p:tgtEl>
                                          <p:spTgt spid="9"/>
                                        </p:tgtEl>
                                        <p:attrNameLst>
                                          <p:attrName>style.visibility</p:attrName>
                                        </p:attrNameLst>
                                      </p:cBhvr>
                                      <p:to>
                                        <p:strVal val="hidden"/>
                                      </p:to>
                                    </p:set>
                                  </p:childTnLst>
                                </p:cTn>
                              </p:par>
                              <p:par>
                                <p:cTn id="117" presetID="2" presetClass="exit" presetSubtype="2" fill="hold" nodeType="withEffect">
                                  <p:stCondLst>
                                    <p:cond delay="0"/>
                                  </p:stCondLst>
                                  <p:childTnLst>
                                    <p:anim calcmode="lin" valueType="num">
                                      <p:cBhvr additive="base">
                                        <p:cTn id="118" dur="500"/>
                                        <p:tgtEl>
                                          <p:spTgt spid="27"/>
                                        </p:tgtEl>
                                        <p:attrNameLst>
                                          <p:attrName>ppt_x</p:attrName>
                                        </p:attrNameLst>
                                      </p:cBhvr>
                                      <p:tavLst>
                                        <p:tav tm="0">
                                          <p:val>
                                            <p:strVal val="ppt_x"/>
                                          </p:val>
                                        </p:tav>
                                        <p:tav tm="100000">
                                          <p:val>
                                            <p:strVal val="1+ppt_w/2"/>
                                          </p:val>
                                        </p:tav>
                                      </p:tavLst>
                                    </p:anim>
                                    <p:anim calcmode="lin" valueType="num">
                                      <p:cBhvr additive="base">
                                        <p:cTn id="119" dur="500"/>
                                        <p:tgtEl>
                                          <p:spTgt spid="27"/>
                                        </p:tgtEl>
                                        <p:attrNameLst>
                                          <p:attrName>ppt_y</p:attrName>
                                        </p:attrNameLst>
                                      </p:cBhvr>
                                      <p:tavLst>
                                        <p:tav tm="0">
                                          <p:val>
                                            <p:strVal val="ppt_y"/>
                                          </p:val>
                                        </p:tav>
                                        <p:tav tm="100000">
                                          <p:val>
                                            <p:strVal val="ppt_y"/>
                                          </p:val>
                                        </p:tav>
                                      </p:tavLst>
                                    </p:anim>
                                    <p:set>
                                      <p:cBhvr>
                                        <p:cTn id="120"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49" grpId="1"/>
      <p:bldP spid="6152" grpId="0"/>
      <p:bldP spid="6152" grpId="1"/>
      <p:bldP spid="6153" grpId="0"/>
      <p:bldP spid="6153" grpId="1"/>
      <p:bldP spid="6155" grpId="0"/>
      <p:bldP spid="615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Su_bien_doi_hoa_h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08" y="0"/>
            <a:ext cx="8610600" cy="655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p:cNvSpPr/>
          <p:nvPr/>
        </p:nvSpPr>
        <p:spPr>
          <a:xfrm>
            <a:off x="6300708" y="2897563"/>
            <a:ext cx="25146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cao</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7" name="Rectangle 14"/>
          <p:cNvSpPr/>
          <p:nvPr/>
        </p:nvSpPr>
        <p:spPr>
          <a:xfrm>
            <a:off x="1331640" y="3168372"/>
            <a:ext cx="25908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bình</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thường</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8" name="Rectangle 14"/>
          <p:cNvSpPr/>
          <p:nvPr/>
        </p:nvSpPr>
        <p:spPr>
          <a:xfrm>
            <a:off x="-181788" y="6457890"/>
            <a:ext cx="33528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bình</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thường</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9" name="Rectangle 14"/>
          <p:cNvSpPr/>
          <p:nvPr/>
        </p:nvSpPr>
        <p:spPr>
          <a:xfrm>
            <a:off x="6137316" y="6413266"/>
            <a:ext cx="33528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bình</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thường</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Tree>
    <p:extLst>
      <p:ext uri="{BB962C8B-B14F-4D97-AF65-F5344CB8AC3E}">
        <p14:creationId xmlns:p14="http://schemas.microsoft.com/office/powerpoint/2010/main" val="4028405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p>
        </p:txBody>
      </p:sp>
      <p:sp>
        <p:nvSpPr>
          <p:cNvPr id="3075" name="Rectangle 3"/>
          <p:cNvSpPr>
            <a:spLocks noChangeArrowheads="1"/>
          </p:cNvSpPr>
          <p:nvPr/>
        </p:nvSpPr>
        <p:spPr bwMode="auto">
          <a:xfrm>
            <a:off x="-152400" y="358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p>
        </p:txBody>
      </p:sp>
      <p:pic>
        <p:nvPicPr>
          <p:cNvPr id="3076" name="Picture 4"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7" y="3174"/>
            <a:ext cx="71723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p:cNvSpPr>
            <a:spLocks noChangeArrowheads="1" noChangeShapeType="1" noTextEdit="1"/>
          </p:cNvSpPr>
          <p:nvPr/>
        </p:nvSpPr>
        <p:spPr bwMode="auto">
          <a:xfrm>
            <a:off x="2100263" y="642938"/>
            <a:ext cx="4724400" cy="293687"/>
          </a:xfrm>
          <a:prstGeom prst="rect">
            <a:avLst/>
          </a:prstGeom>
        </p:spPr>
        <p:txBody>
          <a:bodyPr wrap="none" fromWordArt="1">
            <a:prstTxWarp prst="textPlain">
              <a:avLst>
                <a:gd name="adj" fmla="val 50000"/>
              </a:avLst>
            </a:prstTxWarp>
          </a:bodyPr>
          <a:lstStyle/>
          <a:p>
            <a:pPr algn="ctr"/>
            <a:endParaRPr lang="en-US" sz="3600" kern="10">
              <a:ln w="12700">
                <a:pattFill prst="divot">
                  <a:fgClr>
                    <a:srgbClr val="FF0000"/>
                  </a:fgClr>
                  <a:bgClr>
                    <a:srgbClr val="0000CC"/>
                  </a:bgClr>
                </a:pattFill>
                <a:round/>
                <a:headEnd/>
                <a:tailEnd/>
              </a:ln>
              <a:gradFill rotWithShape="1">
                <a:gsLst>
                  <a:gs pos="0">
                    <a:srgbClr val="0000CC"/>
                  </a:gs>
                  <a:gs pos="100000">
                    <a:srgbClr val="FF0000"/>
                  </a:gs>
                </a:gsLst>
                <a:lin ang="5400000" scaled="1"/>
              </a:gradFill>
              <a:effectLst>
                <a:outerShdw dist="35921" dir="2700000" sy="50000" kx="2115830" algn="bl" rotWithShape="0">
                  <a:srgbClr val="C0C0C0">
                    <a:alpha val="79999"/>
                  </a:srgbClr>
                </a:outerShdw>
              </a:effectLst>
              <a:latin typeface="Times New Roman"/>
              <a:cs typeface="Times New Roman"/>
            </a:endParaRPr>
          </a:p>
        </p:txBody>
      </p:sp>
      <p:sp>
        <p:nvSpPr>
          <p:cNvPr id="3080" name="Text Box 9"/>
          <p:cNvSpPr txBox="1">
            <a:spLocks noChangeArrowheads="1"/>
          </p:cNvSpPr>
          <p:nvPr/>
        </p:nvSpPr>
        <p:spPr bwMode="auto">
          <a:xfrm>
            <a:off x="1509713" y="6003925"/>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45720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lvl="1" algn="ctr" eaLnBrk="1" hangingPunct="1">
              <a:spcBef>
                <a:spcPct val="50000"/>
              </a:spcBef>
            </a:pPr>
            <a:endParaRPr lang="en-US" altLang="en-US" sz="2800" b="1">
              <a:solidFill>
                <a:srgbClr val="FF0000"/>
              </a:solidFill>
              <a:latin typeface="Times New Roman" pitchFamily="18" charset="0"/>
            </a:endParaRPr>
          </a:p>
        </p:txBody>
      </p:sp>
      <p:sp>
        <p:nvSpPr>
          <p:cNvPr id="21" name="Text Box 8">
            <a:extLst>
              <a:ext uri="{FF2B5EF4-FFF2-40B4-BE49-F238E27FC236}">
                <a16:creationId xmlns:a16="http://schemas.microsoft.com/office/drawing/2014/main" id="{253374FE-FD07-4F4D-AA01-ABE59657EFBC}"/>
              </a:ext>
            </a:extLst>
          </p:cNvPr>
          <p:cNvSpPr txBox="1">
            <a:spLocks noChangeArrowheads="1"/>
          </p:cNvSpPr>
          <p:nvPr/>
        </p:nvSpPr>
        <p:spPr bwMode="auto">
          <a:xfrm>
            <a:off x="2699792" y="3140968"/>
            <a:ext cx="6038082"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algn="ctr" eaLnBrk="1" hangingPunct="1">
              <a:spcBef>
                <a:spcPct val="50000"/>
              </a:spcBef>
            </a:pPr>
            <a:r>
              <a:rPr lang="en-US" altLang="en-US" sz="7200" b="1" dirty="0">
                <a:solidFill>
                  <a:srgbClr val="FF0000"/>
                </a:solidFill>
                <a:effectLst>
                  <a:outerShdw blurRad="38100" dist="38100" dir="2700000" algn="tl">
                    <a:srgbClr val="000000">
                      <a:alpha val="43137"/>
                    </a:srgbClr>
                  </a:outerShdw>
                </a:effectLst>
                <a:latin typeface="Times New Roman" pitchFamily="18" charset="0"/>
              </a:rPr>
              <a:t>KHỞI ĐỘNG</a:t>
            </a:r>
          </a:p>
        </p:txBody>
      </p:sp>
    </p:spTree>
    <p:extLst>
      <p:ext uri="{BB962C8B-B14F-4D97-AF65-F5344CB8AC3E}">
        <p14:creationId xmlns:p14="http://schemas.microsoft.com/office/powerpoint/2010/main" val="34523855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
            <a:extLst>
              <a:ext uri="{FF2B5EF4-FFF2-40B4-BE49-F238E27FC236}">
                <a16:creationId xmlns:a16="http://schemas.microsoft.com/office/drawing/2014/main" id="{DF3A9551-0952-4E7D-B87B-E3188E922761}"/>
              </a:ext>
            </a:extLst>
          </p:cNvPr>
          <p:cNvSpPr txBox="1">
            <a:spLocks noChangeArrowheads="1"/>
          </p:cNvSpPr>
          <p:nvPr/>
        </p:nvSpPr>
        <p:spPr bwMode="auto">
          <a:xfrm>
            <a:off x="611560" y="0"/>
            <a:ext cx="79509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3600" b="1" u="sng" dirty="0" err="1">
                <a:solidFill>
                  <a:srgbClr val="0070C0"/>
                </a:solidFill>
                <a:latin typeface="Times New Roman" pitchFamily="18" charset="0"/>
                <a:cs typeface="Arial" pitchFamily="34" charset="0"/>
              </a:rPr>
              <a:t>Khoa</a:t>
            </a:r>
            <a:r>
              <a:rPr lang="en-US" altLang="en-US" sz="3600" b="1" u="sng" dirty="0">
                <a:solidFill>
                  <a:srgbClr val="0070C0"/>
                </a:solidFill>
                <a:latin typeface="Times New Roman" pitchFamily="18" charset="0"/>
                <a:cs typeface="Arial" pitchFamily="34" charset="0"/>
              </a:rPr>
              <a:t> </a:t>
            </a:r>
            <a:r>
              <a:rPr lang="en-US" altLang="en-US" sz="3600" b="1" u="sng" dirty="0" err="1">
                <a:solidFill>
                  <a:srgbClr val="0070C0"/>
                </a:solidFill>
                <a:latin typeface="Times New Roman" pitchFamily="18" charset="0"/>
                <a:cs typeface="Arial" pitchFamily="34" charset="0"/>
              </a:rPr>
              <a:t>học</a:t>
            </a:r>
            <a:endParaRPr lang="en-US" altLang="en-US" sz="3600" b="1" u="sng" dirty="0">
              <a:solidFill>
                <a:srgbClr val="0070C0"/>
              </a:solidFill>
              <a:latin typeface="Calibri Light" pitchFamily="34" charset="0"/>
              <a:cs typeface="Arial" pitchFamily="34" charset="0"/>
            </a:endParaRPr>
          </a:p>
        </p:txBody>
      </p:sp>
      <p:sp>
        <p:nvSpPr>
          <p:cNvPr id="23" name="TextBox 22">
            <a:extLst>
              <a:ext uri="{FF2B5EF4-FFF2-40B4-BE49-F238E27FC236}">
                <a16:creationId xmlns:a16="http://schemas.microsoft.com/office/drawing/2014/main" id="{858942E5-9423-48DD-B244-A20E0068AABC}"/>
              </a:ext>
            </a:extLst>
          </p:cNvPr>
          <p:cNvSpPr txBox="1"/>
          <p:nvPr/>
        </p:nvSpPr>
        <p:spPr>
          <a:xfrm>
            <a:off x="-252536" y="1136938"/>
            <a:ext cx="10184604" cy="707886"/>
          </a:xfrm>
          <a:prstGeom prst="rect">
            <a:avLst/>
          </a:prstGeom>
          <a:noFill/>
        </p:spPr>
        <p:txBody>
          <a:bodyPr wrap="square">
            <a:spAutoFit/>
          </a:bodyPr>
          <a:lstStyle/>
          <a:p>
            <a:pPr algn="ctr">
              <a:defRPr/>
            </a:pP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Ôn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tập</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vật</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chất và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năng</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lượng</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(Tiết 1)</a:t>
            </a:r>
            <a:endParaRPr lang="en-US" sz="4000" b="1" spc="50" dirty="0">
              <a:ln w="0"/>
              <a:solidFill>
                <a:srgbClr val="FF0000"/>
              </a:solidFill>
              <a:effectLst>
                <a:innerShdw blurRad="63500" dist="50800" dir="13500000">
                  <a:srgbClr val="000000">
                    <a:alpha val="50000"/>
                  </a:srgbClr>
                </a:innerShdw>
              </a:effectLst>
              <a:latin typeface="Calibri Light" panose="020F0302020204030204"/>
              <a:cs typeface="Arial" pitchFamily="34" charset="0"/>
            </a:endParaRPr>
          </a:p>
        </p:txBody>
      </p:sp>
      <p:sp>
        <p:nvSpPr>
          <p:cNvPr id="4" name="Rectangle 3"/>
          <p:cNvSpPr txBox="1">
            <a:spLocks noChangeArrowheads="1"/>
          </p:cNvSpPr>
          <p:nvPr/>
        </p:nvSpPr>
        <p:spPr>
          <a:xfrm>
            <a:off x="70992" y="3284984"/>
            <a:ext cx="9073008" cy="1944216"/>
          </a:xfrm>
          <a:prstGeom prst="rect">
            <a:avLst/>
          </a:prstGeom>
          <a:solidFill>
            <a:schemeClr val="bg1"/>
          </a:solidFill>
          <a:ln w="38100">
            <a:solidFill>
              <a:schemeClr val="tx1"/>
            </a:solidFill>
          </a:ln>
        </p:spPr>
        <p:style>
          <a:lnRef idx="3">
            <a:schemeClr val="lt1"/>
          </a:lnRef>
          <a:fillRef idx="1">
            <a:schemeClr val="accent3"/>
          </a:fillRef>
          <a:effectRef idx="1">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Font typeface="Wingdings" pitchFamily="2" charset="2"/>
              <a:buNone/>
            </a:pPr>
            <a:r>
              <a:rPr lang="en-US" altLang="en-US" sz="4800">
                <a:solidFill>
                  <a:srgbClr val="FF0000"/>
                </a:solidFill>
                <a:latin typeface="Times New Roman" pitchFamily="18" charset="0"/>
                <a:cs typeface="Times New Roman" pitchFamily="18" charset="0"/>
              </a:rPr>
              <a:t>Hoạt động 3: </a:t>
            </a:r>
          </a:p>
          <a:p>
            <a:pPr>
              <a:buFont typeface="Wingdings" pitchFamily="2" charset="2"/>
              <a:buNone/>
            </a:pPr>
            <a:r>
              <a:rPr lang="en-US" altLang="en-US" sz="4800">
                <a:solidFill>
                  <a:srgbClr val="FF0000"/>
                </a:solidFill>
                <a:latin typeface="Times New Roman" pitchFamily="18" charset="0"/>
                <a:cs typeface="Times New Roman" pitchFamily="18" charset="0"/>
              </a:rPr>
              <a:t> </a:t>
            </a:r>
            <a:r>
              <a:rPr lang="en-US" altLang="en-US" sz="48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Trò chơi: Năng lượng từ đâu?</a:t>
            </a:r>
            <a:endParaRPr lang="en-US" altLang="en-US" sz="4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5621823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rotWithShape="1">
          <a:blip r:embed="rId2">
            <a:extLst>
              <a:ext uri="{28A0092B-C50C-407E-A947-70E740481C1C}">
                <a14:useLocalDpi xmlns:a14="http://schemas.microsoft.com/office/drawing/2010/main" val="0"/>
              </a:ext>
            </a:extLst>
          </a:blip>
          <a:srcRect l="30304"/>
          <a:stretch/>
        </p:blipFill>
        <p:spPr bwMode="auto">
          <a:xfrm>
            <a:off x="1729809" y="4690948"/>
            <a:ext cx="3816424" cy="20806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73" y="2924943"/>
            <a:ext cx="2609548" cy="15893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7" descr="Ago-Xgame-20462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99782"/>
            <a:ext cx="2575825" cy="15563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2" descr="may-bay-con-dao-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6720" y="1299782"/>
            <a:ext cx="2619725" cy="155615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7"/>
          <p:cNvSpPr txBox="1"/>
          <p:nvPr/>
        </p:nvSpPr>
        <p:spPr>
          <a:xfrm>
            <a:off x="266718" y="188640"/>
            <a:ext cx="8763000" cy="86177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Các</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phương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tiện</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máy</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móc</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trong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các</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hình</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dưới</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đây</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lấy</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năng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lượng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từ</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đâu</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để</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hoạt</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động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a:t>
            </a:r>
          </a:p>
        </p:txBody>
      </p:sp>
      <p:pic>
        <p:nvPicPr>
          <p:cNvPr id="18"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6719" y="2924943"/>
            <a:ext cx="2619726" cy="15893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49" descr="E:\Festival-Thuyen-buom-quoc-te-Mui-Ne-Binh-Thuan_Tin180.com_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73" y="1282442"/>
            <a:ext cx="2609548" cy="15734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36" descr="E:\137387659855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5" y="2925142"/>
            <a:ext cx="2575825" cy="161692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4595" y="5140152"/>
            <a:ext cx="2101026" cy="1457163"/>
          </a:xfrm>
          <a:prstGeom prst="rect">
            <a:avLst/>
          </a:prstGeom>
        </p:spPr>
      </p:pic>
    </p:spTree>
    <p:extLst>
      <p:ext uri="{BB962C8B-B14F-4D97-AF65-F5344CB8AC3E}">
        <p14:creationId xmlns:p14="http://schemas.microsoft.com/office/powerpoint/2010/main" val="219539875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Ago-Xgame-2046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75" y="1751742"/>
            <a:ext cx="7992888" cy="4665853"/>
          </a:xfrm>
          <a:prstGeom prst="roundRect">
            <a:avLst>
              <a:gd name="adj" fmla="val 8594"/>
            </a:avLst>
          </a:prstGeom>
          <a:solidFill>
            <a:srgbClr val="FFFF00"/>
          </a:solidFill>
          <a:ln>
            <a:solidFill>
              <a:schemeClr val="tx1"/>
            </a:solidFill>
          </a:ln>
          <a:effectLst>
            <a:reflection blurRad="12700" stA="38000" endPos="28000" dist="5000" dir="5400000" sy="-100000" algn="bl" rotWithShape="0"/>
          </a:effectLst>
        </p:spPr>
      </p:pic>
      <p:sp>
        <p:nvSpPr>
          <p:cNvPr id="4" name="Cloud Callout 3"/>
          <p:cNvSpPr/>
          <p:nvPr/>
        </p:nvSpPr>
        <p:spPr>
          <a:xfrm>
            <a:off x="3347864" y="0"/>
            <a:ext cx="5797624" cy="1412776"/>
          </a:xfrm>
          <a:prstGeom prst="cloudCallout">
            <a:avLst>
              <a:gd name="adj1" fmla="val -32859"/>
              <a:gd name="adj2" fmla="val 88836"/>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bắp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tay</a:t>
            </a:r>
            <a:r>
              <a:rPr lang="en-US" sz="2800" b="1" dirty="0">
                <a:solidFill>
                  <a:srgbClr val="FF0000"/>
                </a:solidFill>
                <a:latin typeface="Times New Roman" pitchFamily="18" charset="0"/>
                <a:cs typeface="Times New Roman" pitchFamily="18" charset="0"/>
              </a:rPr>
              <a:t>)</a:t>
            </a: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id="{4408A7A4-13B8-4D0B-A036-9BBA9353DD7E}"/>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id="{2DF159DC-8B71-4900-9B2E-13382E798F9A}"/>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id="{0CE7E645-0C2E-490B-AF7C-22CF105433F5}"/>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4FEF5EC8-A888-4A8D-9E9C-A05094CC444B}"/>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45CBDC75-B6CD-412F-B9D3-0367F6F8DBBD}"/>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id="{A1F83B9D-B667-4566-B8DE-FE88467BEB6B}"/>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id="{B36D2118-669F-43B4-AEF7-A27C6497B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id="{373CAE92-BA88-40F6-8D7D-0AE9978B1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id="{1BC07418-504E-4EB1-AFD3-7E225E04B23D}"/>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id="{6A80365C-255D-4C42-BFD5-4C16F10C2515}"/>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id="{D7A3A97A-EFB4-49F7-B8EC-13119EED8C02}"/>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id="{17A769C1-1582-4C05-80A2-ED88EBFB15B2}"/>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879300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may-bay-con-dao-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87" y="1772816"/>
            <a:ext cx="8712968" cy="48245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3203848" y="133237"/>
            <a:ext cx="5760640" cy="1207532"/>
          </a:xfrm>
          <a:prstGeom prst="cloudCallout">
            <a:avLst>
              <a:gd name="adj1" fmla="val -53825"/>
              <a:gd name="adj2" fmla="val 94756"/>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xăng</a:t>
            </a:r>
            <a:r>
              <a:rPr lang="en-US" sz="2800" b="1" dirty="0">
                <a:solidFill>
                  <a:srgbClr val="FF0000"/>
                </a:solidFill>
                <a:latin typeface="Times New Roman" pitchFamily="18" charset="0"/>
                <a:cs typeface="Times New Roman" pitchFamily="18" charset="0"/>
              </a:rPr>
              <a:t>.</a:t>
            </a: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id="{D2753080-DBF4-4872-8E08-936E9DAC120A}"/>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id="{A5FF46BE-4AE8-4D6A-83F8-466C6805FFBD}"/>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id="{65FBC6B7-B230-41F8-9D19-535833AB24BD}"/>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BC11ECD9-8F85-4675-8FD0-CBDFB3CC8CB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38E3DAD3-4155-4D8A-BF19-40627E17B99D}"/>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id="{5D56EFA7-6776-4B4B-A39B-A238168D6099}"/>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id="{86752CC5-375F-4818-8E69-BDFA44153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id="{FF1F8D9C-D0E1-427A-8EA4-0CDC41591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id="{4A589AF3-7FE2-4D56-A47B-D122E297968D}"/>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id="{30E71EAF-689A-47F8-B52C-5E3889B7FAD9}"/>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id="{8E5B833B-C332-47E5-95D0-AB48395709F3}"/>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id="{C13FF609-259C-4930-A7C8-89FE1D4CBD39}"/>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34478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9" descr="E:\Festival-Thuyen-buom-quoc-te-Mui-Ne-Binh-Thuan_Tin180.com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72816"/>
            <a:ext cx="8648951" cy="5085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55136" y="35884"/>
            <a:ext cx="4588871" cy="1232876"/>
          </a:xfrm>
          <a:prstGeom prst="cloudCallout">
            <a:avLst>
              <a:gd name="adj1" fmla="val 47094"/>
              <a:gd name="adj2" fmla="val 72562"/>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rgbClr val="FF0000"/>
              </a:solidFill>
              <a:latin typeface="Times New Roman" pitchFamily="18" charset="0"/>
              <a:cs typeface="Times New Roman" pitchFamily="18" charset="0"/>
            </a:endParaRPr>
          </a:p>
          <a:p>
            <a:pPr algn="ctr">
              <a:defRPr/>
            </a:pPr>
            <a:r>
              <a:rPr lang="en-US" sz="3200" b="1" dirty="0" err="1">
                <a:solidFill>
                  <a:srgbClr val="FF0000"/>
                </a:solidFill>
                <a:latin typeface="Times New Roman" pitchFamily="18" charset="0"/>
                <a:cs typeface="Times New Roman" pitchFamily="18" charset="0"/>
              </a:rPr>
              <a:t>Năng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lượng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gió</a:t>
            </a:r>
            <a:endParaRPr lang="en-US" sz="3200" b="1" dirty="0">
              <a:solidFill>
                <a:srgbClr val="FF0000"/>
              </a:solidFill>
              <a:latin typeface="Times New Roman" pitchFamily="18" charset="0"/>
              <a:cs typeface="Times New Roman" pitchFamily="18" charset="0"/>
            </a:endParaRPr>
          </a:p>
          <a:p>
            <a:pPr algn="ctr">
              <a:defRPr/>
            </a:pPr>
            <a:endParaRPr lang="en-US" sz="3200" dirty="0">
              <a:solidFill>
                <a:srgbClr val="FFFFFF"/>
              </a:solidFill>
              <a:latin typeface="Times New Roman" pitchFamily="18" charset="0"/>
              <a:cs typeface="Times New Roman" pitchFamily="18" charset="0"/>
            </a:endParaRPr>
          </a:p>
        </p:txBody>
      </p:sp>
      <p:grpSp>
        <p:nvGrpSpPr>
          <p:cNvPr id="4" name="Group 10">
            <a:extLst>
              <a:ext uri="{FF2B5EF4-FFF2-40B4-BE49-F238E27FC236}">
                <a16:creationId xmlns:a16="http://schemas.microsoft.com/office/drawing/2014/main" id="{DB5D77A6-D601-4937-9FD9-E59404CECE73}"/>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id="{E81DAA0B-4777-4962-9FE4-A23C12EE17FD}"/>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id="{247CF684-40B0-4A62-B521-00A04A3A3E89}"/>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66FBF34E-C2E0-4F1A-BCEA-9F8E42C3C081}"/>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1B36F8BC-3EED-4311-9CA5-FF7891D0ADC4}"/>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id="{E7259BB8-B9D5-4979-8A3A-13D47FC4F643}"/>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id="{10F420D3-7F0A-4C93-A47F-CABF9D05A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id="{34D92B56-3399-42B4-B748-E3E70622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id="{EF74EA4E-7BCE-4B5C-86E2-FEA7AEFE1404}"/>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id="{BE803B4D-D863-4338-AD88-02CCC906BA7B}"/>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id="{5B87D891-F32A-4A28-8F8B-4CBAB3CCC762}"/>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id="{99297D56-3594-4343-8A12-672B39427B34}"/>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102626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6" descr="E:\1373876598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424936" cy="478929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244205" y="116633"/>
            <a:ext cx="4392488" cy="1512167"/>
          </a:xfrm>
          <a:prstGeom prst="cloudCallout">
            <a:avLst>
              <a:gd name="adj1" fmla="val 73287"/>
              <a:gd name="adj2" fmla="val 88939"/>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đốt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dầu</a:t>
            </a:r>
            <a:r>
              <a:rPr lang="en-US" sz="2800" b="1" dirty="0">
                <a:solidFill>
                  <a:srgbClr val="FF0000"/>
                </a:solidFill>
                <a:latin typeface="Times New Roman" pitchFamily="18" charset="0"/>
                <a:cs typeface="Times New Roman" pitchFamily="18" charset="0"/>
              </a:rPr>
              <a:t>..</a:t>
            </a: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id="{B6861898-E662-4AE2-AA77-A22FD4E9369B}"/>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id="{68BE1EA8-BD0D-4979-B610-18F8CDC9DBB2}"/>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id="{FC70D4B7-1BA6-49A4-91EE-7CECFA1D414F}"/>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CC8D1D58-4645-4544-8EEC-A689EC5FF1C6}"/>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9702AB34-32EA-4C65-841E-FE4F210ED2A4}"/>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id="{525EF987-BBE7-4F67-802D-71371F65E2E7}"/>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id="{3632BD87-0421-4E36-971D-6D62449EC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id="{538585D2-6E3A-4FAE-B878-7BD33FA12C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id="{D243C9D5-5F8D-4FEB-B0FC-FEBCE49B1DA0}"/>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id="{13B40F4A-9A65-466E-9268-9CC5E8227F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id="{C5833E95-A681-4521-B26A-325F6BDCEF5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id="{20CAF49F-8895-43CC-B591-EF6CBBBED550}"/>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58932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22" y="1628799"/>
            <a:ext cx="8556966" cy="492859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44" y="1844824"/>
            <a:ext cx="2304256" cy="441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Bánh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xe</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nước</a:t>
            </a:r>
            <a:endParaRPr lang="en-US" sz="2400" b="1" dirty="0">
              <a:solidFill>
                <a:schemeClr val="tx1"/>
              </a:solidFill>
              <a:latin typeface="Times New Roman" pitchFamily="18" charset="0"/>
              <a:cs typeface="Times New Roman" pitchFamily="18" charset="0"/>
            </a:endParaRPr>
          </a:p>
        </p:txBody>
      </p:sp>
      <p:sp>
        <p:nvSpPr>
          <p:cNvPr id="4" name="Cloud Callout 3"/>
          <p:cNvSpPr/>
          <p:nvPr/>
        </p:nvSpPr>
        <p:spPr>
          <a:xfrm>
            <a:off x="273022" y="-99392"/>
            <a:ext cx="6531226" cy="1368152"/>
          </a:xfrm>
          <a:prstGeom prst="cloudCallout">
            <a:avLst>
              <a:gd name="adj1" fmla="val 74869"/>
              <a:gd name="adj2" fmla="val 84790"/>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chảy</a:t>
            </a:r>
            <a:endParaRPr lang="en-US" sz="2800" b="1" dirty="0">
              <a:solidFill>
                <a:srgbClr val="FF0000"/>
              </a:solidFill>
              <a:latin typeface="Times New Roman" pitchFamily="18" charset="0"/>
              <a:cs typeface="Times New Roman" pitchFamily="18" charset="0"/>
            </a:endParaRP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id="{311BA4E6-7F11-4B0B-A5DA-74BDA5C1BC8B}"/>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id="{EA176889-6EF2-447F-8FAA-4C1B909F51D4}"/>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id="{43A48EDB-D45A-4584-B837-E71E869CF508}"/>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DA7DF05F-36BA-4CCA-BFB2-259810545990}"/>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A03098E5-67FD-4BF3-9EE8-81A11C8A1E2E}"/>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id="{50CF0D87-B561-4AE6-BEFA-608257417D0B}"/>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id="{1D9852A9-2569-40AC-92CA-2BA50DBEA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id="{05BD692F-173E-44DC-BA03-AD762C3A6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id="{8313CAE4-B981-4FA5-99DB-558FD6885823}"/>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id="{0274FFAF-EE37-4F1F-BB07-17E1BC86F5FF}"/>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id="{24E4AF36-C901-43B2-A06B-207F7F190E08}"/>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id="{24645AE4-0E25-467F-90D6-B7BDF2710CA6}"/>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245316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44824"/>
            <a:ext cx="8819345" cy="48245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39552" y="1869436"/>
            <a:ext cx="1440160"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Tàu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hỏa</a:t>
            </a:r>
            <a:endParaRPr lang="en-US" sz="2400" b="1" dirty="0">
              <a:solidFill>
                <a:schemeClr val="tx1"/>
              </a:solidFill>
              <a:latin typeface="Times New Roman" pitchFamily="18" charset="0"/>
              <a:cs typeface="Times New Roman" pitchFamily="18" charset="0"/>
            </a:endParaRPr>
          </a:p>
        </p:txBody>
      </p:sp>
      <p:sp>
        <p:nvSpPr>
          <p:cNvPr id="4" name="Cloud Callout 3"/>
          <p:cNvSpPr/>
          <p:nvPr/>
        </p:nvSpPr>
        <p:spPr>
          <a:xfrm>
            <a:off x="2699792" y="116632"/>
            <a:ext cx="6122640" cy="1368152"/>
          </a:xfrm>
          <a:prstGeom prst="cloudCallout">
            <a:avLst>
              <a:gd name="adj1" fmla="val -39514"/>
              <a:gd name="adj2" fmla="val 96916"/>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đốt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than </a:t>
            </a:r>
            <a:r>
              <a:rPr lang="en-US" sz="2800" b="1" dirty="0" err="1">
                <a:solidFill>
                  <a:srgbClr val="FF0000"/>
                </a:solidFill>
                <a:latin typeface="Times New Roman" pitchFamily="18" charset="0"/>
                <a:cs typeface="Times New Roman" pitchFamily="18" charset="0"/>
              </a:rPr>
              <a:t>đá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dầu</a:t>
            </a:r>
            <a:endParaRPr lang="en-US" sz="2800" b="1" dirty="0">
              <a:solidFill>
                <a:srgbClr val="FF0000"/>
              </a:solidFill>
              <a:latin typeface="Times New Roman" pitchFamily="18" charset="0"/>
              <a:cs typeface="Times New Roman" pitchFamily="18" charset="0"/>
            </a:endParaRP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id="{67B54B37-01EA-4CD3-B95E-F521D7A3EDB9}"/>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id="{1E948532-9617-434A-B832-D7E7EE8FFA02}"/>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id="{FAEF12B7-4491-4419-95EA-1F7422411695}"/>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8E918FB8-227F-47CA-A965-0AC5FBA932EA}"/>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EAB7DFE8-089D-46A9-9573-3CB13DE96DC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id="{6973B258-89A9-4C1D-A413-72A6DFF2D1E1}"/>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id="{E57664C1-2257-4D6A-B7BA-CE34CCE5F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id="{8AFBC5A1-6813-4C81-A12D-0B3BC238F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id="{9C5A8623-07E4-4150-9CD4-BF89D2650DEC}"/>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id="{4AA78681-780B-4B05-A71C-8E722072A306}"/>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id="{56B2419A-CD73-4E67-A750-8A1B28A617BC}"/>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id="{0771BB8E-A6BB-43D2-9ADC-1B47DF11FFC6}"/>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23368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rotWithShape="1">
          <a:blip r:embed="rId2">
            <a:extLst>
              <a:ext uri="{28A0092B-C50C-407E-A947-70E740481C1C}">
                <a14:useLocalDpi xmlns:a14="http://schemas.microsoft.com/office/drawing/2010/main" val="0"/>
              </a:ext>
            </a:extLst>
          </a:blip>
          <a:srcRect l="30304"/>
          <a:stretch/>
        </p:blipFill>
        <p:spPr bwMode="auto">
          <a:xfrm>
            <a:off x="177601" y="1196752"/>
            <a:ext cx="8640961" cy="540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148064" y="1484784"/>
            <a:ext cx="3581075"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Hệ</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thống</a:t>
            </a:r>
            <a:r>
              <a:rPr lang="en-US" sz="2400" b="1" dirty="0">
                <a:solidFill>
                  <a:schemeClr val="tx1"/>
                </a:solidFill>
                <a:latin typeface="Times New Roman" pitchFamily="18" charset="0"/>
                <a:cs typeface="Times New Roman" pitchFamily="18" charset="0"/>
              </a:rPr>
              <a:t> pin </a:t>
            </a:r>
            <a:r>
              <a:rPr lang="en-US" sz="2400" b="1" dirty="0" err="1">
                <a:solidFill>
                  <a:schemeClr val="tx1"/>
                </a:solidFill>
                <a:latin typeface="Times New Roman" pitchFamily="18" charset="0"/>
                <a:cs typeface="Times New Roman" pitchFamily="18" charset="0"/>
              </a:rPr>
              <a:t>mặt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trời</a:t>
            </a:r>
            <a:endParaRPr lang="en-US" sz="2400" b="1" dirty="0">
              <a:solidFill>
                <a:schemeClr val="tx1"/>
              </a:solidFill>
              <a:latin typeface="Times New Roman" pitchFamily="18" charset="0"/>
              <a:cs typeface="Times New Roman" pitchFamily="18" charset="0"/>
            </a:endParaRPr>
          </a:p>
        </p:txBody>
      </p:sp>
      <p:sp>
        <p:nvSpPr>
          <p:cNvPr id="4" name="Cloud Callout 3"/>
          <p:cNvSpPr/>
          <p:nvPr/>
        </p:nvSpPr>
        <p:spPr>
          <a:xfrm>
            <a:off x="3779911" y="0"/>
            <a:ext cx="5339163" cy="952500"/>
          </a:xfrm>
          <a:prstGeom prst="cloudCallout">
            <a:avLst>
              <a:gd name="adj1" fmla="val -63196"/>
              <a:gd name="adj2" fmla="val 70233"/>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a:solidFill>
                <a:srgbClr val="FF0000"/>
              </a:solidFill>
              <a:latin typeface="Times New Roman" pitchFamily="18" charset="0"/>
              <a:cs typeface="Times New Roman" pitchFamily="18" charset="0"/>
            </a:endParaRPr>
          </a:p>
          <a:p>
            <a:pPr algn="ctr">
              <a:defRPr/>
            </a:pPr>
            <a:r>
              <a:rPr lang="en-US" sz="2800" b="1">
                <a:solidFill>
                  <a:srgbClr val="FF0000"/>
                </a:solidFill>
                <a:latin typeface="Times New Roman" pitchFamily="18" charset="0"/>
                <a:cs typeface="Times New Roman" pitchFamily="18" charset="0"/>
              </a:rPr>
              <a:t>Năng lượng mặt trời</a:t>
            </a:r>
          </a:p>
          <a:p>
            <a:pPr algn="ctr">
              <a:defRPr/>
            </a:pPr>
            <a:endParaRPr lang="en-US" sz="280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id="{BDDC8BE5-A4A2-4CAC-85C5-21908AFD7F5B}"/>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id="{2B446714-C184-49AA-84A7-4401E9394D05}"/>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id="{0B029D1C-AED2-48C0-80C5-D752DFA24045}"/>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id="{498F8A53-6BFD-4EBE-9E63-9E7E6C086865}"/>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id="{8AFB6FBB-D72E-42AD-94FE-2061306D8F2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id="{A6753BEA-9F4D-4CFE-8DEB-5B0242C0D506}"/>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id="{3B901BAE-AB8E-423C-842A-89408E92D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id="{3041A4B1-B70D-4651-A4B4-6927C2F666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id="{DF0894CA-2821-47D0-96D4-95845142B953}"/>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id="{937095B8-085F-49E3-B523-5F5FAC5F1175}"/>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id="{FB94764C-EF86-4CD1-B5EC-4A58727FE9AD}"/>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id="{38A0579C-A82D-4D03-9614-B74334F02731}"/>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52426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3 cách tiết kiệm năng lượng hiệu quả trong nhà của bạn – Mẹo ha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124744"/>
            <a:ext cx="836009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89521" y="482289"/>
            <a:ext cx="7560840" cy="553998"/>
          </a:xfrm>
          <a:prstGeom prst="rect">
            <a:avLst/>
          </a:prstGeom>
          <a:noFill/>
        </p:spPr>
        <p:txBody>
          <a:bodyPr wrap="square" rtlCol="0">
            <a:spAutoFit/>
          </a:bodyPr>
          <a:lstStyle/>
          <a:p>
            <a:pPr algn="ctr"/>
            <a:r>
              <a:rPr lang="en-US" sz="3000" dirty="0" err="1">
                <a:solidFill>
                  <a:srgbClr val="7030A0"/>
                </a:solidFill>
                <a:latin typeface="Times New Roman" pitchFamily="18" charset="0"/>
                <a:cs typeface="Times New Roman" pitchFamily="18" charset="0"/>
              </a:rPr>
              <a:t>Kể</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tên</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các</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dụng</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cụ</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máy</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móc</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sử</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dụng</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điện</a:t>
            </a:r>
            <a:r>
              <a:rPr lang="en-US" sz="30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1607804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88399" y="338193"/>
            <a:ext cx="5302744" cy="1976683"/>
            <a:chOff x="2195736" y="116632"/>
            <a:chExt cx="6264696" cy="2708920"/>
          </a:xfrm>
        </p:grpSpPr>
        <p:sp>
          <p:nvSpPr>
            <p:cNvPr id="2" name="Cloud Callout 1"/>
            <p:cNvSpPr/>
            <p:nvPr/>
          </p:nvSpPr>
          <p:spPr>
            <a:xfrm rot="228288">
              <a:off x="2195736" y="116632"/>
              <a:ext cx="6264696" cy="2708920"/>
            </a:xfrm>
            <a:prstGeom prst="cloudCallout">
              <a:avLst>
                <a:gd name="adj1" fmla="val -69297"/>
                <a:gd name="adj2" fmla="val 62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952762" y="677779"/>
              <a:ext cx="4750644" cy="1307544"/>
            </a:xfrm>
            <a:prstGeom prst="rect">
              <a:avLst/>
            </a:prstGeom>
            <a:noFill/>
          </p:spPr>
          <p:txBody>
            <a:bodyPr wrap="square" rtlCol="0">
              <a:spAutoFit/>
            </a:bodyPr>
            <a:lstStyle/>
            <a:p>
              <a:pPr algn="ctr"/>
              <a:r>
                <a:rPr lang="en-US" sz="2800" b="1" dirty="0" err="1">
                  <a:solidFill>
                    <a:prstClr val="white"/>
                  </a:solidFill>
                  <a:latin typeface="Times New Roman" pitchFamily="18" charset="0"/>
                  <a:cs typeface="Times New Roman" pitchFamily="18" charset="0"/>
                </a:rPr>
                <a:t>Cách</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xử</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lí</a:t>
              </a:r>
              <a:r>
                <a:rPr lang="vi-VN"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khi</a:t>
              </a:r>
              <a:r>
                <a:rPr lang="en-US" sz="2800" b="1" dirty="0">
                  <a:solidFill>
                    <a:prstClr val="white"/>
                  </a:solidFill>
                  <a:latin typeface="Times New Roman" pitchFamily="18" charset="0"/>
                  <a:cs typeface="Times New Roman" pitchFamily="18" charset="0"/>
                </a:rPr>
                <a:t> </a:t>
              </a:r>
              <a:r>
                <a:rPr lang="vi-VN" sz="2800" b="1" dirty="0">
                  <a:solidFill>
                    <a:prstClr val="white"/>
                  </a:solidFill>
                  <a:latin typeface="Times New Roman" pitchFamily="18" charset="0"/>
                  <a:cs typeface="Times New Roman" pitchFamily="18" charset="0"/>
                </a:rPr>
                <a:t>bị điện giật</a:t>
              </a:r>
              <a:r>
                <a:rPr lang="en-US" sz="2800" b="1" dirty="0">
                  <a:solidFill>
                    <a:prstClr val="white"/>
                  </a:solidFill>
                  <a:latin typeface="Times New Roman" pitchFamily="18" charset="0"/>
                  <a:cs typeface="Times New Roman" pitchFamily="18" charset="0"/>
                </a:rPr>
                <a:t>.</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504" y="3134424"/>
            <a:ext cx="2376264" cy="3457575"/>
          </a:xfrm>
          <a:prstGeom prst="rect">
            <a:avLst/>
          </a:prstGeom>
        </p:spPr>
      </p:pic>
      <p:grpSp>
        <p:nvGrpSpPr>
          <p:cNvPr id="9" name="Group 10">
            <a:extLst>
              <a:ext uri="{FF2B5EF4-FFF2-40B4-BE49-F238E27FC236}">
                <a16:creationId xmlns:a16="http://schemas.microsoft.com/office/drawing/2014/main"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id="{B25E116A-5954-4D4E-A4B1-349C4D858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id="{31C2AA21-A018-4DCE-9F00-4AC4D884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
        <p:nvSpPr>
          <p:cNvPr id="25" name="TextBox 24">
            <a:extLst>
              <a:ext uri="{FF2B5EF4-FFF2-40B4-BE49-F238E27FC236}">
                <a16:creationId xmlns:a16="http://schemas.microsoft.com/office/drawing/2014/main" id="{95BCAC6D-9054-44E3-9B24-AB2F560F34EC}"/>
              </a:ext>
            </a:extLst>
          </p:cNvPr>
          <p:cNvSpPr txBox="1"/>
          <p:nvPr/>
        </p:nvSpPr>
        <p:spPr>
          <a:xfrm>
            <a:off x="2876536" y="3120957"/>
            <a:ext cx="5537514" cy="2677656"/>
          </a:xfrm>
          <a:prstGeom prst="rect">
            <a:avLst/>
          </a:prstGeom>
          <a:solidFill>
            <a:srgbClr val="FFFF00"/>
          </a:solidFill>
        </p:spPr>
        <p:txBody>
          <a:bodyPr wrap="square">
            <a:spAutoFit/>
          </a:bodyPr>
          <a:lstStyle/>
          <a:p>
            <a:pPr algn="just"/>
            <a:r>
              <a:rPr lang="en-US" sz="2800">
                <a:latin typeface="Times New Roman" panose="02020603050405020304" pitchFamily="18" charset="0"/>
                <a:cs typeface="Times New Roman" panose="02020603050405020304" pitchFamily="18" charset="0"/>
              </a:rPr>
              <a:t>Khi nhìn thấy người bị giật điện phải lập tức cắt nguồn điện bằng mọi cách như ngắt cầu dao, cầu chì hoặc dùng vật khô không dẫn điện như gậu gỗ, gậy tre, que nhựa,… gạt dây điện ra khỏi người bị nạn.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658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9617" r="12659"/>
          <a:stretch/>
        </p:blipFill>
        <p:spPr bwMode="auto">
          <a:xfrm>
            <a:off x="685123" y="1916832"/>
            <a:ext cx="805114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23527" y="188640"/>
            <a:ext cx="8411187" cy="1152128"/>
          </a:xfrm>
          <a:prstGeom prst="round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2313115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8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46835" y="141903"/>
            <a:ext cx="5328592" cy="2016224"/>
            <a:chOff x="2195736" y="116632"/>
            <a:chExt cx="6264696" cy="2708920"/>
          </a:xfrm>
        </p:grpSpPr>
        <p:sp>
          <p:nvSpPr>
            <p:cNvPr id="7" name="Cloud Callout 6"/>
            <p:cNvSpPr/>
            <p:nvPr/>
          </p:nvSpPr>
          <p:spPr>
            <a:xfrm rot="228288">
              <a:off x="2195736" y="116632"/>
              <a:ext cx="6264696" cy="2708920"/>
            </a:xfrm>
            <a:prstGeom prst="cloudCallout">
              <a:avLst>
                <a:gd name="adj1" fmla="val 58404"/>
                <a:gd name="adj2" fmla="val 650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639276" y="664734"/>
              <a:ext cx="5610025" cy="1612715"/>
            </a:xfrm>
            <a:prstGeom prst="rect">
              <a:avLst/>
            </a:prstGeom>
            <a:noFill/>
          </p:spPr>
          <p:txBody>
            <a:bodyPr wrap="square" rtlCol="0">
              <a:spAutoFit/>
            </a:bodyPr>
            <a:lstStyle/>
            <a:p>
              <a:pPr algn="ctr"/>
              <a:r>
                <a:rPr lang="vi-VN" sz="2800" b="1" dirty="0">
                  <a:solidFill>
                    <a:prstClr val="white"/>
                  </a:solidFill>
                  <a:latin typeface="Times New Roman" pitchFamily="18" charset="0"/>
                  <a:cs typeface="Times New Roman" pitchFamily="18" charset="0"/>
                </a:rPr>
                <a:t> </a:t>
              </a:r>
              <a:r>
                <a:rPr lang="vi-VN" sz="3600" b="1" dirty="0">
                  <a:solidFill>
                    <a:prstClr val="white"/>
                  </a:solidFill>
                  <a:latin typeface="Times New Roman" pitchFamily="18" charset="0"/>
                  <a:cs typeface="Times New Roman" pitchFamily="18" charset="0"/>
                </a:rPr>
                <a:t>Để tránh lãng phí điện chúng ta </a:t>
              </a:r>
              <a:r>
                <a:rPr lang="en-US" sz="3600" b="1" dirty="0" err="1">
                  <a:solidFill>
                    <a:prstClr val="white"/>
                  </a:solidFill>
                  <a:latin typeface="Times New Roman" pitchFamily="18" charset="0"/>
                  <a:cs typeface="Times New Roman" pitchFamily="18" charset="0"/>
                </a:rPr>
                <a:t>nên</a:t>
              </a:r>
              <a:r>
                <a:rPr lang="vi-VN" sz="3600" b="1" dirty="0">
                  <a:solidFill>
                    <a:prstClr val="white"/>
                  </a:solidFill>
                  <a:latin typeface="Times New Roman" pitchFamily="18" charset="0"/>
                  <a:cs typeface="Times New Roman" pitchFamily="18" charset="0"/>
                </a:rPr>
                <a:t> </a:t>
              </a:r>
              <a:r>
                <a:rPr lang="en-US" sz="3600" b="1" dirty="0">
                  <a:solidFill>
                    <a:prstClr val="white"/>
                  </a:solidFill>
                  <a:latin typeface="Times New Roman" pitchFamily="18" charset="0"/>
                  <a:cs typeface="Times New Roman" pitchFamily="18" charset="0"/>
                </a:rPr>
                <a:t>:</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620" y="3217820"/>
            <a:ext cx="2151908" cy="3457575"/>
          </a:xfrm>
          <a:prstGeom prst="rect">
            <a:avLst/>
          </a:prstGeom>
        </p:spPr>
      </p:pic>
      <p:grpSp>
        <p:nvGrpSpPr>
          <p:cNvPr id="9" name="Group 10">
            <a:extLst>
              <a:ext uri="{FF2B5EF4-FFF2-40B4-BE49-F238E27FC236}">
                <a16:creationId xmlns:a16="http://schemas.microsoft.com/office/drawing/2014/main"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id="{B25E116A-5954-4D4E-A4B1-349C4D858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id="{31C2AA21-A018-4DCE-9F00-4AC4D884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
        <p:nvSpPr>
          <p:cNvPr id="22" name="TextBox 21">
            <a:extLst>
              <a:ext uri="{FF2B5EF4-FFF2-40B4-BE49-F238E27FC236}">
                <a16:creationId xmlns:a16="http://schemas.microsoft.com/office/drawing/2014/main" id="{F15645CE-DE12-476A-A9FC-5A04C2A33283}"/>
              </a:ext>
            </a:extLst>
          </p:cNvPr>
          <p:cNvSpPr txBox="1"/>
          <p:nvPr/>
        </p:nvSpPr>
        <p:spPr>
          <a:xfrm>
            <a:off x="197513" y="2491722"/>
            <a:ext cx="5664077" cy="1569660"/>
          </a:xfrm>
          <a:prstGeom prst="rect">
            <a:avLst/>
          </a:prstGeom>
          <a:solidFill>
            <a:srgbClr val="FFC000"/>
          </a:solidFill>
        </p:spPr>
        <p:txBody>
          <a:bodyPr wrap="square">
            <a:spAutoFit/>
          </a:bodyPr>
          <a:lstStyle/>
          <a:p>
            <a:pPr marL="0" indent="0" algn="just">
              <a:buFont typeface="Arial" charset="0"/>
              <a:buNone/>
              <a:defRPr/>
            </a:pPr>
            <a:r>
              <a:rPr lang="en-US" sz="3200">
                <a:latin typeface="Times New Roman" panose="02020603050405020304" pitchFamily="18" charset="0"/>
                <a:cs typeface="Times New Roman" panose="02020603050405020304" pitchFamily="18" charset="0"/>
              </a:rPr>
              <a:t>- Chỉ dùng điện khi cần thiết, ra khỏi nhà nhớ tắt đèn, quạt, ti vi,…</a:t>
            </a:r>
            <a:endParaRPr lang="en-US" sz="3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1F7CFAC-F144-4E22-A2BD-F1319DEEFDF0}"/>
              </a:ext>
            </a:extLst>
          </p:cNvPr>
          <p:cNvSpPr txBox="1"/>
          <p:nvPr/>
        </p:nvSpPr>
        <p:spPr>
          <a:xfrm>
            <a:off x="254617" y="4218100"/>
            <a:ext cx="5664078" cy="2308324"/>
          </a:xfrm>
          <a:prstGeom prst="rect">
            <a:avLst/>
          </a:prstGeom>
          <a:solidFill>
            <a:srgbClr val="FFC000"/>
          </a:solidFill>
        </p:spPr>
        <p:txBody>
          <a:bodyPr wrap="square">
            <a:spAutoFit/>
          </a:bodyPr>
          <a:lstStyle/>
          <a:p>
            <a:pPr marL="0" indent="0" algn="just">
              <a:buFont typeface="Arial" charset="0"/>
              <a:buNone/>
              <a:defRPr/>
            </a:pPr>
            <a:r>
              <a:rPr lang="en-US" sz="3600">
                <a:latin typeface="Times New Roman" panose="02020603050405020304" pitchFamily="18" charset="0"/>
                <a:cs typeface="Times New Roman" panose="02020603050405020304" pitchFamily="18" charset="0"/>
              </a:rPr>
              <a:t>- Tiết kiệm điện khi đun nấu, sưởi, ủi quần áo (vì những việc này cần dùng nhiều năng lượng điện).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393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
            <a:extLst>
              <a:ext uri="{FF2B5EF4-FFF2-40B4-BE49-F238E27FC236}">
                <a16:creationId xmlns:a16="http://schemas.microsoft.com/office/drawing/2014/main" id="{DF3A9551-0952-4E7D-B87B-E3188E922761}"/>
              </a:ext>
            </a:extLst>
          </p:cNvPr>
          <p:cNvSpPr txBox="1">
            <a:spLocks noChangeArrowheads="1"/>
          </p:cNvSpPr>
          <p:nvPr/>
        </p:nvSpPr>
        <p:spPr bwMode="auto">
          <a:xfrm>
            <a:off x="611560" y="0"/>
            <a:ext cx="79509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3600" b="1" dirty="0" err="1">
                <a:solidFill>
                  <a:srgbClr val="0070C0"/>
                </a:solidFill>
                <a:latin typeface="Times New Roman" pitchFamily="18" charset="0"/>
                <a:cs typeface="Arial" pitchFamily="34" charset="0"/>
              </a:rPr>
              <a:t>Thứ</a:t>
            </a:r>
            <a:r>
              <a:rPr lang="en-US" altLang="en-US" sz="3600" b="1" dirty="0">
                <a:solidFill>
                  <a:srgbClr val="0070C0"/>
                </a:solidFill>
                <a:latin typeface="Times New Roman" pitchFamily="18" charset="0"/>
                <a:cs typeface="Arial" pitchFamily="34" charset="0"/>
              </a:rPr>
              <a:t>    </a:t>
            </a:r>
            <a:r>
              <a:rPr lang="en-US" altLang="en-US" sz="3600" b="1" dirty="0" err="1">
                <a:solidFill>
                  <a:srgbClr val="0070C0"/>
                </a:solidFill>
                <a:latin typeface="Times New Roman" pitchFamily="18" charset="0"/>
                <a:cs typeface="Arial" pitchFamily="34" charset="0"/>
              </a:rPr>
              <a:t>ngày</a:t>
            </a:r>
            <a:r>
              <a:rPr lang="en-US" altLang="en-US" sz="3600" b="1" dirty="0">
                <a:solidFill>
                  <a:srgbClr val="0070C0"/>
                </a:solidFill>
                <a:latin typeface="Times New Roman" pitchFamily="18" charset="0"/>
                <a:cs typeface="Arial" pitchFamily="34" charset="0"/>
              </a:rPr>
              <a:t>     </a:t>
            </a:r>
            <a:r>
              <a:rPr lang="en-US" altLang="en-US" sz="3600" b="1" dirty="0" err="1">
                <a:solidFill>
                  <a:srgbClr val="0070C0"/>
                </a:solidFill>
                <a:latin typeface="Times New Roman" pitchFamily="18" charset="0"/>
                <a:cs typeface="Arial" pitchFamily="34" charset="0"/>
              </a:rPr>
              <a:t>tháng</a:t>
            </a:r>
            <a:r>
              <a:rPr lang="en-US" altLang="en-US" sz="3600" b="1" dirty="0">
                <a:solidFill>
                  <a:srgbClr val="0070C0"/>
                </a:solidFill>
                <a:latin typeface="Times New Roman" pitchFamily="18" charset="0"/>
                <a:cs typeface="Arial" pitchFamily="34" charset="0"/>
              </a:rPr>
              <a:t>  3 </a:t>
            </a:r>
            <a:r>
              <a:rPr lang="en-US" altLang="en-US" sz="3600" b="1" dirty="0" err="1">
                <a:solidFill>
                  <a:srgbClr val="0070C0"/>
                </a:solidFill>
                <a:latin typeface="Times New Roman" pitchFamily="18" charset="0"/>
                <a:cs typeface="Arial" pitchFamily="34" charset="0"/>
              </a:rPr>
              <a:t>năm</a:t>
            </a:r>
            <a:r>
              <a:rPr lang="en-US" altLang="en-US" sz="3600" b="1" dirty="0">
                <a:solidFill>
                  <a:srgbClr val="0070C0"/>
                </a:solidFill>
                <a:latin typeface="Times New Roman" pitchFamily="18" charset="0"/>
                <a:cs typeface="Arial" pitchFamily="34" charset="0"/>
              </a:rPr>
              <a:t> 2022</a:t>
            </a:r>
          </a:p>
          <a:p>
            <a:pPr algn="ctr" fontAlgn="base">
              <a:spcBef>
                <a:spcPct val="0"/>
              </a:spcBef>
              <a:spcAft>
                <a:spcPct val="0"/>
              </a:spcAft>
            </a:pPr>
            <a:r>
              <a:rPr lang="en-US" altLang="en-US" sz="3600" b="1" u="sng" dirty="0" err="1">
                <a:solidFill>
                  <a:srgbClr val="0070C0"/>
                </a:solidFill>
                <a:latin typeface="Times New Roman" pitchFamily="18" charset="0"/>
                <a:cs typeface="Arial" pitchFamily="34" charset="0"/>
              </a:rPr>
              <a:t>Khoa</a:t>
            </a:r>
            <a:r>
              <a:rPr lang="en-US" altLang="en-US" sz="3600" b="1" u="sng" dirty="0">
                <a:solidFill>
                  <a:srgbClr val="0070C0"/>
                </a:solidFill>
                <a:latin typeface="Times New Roman" pitchFamily="18" charset="0"/>
                <a:cs typeface="Arial" pitchFamily="34" charset="0"/>
              </a:rPr>
              <a:t> </a:t>
            </a:r>
            <a:r>
              <a:rPr lang="en-US" altLang="en-US" sz="3600" b="1" u="sng" dirty="0" err="1">
                <a:solidFill>
                  <a:srgbClr val="0070C0"/>
                </a:solidFill>
                <a:latin typeface="Times New Roman" pitchFamily="18" charset="0"/>
                <a:cs typeface="Arial" pitchFamily="34" charset="0"/>
              </a:rPr>
              <a:t>học</a:t>
            </a:r>
            <a:endParaRPr lang="en-US" altLang="en-US" sz="3600" b="1" u="sng" dirty="0">
              <a:solidFill>
                <a:srgbClr val="0070C0"/>
              </a:solidFill>
              <a:latin typeface="Calibri Light" pitchFamily="34" charset="0"/>
              <a:cs typeface="Arial" pitchFamily="34" charset="0"/>
            </a:endParaRPr>
          </a:p>
        </p:txBody>
      </p:sp>
      <p:sp>
        <p:nvSpPr>
          <p:cNvPr id="23" name="TextBox 22">
            <a:extLst>
              <a:ext uri="{FF2B5EF4-FFF2-40B4-BE49-F238E27FC236}">
                <a16:creationId xmlns:a16="http://schemas.microsoft.com/office/drawing/2014/main" id="{858942E5-9423-48DD-B244-A20E0068AABC}"/>
              </a:ext>
            </a:extLst>
          </p:cNvPr>
          <p:cNvSpPr txBox="1"/>
          <p:nvPr/>
        </p:nvSpPr>
        <p:spPr>
          <a:xfrm>
            <a:off x="-252536" y="1136938"/>
            <a:ext cx="10184604" cy="707886"/>
          </a:xfrm>
          <a:prstGeom prst="rect">
            <a:avLst/>
          </a:prstGeom>
          <a:noFill/>
        </p:spPr>
        <p:txBody>
          <a:bodyPr wrap="square">
            <a:spAutoFit/>
          </a:bodyPr>
          <a:lstStyle/>
          <a:p>
            <a:pPr algn="ctr">
              <a:defRPr/>
            </a:pP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Ôn</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tập</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vật</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chất</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và</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năng</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lượng</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Tiết</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1)</a:t>
            </a:r>
            <a:endParaRPr lang="en-US" sz="4000" b="1" spc="50" dirty="0">
              <a:ln w="0"/>
              <a:solidFill>
                <a:srgbClr val="FF0000"/>
              </a:solidFill>
              <a:effectLst>
                <a:innerShdw blurRad="63500" dist="50800" dir="13500000">
                  <a:srgbClr val="000000">
                    <a:alpha val="50000"/>
                  </a:srgbClr>
                </a:innerShdw>
              </a:effectLst>
              <a:latin typeface="Calibri Light" panose="020F0302020204030204"/>
              <a:cs typeface="Arial" pitchFamily="34" charset="0"/>
            </a:endParaRPr>
          </a:p>
        </p:txBody>
      </p:sp>
    </p:spTree>
    <p:extLst>
      <p:ext uri="{BB962C8B-B14F-4D97-AF65-F5344CB8AC3E}">
        <p14:creationId xmlns:p14="http://schemas.microsoft.com/office/powerpoint/2010/main" val="14310045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717032"/>
            <a:ext cx="3714750" cy="2724150"/>
          </a:xfrm>
          <a:prstGeom prst="rect">
            <a:avLst/>
          </a:prstGeom>
        </p:spPr>
      </p:pic>
      <p:sp>
        <p:nvSpPr>
          <p:cNvPr id="5" name="Rounded Rectangular Callout 4"/>
          <p:cNvSpPr/>
          <p:nvPr/>
        </p:nvSpPr>
        <p:spPr>
          <a:xfrm>
            <a:off x="1043609" y="560470"/>
            <a:ext cx="7714958" cy="2160240"/>
          </a:xfrm>
          <a:prstGeom prst="wedgeRoundRectCallout">
            <a:avLst>
              <a:gd name="adj1" fmla="val -45546"/>
              <a:gd name="adj2" fmla="val 105696"/>
              <a:gd name="adj3" fmla="val 16667"/>
            </a:avLst>
          </a:prstGeom>
          <a:solidFill>
            <a:srgbClr val="296D3E"/>
          </a:solidFill>
          <a:ln>
            <a:solidFill>
              <a:srgbClr val="296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latin typeface="Times New Roman" pitchFamily="18" charset="0"/>
                <a:ea typeface="Cambria Math" pitchFamily="18" charset="0"/>
                <a:cs typeface="Times New Roman" pitchFamily="18" charset="0"/>
              </a:rPr>
              <a:t>Trong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phần</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vật</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chất</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và</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năng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lượng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em</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được</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học</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các</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loại</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vật</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liệu</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nào</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và</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tìm</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hiểu</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về</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những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loại</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năng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lượng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nào</a:t>
            </a:r>
            <a:r>
              <a:rPr lang="en-US" sz="3600" dirty="0">
                <a:latin typeface="Times New Roman" pitchFamily="18" charset="0"/>
                <a:ea typeface="Cambria Math" pitchFamily="18" charset="0"/>
                <a:cs typeface="Times New Roman" pitchFamily="18" charset="0"/>
              </a:rPr>
              <a:t>?</a:t>
            </a:r>
          </a:p>
        </p:txBody>
      </p:sp>
      <p:grpSp>
        <p:nvGrpSpPr>
          <p:cNvPr id="6" name="Group 10">
            <a:extLst>
              <a:ext uri="{FF2B5EF4-FFF2-40B4-BE49-F238E27FC236}">
                <a16:creationId xmlns:a16="http://schemas.microsoft.com/office/drawing/2014/main" id="{E7D24A66-97A9-45B5-BC53-D3F5CF809A22}"/>
              </a:ext>
            </a:extLst>
          </p:cNvPr>
          <p:cNvGrpSpPr>
            <a:grpSpLocks/>
          </p:cNvGrpSpPr>
          <p:nvPr/>
        </p:nvGrpSpPr>
        <p:grpSpPr bwMode="auto">
          <a:xfrm>
            <a:off x="-152401" y="-218376"/>
            <a:ext cx="9476929" cy="7076376"/>
            <a:chOff x="48" y="0"/>
            <a:chExt cx="5664" cy="4224"/>
          </a:xfrm>
        </p:grpSpPr>
        <p:sp>
          <p:nvSpPr>
            <p:cNvPr id="7" name="Line 11">
              <a:extLst>
                <a:ext uri="{FF2B5EF4-FFF2-40B4-BE49-F238E27FC236}">
                  <a16:creationId xmlns:a16="http://schemas.microsoft.com/office/drawing/2014/main" id="{E9F2A995-AEB4-4E8E-B07E-446EE9D09CCD}"/>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2">
              <a:extLst>
                <a:ext uri="{FF2B5EF4-FFF2-40B4-BE49-F238E27FC236}">
                  <a16:creationId xmlns:a16="http://schemas.microsoft.com/office/drawing/2014/main" id="{330E22FF-C57C-4101-AE4A-99264332C30F}"/>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3">
              <a:extLst>
                <a:ext uri="{FF2B5EF4-FFF2-40B4-BE49-F238E27FC236}">
                  <a16:creationId xmlns:a16="http://schemas.microsoft.com/office/drawing/2014/main" id="{BA21615E-72BD-4B7F-B2F1-940E07E9A6F0}"/>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4">
              <a:extLst>
                <a:ext uri="{FF2B5EF4-FFF2-40B4-BE49-F238E27FC236}">
                  <a16:creationId xmlns:a16="http://schemas.microsoft.com/office/drawing/2014/main" id="{517F9678-9D29-4682-9E93-7904615CF3D2}"/>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15">
              <a:extLst>
                <a:ext uri="{FF2B5EF4-FFF2-40B4-BE49-F238E27FC236}">
                  <a16:creationId xmlns:a16="http://schemas.microsoft.com/office/drawing/2014/main" id="{88915DAC-E42B-44BC-AB0D-1075B7559C8A}"/>
                </a:ext>
              </a:extLst>
            </p:cNvPr>
            <p:cNvGrpSpPr>
              <a:grpSpLocks/>
            </p:cNvGrpSpPr>
            <p:nvPr/>
          </p:nvGrpSpPr>
          <p:grpSpPr bwMode="auto">
            <a:xfrm>
              <a:off x="48" y="0"/>
              <a:ext cx="5664" cy="4224"/>
              <a:chOff x="48" y="0"/>
              <a:chExt cx="5664" cy="4272"/>
            </a:xfrm>
          </p:grpSpPr>
          <p:pic>
            <p:nvPicPr>
              <p:cNvPr id="12" name="Picture 16" descr="BAR01">
                <a:extLst>
                  <a:ext uri="{FF2B5EF4-FFF2-40B4-BE49-F238E27FC236}">
                    <a16:creationId xmlns:a16="http://schemas.microsoft.com/office/drawing/2014/main" id="{28F55FC8-EB61-452F-8A6A-F48844700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BAR01">
                <a:extLst>
                  <a:ext uri="{FF2B5EF4-FFF2-40B4-BE49-F238E27FC236}">
                    <a16:creationId xmlns:a16="http://schemas.microsoft.com/office/drawing/2014/main" id="{5D81F673-3F9A-46F8-97AE-EBD12E428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18">
                <a:extLst>
                  <a:ext uri="{FF2B5EF4-FFF2-40B4-BE49-F238E27FC236}">
                    <a16:creationId xmlns:a16="http://schemas.microsoft.com/office/drawing/2014/main" id="{39BD5790-51DA-4928-AA23-6F87F05D629E}"/>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19">
                <a:extLst>
                  <a:ext uri="{FF2B5EF4-FFF2-40B4-BE49-F238E27FC236}">
                    <a16:creationId xmlns:a16="http://schemas.microsoft.com/office/drawing/2014/main" id="{A45D2B34-E227-4741-95AB-7ED11165D4E1}"/>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0">
                <a:extLst>
                  <a:ext uri="{FF2B5EF4-FFF2-40B4-BE49-F238E27FC236}">
                    <a16:creationId xmlns:a16="http://schemas.microsoft.com/office/drawing/2014/main" id="{B7A48873-6875-4CF0-A564-F76E17D8798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7" name="AutoShape 21">
                <a:extLst>
                  <a:ext uri="{FF2B5EF4-FFF2-40B4-BE49-F238E27FC236}">
                    <a16:creationId xmlns:a16="http://schemas.microsoft.com/office/drawing/2014/main" id="{C303D280-7F8A-4E75-B2EB-8C89EFB6437D}"/>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20856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42112" y="998551"/>
            <a:ext cx="42093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u="sng" dirty="0" err="1">
                <a:solidFill>
                  <a:srgbClr val="FF0000"/>
                </a:solidFill>
                <a:latin typeface="Times New Roman" pitchFamily="18" charset="0"/>
                <a:cs typeface="Times New Roman" pitchFamily="18" charset="0"/>
              </a:rPr>
              <a:t>Một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số</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loại</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vật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liệu</a:t>
            </a:r>
            <a:r>
              <a:rPr lang="en-US" altLang="en-US" sz="3000" b="1" dirty="0">
                <a:solidFill>
                  <a:srgbClr val="FF0000"/>
                </a:solidFill>
                <a:latin typeface="Times New Roman" pitchFamily="18" charset="0"/>
                <a:cs typeface="Times New Roman" pitchFamily="18" charset="0"/>
              </a:rPr>
              <a:t>: </a:t>
            </a:r>
          </a:p>
        </p:txBody>
      </p:sp>
      <p:sp>
        <p:nvSpPr>
          <p:cNvPr id="9" name="Text Box 14"/>
          <p:cNvSpPr txBox="1">
            <a:spLocks noChangeArrowheads="1"/>
          </p:cNvSpPr>
          <p:nvPr/>
        </p:nvSpPr>
        <p:spPr bwMode="auto">
          <a:xfrm>
            <a:off x="4451485" y="1012615"/>
            <a:ext cx="48702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u="sng" dirty="0" err="1">
                <a:solidFill>
                  <a:srgbClr val="FF0000"/>
                </a:solidFill>
                <a:latin typeface="Times New Roman" pitchFamily="18" charset="0"/>
                <a:cs typeface="Times New Roman" pitchFamily="18" charset="0"/>
              </a:rPr>
              <a:t>Một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số</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dạng</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năng</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lượng</a:t>
            </a:r>
            <a:r>
              <a:rPr lang="en-US" altLang="en-US" sz="3000" b="1" dirty="0">
                <a:solidFill>
                  <a:srgbClr val="FF0000"/>
                </a:solidFill>
                <a:latin typeface="Times New Roman" pitchFamily="18" charset="0"/>
                <a:cs typeface="Times New Roman" pitchFamily="18" charset="0"/>
              </a:rPr>
              <a:t>: </a:t>
            </a:r>
          </a:p>
        </p:txBody>
      </p:sp>
      <p:sp>
        <p:nvSpPr>
          <p:cNvPr id="10" name="Text Box 15"/>
          <p:cNvSpPr txBox="1">
            <a:spLocks noChangeArrowheads="1"/>
          </p:cNvSpPr>
          <p:nvPr/>
        </p:nvSpPr>
        <p:spPr bwMode="auto">
          <a:xfrm>
            <a:off x="4563755" y="1597390"/>
            <a:ext cx="410527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mặt</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trời</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chất</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đốt</a:t>
            </a:r>
            <a:r>
              <a:rPr lang="en-US" altLang="en-US" sz="3000" i="1" dirty="0">
                <a:solidFill>
                  <a:srgbClr val="000099"/>
                </a:solidFill>
                <a:latin typeface="Times New Roman" pitchFamily="18" charset="0"/>
                <a:cs typeface="Times New Roman" pitchFamily="18" charset="0"/>
              </a:rPr>
              <a:t> </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gió</a:t>
            </a:r>
            <a:r>
              <a:rPr lang="en-US" altLang="en-US" sz="3000" i="1" dirty="0">
                <a:solidFill>
                  <a:srgbClr val="000099"/>
                </a:solidFill>
                <a:latin typeface="Times New Roman" pitchFamily="18" charset="0"/>
                <a:cs typeface="Times New Roman" pitchFamily="18" charset="0"/>
              </a:rPr>
              <a:t>. </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nước</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chảy</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điện</a:t>
            </a:r>
            <a:r>
              <a:rPr lang="en-US" altLang="en-US" sz="3000" i="1" dirty="0">
                <a:solidFill>
                  <a:srgbClr val="000099"/>
                </a:solidFill>
                <a:latin typeface="Times New Roman" pitchFamily="18" charset="0"/>
                <a:cs typeface="Times New Roman" pitchFamily="18" charset="0"/>
              </a:rPr>
              <a:t>. </a:t>
            </a:r>
          </a:p>
        </p:txBody>
      </p:sp>
      <p:sp>
        <p:nvSpPr>
          <p:cNvPr id="14" name="Line 19"/>
          <p:cNvSpPr>
            <a:spLocks noChangeShapeType="1"/>
          </p:cNvSpPr>
          <p:nvPr/>
        </p:nvSpPr>
        <p:spPr bwMode="auto">
          <a:xfrm>
            <a:off x="4382778" y="817122"/>
            <a:ext cx="0" cy="4027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latin typeface="Times New Roman" pitchFamily="18" charset="0"/>
              <a:cs typeface="Times New Roman" pitchFamily="18" charset="0"/>
            </a:endParaRPr>
          </a:p>
        </p:txBody>
      </p:sp>
      <p:sp>
        <p:nvSpPr>
          <p:cNvPr id="16" name="TextBox 15"/>
          <p:cNvSpPr txBox="1"/>
          <p:nvPr/>
        </p:nvSpPr>
        <p:spPr>
          <a:xfrm>
            <a:off x="369224" y="1597391"/>
            <a:ext cx="4346792" cy="3247043"/>
          </a:xfrm>
          <a:prstGeom prst="rect">
            <a:avLst/>
          </a:prstGeom>
          <a:noFill/>
        </p:spPr>
        <p:txBody>
          <a:bodyPr wrap="square" rtlCol="0">
            <a:spAutoFit/>
          </a:bodyPr>
          <a:lstStyle/>
          <a:p>
            <a:pPr>
              <a:spcBef>
                <a:spcPts val="600"/>
              </a:spcBef>
            </a:pPr>
            <a:r>
              <a:rPr lang="en-US" altLang="en-US" sz="3000" i="1" dirty="0" err="1">
                <a:solidFill>
                  <a:srgbClr val="000099"/>
                </a:solidFill>
                <a:latin typeface="Times New Roman" pitchFamily="18" charset="0"/>
                <a:cs typeface="Times New Roman" pitchFamily="18" charset="0"/>
              </a:rPr>
              <a:t>Mây</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tre</a:t>
            </a:r>
            <a:r>
              <a:rPr lang="en-US" altLang="en-US" sz="3000" i="1" dirty="0">
                <a:solidFill>
                  <a:srgbClr val="000099"/>
                </a:solidFill>
                <a:latin typeface="Times New Roman" pitchFamily="18" charset="0"/>
                <a:cs typeface="Times New Roman" pitchFamily="18" charset="0"/>
              </a:rPr>
              <a:t>, song</a:t>
            </a:r>
          </a:p>
          <a:p>
            <a:pPr>
              <a:spcBef>
                <a:spcPts val="600"/>
              </a:spcBef>
            </a:pPr>
            <a:r>
              <a:rPr lang="en-US" altLang="en-US" sz="3000" i="1" dirty="0" err="1">
                <a:solidFill>
                  <a:srgbClr val="000099"/>
                </a:solidFill>
                <a:latin typeface="Times New Roman" pitchFamily="18" charset="0"/>
                <a:cs typeface="Times New Roman" pitchFamily="18" charset="0"/>
              </a:rPr>
              <a:t>Sắt</a:t>
            </a:r>
            <a:r>
              <a:rPr lang="en-US" altLang="en-US" sz="3000" i="1" dirty="0">
                <a:solidFill>
                  <a:srgbClr val="000099"/>
                </a:solidFill>
                <a:latin typeface="Times New Roman" pitchFamily="18" charset="0"/>
                <a:cs typeface="Times New Roman" pitchFamily="18" charset="0"/>
              </a:rPr>
              <a:t>, gang, </a:t>
            </a:r>
            <a:r>
              <a:rPr lang="en-US" altLang="en-US" sz="3000" i="1" dirty="0" err="1">
                <a:solidFill>
                  <a:srgbClr val="000099"/>
                </a:solidFill>
                <a:latin typeface="Times New Roman" pitchFamily="18" charset="0"/>
                <a:cs typeface="Times New Roman" pitchFamily="18" charset="0"/>
              </a:rPr>
              <a:t>thép</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err="1">
                <a:solidFill>
                  <a:srgbClr val="000099"/>
                </a:solidFill>
                <a:latin typeface="Times New Roman" pitchFamily="18" charset="0"/>
                <a:cs typeface="Times New Roman" pitchFamily="18" charset="0"/>
              </a:rPr>
              <a:t>Đồng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nhôm</a:t>
            </a:r>
            <a:endParaRPr lang="en-US" altLang="en-US" sz="3000" i="1" dirty="0">
              <a:solidFill>
                <a:srgbClr val="000099"/>
              </a:solidFill>
              <a:latin typeface="Times New Roman" pitchFamily="18" charset="0"/>
              <a:cs typeface="Times New Roman" pitchFamily="18" charset="0"/>
            </a:endParaRPr>
          </a:p>
          <a:p>
            <a:pPr>
              <a:spcBef>
                <a:spcPts val="600"/>
              </a:spcBef>
            </a:pPr>
            <a:r>
              <a:rPr lang="en-US" altLang="en-US" sz="3000" i="1" dirty="0" err="1">
                <a:solidFill>
                  <a:srgbClr val="000099"/>
                </a:solidFill>
                <a:latin typeface="Times New Roman" pitchFamily="18" charset="0"/>
                <a:cs typeface="Times New Roman" pitchFamily="18" charset="0"/>
              </a:rPr>
              <a:t>Đá</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vôi</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gốm</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gạch</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ngói</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a:solidFill>
                  <a:srgbClr val="000099"/>
                </a:solidFill>
                <a:latin typeface="Times New Roman" pitchFamily="18" charset="0"/>
                <a:cs typeface="Times New Roman" pitchFamily="18" charset="0"/>
              </a:rPr>
              <a:t>Xi </a:t>
            </a:r>
            <a:r>
              <a:rPr lang="en-US" altLang="en-US" sz="3000" i="1" dirty="0" err="1">
                <a:solidFill>
                  <a:srgbClr val="000099"/>
                </a:solidFill>
                <a:latin typeface="Times New Roman" pitchFamily="18" charset="0"/>
                <a:cs typeface="Times New Roman" pitchFamily="18" charset="0"/>
              </a:rPr>
              <a:t>măng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thủy</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tinh</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a:solidFill>
                  <a:srgbClr val="000099"/>
                </a:solidFill>
                <a:latin typeface="Times New Roman" pitchFamily="18" charset="0"/>
                <a:cs typeface="Times New Roman" pitchFamily="18" charset="0"/>
              </a:rPr>
              <a:t>Cao </a:t>
            </a:r>
            <a:r>
              <a:rPr lang="en-US" altLang="en-US" sz="3000" i="1" dirty="0" err="1">
                <a:solidFill>
                  <a:srgbClr val="000099"/>
                </a:solidFill>
                <a:latin typeface="Times New Roman" pitchFamily="18" charset="0"/>
                <a:cs typeface="Times New Roman" pitchFamily="18" charset="0"/>
              </a:rPr>
              <a:t>su</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chất</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dẻo</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tơ</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sợi</a:t>
            </a:r>
            <a:r>
              <a:rPr lang="en-US" altLang="en-US" sz="3000" i="1" dirty="0">
                <a:solidFill>
                  <a:srgbClr val="000099"/>
                </a:solidFill>
                <a:latin typeface="Times New Roman" pitchFamily="18" charset="0"/>
                <a:cs typeface="Times New Roman" pitchFamily="18" charset="0"/>
              </a:rPr>
              <a:t>.</a:t>
            </a:r>
          </a:p>
        </p:txBody>
      </p:sp>
      <p:grpSp>
        <p:nvGrpSpPr>
          <p:cNvPr id="7" name="Group 10">
            <a:extLst>
              <a:ext uri="{FF2B5EF4-FFF2-40B4-BE49-F238E27FC236}">
                <a16:creationId xmlns:a16="http://schemas.microsoft.com/office/drawing/2014/main" id="{4518B039-DFEF-474A-8AA3-B2371004FB36}"/>
              </a:ext>
            </a:extLst>
          </p:cNvPr>
          <p:cNvGrpSpPr>
            <a:grpSpLocks/>
          </p:cNvGrpSpPr>
          <p:nvPr/>
        </p:nvGrpSpPr>
        <p:grpSpPr bwMode="auto">
          <a:xfrm>
            <a:off x="-174710" y="-218376"/>
            <a:ext cx="9476929" cy="7076376"/>
            <a:chOff x="48" y="0"/>
            <a:chExt cx="5664" cy="4224"/>
          </a:xfrm>
        </p:grpSpPr>
        <p:sp>
          <p:nvSpPr>
            <p:cNvPr id="8" name="Line 11">
              <a:extLst>
                <a:ext uri="{FF2B5EF4-FFF2-40B4-BE49-F238E27FC236}">
                  <a16:creationId xmlns:a16="http://schemas.microsoft.com/office/drawing/2014/main" id="{A5E3322A-573B-4986-B9E4-86B2942BFD46}"/>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2">
              <a:extLst>
                <a:ext uri="{FF2B5EF4-FFF2-40B4-BE49-F238E27FC236}">
                  <a16:creationId xmlns:a16="http://schemas.microsoft.com/office/drawing/2014/main" id="{2AF10E0C-550D-4C8B-8DFF-4CE89EF8FF44}"/>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3">
              <a:extLst>
                <a:ext uri="{FF2B5EF4-FFF2-40B4-BE49-F238E27FC236}">
                  <a16:creationId xmlns:a16="http://schemas.microsoft.com/office/drawing/2014/main" id="{A7DA7C49-6656-439E-8257-12FA6D9756A3}"/>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4">
              <a:extLst>
                <a:ext uri="{FF2B5EF4-FFF2-40B4-BE49-F238E27FC236}">
                  <a16:creationId xmlns:a16="http://schemas.microsoft.com/office/drawing/2014/main" id="{E756C231-2969-425F-96BA-A4B797FBE000}"/>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id="{308ABBDC-0976-4FE9-BA50-5602A7AED99A}"/>
                </a:ext>
              </a:extLst>
            </p:cNvPr>
            <p:cNvGrpSpPr>
              <a:grpSpLocks/>
            </p:cNvGrpSpPr>
            <p:nvPr/>
          </p:nvGrpSpPr>
          <p:grpSpPr bwMode="auto">
            <a:xfrm>
              <a:off x="48" y="0"/>
              <a:ext cx="5664" cy="4224"/>
              <a:chOff x="48" y="0"/>
              <a:chExt cx="5664" cy="4272"/>
            </a:xfrm>
          </p:grpSpPr>
          <p:pic>
            <p:nvPicPr>
              <p:cNvPr id="17" name="Picture 16" descr="BAR01">
                <a:extLst>
                  <a:ext uri="{FF2B5EF4-FFF2-40B4-BE49-F238E27FC236}">
                    <a16:creationId xmlns:a16="http://schemas.microsoft.com/office/drawing/2014/main" id="{607CDE06-DCBB-47E2-868B-F40693D11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BAR01">
                <a:extLst>
                  <a:ext uri="{FF2B5EF4-FFF2-40B4-BE49-F238E27FC236}">
                    <a16:creationId xmlns:a16="http://schemas.microsoft.com/office/drawing/2014/main" id="{752EDF79-800F-43D3-97AD-F8FAF0CE9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8">
                <a:extLst>
                  <a:ext uri="{FF2B5EF4-FFF2-40B4-BE49-F238E27FC236}">
                    <a16:creationId xmlns:a16="http://schemas.microsoft.com/office/drawing/2014/main" id="{EE174D69-4DB6-4585-BCE4-89D475E463A4}"/>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19">
                <a:extLst>
                  <a:ext uri="{FF2B5EF4-FFF2-40B4-BE49-F238E27FC236}">
                    <a16:creationId xmlns:a16="http://schemas.microsoft.com/office/drawing/2014/main" id="{48D212A5-98D6-4EC7-B86C-C63D6A806B76}"/>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0">
                <a:extLst>
                  <a:ext uri="{FF2B5EF4-FFF2-40B4-BE49-F238E27FC236}">
                    <a16:creationId xmlns:a16="http://schemas.microsoft.com/office/drawing/2014/main" id="{CEEB71DC-E8AE-4540-B785-ED24FE6340A8}"/>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2" name="AutoShape 21">
                <a:extLst>
                  <a:ext uri="{FF2B5EF4-FFF2-40B4-BE49-F238E27FC236}">
                    <a16:creationId xmlns:a16="http://schemas.microsoft.com/office/drawing/2014/main" id="{7D20041C-36A7-44F6-A9FB-3DD342211B89}"/>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30073159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4"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
            <a:extLst>
              <a:ext uri="{FF2B5EF4-FFF2-40B4-BE49-F238E27FC236}">
                <a16:creationId xmlns:a16="http://schemas.microsoft.com/office/drawing/2014/main" id="{DF3A9551-0952-4E7D-B87B-E3188E922761}"/>
              </a:ext>
            </a:extLst>
          </p:cNvPr>
          <p:cNvSpPr txBox="1">
            <a:spLocks noChangeArrowheads="1"/>
          </p:cNvSpPr>
          <p:nvPr/>
        </p:nvSpPr>
        <p:spPr bwMode="auto">
          <a:xfrm>
            <a:off x="611560" y="0"/>
            <a:ext cx="79509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3600" b="1" u="sng" dirty="0" err="1">
                <a:solidFill>
                  <a:srgbClr val="0070C0"/>
                </a:solidFill>
                <a:latin typeface="Times New Roman" pitchFamily="18" charset="0"/>
                <a:cs typeface="Arial" pitchFamily="34" charset="0"/>
              </a:rPr>
              <a:t>Khoa</a:t>
            </a:r>
            <a:r>
              <a:rPr lang="en-US" altLang="en-US" sz="3600" b="1" u="sng" dirty="0">
                <a:solidFill>
                  <a:srgbClr val="0070C0"/>
                </a:solidFill>
                <a:latin typeface="Times New Roman" pitchFamily="18" charset="0"/>
                <a:cs typeface="Arial" pitchFamily="34" charset="0"/>
              </a:rPr>
              <a:t> </a:t>
            </a:r>
            <a:r>
              <a:rPr lang="en-US" altLang="en-US" sz="3600" b="1" u="sng" dirty="0" err="1">
                <a:solidFill>
                  <a:srgbClr val="0070C0"/>
                </a:solidFill>
                <a:latin typeface="Times New Roman" pitchFamily="18" charset="0"/>
                <a:cs typeface="Arial" pitchFamily="34" charset="0"/>
              </a:rPr>
              <a:t>học</a:t>
            </a:r>
            <a:endParaRPr lang="en-US" altLang="en-US" sz="3600" b="1" u="sng" dirty="0">
              <a:solidFill>
                <a:srgbClr val="0070C0"/>
              </a:solidFill>
              <a:latin typeface="Calibri Light" pitchFamily="34" charset="0"/>
              <a:cs typeface="Arial" pitchFamily="34" charset="0"/>
            </a:endParaRPr>
          </a:p>
        </p:txBody>
      </p:sp>
      <p:sp>
        <p:nvSpPr>
          <p:cNvPr id="23" name="TextBox 22">
            <a:extLst>
              <a:ext uri="{FF2B5EF4-FFF2-40B4-BE49-F238E27FC236}">
                <a16:creationId xmlns:a16="http://schemas.microsoft.com/office/drawing/2014/main" id="{858942E5-9423-48DD-B244-A20E0068AABC}"/>
              </a:ext>
            </a:extLst>
          </p:cNvPr>
          <p:cNvSpPr txBox="1"/>
          <p:nvPr/>
        </p:nvSpPr>
        <p:spPr>
          <a:xfrm>
            <a:off x="-252536" y="1052736"/>
            <a:ext cx="10184604" cy="707886"/>
          </a:xfrm>
          <a:prstGeom prst="rect">
            <a:avLst/>
          </a:prstGeom>
          <a:noFill/>
        </p:spPr>
        <p:txBody>
          <a:bodyPr wrap="square">
            <a:spAutoFit/>
          </a:bodyPr>
          <a:lstStyle/>
          <a:p>
            <a:pPr algn="ctr">
              <a:defRPr/>
            </a:pP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Ôn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tập</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vật</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chất và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năng</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lượng</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(Tiết 1)</a:t>
            </a:r>
            <a:endParaRPr lang="en-US" sz="4000" b="1" spc="50" dirty="0">
              <a:ln w="0"/>
              <a:solidFill>
                <a:srgbClr val="FF0000"/>
              </a:solidFill>
              <a:effectLst>
                <a:innerShdw blurRad="63500" dist="50800" dir="13500000">
                  <a:srgbClr val="000000">
                    <a:alpha val="50000"/>
                  </a:srgbClr>
                </a:innerShdw>
              </a:effectLst>
              <a:latin typeface="Calibri Light" panose="020F0302020204030204"/>
              <a:cs typeface="Arial" pitchFamily="34" charset="0"/>
            </a:endParaRPr>
          </a:p>
        </p:txBody>
      </p:sp>
      <p:sp>
        <p:nvSpPr>
          <p:cNvPr id="4" name="Rectangle 3"/>
          <p:cNvSpPr txBox="1">
            <a:spLocks noChangeArrowheads="1"/>
          </p:cNvSpPr>
          <p:nvPr/>
        </p:nvSpPr>
        <p:spPr>
          <a:xfrm>
            <a:off x="323528" y="3212976"/>
            <a:ext cx="8352547" cy="1944216"/>
          </a:xfrm>
          <a:prstGeom prst="rect">
            <a:avLst/>
          </a:prstGeom>
          <a:solidFill>
            <a:schemeClr val="bg1"/>
          </a:solidFill>
          <a:ln w="38100">
            <a:solidFill>
              <a:schemeClr val="tx1"/>
            </a:solidFill>
          </a:ln>
        </p:spPr>
        <p:style>
          <a:lnRef idx="3">
            <a:schemeClr val="lt1"/>
          </a:lnRef>
          <a:fillRef idx="1">
            <a:schemeClr val="accent3"/>
          </a:fillRef>
          <a:effectRef idx="1">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Font typeface="Wingdings" pitchFamily="2" charset="2"/>
              <a:buNone/>
            </a:pPr>
            <a:r>
              <a:rPr lang="en-US" altLang="en-US" sz="4800">
                <a:solidFill>
                  <a:srgbClr val="FF0000"/>
                </a:solidFill>
                <a:latin typeface="Times New Roman" pitchFamily="18" charset="0"/>
                <a:cs typeface="Times New Roman" pitchFamily="18" charset="0"/>
              </a:rPr>
              <a:t>Hoạt động1: </a:t>
            </a:r>
          </a:p>
          <a:p>
            <a:pPr>
              <a:buFont typeface="Wingdings" pitchFamily="2" charset="2"/>
              <a:buNone/>
            </a:pPr>
            <a:r>
              <a:rPr lang="en-US" altLang="en-US" sz="4800">
                <a:solidFill>
                  <a:srgbClr val="FF0000"/>
                </a:solidFill>
                <a:latin typeface="Times New Roman" pitchFamily="18" charset="0"/>
                <a:cs typeface="Times New Roman" pitchFamily="18" charset="0"/>
              </a:rPr>
              <a:t> </a:t>
            </a:r>
            <a:r>
              <a:rPr lang="en-US" altLang="en-US" sz="4800" b="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Tính chất của một số vật liệu </a:t>
            </a:r>
            <a:endParaRPr lang="en-US" altLang="en-US" sz="4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0396476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SOA\Khung nen bieu tuong\Khung nen bieu tuong\[Muare.asia]-FramesChildrenVol34\muare.asia - babyvol34 - 4.png">
            <a:extLst>
              <a:ext uri="{FF2B5EF4-FFF2-40B4-BE49-F238E27FC236}">
                <a16:creationId xmlns:a16="http://schemas.microsoft.com/office/drawing/2014/main" id="{020F69AE-F16C-40EE-ACAD-C052673F8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otched Right Arrow 3">
            <a:extLst>
              <a:ext uri="{FF2B5EF4-FFF2-40B4-BE49-F238E27FC236}">
                <a16:creationId xmlns:a16="http://schemas.microsoft.com/office/drawing/2014/main" id="{4C0E65B7-2616-4D90-BA3B-515FF272026C}"/>
              </a:ext>
            </a:extLst>
          </p:cNvPr>
          <p:cNvSpPr/>
          <p:nvPr/>
        </p:nvSpPr>
        <p:spPr>
          <a:xfrm rot="20177815">
            <a:off x="1044575" y="2619375"/>
            <a:ext cx="2517775" cy="1557338"/>
          </a:xfrm>
          <a:prstGeom prst="notch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rgbClr val="FF0000"/>
                </a:solidFill>
                <a:latin typeface="Times New Roman" pitchFamily="18" charset="0"/>
                <a:cs typeface="Times New Roman" pitchFamily="18" charset="0"/>
              </a:rPr>
              <a:t>Trò</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a:t>
            </a:r>
            <a:r>
              <a:rPr lang="vi-VN" sz="3200" dirty="0">
                <a:solidFill>
                  <a:srgbClr val="FF0000"/>
                </a:solidFill>
                <a:latin typeface="Times New Roman" pitchFamily="18" charset="0"/>
                <a:cs typeface="Times New Roman" pitchFamily="18" charset="0"/>
              </a:rPr>
              <a:t>ơi</a:t>
            </a:r>
            <a:endParaRPr lang="en-US" sz="3200" dirty="0">
              <a:solidFill>
                <a:srgbClr val="FF0000"/>
              </a:solidFill>
              <a:latin typeface="Times New Roman" pitchFamily="18" charset="0"/>
              <a:cs typeface="Times New Roman" pitchFamily="18" charset="0"/>
            </a:endParaRPr>
          </a:p>
        </p:txBody>
      </p:sp>
      <p:sp>
        <p:nvSpPr>
          <p:cNvPr id="29700" name="WordArt 7">
            <a:extLst>
              <a:ext uri="{FF2B5EF4-FFF2-40B4-BE49-F238E27FC236}">
                <a16:creationId xmlns:a16="http://schemas.microsoft.com/office/drawing/2014/main" id="{2F9A6AF2-5E34-413E-839D-EA54689559F0}"/>
              </a:ext>
            </a:extLst>
          </p:cNvPr>
          <p:cNvSpPr>
            <a:spLocks noChangeArrowheads="1" noChangeShapeType="1" noTextEdit="1"/>
          </p:cNvSpPr>
          <p:nvPr/>
        </p:nvSpPr>
        <p:spPr bwMode="auto">
          <a:xfrm>
            <a:off x="2895600" y="2111375"/>
            <a:ext cx="5715000" cy="2003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solidFill>
                  <a:srgbClr val="0000FF"/>
                </a:solidFill>
                <a:latin typeface="Times New Roman" panose="02020603050405020304" pitchFamily="18" charset="0"/>
                <a:cs typeface="Times New Roman" panose="02020603050405020304" pitchFamily="18" charset="0"/>
              </a:rPr>
              <a:t>AI NHANH, </a:t>
            </a:r>
          </a:p>
          <a:p>
            <a:pPr algn="ctr"/>
            <a:r>
              <a:rPr lang="en-US" sz="5400" b="1" kern="10">
                <a:solidFill>
                  <a:srgbClr val="0000FF"/>
                </a:solidFill>
                <a:latin typeface="Times New Roman" panose="02020603050405020304" pitchFamily="18" charset="0"/>
                <a:cs typeface="Times New Roman" panose="02020603050405020304" pitchFamily="18" charset="0"/>
              </a:rPr>
              <a:t>AI ĐÚNG</a:t>
            </a:r>
          </a:p>
        </p:txBody>
      </p:sp>
      <p:pic>
        <p:nvPicPr>
          <p:cNvPr id="29701" name="Picture 10" descr="cartoon1%20(1)">
            <a:hlinkClick r:id="" action="ppaction://noaction"/>
            <a:extLst>
              <a:ext uri="{FF2B5EF4-FFF2-40B4-BE49-F238E27FC236}">
                <a16:creationId xmlns:a16="http://schemas.microsoft.com/office/drawing/2014/main" id="{99D3F77E-2FA4-428B-ADDE-5FFE4D178A5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23666">
            <a:off x="3686175" y="4124325"/>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4" descr="CHEERLDR">
            <a:extLst>
              <a:ext uri="{FF2B5EF4-FFF2-40B4-BE49-F238E27FC236}">
                <a16:creationId xmlns:a16="http://schemas.microsoft.com/office/drawing/2014/main" id="{8F2F5A7F-2693-49B4-8031-D5C29E9952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268788"/>
            <a:ext cx="1295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56408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自我介绍.pptx" id="{9CA782AD-DB7E-43C6-ACA2-FFE48FCA813C}" vid="{B9A1D65E-B96F-4E68-82D3-417E629A779E}"/>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1061</Words>
  <Application>Microsoft Office PowerPoint</Application>
  <PresentationFormat>On-screen Show (4:3)</PresentationFormat>
  <Paragraphs>111</Paragraphs>
  <Slides>31</Slides>
  <Notes>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31</vt:i4>
      </vt:variant>
    </vt:vector>
  </HeadingPairs>
  <TitlesOfParts>
    <vt:vector size="48" baseType="lpstr">
      <vt:lpstr>等线</vt:lpstr>
      <vt:lpstr>微软雅黑</vt:lpstr>
      <vt:lpstr>.VnTime</vt:lpstr>
      <vt:lpstr>Arial</vt:lpstr>
      <vt:lpstr>Calibri</vt:lpstr>
      <vt:lpstr>Calibri Light</vt:lpstr>
      <vt:lpstr>Cambria Math</vt:lpstr>
      <vt:lpstr>Comic Sans MS</vt:lpstr>
      <vt:lpstr>Times New Roman</vt:lpstr>
      <vt:lpstr>Wingdings</vt:lpstr>
      <vt:lpstr>小单纯体</vt:lpstr>
      <vt:lpstr>Office Theme</vt:lpstr>
      <vt:lpstr>1_Office Theme</vt:lpstr>
      <vt:lpstr>2_Office Theme</vt:lpstr>
      <vt:lpstr>3_Office Theme</vt:lpstr>
      <vt:lpstr>Office 主题​​</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73</cp:revision>
  <dcterms:created xsi:type="dcterms:W3CDTF">2020-04-19T17:35:24Z</dcterms:created>
  <dcterms:modified xsi:type="dcterms:W3CDTF">2022-03-07T03:29:53Z</dcterms:modified>
</cp:coreProperties>
</file>