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0" r:id="rId3"/>
  </p:sldMasterIdLst>
  <p:notesMasterIdLst>
    <p:notesMasterId r:id="rId19"/>
  </p:notesMasterIdLst>
  <p:sldIdLst>
    <p:sldId id="383" r:id="rId4"/>
    <p:sldId id="412" r:id="rId5"/>
    <p:sldId id="389" r:id="rId6"/>
    <p:sldId id="402" r:id="rId7"/>
    <p:sldId id="343" r:id="rId8"/>
    <p:sldId id="390" r:id="rId9"/>
    <p:sldId id="377" r:id="rId10"/>
    <p:sldId id="413" r:id="rId11"/>
    <p:sldId id="361" r:id="rId12"/>
    <p:sldId id="407" r:id="rId13"/>
    <p:sldId id="353" r:id="rId14"/>
    <p:sldId id="405" r:id="rId15"/>
    <p:sldId id="324" r:id="rId16"/>
    <p:sldId id="342" r:id="rId17"/>
    <p:sldId id="35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7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5ABA2-067D-4496-B768-3FC42F565835}" type="datetimeFigureOut">
              <a:rPr lang="en-US" smtClean="0"/>
              <a:t>10/02/2023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2D2817-488A-4607-8349-6AAB17461C4F}" type="slidenum">
              <a:rPr lang="en-US" smtClean="0"/>
              <a:t>‹#›</a:t>
            </a:fld>
            <a:endParaRPr lang="en-US"/>
          </a:p>
        </p:txBody>
      </p:sp>
    </p:spTree>
    <p:extLst>
      <p:ext uri="{BB962C8B-B14F-4D97-AF65-F5344CB8AC3E}">
        <p14:creationId xmlns:p14="http://schemas.microsoft.com/office/powerpoint/2010/main" val="1483764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76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029414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93054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39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149595"/>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4253146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10/02/2023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2927683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185593446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7955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681506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10/02/2023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1513592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2023/2/10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05018026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86773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9268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28773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9915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566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03007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556922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10/02/2023</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4290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2.xml"/><Relationship Id="rId10"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4.pn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theme" Target="../theme/theme3.xml"/><Relationship Id="rId10" Type="http://schemas.openxmlformats.org/officeDocument/2006/relationships/image" Target="../media/image7.png"/><Relationship Id="rId4" Type="http://schemas.openxmlformats.org/officeDocument/2006/relationships/slideLayout" Target="../slideLayouts/slideLayout19.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1138255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138290933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3" name="Picture 2" descr="Logo&#10;&#10;Description automatically generated">
            <a:extLst>
              <a:ext uri="{FF2B5EF4-FFF2-40B4-BE49-F238E27FC236}">
                <a16:creationId xmlns:a16="http://schemas.microsoft.com/office/drawing/2014/main" id="{58965536-5258-A5F9-5F62-61DA756476D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300816" y="-498425"/>
            <a:ext cx="2381163" cy="2381163"/>
          </a:xfrm>
          <a:prstGeom prst="rect">
            <a:avLst/>
          </a:prstGeom>
        </p:spPr>
      </p:pic>
    </p:spTree>
    <p:extLst>
      <p:ext uri="{BB962C8B-B14F-4D97-AF65-F5344CB8AC3E}">
        <p14:creationId xmlns:p14="http://schemas.microsoft.com/office/powerpoint/2010/main" val="428677823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9.png"/><Relationship Id="rId2" Type="http://schemas.openxmlformats.org/officeDocument/2006/relationships/image" Target="../media/image46.jp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47.png"/><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3.wdp"/><Relationship Id="rId3" Type="http://schemas.openxmlformats.org/officeDocument/2006/relationships/image" Target="../media/image22.png"/><Relationship Id="rId7" Type="http://schemas.openxmlformats.org/officeDocument/2006/relationships/image" Target="../media/image29.svg"/><Relationship Id="rId12"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26.png"/><Relationship Id="rId4" Type="http://schemas.openxmlformats.org/officeDocument/2006/relationships/image" Target="../media/image23.png"/><Relationship Id="rId9" Type="http://schemas.openxmlformats.org/officeDocument/2006/relationships/image" Target="../media/image31.svg"/><Relationship Id="rId1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1.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22.png"/><Relationship Id="rId4" Type="http://schemas.microsoft.com/office/2007/relationships/hdphoto" Target="../media/hdphoto5.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1708C8-6E28-B7F6-3670-4FD0AC8C9898}"/>
              </a:ext>
            </a:extLst>
          </p:cNvPr>
          <p:cNvGrpSpPr/>
          <p:nvPr/>
        </p:nvGrpSpPr>
        <p:grpSpPr>
          <a:xfrm>
            <a:off x="929284" y="586748"/>
            <a:ext cx="9744221" cy="4786527"/>
            <a:chOff x="6096000" y="249707"/>
            <a:chExt cx="5972552" cy="2873429"/>
          </a:xfrm>
        </p:grpSpPr>
        <p:sp>
          <p:nvSpPr>
            <p:cNvPr id="3" name="TextBox 10">
              <a:extLst>
                <a:ext uri="{FF2B5EF4-FFF2-40B4-BE49-F238E27FC236}">
                  <a16:creationId xmlns:a16="http://schemas.microsoft.com/office/drawing/2014/main" id="{CBA03557-8FBA-0114-3807-98C33584E0D3}"/>
                </a:ext>
              </a:extLst>
            </p:cNvPr>
            <p:cNvSpPr txBox="1"/>
            <p:nvPr/>
          </p:nvSpPr>
          <p:spPr>
            <a:xfrm>
              <a:off x="6540703" y="219980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2755E966-4BE9-EEDA-4654-B4A4C880168E}"/>
                </a:ext>
              </a:extLst>
            </p:cNvPr>
            <p:cNvSpPr/>
            <p:nvPr/>
          </p:nvSpPr>
          <p:spPr>
            <a:xfrm>
              <a:off x="6096000" y="249707"/>
              <a:ext cx="5972552" cy="28734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n-US" sz="32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iCiel Crocante" panose="02000000000000000000" pitchFamily="50" charset="0"/>
                <a:ea typeface="+mn-ea"/>
                <a:cs typeface="+mn-cs"/>
              </a:endParaRPr>
            </a:p>
          </p:txBody>
        </p:sp>
      </p:grpSp>
      <p:pic>
        <p:nvPicPr>
          <p:cNvPr id="6" name="图片 33">
            <a:extLst>
              <a:ext uri="{FF2B5EF4-FFF2-40B4-BE49-F238E27FC236}">
                <a16:creationId xmlns:a16="http://schemas.microsoft.com/office/drawing/2014/main" id="{47029353-9FB6-4DD1-941B-8D5169DFFBE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69689" b="63203"/>
          <a:stretch/>
        </p:blipFill>
        <p:spPr>
          <a:xfrm>
            <a:off x="9653083" y="283"/>
            <a:ext cx="2538413" cy="279936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CAB545E8-96AE-4B48-A572-F2EA0D51AA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8407" y="1805135"/>
            <a:ext cx="6675185" cy="1174877"/>
          </a:xfrm>
          <a:prstGeom prst="rect">
            <a:avLst/>
          </a:prstGeom>
        </p:spPr>
      </p:pic>
      <p:sp>
        <p:nvSpPr>
          <p:cNvPr id="15" name="Rectangle 14">
            <a:extLst>
              <a:ext uri="{FF2B5EF4-FFF2-40B4-BE49-F238E27FC236}">
                <a16:creationId xmlns:a16="http://schemas.microsoft.com/office/drawing/2014/main" id="{ED83FC21-6223-496A-AD1D-2CFC45657C64}"/>
              </a:ext>
            </a:extLst>
          </p:cNvPr>
          <p:cNvSpPr/>
          <p:nvPr/>
        </p:nvSpPr>
        <p:spPr>
          <a:xfrm>
            <a:off x="4663200" y="2623011"/>
            <a:ext cx="2276393"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Tuần</a:t>
            </a:r>
            <a:r>
              <a:rPr kumimoji="0" lang="en-US" sz="4400" b="1" i="0" u="none" strike="noStrike" kern="1200" cap="none" spc="0" normalizeH="0" baseline="0" noProof="0" dirty="0">
                <a:ln w="10541" cmpd="sng">
                  <a:solidFill>
                    <a:srgbClr val="4472C4">
                      <a:shade val="88000"/>
                      <a:satMod val="110000"/>
                    </a:srgbClr>
                  </a:solidFill>
                  <a:prstDash val="solid"/>
                </a:ln>
                <a:gradFill>
                  <a:gsLst>
                    <a:gs pos="0">
                      <a:srgbClr val="4472C4">
                        <a:tint val="40000"/>
                        <a:satMod val="250000"/>
                      </a:srgbClr>
                    </a:gs>
                    <a:gs pos="9000">
                      <a:srgbClr val="4472C4">
                        <a:tint val="52000"/>
                        <a:satMod val="300000"/>
                      </a:srgbClr>
                    </a:gs>
                    <a:gs pos="50000">
                      <a:srgbClr val="4472C4">
                        <a:shade val="20000"/>
                        <a:satMod val="300000"/>
                      </a:srgbClr>
                    </a:gs>
                    <a:gs pos="79000">
                      <a:srgbClr val="4472C4">
                        <a:tint val="52000"/>
                        <a:satMod val="300000"/>
                      </a:srgbClr>
                    </a:gs>
                    <a:gs pos="100000">
                      <a:srgbClr val="4472C4">
                        <a:tint val="40000"/>
                        <a:satMod val="250000"/>
                      </a:srgbClr>
                    </a:gs>
                  </a:gsLst>
                  <a:lin ang="5400000"/>
                </a:gradFill>
                <a:effectLst/>
                <a:uLnTx/>
                <a:uFillTx/>
                <a:latin typeface="Arial" panose="020B0604020202020204" pitchFamily="34" charset="0"/>
                <a:ea typeface="+mn-ea"/>
                <a:cs typeface="Arial" panose="020B0604020202020204" pitchFamily="34" charset="0"/>
              </a:rPr>
              <a:t> 22</a:t>
            </a:r>
          </a:p>
        </p:txBody>
      </p:sp>
      <p:pic>
        <p:nvPicPr>
          <p:cNvPr id="7" name="Picture 6">
            <a:extLst>
              <a:ext uri="{FF2B5EF4-FFF2-40B4-BE49-F238E27FC236}">
                <a16:creationId xmlns:a16="http://schemas.microsoft.com/office/drawing/2014/main" id="{0CB933DF-A263-4508-A071-E4E84DD6DE60}"/>
              </a:ext>
            </a:extLst>
          </p:cNvPr>
          <p:cNvPicPr>
            <a:picLocks noChangeAspect="1"/>
          </p:cNvPicPr>
          <p:nvPr/>
        </p:nvPicPr>
        <p:blipFill>
          <a:blip r:embed="rId6"/>
          <a:stretch>
            <a:fillRect/>
          </a:stretch>
        </p:blipFill>
        <p:spPr>
          <a:xfrm>
            <a:off x="2975344" y="3202222"/>
            <a:ext cx="6127011" cy="1920406"/>
          </a:xfrm>
          <a:prstGeom prst="rect">
            <a:avLst/>
          </a:prstGeom>
        </p:spPr>
      </p:pic>
    </p:spTree>
    <p:extLst>
      <p:ext uri="{BB962C8B-B14F-4D97-AF65-F5344CB8AC3E}">
        <p14:creationId xmlns:p14="http://schemas.microsoft.com/office/powerpoint/2010/main" val="2780434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4" descr="6">
            <a:extLst>
              <a:ext uri="{FF2B5EF4-FFF2-40B4-BE49-F238E27FC236}">
                <a16:creationId xmlns:a16="http://schemas.microsoft.com/office/drawing/2014/main" id="{1FD7E4EF-BBD4-4DD1-839F-08307A290C51}"/>
              </a:ext>
            </a:extLst>
          </p:cNvPr>
          <p:cNvPicPr>
            <a:picLocks noChangeAspect="1"/>
          </p:cNvPicPr>
          <p:nvPr/>
        </p:nvPicPr>
        <p:blipFill>
          <a:blip r:embed="rId3"/>
          <a:srcRect r="74368"/>
          <a:stretch>
            <a:fillRect/>
          </a:stretch>
        </p:blipFill>
        <p:spPr>
          <a:xfrm>
            <a:off x="-3810" y="4604385"/>
            <a:ext cx="1602105" cy="2278380"/>
          </a:xfrm>
          <a:prstGeom prst="rect">
            <a:avLst/>
          </a:prstGeom>
        </p:spPr>
      </p:pic>
      <p:grpSp>
        <p:nvGrpSpPr>
          <p:cNvPr id="16" name="Group 15">
            <a:extLst>
              <a:ext uri="{FF2B5EF4-FFF2-40B4-BE49-F238E27FC236}">
                <a16:creationId xmlns:a16="http://schemas.microsoft.com/office/drawing/2014/main" id="{E67BDBD2-98F4-4AEB-8D59-927FC2A45953}"/>
              </a:ext>
            </a:extLst>
          </p:cNvPr>
          <p:cNvGrpSpPr/>
          <p:nvPr/>
        </p:nvGrpSpPr>
        <p:grpSpPr>
          <a:xfrm>
            <a:off x="-171451" y="733425"/>
            <a:ext cx="11991975" cy="3067050"/>
            <a:chOff x="0" y="2771775"/>
            <a:chExt cx="10972800" cy="3067050"/>
          </a:xfrm>
        </p:grpSpPr>
        <p:sp>
          <p:nvSpPr>
            <p:cNvPr id="17" name="Round Diagonal Corner Rectangle 8">
              <a:extLst>
                <a:ext uri="{FF2B5EF4-FFF2-40B4-BE49-F238E27FC236}">
                  <a16:creationId xmlns:a16="http://schemas.microsoft.com/office/drawing/2014/main" id="{6CC375C5-664D-4F05-AB16-2EB3A4C4C52E}"/>
                </a:ext>
              </a:extLst>
            </p:cNvPr>
            <p:cNvSpPr/>
            <p:nvPr/>
          </p:nvSpPr>
          <p:spPr>
            <a:xfrm>
              <a:off x="1943099" y="2771775"/>
              <a:ext cx="9029701" cy="3067050"/>
            </a:xfrm>
            <a:prstGeom prst="round2DiagRect">
              <a:avLst/>
            </a:prstGeom>
            <a:solidFill>
              <a:srgbClr val="FFFFFF"/>
            </a:solidFill>
            <a:ln w="25400" cap="flat" cmpd="sng" algn="ctr">
              <a:solidFill>
                <a:srgbClr val="FF8CDB">
                  <a:lumMod val="50000"/>
                </a:srgbClr>
              </a:solidFill>
              <a:prstDash val="lgDash"/>
            </a:ln>
            <a:effectLst/>
          </p:spPr>
          <p:txBody>
            <a:bodyPr rtlCol="0" anchor="ctr"/>
            <a:lstStyle/>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Lập</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để</a:t>
              </a:r>
              <a:r>
                <a:rPr lang="en-US" sz="2400" b="1" dirty="0">
                  <a:effectLst/>
                  <a:ea typeface="SimSun" panose="02010600030101010101" pitchFamily="2" charset="-122"/>
                </a:rPr>
                <a:t> </a:t>
              </a:r>
              <a:r>
                <a:rPr lang="en-US" sz="2400" b="1" dirty="0" err="1">
                  <a:effectLst/>
                  <a:ea typeface="SimSun" panose="02010600030101010101" pitchFamily="2" charset="-122"/>
                </a:rPr>
                <a:t>đi</a:t>
              </a:r>
              <a:r>
                <a:rPr lang="en-US" sz="2400" b="1" dirty="0">
                  <a:effectLst/>
                  <a:ea typeface="SimSun" panose="02010600030101010101" pitchFamily="2" charset="-122"/>
                </a:rPr>
                <a:t> </a:t>
              </a:r>
              <a:r>
                <a:rPr lang="en-US" sz="2400" b="1" dirty="0" err="1">
                  <a:effectLst/>
                  <a:ea typeface="SimSun" panose="02010600030101010101" pitchFamily="2" charset="-122"/>
                </a:rPr>
                <a:t>truy</a:t>
              </a:r>
              <a:r>
                <a:rPr lang="en-US" sz="2400" b="1" dirty="0">
                  <a:effectLst/>
                  <a:ea typeface="SimSun" panose="02010600030101010101" pitchFamily="2" charset="-122"/>
                </a:rPr>
                <a:t> </a:t>
              </a:r>
              <a:r>
                <a:rPr lang="en-US" sz="2400" b="1" dirty="0" err="1">
                  <a:effectLst/>
                  <a:ea typeface="SimSun" panose="02010600030101010101" pitchFamily="2" charset="-122"/>
                </a:rPr>
                <a:t>vết</a:t>
              </a:r>
              <a:r>
                <a:rPr lang="en-US" sz="2400" b="1" dirty="0">
                  <a:effectLst/>
                  <a:ea typeface="SimSun" panose="02010600030101010101" pitchFamily="2" charset="-122"/>
                </a:rPr>
                <a:t> </a:t>
              </a:r>
              <a:r>
                <a:rPr lang="en-US" sz="2400" b="1" dirty="0" err="1">
                  <a:effectLst/>
                  <a:ea typeface="SimSun" panose="02010600030101010101" pitchFamily="2" charset="-122"/>
                </a:rPr>
                <a:t>thực</a:t>
              </a:r>
              <a:r>
                <a:rPr lang="en-US" sz="2400" b="1" dirty="0">
                  <a:effectLst/>
                  <a:ea typeface="SimSun" panose="02010600030101010101" pitchFamily="2" charset="-122"/>
                </a:rPr>
                <a:t> </a:t>
              </a:r>
              <a:r>
                <a:rPr lang="en-US" sz="2400" b="1" dirty="0" err="1">
                  <a:effectLst/>
                  <a:ea typeface="SimSun" panose="02010600030101010101" pitchFamily="2" charset="-122"/>
                </a:rPr>
                <a:t>phẩm</a:t>
              </a:r>
              <a:r>
                <a:rPr lang="en-US" sz="2400" b="1" dirty="0">
                  <a:effectLst/>
                  <a:ea typeface="SimSun" panose="02010600030101010101" pitchFamily="2" charset="-122"/>
                </a:rPr>
                <a:t> </a:t>
              </a:r>
              <a:r>
                <a:rPr lang="en-US" sz="2400" b="1" dirty="0" err="1">
                  <a:effectLst/>
                  <a:ea typeface="SimSun" panose="02010600030101010101" pitchFamily="2" charset="-122"/>
                </a:rPr>
                <a:t>bẩn</a:t>
              </a:r>
              <a:r>
                <a:rPr lang="en-US" sz="2400" b="1" dirty="0">
                  <a:effectLst/>
                  <a:ea typeface="SimSun" panose="02010600030101010101" pitchFamily="2" charset="-122"/>
                </a:rPr>
                <a:t> ở </a:t>
              </a: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địa</a:t>
              </a:r>
              <a:r>
                <a:rPr lang="en-US" sz="2400" b="1" dirty="0">
                  <a:effectLst/>
                  <a:ea typeface="SimSun" panose="02010600030101010101" pitchFamily="2" charset="-122"/>
                </a:rPr>
                <a:t> </a:t>
              </a:r>
              <a:r>
                <a:rPr lang="en-US" sz="2400" b="1" dirty="0" err="1">
                  <a:effectLst/>
                  <a:ea typeface="SimSun" panose="02010600030101010101" pitchFamily="2" charset="-122"/>
                </a:rPr>
                <a:t>điểm</a:t>
              </a:r>
              <a:r>
                <a:rPr lang="en-US" sz="2400" b="1" dirty="0">
                  <a:effectLst/>
                  <a:ea typeface="SimSun" panose="02010600030101010101" pitchFamily="2" charset="-122"/>
                </a:rPr>
                <a:t> </a:t>
              </a:r>
              <a:r>
                <a:rPr lang="en-US" sz="2400" b="1" dirty="0" err="1">
                  <a:effectLst/>
                  <a:ea typeface="SimSun" panose="02010600030101010101" pitchFamily="2" charset="-122"/>
                </a:rPr>
                <a:t>khác</a:t>
              </a:r>
              <a:r>
                <a:rPr lang="en-US" sz="2400" b="1" dirty="0">
                  <a:effectLst/>
                  <a:ea typeface="SimSun" panose="02010600030101010101" pitchFamily="2" charset="-122"/>
                </a:rPr>
                <a:t> </a:t>
              </a:r>
              <a:r>
                <a:rPr lang="en-US" sz="2400" b="1" dirty="0" err="1">
                  <a:effectLst/>
                  <a:ea typeface="SimSun" panose="02010600030101010101" pitchFamily="2" charset="-122"/>
                </a:rPr>
                <a:t>nhau</a:t>
              </a:r>
              <a:r>
                <a:rPr lang="en-US" sz="2400" b="1" dirty="0">
                  <a:effectLst/>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a typeface="SimSun" panose="02010600030101010101" pitchFamily="2" charset="-122"/>
                </a:rPr>
                <a:t>Mỗi</a:t>
              </a:r>
              <a:r>
                <a:rPr lang="en-US" sz="2400" b="1" dirty="0">
                  <a:ea typeface="SimSun" panose="02010600030101010101" pitchFamily="2" charset="-122"/>
                </a:rPr>
                <a:t> </a:t>
              </a:r>
              <a:r>
                <a:rPr lang="en-US" sz="2400" b="1" dirty="0" err="1">
                  <a:ea typeface="SimSun" panose="02010600030101010101" pitchFamily="2" charset="-122"/>
                </a:rPr>
                <a:t>nhóm</a:t>
              </a:r>
              <a:r>
                <a:rPr lang="en-US" sz="2400" b="1" dirty="0">
                  <a:ea typeface="SimSun" panose="02010600030101010101" pitchFamily="2" charset="-122"/>
                </a:rPr>
                <a:t> </a:t>
              </a:r>
              <a:r>
                <a:rPr lang="en-US" sz="2400" b="1" dirty="0" err="1">
                  <a:ea typeface="SimSun" panose="02010600030101010101" pitchFamily="2" charset="-122"/>
                </a:rPr>
                <a:t>nhận</a:t>
              </a:r>
              <a:r>
                <a:rPr lang="en-US" sz="2400" b="1" dirty="0">
                  <a:ea typeface="SimSun" panose="02010600030101010101" pitchFamily="2" charset="-122"/>
                </a:rPr>
                <a:t> </a:t>
              </a:r>
              <a:r>
                <a:rPr lang="en-US" sz="2400" b="1" dirty="0" err="1">
                  <a:ea typeface="SimSun" panose="02010600030101010101" pitchFamily="2" charset="-122"/>
                </a:rPr>
                <a:t>một</a:t>
              </a:r>
              <a:r>
                <a:rPr lang="en-US" sz="2400" b="1" dirty="0">
                  <a:ea typeface="SimSun" panose="02010600030101010101" pitchFamily="2" charset="-122"/>
                </a:rPr>
                <a:t> </a:t>
              </a:r>
              <a:r>
                <a:rPr lang="en-US" sz="2400" b="1" dirty="0" err="1">
                  <a:ea typeface="SimSun" panose="02010600030101010101" pitchFamily="2" charset="-122"/>
                </a:rPr>
                <a:t>địa</a:t>
              </a:r>
              <a:r>
                <a:rPr lang="en-US" sz="2400" b="1" dirty="0">
                  <a:ea typeface="SimSun" panose="02010600030101010101" pitchFamily="2" charset="-122"/>
                </a:rPr>
                <a:t> </a:t>
              </a:r>
              <a:r>
                <a:rPr lang="en-US" sz="2400" b="1" dirty="0" err="1">
                  <a:ea typeface="SimSun" panose="02010600030101010101" pitchFamily="2" charset="-122"/>
                </a:rPr>
                <a:t>điểm</a:t>
              </a:r>
              <a:r>
                <a:rPr lang="en-US" sz="2400" b="1" dirty="0">
                  <a:ea typeface="SimSun" panose="02010600030101010101" pitchFamily="2" charset="-122"/>
                </a:rPr>
                <a:t>: </a:t>
              </a:r>
              <a:r>
                <a:rPr lang="en-US" sz="2400" b="1" dirty="0" err="1">
                  <a:ea typeface="SimSun" panose="02010600030101010101" pitchFamily="2" charset="-122"/>
                </a:rPr>
                <a:t>Chợ</a:t>
              </a:r>
              <a:r>
                <a:rPr lang="en-US" sz="2400" b="1" dirty="0">
                  <a:ea typeface="SimSun" panose="02010600030101010101" pitchFamily="2" charset="-122"/>
                </a:rPr>
                <a:t> - </a:t>
              </a:r>
              <a:r>
                <a:rPr lang="en-US" sz="2400" b="1" dirty="0" err="1">
                  <a:ea typeface="SimSun" panose="02010600030101010101" pitchFamily="2" charset="-122"/>
                </a:rPr>
                <a:t>Siêu</a:t>
              </a:r>
              <a:r>
                <a:rPr lang="en-US" sz="2400" b="1" dirty="0">
                  <a:ea typeface="SimSun" panose="02010600030101010101" pitchFamily="2" charset="-122"/>
                </a:rPr>
                <a:t> </a:t>
              </a:r>
              <a:r>
                <a:rPr lang="en-US" sz="2400" b="1" dirty="0" err="1">
                  <a:ea typeface="SimSun" panose="02010600030101010101" pitchFamily="2" charset="-122"/>
                </a:rPr>
                <a:t>thị</a:t>
              </a:r>
              <a:r>
                <a:rPr lang="en-US" sz="2400" b="1" dirty="0">
                  <a:ea typeface="SimSun" panose="02010600030101010101" pitchFamily="2" charset="-122"/>
                </a:rPr>
                <a:t> - </a:t>
              </a:r>
              <a:r>
                <a:rPr lang="en-US" sz="2400" b="1" dirty="0" err="1">
                  <a:ea typeface="SimSun" panose="02010600030101010101" pitchFamily="2" charset="-122"/>
                </a:rPr>
                <a:t>Bếp</a:t>
              </a:r>
              <a:r>
                <a:rPr lang="en-US" sz="2400" b="1" dirty="0">
                  <a:ea typeface="SimSun" panose="02010600030101010101" pitchFamily="2" charset="-122"/>
                </a:rPr>
                <a:t> </a:t>
              </a:r>
              <a:r>
                <a:rPr lang="en-US" sz="2400" b="1" dirty="0" err="1">
                  <a:ea typeface="SimSun" panose="02010600030101010101" pitchFamily="2" charset="-122"/>
                </a:rPr>
                <a:t>của</a:t>
              </a:r>
              <a:r>
                <a:rPr lang="en-US" sz="2400" b="1" dirty="0">
                  <a:ea typeface="SimSun" panose="02010600030101010101" pitchFamily="2" charset="-122"/>
                </a:rPr>
                <a:t> </a:t>
              </a:r>
              <a:r>
                <a:rPr lang="en-US" sz="2400" b="1" dirty="0" err="1">
                  <a:ea typeface="SimSun" panose="02010600030101010101" pitchFamily="2" charset="-122"/>
                </a:rPr>
                <a:t>gia</a:t>
              </a:r>
              <a:r>
                <a:rPr lang="en-US" sz="2400" b="1" dirty="0">
                  <a:ea typeface="SimSun" panose="02010600030101010101" pitchFamily="2" charset="-122"/>
                </a:rPr>
                <a:t> </a:t>
              </a:r>
              <a:r>
                <a:rPr lang="en-US" sz="2400" b="1" dirty="0" err="1">
                  <a:ea typeface="SimSun" panose="02010600030101010101" pitchFamily="2" charset="-122"/>
                </a:rPr>
                <a:t>đình</a:t>
              </a:r>
              <a:r>
                <a:rPr lang="en-US" sz="2400" b="1" dirty="0">
                  <a:ea typeface="SimSun" panose="02010600030101010101" pitchFamily="2" charset="-122"/>
                </a:rPr>
                <a:t> – </a:t>
              </a:r>
              <a:r>
                <a:rPr lang="en-US" sz="2400" b="1" dirty="0" err="1">
                  <a:ea typeface="SimSun" panose="02010600030101010101" pitchFamily="2" charset="-122"/>
                </a:rPr>
                <a:t>Trên</a:t>
              </a:r>
              <a:r>
                <a:rPr lang="en-US" sz="2400" b="1" dirty="0">
                  <a:ea typeface="SimSun" panose="02010600030101010101" pitchFamily="2" charset="-122"/>
                </a:rPr>
                <a:t> </a:t>
              </a:r>
              <a:r>
                <a:rPr lang="en-US" sz="2400" b="1" dirty="0" err="1">
                  <a:ea typeface="SimSun" panose="02010600030101010101" pitchFamily="2" charset="-122"/>
                </a:rPr>
                <a:t>bàn</a:t>
              </a:r>
              <a:r>
                <a:rPr lang="en-US" sz="2400" b="1" dirty="0">
                  <a:ea typeface="SimSun" panose="02010600030101010101" pitchFamily="2" charset="-122"/>
                </a:rPr>
                <a:t> </a:t>
              </a:r>
              <a:r>
                <a:rPr lang="en-US" sz="2400" b="1" dirty="0" err="1">
                  <a:ea typeface="SimSun" panose="02010600030101010101" pitchFamily="2" charset="-122"/>
                </a:rPr>
                <a:t>ăn</a:t>
              </a:r>
              <a:r>
                <a:rPr lang="en-US" sz="2400" b="1" dirty="0">
                  <a:ea typeface="SimSun" panose="02010600030101010101" pitchFamily="2" charset="-122"/>
                </a:rPr>
                <a:t> – </a:t>
              </a:r>
              <a:r>
                <a:rPr lang="en-US" sz="2400" b="1" dirty="0" err="1">
                  <a:ea typeface="SimSun" panose="02010600030101010101" pitchFamily="2" charset="-122"/>
                </a:rPr>
                <a:t>Trong</a:t>
              </a:r>
              <a:r>
                <a:rPr lang="en-US" sz="2400" b="1" dirty="0">
                  <a:ea typeface="SimSun" panose="02010600030101010101" pitchFamily="2" charset="-122"/>
                </a:rPr>
                <a:t> </a:t>
              </a:r>
              <a:r>
                <a:rPr lang="en-US" sz="2400" b="1" dirty="0" err="1">
                  <a:ea typeface="SimSun" panose="02010600030101010101" pitchFamily="2" charset="-122"/>
                </a:rPr>
                <a:t>nhà</a:t>
              </a:r>
              <a:r>
                <a:rPr lang="en-US" sz="2400" b="1" dirty="0">
                  <a:ea typeface="SimSun" panose="02010600030101010101" pitchFamily="2" charset="-122"/>
                </a:rPr>
                <a:t> </a:t>
              </a:r>
              <a:r>
                <a:rPr lang="en-US" sz="2400" b="1" dirty="0" err="1">
                  <a:ea typeface="SimSun" panose="02010600030101010101" pitchFamily="2" charset="-122"/>
                </a:rPr>
                <a:t>hàng</a:t>
              </a:r>
              <a:r>
                <a:rPr lang="en-US" sz="2400" b="1" dirty="0">
                  <a:ea typeface="SimSun" panose="02010600030101010101" pitchFamily="2" charset="-122"/>
                </a:rPr>
                <a:t>. </a:t>
              </a:r>
            </a:p>
            <a:p>
              <a:pPr marL="457200" marR="0" indent="-457200" algn="just">
                <a:lnSpc>
                  <a:spcPct val="120000"/>
                </a:lnSpc>
                <a:buFont typeface="Arial" panose="020B0604020202020204" pitchFamily="34" charset="0"/>
                <a:buChar char="•"/>
              </a:pPr>
              <a:r>
                <a:rPr lang="en-US" sz="2400" b="1" dirty="0" err="1">
                  <a:effectLst/>
                  <a:ea typeface="SimSun" panose="02010600030101010101" pitchFamily="2" charset="-122"/>
                </a:rPr>
                <a:t>Các</a:t>
              </a:r>
              <a:r>
                <a:rPr lang="en-US" sz="2400" b="1" dirty="0">
                  <a:effectLst/>
                  <a:ea typeface="SimSun" panose="02010600030101010101" pitchFamily="2" charset="-122"/>
                </a:rPr>
                <a:t> </a:t>
              </a:r>
              <a:r>
                <a:rPr lang="en-US" sz="2400" b="1" dirty="0" err="1">
                  <a:effectLst/>
                  <a:ea typeface="SimSun" panose="02010600030101010101" pitchFamily="2" charset="-122"/>
                </a:rPr>
                <a:t>nhóm</a:t>
              </a:r>
              <a:r>
                <a:rPr lang="en-US" sz="2400" b="1" dirty="0">
                  <a:effectLst/>
                  <a:ea typeface="SimSun" panose="02010600030101010101" pitchFamily="2" charset="-122"/>
                </a:rPr>
                <a:t> </a:t>
              </a:r>
              <a:r>
                <a:rPr lang="en-US" sz="2400" b="1" dirty="0" err="1">
                  <a:effectLst/>
                  <a:ea typeface="SimSun" panose="02010600030101010101" pitchFamily="2" charset="-122"/>
                </a:rPr>
                <a:t>thám</a:t>
              </a:r>
              <a:r>
                <a:rPr lang="en-US" sz="2400" b="1" dirty="0">
                  <a:effectLst/>
                  <a:ea typeface="SimSun" panose="02010600030101010101" pitchFamily="2" charset="-122"/>
                </a:rPr>
                <a:t> </a:t>
              </a:r>
              <a:r>
                <a:rPr lang="en-US" sz="2400" b="1" dirty="0" err="1">
                  <a:effectLst/>
                  <a:ea typeface="SimSun" panose="02010600030101010101" pitchFamily="2" charset="-122"/>
                </a:rPr>
                <a:t>tử</a:t>
              </a:r>
              <a:r>
                <a:rPr lang="en-US" sz="2400" b="1" dirty="0">
                  <a:effectLst/>
                  <a:ea typeface="SimSun" panose="02010600030101010101" pitchFamily="2" charset="-122"/>
                </a:rPr>
                <a:t> </a:t>
              </a:r>
              <a:r>
                <a:rPr lang="en-US" sz="2400" b="1" dirty="0" err="1">
                  <a:effectLst/>
                  <a:ea typeface="SimSun" panose="02010600030101010101" pitchFamily="2" charset="-122"/>
                </a:rPr>
                <a:t>thảo</a:t>
              </a:r>
              <a:r>
                <a:rPr lang="en-US" sz="2400" b="1" dirty="0">
                  <a:effectLst/>
                  <a:ea typeface="SimSun" panose="02010600030101010101" pitchFamily="2" charset="-122"/>
                </a:rPr>
                <a:t> </a:t>
              </a:r>
              <a:r>
                <a:rPr lang="en-US" sz="2400" b="1" dirty="0" err="1">
                  <a:effectLst/>
                  <a:ea typeface="SimSun" panose="02010600030101010101" pitchFamily="2" charset="-122"/>
                </a:rPr>
                <a:t>luận</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việc</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làm</a:t>
              </a:r>
              <a:r>
                <a:rPr lang="en-US" sz="2400" b="1" dirty="0">
                  <a:effectLst/>
                  <a:ea typeface="SimSun" panose="02010600030101010101" pitchFamily="2" charset="-122"/>
                </a:rPr>
                <a:t>: </a:t>
              </a:r>
              <a:r>
                <a:rPr lang="en-US" sz="2400" b="1" dirty="0" err="1">
                  <a:effectLst/>
                  <a:ea typeface="SimSun" panose="02010600030101010101" pitchFamily="2" charset="-122"/>
                </a:rPr>
                <a:t>những</a:t>
              </a:r>
              <a:r>
                <a:rPr lang="en-US" sz="2400" b="1" dirty="0">
                  <a:effectLst/>
                  <a:ea typeface="SimSun" panose="02010600030101010101" pitchFamily="2" charset="-122"/>
                </a:rPr>
                <a:t> </a:t>
              </a:r>
              <a:r>
                <a:rPr lang="en-US" sz="2400" b="1" dirty="0" err="1">
                  <a:effectLst/>
                  <a:ea typeface="SimSun" panose="02010600030101010101" pitchFamily="2" charset="-122"/>
                </a:rPr>
                <a:t>sự</a:t>
              </a:r>
              <a:r>
                <a:rPr lang="en-US" sz="2400" b="1" dirty="0">
                  <a:effectLst/>
                  <a:ea typeface="SimSun" panose="02010600030101010101" pitchFamily="2" charset="-122"/>
                </a:rPr>
                <a:t> </a:t>
              </a:r>
              <a:r>
                <a:rPr lang="en-US" sz="2400" b="1" dirty="0" err="1">
                  <a:effectLst/>
                  <a:ea typeface="SimSun" panose="02010600030101010101" pitchFamily="2" charset="-122"/>
                </a:rPr>
                <a:t>vật</a:t>
              </a:r>
              <a:r>
                <a:rPr lang="en-US" sz="2400" b="1" dirty="0">
                  <a:effectLst/>
                  <a:ea typeface="SimSun" panose="02010600030101010101" pitchFamily="2" charset="-122"/>
                </a:rPr>
                <a:t> </a:t>
              </a:r>
              <a:r>
                <a:rPr lang="en-US" sz="2400" b="1" dirty="0" err="1">
                  <a:effectLst/>
                  <a:ea typeface="SimSun" panose="02010600030101010101" pitchFamily="2" charset="-122"/>
                </a:rPr>
                <a:t>cần</a:t>
              </a:r>
              <a:r>
                <a:rPr lang="en-US" sz="2400" b="1" dirty="0">
                  <a:effectLst/>
                  <a:ea typeface="SimSun" panose="02010600030101010101" pitchFamily="2" charset="-122"/>
                </a:rPr>
                <a:t> </a:t>
              </a:r>
              <a:r>
                <a:rPr lang="en-US" sz="2400" b="1" dirty="0" err="1">
                  <a:effectLst/>
                  <a:ea typeface="SimSun" panose="02010600030101010101" pitchFamily="2" charset="-122"/>
                </a:rPr>
                <a:t>kiểm</a:t>
              </a:r>
              <a:r>
                <a:rPr lang="en-US" sz="2400" b="1" dirty="0">
                  <a:effectLst/>
                  <a:ea typeface="SimSun" panose="02010600030101010101" pitchFamily="2" charset="-122"/>
                </a:rPr>
                <a:t> </a:t>
              </a:r>
              <a:r>
                <a:rPr lang="en-US" sz="2400" b="1" dirty="0" err="1">
                  <a:effectLst/>
                  <a:ea typeface="SimSun" panose="02010600030101010101" pitchFamily="2" charset="-122"/>
                </a:rPr>
                <a:t>tra</a:t>
              </a:r>
              <a:r>
                <a:rPr lang="en-US" sz="2400" b="1" dirty="0">
                  <a:ea typeface="SimSun" panose="02010600030101010101" pitchFamily="2" charset="-122"/>
                </a:rPr>
                <a:t>, </a:t>
              </a:r>
              <a:r>
                <a:rPr lang="en-US" sz="2400" b="1" dirty="0" err="1">
                  <a:ea typeface="SimSun" panose="02010600030101010101" pitchFamily="2" charset="-122"/>
                </a:rPr>
                <a:t>quan</a:t>
              </a:r>
              <a:r>
                <a:rPr lang="en-US" sz="2400" b="1" dirty="0">
                  <a:ea typeface="SimSun" panose="02010600030101010101" pitchFamily="2" charset="-122"/>
                </a:rPr>
                <a:t> </a:t>
              </a:r>
              <a:r>
                <a:rPr lang="en-US" sz="2400" b="1" dirty="0" err="1">
                  <a:ea typeface="SimSun" panose="02010600030101010101" pitchFamily="2" charset="-122"/>
                </a:rPr>
                <a:t>sát</a:t>
              </a:r>
              <a:r>
                <a:rPr lang="en-US" sz="2400" b="1" dirty="0">
                  <a:ea typeface="SimSun" panose="02010600030101010101" pitchFamily="2" charset="-122"/>
                </a:rPr>
                <a:t>, </a:t>
              </a:r>
              <a:r>
                <a:rPr lang="en-US" sz="2400" b="1" dirty="0" err="1">
                  <a:ea typeface="SimSun" panose="02010600030101010101" pitchFamily="2" charset="-122"/>
                </a:rPr>
                <a:t>ngửi</a:t>
              </a:r>
              <a:r>
                <a:rPr lang="en-US" sz="2400" b="1" dirty="0">
                  <a:ea typeface="SimSun" panose="02010600030101010101" pitchFamily="2" charset="-122"/>
                </a:rPr>
                <a:t>… </a:t>
              </a:r>
              <a:r>
                <a:rPr lang="en-US" sz="2400" b="1" dirty="0" err="1">
                  <a:ea typeface="SimSun" panose="02010600030101010101" pitchFamily="2" charset="-122"/>
                </a:rPr>
                <a:t>và</a:t>
              </a:r>
              <a:r>
                <a:rPr lang="en-US" sz="2400" b="1" dirty="0">
                  <a:ea typeface="SimSun" panose="02010600030101010101" pitchFamily="2" charset="-122"/>
                </a:rPr>
                <a:t> </a:t>
              </a:r>
              <a:r>
                <a:rPr lang="en-US" sz="2400" b="1" dirty="0" err="1">
                  <a:ea typeface="SimSun" panose="02010600030101010101" pitchFamily="2" charset="-122"/>
                </a:rPr>
                <a:t>ghi</a:t>
              </a:r>
              <a:r>
                <a:rPr lang="en-US" sz="2400" b="1" dirty="0">
                  <a:ea typeface="SimSun" panose="02010600030101010101" pitchFamily="2" charset="-122"/>
                </a:rPr>
                <a:t> </a:t>
              </a:r>
              <a:r>
                <a:rPr lang="en-US" sz="2400" b="1" dirty="0" err="1">
                  <a:ea typeface="SimSun" panose="02010600030101010101" pitchFamily="2" charset="-122"/>
                </a:rPr>
                <a:t>ra</a:t>
              </a:r>
              <a:r>
                <a:rPr lang="en-US" sz="2400" b="1" dirty="0">
                  <a:ea typeface="SimSun" panose="02010600030101010101" pitchFamily="2" charset="-122"/>
                </a:rPr>
                <a:t> </a:t>
              </a:r>
              <a:r>
                <a:rPr lang="en-US" sz="2400" b="1" dirty="0" err="1">
                  <a:ea typeface="SimSun" panose="02010600030101010101" pitchFamily="2" charset="-122"/>
                </a:rPr>
                <a:t>giấy</a:t>
              </a:r>
              <a:r>
                <a:rPr lang="en-US" sz="2400" b="1" dirty="0">
                  <a:ea typeface="SimSun" panose="02010600030101010101" pitchFamily="2" charset="-122"/>
                </a:rPr>
                <a:t>.</a:t>
              </a:r>
              <a:endParaRPr lang="en-US" sz="2400" b="1" dirty="0">
                <a:effectLst/>
                <a:ea typeface="SimSun" panose="02010600030101010101" pitchFamily="2" charset="-122"/>
              </a:endParaRPr>
            </a:p>
          </p:txBody>
        </p:sp>
        <p:pic>
          <p:nvPicPr>
            <p:cNvPr id="18" name="Picture 2">
              <a:extLst>
                <a:ext uri="{FF2B5EF4-FFF2-40B4-BE49-F238E27FC236}">
                  <a16:creationId xmlns:a16="http://schemas.microsoft.com/office/drawing/2014/main" id="{CEEF54E2-35D8-41BD-8E3D-960D21FA48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2250">
                          <a14:foregroundMark x1="48750" y1="54250" x2="52750" y2="89500"/>
                          <a14:foregroundMark x1="27000" y1="79750" x2="66750" y2="85250"/>
                          <a14:foregroundMark x1="70000" y1="20000" x2="70000" y2="20000"/>
                          <a14:foregroundMark x1="85750" y1="30500" x2="85750" y2="30500"/>
                          <a14:foregroundMark x1="76500" y1="28250" x2="76500" y2="28250"/>
                          <a14:foregroundMark x1="89250" y1="41750" x2="89250" y2="41750"/>
                          <a14:foregroundMark x1="12750" y1="45500" x2="12750" y2="45500"/>
                          <a14:foregroundMark x1="21250" y1="19250" x2="21250" y2="19250"/>
                          <a14:foregroundMark x1="21250" y1="23000" x2="21250" y2="23000"/>
                          <a14:foregroundMark x1="92250" y1="31750" x2="92250" y2="31750"/>
                        </a14:backgroundRemoval>
                      </a14:imgEffect>
                    </a14:imgLayer>
                  </a14:imgProps>
                </a:ext>
                <a:ext uri="{28A0092B-C50C-407E-A947-70E740481C1C}">
                  <a14:useLocalDpi xmlns:a14="http://schemas.microsoft.com/office/drawing/2010/main" val="0"/>
                </a:ext>
              </a:extLst>
            </a:blip>
            <a:srcRect/>
            <a:stretch>
              <a:fillRect/>
            </a:stretch>
          </p:blipFill>
          <p:spPr bwMode="auto">
            <a:xfrm>
              <a:off x="0" y="3110500"/>
              <a:ext cx="2333465" cy="2333465"/>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9">
            <a:extLst>
              <a:ext uri="{FF2B5EF4-FFF2-40B4-BE49-F238E27FC236}">
                <a16:creationId xmlns:a16="http://schemas.microsoft.com/office/drawing/2014/main" id="{E6BE73F3-DB16-4BBC-BE88-A3245AA4DB44}"/>
              </a:ext>
            </a:extLst>
          </p:cNvPr>
          <p:cNvPicPr>
            <a:picLocks noChangeAspect="1"/>
          </p:cNvPicPr>
          <p:nvPr/>
        </p:nvPicPr>
        <p:blipFill>
          <a:blip r:embed="rId6"/>
          <a:stretch>
            <a:fillRect/>
          </a:stretch>
        </p:blipFill>
        <p:spPr>
          <a:xfrm>
            <a:off x="3552824" y="3919537"/>
            <a:ext cx="5857875" cy="2796306"/>
          </a:xfrm>
          <a:prstGeom prst="rect">
            <a:avLst/>
          </a:prstGeom>
          <a:ln>
            <a:noFill/>
          </a:ln>
          <a:effectLst>
            <a:softEdge rad="112500"/>
          </a:effectLst>
        </p:spPr>
      </p:pic>
      <p:pic>
        <p:nvPicPr>
          <p:cNvPr id="22" name="Picture 21">
            <a:extLst>
              <a:ext uri="{FF2B5EF4-FFF2-40B4-BE49-F238E27FC236}">
                <a16:creationId xmlns:a16="http://schemas.microsoft.com/office/drawing/2014/main" id="{B30CA770-ED61-4127-9848-31D1A88A4696}"/>
              </a:ext>
            </a:extLst>
          </p:cNvPr>
          <p:cNvPicPr>
            <a:picLocks noChangeAspect="1"/>
          </p:cNvPicPr>
          <p:nvPr/>
        </p:nvPicPr>
        <p:blipFill>
          <a:blip r:embed="rId7"/>
          <a:stretch>
            <a:fillRect/>
          </a:stretch>
        </p:blipFill>
        <p:spPr>
          <a:xfrm>
            <a:off x="5049672" y="0"/>
            <a:ext cx="2359356" cy="749873"/>
          </a:xfrm>
          <a:prstGeom prst="rect">
            <a:avLst/>
          </a:prstGeom>
        </p:spPr>
      </p:pic>
    </p:spTree>
    <p:extLst>
      <p:ext uri="{BB962C8B-B14F-4D97-AF65-F5344CB8AC3E}">
        <p14:creationId xmlns:p14="http://schemas.microsoft.com/office/powerpoint/2010/main" val="154163656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3AA1C50-71A7-0B5F-028D-E53D1C00679D}"/>
              </a:ext>
            </a:extLst>
          </p:cNvPr>
          <p:cNvSpPr/>
          <p:nvPr/>
        </p:nvSpPr>
        <p:spPr>
          <a:xfrm>
            <a:off x="366048" y="266981"/>
            <a:ext cx="11459904" cy="6324037"/>
          </a:xfrm>
          <a:prstGeom prst="roundRect">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2" descr="Student back to school teacher and student in the classroom">
            <a:extLst>
              <a:ext uri="{FF2B5EF4-FFF2-40B4-BE49-F238E27FC236}">
                <a16:creationId xmlns:a16="http://schemas.microsoft.com/office/drawing/2014/main" id="{DC7A5FB8-A0D5-9D55-56EA-4A110CED03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466" r="92332">
                        <a14:foregroundMark x1="8626" y1="78936" x2="8626" y2="78936"/>
                        <a14:foregroundMark x1="92332" y1="77021" x2="92332" y2="77021"/>
                        <a14:backgroundMark x1="46166" y1="21277" x2="48243" y2="39362"/>
                        <a14:backgroundMark x1="47284" y1="39149" x2="43610" y2="44468"/>
                        <a14:backgroundMark x1="43930" y1="61702" x2="43930" y2="61702"/>
                        <a14:backgroundMark x1="44089" y1="61915" x2="42173" y2="63404"/>
                        <a14:backgroundMark x1="49681" y1="42128" x2="47764" y2="41915"/>
                        <a14:backgroundMark x1="48562" y1="43191" x2="48562" y2="43191"/>
                        <a14:backgroundMark x1="45208" y1="51915" x2="45208" y2="51915"/>
                      </a14:backgroundRemoval>
                    </a14:imgEffect>
                  </a14:imgLayer>
                </a14:imgProps>
              </a:ext>
              <a:ext uri="{28A0092B-C50C-407E-A947-70E740481C1C}">
                <a14:useLocalDpi xmlns:a14="http://schemas.microsoft.com/office/drawing/2010/main" val="0"/>
              </a:ext>
            </a:extLst>
          </a:blip>
          <a:srcRect/>
          <a:stretch>
            <a:fillRect/>
          </a:stretch>
        </p:blipFill>
        <p:spPr bwMode="auto">
          <a:xfrm>
            <a:off x="1837473" y="1048189"/>
            <a:ext cx="8517054" cy="639459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0E81EA2-0150-80CF-3AFF-3BFE31DCE393}"/>
              </a:ext>
            </a:extLst>
          </p:cNvPr>
          <p:cNvSpPr txBox="1"/>
          <p:nvPr/>
        </p:nvSpPr>
        <p:spPr>
          <a:xfrm>
            <a:off x="2655661" y="2290523"/>
            <a:ext cx="7173686" cy="102155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nhóm</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báo</a:t>
            </a:r>
            <a:r>
              <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srgbClr val="FF0000"/>
                </a:solidFill>
                <a:effectLst/>
                <a:uLnTx/>
                <a:uFillTx/>
                <a:latin typeface="Calibri" panose="020F0502020204030204"/>
                <a:ea typeface="+mn-ea"/>
                <a:cs typeface="+mn-cs"/>
              </a:rPr>
              <a:t>cáo</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43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图片 4" descr="6">
            <a:extLst>
              <a:ext uri="{FF2B5EF4-FFF2-40B4-BE49-F238E27FC236}">
                <a16:creationId xmlns:a16="http://schemas.microsoft.com/office/drawing/2014/main" id="{B9B10F9C-CBBA-4D12-8DFC-8A6B4B9DBFB9}"/>
              </a:ext>
            </a:extLst>
          </p:cNvPr>
          <p:cNvPicPr>
            <a:picLocks noChangeAspect="1"/>
          </p:cNvPicPr>
          <p:nvPr/>
        </p:nvPicPr>
        <p:blipFill>
          <a:blip r:embed="rId3"/>
          <a:srcRect r="74368"/>
          <a:stretch>
            <a:fillRect/>
          </a:stretch>
        </p:blipFill>
        <p:spPr>
          <a:xfrm>
            <a:off x="-3810" y="4604385"/>
            <a:ext cx="1602105" cy="2278380"/>
          </a:xfrm>
          <a:prstGeom prst="rect">
            <a:avLst/>
          </a:prstGeom>
        </p:spPr>
      </p:pic>
      <p:pic>
        <p:nvPicPr>
          <p:cNvPr id="9" name="图片 5" descr="6">
            <a:extLst>
              <a:ext uri="{FF2B5EF4-FFF2-40B4-BE49-F238E27FC236}">
                <a16:creationId xmlns:a16="http://schemas.microsoft.com/office/drawing/2014/main" id="{DFB9C052-D971-468B-ACDD-6F22361726A0}"/>
              </a:ext>
            </a:extLst>
          </p:cNvPr>
          <p:cNvPicPr>
            <a:picLocks noChangeAspect="1"/>
          </p:cNvPicPr>
          <p:nvPr/>
        </p:nvPicPr>
        <p:blipFill>
          <a:blip r:embed="rId3"/>
          <a:srcRect l="47449" t="21697"/>
          <a:stretch>
            <a:fillRect/>
          </a:stretch>
        </p:blipFill>
        <p:spPr>
          <a:xfrm>
            <a:off x="9053195" y="5132705"/>
            <a:ext cx="3137535" cy="1704340"/>
          </a:xfrm>
          <a:prstGeom prst="rect">
            <a:avLst/>
          </a:prstGeom>
        </p:spPr>
      </p:pic>
      <p:grpSp>
        <p:nvGrpSpPr>
          <p:cNvPr id="13" name="Group 12">
            <a:extLst>
              <a:ext uri="{FF2B5EF4-FFF2-40B4-BE49-F238E27FC236}">
                <a16:creationId xmlns:a16="http://schemas.microsoft.com/office/drawing/2014/main" id="{CEDFA0DF-7169-444A-ABBD-A64D1921F8AA}"/>
              </a:ext>
            </a:extLst>
          </p:cNvPr>
          <p:cNvGrpSpPr/>
          <p:nvPr/>
        </p:nvGrpSpPr>
        <p:grpSpPr>
          <a:xfrm>
            <a:off x="542925" y="1357314"/>
            <a:ext cx="11463366" cy="5523716"/>
            <a:chOff x="542925" y="1357314"/>
            <a:chExt cx="11463366" cy="5523716"/>
          </a:xfrm>
        </p:grpSpPr>
        <p:sp>
          <p:nvSpPr>
            <p:cNvPr id="14" name="圆角矩形 4">
              <a:extLst>
                <a:ext uri="{FF2B5EF4-FFF2-40B4-BE49-F238E27FC236}">
                  <a16:creationId xmlns:a16="http://schemas.microsoft.com/office/drawing/2014/main" id="{FAA0B7F7-05A1-4FB0-A91A-95BB92075A85}"/>
                </a:ext>
              </a:extLst>
            </p:cNvPr>
            <p:cNvSpPr/>
            <p:nvPr/>
          </p:nvSpPr>
          <p:spPr>
            <a:xfrm>
              <a:off x="542925" y="1357314"/>
              <a:ext cx="10225338" cy="3519486"/>
            </a:xfrm>
            <a:prstGeom prst="roundRect">
              <a:avLst/>
            </a:prstGeom>
            <a:solidFill>
              <a:schemeClr val="bg1"/>
            </a:solidFill>
            <a:ln w="28575">
              <a:solidFill>
                <a:srgbClr val="97F1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5" name="TextBox 14">
              <a:extLst>
                <a:ext uri="{FF2B5EF4-FFF2-40B4-BE49-F238E27FC236}">
                  <a16:creationId xmlns:a16="http://schemas.microsoft.com/office/drawing/2014/main" id="{E1C91CCC-0911-4B39-B3EC-5D0197B20D19}"/>
                </a:ext>
              </a:extLst>
            </p:cNvPr>
            <p:cNvSpPr txBox="1"/>
            <p:nvPr/>
          </p:nvSpPr>
          <p:spPr>
            <a:xfrm>
              <a:off x="638175" y="1725295"/>
              <a:ext cx="9904319"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“Thực phẩm bẩn" luôn rất tinh ranh và nguy hiểm. Chúng có thể ẩn nấp ở bất kì đâu, vì vậy, </a:t>
              </a:r>
              <a:r>
                <a:rPr lang="en-US" sz="4000" b="1" dirty="0" err="1">
                  <a:latin typeface="Calibri" panose="020F0502020204030204" pitchFamily="34" charset="0"/>
                  <a:cs typeface="Calibri" panose="020F0502020204030204" pitchFamily="34" charset="0"/>
                </a:rPr>
                <a:t>mỗi</a:t>
              </a:r>
              <a:r>
                <a:rPr lang="vi-VN" sz="4000" b="1" dirty="0">
                  <a:latin typeface="Calibri" panose="020F0502020204030204" pitchFamily="34" charset="0"/>
                  <a:cs typeface="Calibri" panose="020F0502020204030204" pitchFamily="34" charset="0"/>
                </a:rPr>
                <a:t> chúng ta đều là một </a:t>
              </a:r>
              <a:r>
                <a:rPr lang="en-US" sz="4000" b="1" dirty="0" err="1">
                  <a:latin typeface="Calibri" panose="020F0502020204030204" pitchFamily="34" charset="0"/>
                  <a:cs typeface="Calibri" panose="020F0502020204030204" pitchFamily="34" charset="0"/>
                </a:rPr>
                <a:t>Thám</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sạch</a:t>
              </a:r>
              <a:r>
                <a:rPr lang="en-US" sz="4000" b="1" dirty="0">
                  <a:latin typeface="Calibri" panose="020F0502020204030204" pitchFamily="34" charset="0"/>
                  <a:cs typeface="Calibri" panose="020F0502020204030204" pitchFamily="34" charset="0"/>
                </a:rPr>
                <a:t> </a:t>
              </a:r>
              <a:r>
                <a:rPr lang="vi-VN" sz="4000" b="1" dirty="0">
                  <a:latin typeface="Calibri" panose="020F0502020204030204" pitchFamily="34" charset="0"/>
                  <a:cs typeface="Calibri" panose="020F0502020204030204" pitchFamily="34" charset="0"/>
                </a:rPr>
                <a:t>để phát hiện và loại bỏ chúng ở mọi nơi.</a:t>
              </a:r>
              <a:endParaRPr lang="en-US" sz="4000" b="1" dirty="0">
                <a:latin typeface="Calibri" panose="020F0502020204030204" pitchFamily="34" charset="0"/>
                <a:cs typeface="Calibri" panose="020F0502020204030204" pitchFamily="34" charset="0"/>
              </a:endParaRPr>
            </a:p>
          </p:txBody>
        </p:sp>
        <p:pic>
          <p:nvPicPr>
            <p:cNvPr id="16" name="内容占位符 3">
              <a:extLst>
                <a:ext uri="{FF2B5EF4-FFF2-40B4-BE49-F238E27FC236}">
                  <a16:creationId xmlns:a16="http://schemas.microsoft.com/office/drawing/2014/main" id="{0CA6A3ED-1641-4233-8663-8C1F506CE3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5130" y="3604579"/>
              <a:ext cx="2621161" cy="3276451"/>
            </a:xfrm>
            <a:prstGeom prst="rect">
              <a:avLst/>
            </a:prstGeom>
          </p:spPr>
        </p:pic>
      </p:grpSp>
      <p:pic>
        <p:nvPicPr>
          <p:cNvPr id="2" name="Picture 1">
            <a:extLst>
              <a:ext uri="{FF2B5EF4-FFF2-40B4-BE49-F238E27FC236}">
                <a16:creationId xmlns:a16="http://schemas.microsoft.com/office/drawing/2014/main" id="{6926579A-EA0F-4D2F-91B8-C47B63A1B781}"/>
              </a:ext>
            </a:extLst>
          </p:cNvPr>
          <p:cNvPicPr>
            <a:picLocks noChangeAspect="1"/>
          </p:cNvPicPr>
          <p:nvPr/>
        </p:nvPicPr>
        <p:blipFill>
          <a:blip r:embed="rId5"/>
          <a:stretch>
            <a:fillRect/>
          </a:stretch>
        </p:blipFill>
        <p:spPr>
          <a:xfrm>
            <a:off x="3652826" y="238072"/>
            <a:ext cx="4657748" cy="1219306"/>
          </a:xfrm>
          <a:prstGeom prst="rect">
            <a:avLst/>
          </a:prstGeom>
        </p:spPr>
      </p:pic>
      <p:pic>
        <p:nvPicPr>
          <p:cNvPr id="21" name="Hình ảnh 98">
            <a:extLst>
              <a:ext uri="{FF2B5EF4-FFF2-40B4-BE49-F238E27FC236}">
                <a16:creationId xmlns:a16="http://schemas.microsoft.com/office/drawing/2014/main" id="{4ACF270D-26AB-4D9D-9C03-FE3BD02D07D5}"/>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flipH="1">
            <a:off x="183059" y="4630361"/>
            <a:ext cx="1798140" cy="1971436"/>
          </a:xfrm>
          <a:prstGeom prst="rect">
            <a:avLst/>
          </a:prstGeom>
        </p:spPr>
      </p:pic>
    </p:spTree>
    <p:extLst>
      <p:ext uri="{BB962C8B-B14F-4D97-AF65-F5344CB8AC3E}">
        <p14:creationId xmlns:p14="http://schemas.microsoft.com/office/powerpoint/2010/main" val="42109219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4" name="Picture 2" descr="Cute woman teacher in thailand uniform character education back to school logo cartoon art illustration Free Vector">
            <a:extLst>
              <a:ext uri="{FF2B5EF4-FFF2-40B4-BE49-F238E27FC236}">
                <a16:creationId xmlns:a16="http://schemas.microsoft.com/office/drawing/2014/main" id="{016DEC6A-DC90-6214-5A00-983D2009855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lip Art: Vận chuyển đồ họa Vector Minh họa Cây hoa chậu - hoa png tải về -  Miễn phí trong suốt Hoa png Tải về.">
            <a:extLst>
              <a:ext uri="{FF2B5EF4-FFF2-40B4-BE49-F238E27FC236}">
                <a16:creationId xmlns:a16="http://schemas.microsoft.com/office/drawing/2014/main" id="{FAD20A9C-E4BB-4C6D-BB16-73049BF4FDD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9192415" y="3570514"/>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C05353F-8AAD-4D90-BD26-4F5755C02427}"/>
              </a:ext>
            </a:extLst>
          </p:cNvPr>
          <p:cNvPicPr>
            <a:picLocks noChangeAspect="1"/>
          </p:cNvPicPr>
          <p:nvPr/>
        </p:nvPicPr>
        <p:blipFill>
          <a:blip r:embed="rId7"/>
          <a:stretch>
            <a:fillRect/>
          </a:stretch>
        </p:blipFill>
        <p:spPr>
          <a:xfrm>
            <a:off x="3660771" y="2456230"/>
            <a:ext cx="5956308" cy="1774090"/>
          </a:xfrm>
          <a:prstGeom prst="rect">
            <a:avLst/>
          </a:prstGeom>
        </p:spPr>
      </p:pic>
    </p:spTree>
    <p:extLst>
      <p:ext uri="{BB962C8B-B14F-4D97-AF65-F5344CB8AC3E}">
        <p14:creationId xmlns:p14="http://schemas.microsoft.com/office/powerpoint/2010/main" val="3339481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3569966-F57A-408D-A77A-9FD2B5BA3027}"/>
              </a:ext>
            </a:extLst>
          </p:cNvPr>
          <p:cNvSpPr txBox="1"/>
          <p:nvPr/>
        </p:nvSpPr>
        <p:spPr>
          <a:xfrm>
            <a:off x="961439" y="926186"/>
            <a:ext cx="10896732" cy="5005626"/>
          </a:xfrm>
          <a:prstGeom prst="roundRect">
            <a:avLst/>
          </a:prstGeom>
          <a:ln w="3810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300" normalizeH="0" baseline="0" noProof="0">
              <a:ln>
                <a:noFill/>
              </a:ln>
              <a:solidFill>
                <a:srgbClr val="7030A0"/>
              </a:solidFill>
              <a:effectLst/>
              <a:uLnTx/>
              <a:uFillTx/>
              <a:latin typeface="SVN-Poky's" panose="020B0606040200020203" pitchFamily="34" charset="0"/>
              <a:ea typeface="+mn-ea"/>
              <a:cs typeface="+mn-cs"/>
            </a:endParaRPr>
          </a:p>
        </p:txBody>
      </p:sp>
      <p:pic>
        <p:nvPicPr>
          <p:cNvPr id="4" name="Picture 2" descr="Cute woman teacher in thailand uniform character education back to school logo cartoon art illustration Free Vector">
            <a:extLst>
              <a:ext uri="{FF2B5EF4-FFF2-40B4-BE49-F238E27FC236}">
                <a16:creationId xmlns:a16="http://schemas.microsoft.com/office/drawing/2014/main" id="{36E631DD-4FD4-2EAB-5D10-D4CB35AC0C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86071" y="1417041"/>
            <a:ext cx="7066293" cy="5655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E6036B-E007-356F-8044-231C469D515F}"/>
              </a:ext>
            </a:extLst>
          </p:cNvPr>
          <p:cNvSpPr txBox="1"/>
          <p:nvPr/>
        </p:nvSpPr>
        <p:spPr>
          <a:xfrm>
            <a:off x="2990850" y="2071578"/>
            <a:ext cx="8220075" cy="2308324"/>
          </a:xfrm>
          <a:prstGeom prst="rect">
            <a:avLst/>
          </a:prstGeom>
          <a:noFill/>
        </p:spPr>
        <p:txBody>
          <a:bodyPr wrap="square" rtlCol="0">
            <a:spAutoFit/>
          </a:bodyPr>
          <a:lstStyle/>
          <a:p>
            <a:pPr lvl="0" algn="ctr">
              <a:defRPr/>
            </a:pPr>
            <a:r>
              <a:rPr lang="vi-VN" sz="3600" b="1" dirty="0">
                <a:solidFill>
                  <a:srgbClr val="002060"/>
                </a:solidFill>
                <a:latin typeface="Calibri" panose="020F0502020204030204" pitchFamily="34" charset="0"/>
                <a:cs typeface="Calibri" panose="020F0502020204030204" pitchFamily="34" charset="0"/>
              </a:rPr>
              <a:t>Cùng người thân thực hiện:</a:t>
            </a:r>
            <a:r>
              <a:rPr lang="en-US" sz="3600" b="1" dirty="0">
                <a:solidFill>
                  <a:srgbClr val="002060"/>
                </a:solidFill>
                <a:latin typeface="Calibri" panose="020F0502020204030204" pitchFamily="34" charset="0"/>
                <a:cs typeface="Calibri" panose="020F0502020204030204" pitchFamily="34" charset="0"/>
              </a:rPr>
              <a:t> K</a:t>
            </a:r>
            <a:r>
              <a:rPr lang="vi-VN" sz="3600" b="1" dirty="0">
                <a:solidFill>
                  <a:srgbClr val="002060"/>
                </a:solidFill>
                <a:latin typeface="Calibri" panose="020F0502020204030204" pitchFamily="34" charset="0"/>
                <a:cs typeface="Calibri" panose="020F0502020204030204" pitchFamily="34" charset="0"/>
              </a:rPr>
              <a:t>iểm tra thực phẩm tại gia đình để đảm bảo vệ sinh an toàn thực phẩm, loại bỏ những thức ăn hỏng, ôi thiu, quá hạn,...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descr="Clip Art: Vận chuyển đồ họa Vector Minh họa Cây hoa chậu - hoa png tải về -  Miễn phí trong suốt Hoa png Tải về.">
            <a:extLst>
              <a:ext uri="{FF2B5EF4-FFF2-40B4-BE49-F238E27FC236}">
                <a16:creationId xmlns:a16="http://schemas.microsoft.com/office/drawing/2014/main" id="{CD48BBAF-0BCE-823C-A271-C226D787628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4217" b="97470" l="6000" r="94556">
                        <a14:foregroundMark x1="45000" y1="8554" x2="51778" y2="17651"/>
                        <a14:foregroundMark x1="51778" y1="17651" x2="51778" y2="17771"/>
                        <a14:foregroundMark x1="64333" y1="33675" x2="64333" y2="33675"/>
                        <a14:foregroundMark x1="92778" y1="46807" x2="92778" y2="46807"/>
                        <a14:foregroundMark x1="78111" y1="39699" x2="78111" y2="39699"/>
                        <a14:foregroundMark x1="25111" y1="31446" x2="25111" y2="31446"/>
                        <a14:foregroundMark x1="6111" y1="45843" x2="6111" y2="45422"/>
                        <a14:foregroundMark x1="56444" y1="93795" x2="56444" y2="93795"/>
                        <a14:foregroundMark x1="50000" y1="97590" x2="50000" y2="97590"/>
                        <a14:foregroundMark x1="45889" y1="4578" x2="45889" y2="4578"/>
                        <a14:foregroundMark x1="61667" y1="4277" x2="61667" y2="4277"/>
                        <a14:foregroundMark x1="91333" y1="41928" x2="91333" y2="41928"/>
                        <a14:foregroundMark x1="94556" y1="65060" x2="94556" y2="65060"/>
                        <a14:backgroundMark x1="31000" y1="49036" x2="31000" y2="49036"/>
                        <a14:backgroundMark x1="53556" y1="42831" x2="53556" y2="42831"/>
                        <a14:backgroundMark x1="67222" y1="60181" x2="67222" y2="60181"/>
                        <a14:backgroundMark x1="69000" y1="50783" x2="69000" y2="50783"/>
                        <a14:backgroundMark x1="74000" y1="13012" x2="74000" y2="13012"/>
                      </a14:backgroundRemoval>
                    </a14:imgEffect>
                  </a14:imgLayer>
                </a14:imgProps>
              </a:ext>
              <a:ext uri="{28A0092B-C50C-407E-A947-70E740481C1C}">
                <a14:useLocalDpi xmlns:a14="http://schemas.microsoft.com/office/drawing/2010/main" val="0"/>
              </a:ext>
            </a:extLst>
          </a:blip>
          <a:srcRect/>
          <a:stretch>
            <a:fillRect/>
          </a:stretch>
        </p:blipFill>
        <p:spPr bwMode="auto">
          <a:xfrm>
            <a:off x="10409757" y="3313339"/>
            <a:ext cx="1782243" cy="32874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84C33B-2403-4AE2-8018-7C312924CA65}"/>
              </a:ext>
            </a:extLst>
          </p:cNvPr>
          <p:cNvPicPr>
            <a:picLocks noChangeAspect="1"/>
          </p:cNvPicPr>
          <p:nvPr/>
        </p:nvPicPr>
        <p:blipFill>
          <a:blip r:embed="rId7"/>
          <a:stretch>
            <a:fillRect/>
          </a:stretch>
        </p:blipFill>
        <p:spPr>
          <a:xfrm>
            <a:off x="4653371" y="804990"/>
            <a:ext cx="3761558" cy="1457070"/>
          </a:xfrm>
          <a:prstGeom prst="rect">
            <a:avLst/>
          </a:prstGeom>
        </p:spPr>
      </p:pic>
    </p:spTree>
    <p:extLst>
      <p:ext uri="{BB962C8B-B14F-4D97-AF65-F5344CB8AC3E}">
        <p14:creationId xmlns:p14="http://schemas.microsoft.com/office/powerpoint/2010/main" val="489636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122"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B922D47D-937F-AA97-9F61-19607991C3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a:off x="-590550" y="1621988"/>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Đỏ Trắng Pháo Hoa Pháo Hoa Nở PNG , Hoạt Hình, Phim Hoạt Hình Pháo  Hoa, Màu đỏ PNG và Vector với nền trong suốt để tải xuống miễn phí">
            <a:extLst>
              <a:ext uri="{FF2B5EF4-FFF2-40B4-BE49-F238E27FC236}">
                <a16:creationId xmlns:a16="http://schemas.microsoft.com/office/drawing/2014/main" id="{31D1F7FD-B133-6FBC-0707-B9B7A5DA77F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5156" y1="47969" x2="41406" y2="56875"/>
                        <a14:foregroundMark x1="34219" y1="47656" x2="34219" y2="47656"/>
                        <a14:foregroundMark x1="35313" y1="44531" x2="20938" y2="71406"/>
                        <a14:foregroundMark x1="32031" y1="56094" x2="37031" y2="62187"/>
                        <a14:foregroundMark x1="29219" y1="60156" x2="33594" y2="65938"/>
                        <a14:foregroundMark x1="69634" y1="39598" x2="70313" y2="39219"/>
                        <a14:foregroundMark x1="62171" y1="43761" x2="64152" y2="42656"/>
                        <a14:foregroundMark x1="55469" y1="47500" x2="56374" y2="46995"/>
                        <a14:foregroundMark x1="70313" y1="39219" x2="69688" y2="31094"/>
                        <a14:foregroundMark x1="69688" y1="31094" x2="69219" y2="30781"/>
                        <a14:foregroundMark x1="30897" y1="31176" x2="31400" y2="32560"/>
                        <a14:foregroundMark x1="27962" y1="23107" x2="29874" y2="28365"/>
                        <a14:foregroundMark x1="26094" y1="17969" x2="27286" y2="21247"/>
                        <a14:foregroundMark x1="21094" y1="25625" x2="21094" y2="25625"/>
                        <a14:foregroundMark x1="37656" y1="13906" x2="37656" y2="13906"/>
                        <a14:foregroundMark x1="38750" y1="15156" x2="38750" y2="15156"/>
                        <a14:foregroundMark x1="37188" y1="20938" x2="37188" y2="20938"/>
                        <a14:foregroundMark x1="37969" y1="22500" x2="37969" y2="22500"/>
                        <a14:foregroundMark x1="48750" y1="15000" x2="48750" y2="15000"/>
                        <a14:foregroundMark x1="55781" y1="25625" x2="55781" y2="25625"/>
                        <a14:foregroundMark x1="66563" y1="18438" x2="66563" y2="18438"/>
                        <a14:foregroundMark x1="58281" y1="31563" x2="58281" y2="31563"/>
                        <a14:foregroundMark x1="52812" y1="34219" x2="52812" y2="34219"/>
                        <a14:foregroundMark x1="70938" y1="49219" x2="70938" y2="49219"/>
                        <a14:foregroundMark x1="40625" y1="58594" x2="44219" y2="62344"/>
                        <a14:foregroundMark x1="27500" y1="64219" x2="30469" y2="67500"/>
                        <a14:foregroundMark x1="28281" y1="66094" x2="27500" y2="66250"/>
                        <a14:foregroundMark x1="62656" y1="61563" x2="62656" y2="61563"/>
                        <a14:foregroundMark x1="63125" y1="62969" x2="63125" y2="62969"/>
                        <a14:foregroundMark x1="78281" y1="54375" x2="78281" y2="54375"/>
                        <a14:foregroundMark x1="72188" y1="50938" x2="72188" y2="50938"/>
                        <a14:foregroundMark x1="80156" y1="29063" x2="80156" y2="29063"/>
                        <a14:foregroundMark x1="76875" y1="76250" x2="76875" y2="76250"/>
                        <a14:backgroundMark x1="28125" y1="28906" x2="28125" y2="28906"/>
                        <a14:backgroundMark x1="29844" y1="29375" x2="29844" y2="29375"/>
                        <a14:backgroundMark x1="29844" y1="29219" x2="32188" y2="29063"/>
                        <a14:backgroundMark x1="29531" y1="29063" x2="30469" y2="28594"/>
                        <a14:backgroundMark x1="29844" y1="30000" x2="30938" y2="30312"/>
                        <a14:backgroundMark x1="29375" y1="28281" x2="29375" y2="28281"/>
                        <a14:backgroundMark x1="30000" y1="28125" x2="30469" y2="28125"/>
                        <a14:backgroundMark x1="27031" y1="22500" x2="28594" y2="21875"/>
                        <a14:backgroundMark x1="26875" y1="22188" x2="28125" y2="21094"/>
                        <a14:backgroundMark x1="29219" y1="35469" x2="32031" y2="35156"/>
                        <a14:backgroundMark x1="58906" y1="45000" x2="59375" y2="46250"/>
                        <a14:backgroundMark x1="59062" y1="45000" x2="59844" y2="46406"/>
                        <a14:backgroundMark x1="66094" y1="41094" x2="67500" y2="42500"/>
                        <a14:backgroundMark x1="66094" y1="40938" x2="67813" y2="42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00975" y="1705562"/>
            <a:ext cx="46863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8DA34F-24F5-4D14-B5D1-6C6CF0C532F1}"/>
              </a:ext>
            </a:extLst>
          </p:cNvPr>
          <p:cNvPicPr>
            <a:picLocks noChangeAspect="1"/>
          </p:cNvPicPr>
          <p:nvPr/>
        </p:nvPicPr>
        <p:blipFill>
          <a:blip r:embed="rId5"/>
          <a:stretch>
            <a:fillRect/>
          </a:stretch>
        </p:blipFill>
        <p:spPr>
          <a:xfrm>
            <a:off x="2543838" y="0"/>
            <a:ext cx="6675699" cy="4834547"/>
          </a:xfrm>
          <a:prstGeom prst="rect">
            <a:avLst/>
          </a:prstGeom>
        </p:spPr>
      </p:pic>
    </p:spTree>
    <p:extLst>
      <p:ext uri="{BB962C8B-B14F-4D97-AF65-F5344CB8AC3E}">
        <p14:creationId xmlns:p14="http://schemas.microsoft.com/office/powerpoint/2010/main" val="2936959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269FB-63B6-480E-A6D1-9103EB7AC707}"/>
              </a:ext>
            </a:extLst>
          </p:cNvPr>
          <p:cNvPicPr>
            <a:picLocks noChangeAspect="1"/>
          </p:cNvPicPr>
          <p:nvPr/>
        </p:nvPicPr>
        <p:blipFill>
          <a:blip r:embed="rId3"/>
          <a:stretch>
            <a:fillRect/>
          </a:stretch>
        </p:blipFill>
        <p:spPr>
          <a:xfrm>
            <a:off x="3676177" y="2373680"/>
            <a:ext cx="5047926" cy="1774090"/>
          </a:xfrm>
          <a:prstGeom prst="rect">
            <a:avLst/>
          </a:prstGeom>
        </p:spPr>
      </p:pic>
    </p:spTree>
    <p:extLst>
      <p:ext uri="{BB962C8B-B14F-4D97-AF65-F5344CB8AC3E}">
        <p14:creationId xmlns:p14="http://schemas.microsoft.com/office/powerpoint/2010/main" val="18715478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A16E077-B764-6737-65FD-226D56E8C72C}"/>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2" descr="Kids discuss homework Premium Vector">
            <a:extLst>
              <a:ext uri="{FF2B5EF4-FFF2-40B4-BE49-F238E27FC236}">
                <a16:creationId xmlns:a16="http://schemas.microsoft.com/office/drawing/2014/main" id="{5812A57E-7F08-DCEE-68FA-505DFD204D6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71" b="99443" l="2716" r="93291">
                        <a14:foregroundMark x1="42492" y1="46797" x2="42492" y2="46797"/>
                        <a14:foregroundMark x1="41214" y1="32033" x2="41214" y2="32033"/>
                        <a14:foregroundMark x1="38179" y1="51532" x2="38179" y2="51532"/>
                        <a14:foregroundMark x1="61342" y1="76880" x2="61342" y2="76880"/>
                        <a14:foregroundMark x1="56230" y1="76323" x2="56230" y2="76323"/>
                        <a14:foregroundMark x1="15016" y1="63510" x2="15016" y2="63510"/>
                        <a14:foregroundMark x1="9265" y1="60446" x2="9265" y2="60446"/>
                        <a14:foregroundMark x1="6390" y1="77159" x2="6390" y2="77159"/>
                        <a14:foregroundMark x1="5911" y1="69081" x2="5911" y2="69081"/>
                        <a14:foregroundMark x1="14217" y1="85237" x2="14217" y2="85237"/>
                        <a14:foregroundMark x1="15655" y1="91643" x2="15655" y2="91643"/>
                        <a14:foregroundMark x1="9105" y1="90808" x2="9105" y2="90808"/>
                        <a14:foregroundMark x1="10863" y1="97493" x2="17412" y2="99721"/>
                        <a14:foregroundMark x1="86741" y1="64067" x2="86741" y2="64067"/>
                        <a14:foregroundMark x1="87061" y1="56546" x2="87061" y2="56546"/>
                        <a14:foregroundMark x1="86581" y1="92758" x2="86581" y2="92758"/>
                        <a14:foregroundMark x1="92812" y1="89694" x2="92812" y2="89694"/>
                        <a14:foregroundMark x1="93610" y1="64903" x2="93610" y2="64903"/>
                        <a14:foregroundMark x1="44089" y1="59889" x2="44089" y2="59889"/>
                        <a14:foregroundMark x1="45048" y1="59889" x2="45048" y2="59889"/>
                        <a14:foregroundMark x1="59105" y1="71031" x2="59105" y2="71031"/>
                        <a14:foregroundMark x1="59425" y1="71031" x2="59425" y2="71031"/>
                        <a14:foregroundMark x1="55460" y1="67502" x2="54952" y2="67131"/>
                        <a14:foregroundMark x1="59904" y1="70752" x2="58062" y2="69405"/>
                        <a14:foregroundMark x1="46166" y1="59889" x2="46166" y2="59889"/>
                        <a14:foregroundMark x1="46645" y1="59331" x2="46645" y2="59331"/>
                        <a14:foregroundMark x1="44409" y1="57660" x2="44409" y2="57660"/>
                        <a14:foregroundMark x1="45048" y1="56825" x2="45048" y2="56825"/>
                        <a14:foregroundMark x1="77636" y1="76880" x2="77636" y2="76880"/>
                        <a14:foregroundMark x1="77796" y1="77716" x2="77796" y2="77716"/>
                        <a14:foregroundMark x1="3514" y1="68802" x2="3514" y2="68802"/>
                        <a14:foregroundMark x1="2716" y1="75487" x2="2716" y2="75487"/>
                        <a14:foregroundMark x1="3035" y1="67967" x2="3035" y2="67967"/>
                        <a14:foregroundMark x1="54473" y1="57939" x2="54473" y2="57939"/>
                        <a14:foregroundMark x1="54313" y1="57103" x2="54313" y2="57103"/>
                        <a14:foregroundMark x1="54153" y1="56546" x2="54153" y2="56546"/>
                        <a14:foregroundMark x1="54153" y1="56267" x2="54153" y2="56267"/>
                        <a14:foregroundMark x1="54313" y1="56267" x2="54313" y2="56267"/>
                        <a14:backgroundMark x1="43930" y1="56267" x2="43930" y2="56267"/>
                        <a14:backgroundMark x1="41214" y1="57939" x2="41214" y2="57939"/>
                        <a14:backgroundMark x1="35304" y1="57660" x2="35304" y2="57660"/>
                        <a14:backgroundMark x1="61342" y1="69916" x2="61342" y2="69916"/>
                        <a14:backgroundMark x1="60543" y1="69916" x2="60543" y2="69916"/>
                        <a14:backgroundMark x1="60224" y1="69638" x2="60224" y2="69638"/>
                        <a14:backgroundMark x1="55272" y1="67967" x2="58307" y2="68802"/>
                        <a14:backgroundMark x1="79553" y1="81894" x2="79553" y2="81894"/>
                        <a14:backgroundMark x1="78594" y1="81337" x2="78594" y2="81337"/>
                        <a14:backgroundMark x1="7668" y1="77716" x2="7668" y2="77716"/>
                        <a14:backgroundMark x1="6709" y1="76323" x2="6709" y2="76323"/>
                        <a14:backgroundMark x1="2716" y1="67688" x2="2716" y2="67688"/>
                        <a14:backgroundMark x1="54952" y1="67967" x2="54952" y2="67967"/>
                        <a14:backgroundMark x1="54792" y1="67409" x2="54792" y2="67409"/>
                        <a14:backgroundMark x1="55112" y1="67688" x2="55112" y2="67688"/>
                        <a14:backgroundMark x1="53994" y1="55989" x2="53994" y2="55989"/>
                        <a14:backgroundMark x1="53834" y1="56546" x2="53834" y2="56546"/>
                        <a14:backgroundMark x1="53994" y1="57103" x2="53994" y2="57103"/>
                      </a14:backgroundRemoval>
                    </a14:imgEffect>
                  </a14:imgLayer>
                </a14:imgProps>
              </a:ext>
              <a:ext uri="{28A0092B-C50C-407E-A947-70E740481C1C}">
                <a14:useLocalDpi xmlns:a14="http://schemas.microsoft.com/office/drawing/2010/main" val="0"/>
              </a:ext>
            </a:extLst>
          </a:blip>
          <a:srcRect/>
          <a:stretch>
            <a:fillRect/>
          </a:stretch>
        </p:blipFill>
        <p:spPr bwMode="auto">
          <a:xfrm>
            <a:off x="2104996" y="2840321"/>
            <a:ext cx="6753908" cy="38732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8D761B6-502B-274E-3CE6-52D3229E3CE1}"/>
              </a:ext>
            </a:extLst>
          </p:cNvPr>
          <p:cNvSpPr txBox="1"/>
          <p:nvPr/>
        </p:nvSpPr>
        <p:spPr>
          <a:xfrm>
            <a:off x="202017" y="29666"/>
            <a:ext cx="11787964" cy="2085796"/>
          </a:xfrm>
          <a:prstGeom prst="doubleWave">
            <a:avLst>
              <a:gd name="adj1" fmla="val 6250"/>
              <a:gd name="adj2" fmla="val -493"/>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ctr"/>
            <a:r>
              <a:rPr lang="en-US" sz="4800" b="1" dirty="0">
                <a:solidFill>
                  <a:srgbClr val="5B9BD5">
                    <a:lumMod val="75000"/>
                  </a:srgbClr>
                </a:solidFill>
                <a:latin typeface="Calibri" panose="020F0502020204030204"/>
                <a:ea typeface="Calibri" panose="020F0502020204030204" pitchFamily="34" charset="0"/>
              </a:rPr>
              <a:t>1. </a:t>
            </a:r>
            <a:r>
              <a:rPr lang="vi-VN" sz="4800" b="1" dirty="0">
                <a:solidFill>
                  <a:srgbClr val="5B9BD5">
                    <a:lumMod val="75000"/>
                  </a:srgbClr>
                </a:solidFill>
                <a:latin typeface="Calibri" panose="020F0502020204030204"/>
                <a:ea typeface="Calibri" panose="020F0502020204030204" pitchFamily="34" charset="0"/>
              </a:rPr>
              <a:t>Kể chuyện tương tác về các bạn thích ăn đồ ăn nhanh</a:t>
            </a:r>
            <a:endParaRPr kumimoji="0" lang="en-US" sz="48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795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C95A9F12-D169-44D8-92F1-F921B7E0B7C6}"/>
              </a:ext>
            </a:extLst>
          </p:cNvPr>
          <p:cNvSpPr/>
          <p:nvPr/>
        </p:nvSpPr>
        <p:spPr>
          <a:xfrm>
            <a:off x="394520" y="484651"/>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a:extLst>
              <a:ext uri="{FF2B5EF4-FFF2-40B4-BE49-F238E27FC236}">
                <a16:creationId xmlns:a16="http://schemas.microsoft.com/office/drawing/2014/main" id="{39419BF5-73A6-447E-9086-7D33F1017E98}"/>
              </a:ext>
            </a:extLst>
          </p:cNvPr>
          <p:cNvSpPr txBox="1"/>
          <p:nvPr/>
        </p:nvSpPr>
        <p:spPr>
          <a:xfrm>
            <a:off x="855406" y="2435994"/>
            <a:ext cx="10481187" cy="2554545"/>
          </a:xfrm>
          <a:prstGeom prst="rect">
            <a:avLst/>
          </a:prstGeom>
          <a:noFill/>
        </p:spPr>
        <p:txBody>
          <a:bodyPr wrap="square" rtlCol="0">
            <a:spAutoFit/>
          </a:bodyPr>
          <a:lstStyle/>
          <a:p>
            <a:pPr algn="just"/>
            <a:r>
              <a:rPr lang="vi-VN" sz="4000"/>
              <a:t>Đồ ăn nhanh với hương vị hấp dẫn tới tương được nhiều người yêu thích. Tuy nhiên, nếu chúng ta ăn đồ ăn nhanh thi công xuyên sẽ ảnh hưởng xấu đến sức khoẻ.</a:t>
            </a:r>
            <a:endParaRPr lang="en-US" sz="4000" dirty="0"/>
          </a:p>
        </p:txBody>
      </p:sp>
      <p:pic>
        <p:nvPicPr>
          <p:cNvPr id="28" name="Picture 27">
            <a:extLst>
              <a:ext uri="{FF2B5EF4-FFF2-40B4-BE49-F238E27FC236}">
                <a16:creationId xmlns:a16="http://schemas.microsoft.com/office/drawing/2014/main" id="{D12807EC-003A-4400-911F-0CDEE4F4E177}"/>
              </a:ext>
            </a:extLst>
          </p:cNvPr>
          <p:cNvPicPr>
            <a:picLocks noChangeAspect="1"/>
          </p:cNvPicPr>
          <p:nvPr/>
        </p:nvPicPr>
        <p:blipFill>
          <a:blip r:embed="rId4"/>
          <a:stretch>
            <a:fillRect/>
          </a:stretch>
        </p:blipFill>
        <p:spPr>
          <a:xfrm flipH="1">
            <a:off x="855406" y="688946"/>
            <a:ext cx="2830462" cy="1493236"/>
          </a:xfrm>
          <a:prstGeom prst="rect">
            <a:avLst/>
          </a:prstGeom>
        </p:spPr>
      </p:pic>
      <p:pic>
        <p:nvPicPr>
          <p:cNvPr id="29" name="Picture 6" descr="CÔNG TY TNHH AN PHƯỚC BOOKS VIỆT NAM">
            <a:extLst>
              <a:ext uri="{FF2B5EF4-FFF2-40B4-BE49-F238E27FC236}">
                <a16:creationId xmlns:a16="http://schemas.microsoft.com/office/drawing/2014/main" id="{9871CDE2-8BCC-47AC-8E89-BB74CB700E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82719">
            <a:off x="9753202" y="4523260"/>
            <a:ext cx="1998963" cy="19989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23E6912C-440C-47FD-84AB-4F2A7CA8C436}"/>
              </a:ext>
            </a:extLst>
          </p:cNvPr>
          <p:cNvPicPr>
            <a:picLocks noChangeAspect="1"/>
          </p:cNvPicPr>
          <p:nvPr/>
        </p:nvPicPr>
        <p:blipFill>
          <a:blip r:embed="rId6"/>
          <a:stretch>
            <a:fillRect/>
          </a:stretch>
        </p:blipFill>
        <p:spPr>
          <a:xfrm>
            <a:off x="2651107" y="989006"/>
            <a:ext cx="6261135" cy="1603387"/>
          </a:xfrm>
          <a:prstGeom prst="rect">
            <a:avLst/>
          </a:prstGeom>
        </p:spPr>
      </p:pic>
    </p:spTree>
    <p:extLst>
      <p:ext uri="{BB962C8B-B14F-4D97-AF65-F5344CB8AC3E}">
        <p14:creationId xmlns:p14="http://schemas.microsoft.com/office/powerpoint/2010/main" val="1010257801"/>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76000">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14:bounceEnd="76000">
                                          <p:cBhvr additive="base">
                                            <p:cTn id="7" dur="1250" fill="hold"/>
                                            <p:tgtEl>
                                              <p:spTgt spid="28"/>
                                            </p:tgtEl>
                                            <p:attrNameLst>
                                              <p:attrName>ppt_x</p:attrName>
                                            </p:attrNameLst>
                                          </p:cBhvr>
                                          <p:tavLst>
                                            <p:tav tm="0">
                                              <p:val>
                                                <p:strVal val="1+#ppt_w/2"/>
                                              </p:val>
                                            </p:tav>
                                            <p:tav tm="100000">
                                              <p:val>
                                                <p:strVal val="#ppt_x"/>
                                              </p:val>
                                            </p:tav>
                                          </p:tavLst>
                                        </p:anim>
                                        <p:anim calcmode="lin" valueType="num" p14:bounceEnd="76000">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2"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subTnLst>
                                        <p:audio>
                                          <p:cMediaNode>
                                            <p:cTn display="0" masterRel="sameClick">
                                              <p:stCondLst>
                                                <p:cond evt="begin" delay="0">
                                                  <p:tn val="11"/>
                                                </p:cond>
                                              </p:stCondLst>
                                              <p:endCondLst>
                                                <p:cond evt="onStopAudio" delay="0">
                                                  <p:tgtEl>
                                                    <p:sldTgt/>
                                                  </p:tgtEl>
                                                </p:cond>
                                              </p:endCondLst>
                                            </p:cTn>
                                            <p:tgtEl>
                                              <p:sndTgt r:embed="rId7" name="camera.wav"/>
                                            </p:tgtEl>
                                          </p:cMediaNode>
                                        </p:audio>
                                      </p:sub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out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A09DF61-D725-A404-6171-71F2DB10C64C}"/>
              </a:ext>
            </a:extLst>
          </p:cNvPr>
          <p:cNvPicPr>
            <a:picLocks noChangeAspect="1"/>
          </p:cNvPicPr>
          <p:nvPr/>
        </p:nvPicPr>
        <p:blipFill>
          <a:blip r:embed="rId3"/>
          <a:srcRect/>
          <a:stretch>
            <a:fillRect/>
          </a:stretch>
        </p:blipFill>
        <p:spPr>
          <a:xfrm>
            <a:off x="-4057" y="4736035"/>
            <a:ext cx="12196057" cy="2317251"/>
          </a:xfrm>
          <a:prstGeom prst="rect">
            <a:avLst/>
          </a:prstGeom>
        </p:spPr>
      </p:pic>
      <p:grpSp>
        <p:nvGrpSpPr>
          <p:cNvPr id="5" name="Group 4">
            <a:extLst>
              <a:ext uri="{FF2B5EF4-FFF2-40B4-BE49-F238E27FC236}">
                <a16:creationId xmlns:a16="http://schemas.microsoft.com/office/drawing/2014/main" id="{59FA7049-6044-0C19-4850-BCD0241BF4FA}"/>
              </a:ext>
            </a:extLst>
          </p:cNvPr>
          <p:cNvGrpSpPr/>
          <p:nvPr/>
        </p:nvGrpSpPr>
        <p:grpSpPr>
          <a:xfrm>
            <a:off x="0" y="4392607"/>
            <a:ext cx="12192000" cy="365587"/>
            <a:chOff x="0" y="0"/>
            <a:chExt cx="6186311" cy="185501"/>
          </a:xfrm>
        </p:grpSpPr>
        <p:sp>
          <p:nvSpPr>
            <p:cNvPr id="6" name="Freeform 5">
              <a:extLst>
                <a:ext uri="{FF2B5EF4-FFF2-40B4-BE49-F238E27FC236}">
                  <a16:creationId xmlns:a16="http://schemas.microsoft.com/office/drawing/2014/main" id="{D31CC071-F873-ED06-F1DF-EEE338CEADA0}"/>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7" name="Picture 8">
            <a:extLst>
              <a:ext uri="{FF2B5EF4-FFF2-40B4-BE49-F238E27FC236}">
                <a16:creationId xmlns:a16="http://schemas.microsoft.com/office/drawing/2014/main" id="{E53BC6F0-2CBD-332C-FE05-E0315086C1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3570296" y="888292"/>
            <a:ext cx="5110222" cy="3214491"/>
          </a:xfrm>
          <a:prstGeom prst="rect">
            <a:avLst/>
          </a:prstGeom>
        </p:spPr>
      </p:pic>
      <p:pic>
        <p:nvPicPr>
          <p:cNvPr id="8" name="Picture 10">
            <a:extLst>
              <a:ext uri="{FF2B5EF4-FFF2-40B4-BE49-F238E27FC236}">
                <a16:creationId xmlns:a16="http://schemas.microsoft.com/office/drawing/2014/main" id="{3BBB08A6-5A80-EAFA-6AD2-C9CED1EA950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14617" y="392955"/>
            <a:ext cx="2677032" cy="4534847"/>
          </a:xfrm>
          <a:prstGeom prst="rect">
            <a:avLst/>
          </a:prstGeom>
        </p:spPr>
      </p:pic>
      <p:pic>
        <p:nvPicPr>
          <p:cNvPr id="9" name="Picture 11">
            <a:extLst>
              <a:ext uri="{FF2B5EF4-FFF2-40B4-BE49-F238E27FC236}">
                <a16:creationId xmlns:a16="http://schemas.microsoft.com/office/drawing/2014/main" id="{7A3E10B3-2109-CEA0-1BCB-8089CBF04C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98055" y="642243"/>
            <a:ext cx="2152772" cy="2152772"/>
          </a:xfrm>
          <a:prstGeom prst="rect">
            <a:avLst/>
          </a:prstGeom>
        </p:spPr>
      </p:pic>
      <p:pic>
        <p:nvPicPr>
          <p:cNvPr id="16" name="Picture 18">
            <a:extLst>
              <a:ext uri="{FF2B5EF4-FFF2-40B4-BE49-F238E27FC236}">
                <a16:creationId xmlns:a16="http://schemas.microsoft.com/office/drawing/2014/main" id="{CF5BCBC5-2EBA-5FB0-89B0-8F097B89685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91342" y="3883866"/>
            <a:ext cx="1608931" cy="3101554"/>
          </a:xfrm>
          <a:prstGeom prst="rect">
            <a:avLst/>
          </a:prstGeom>
        </p:spPr>
      </p:pic>
      <p:sp>
        <p:nvSpPr>
          <p:cNvPr id="18" name="Speech Bubble: Oval 17">
            <a:extLst>
              <a:ext uri="{FF2B5EF4-FFF2-40B4-BE49-F238E27FC236}">
                <a16:creationId xmlns:a16="http://schemas.microsoft.com/office/drawing/2014/main" id="{D5DBACB2-6AE3-FED3-C1A8-77C7839A7908}"/>
              </a:ext>
            </a:extLst>
          </p:cNvPr>
          <p:cNvSpPr/>
          <p:nvPr/>
        </p:nvSpPr>
        <p:spPr>
          <a:xfrm>
            <a:off x="85726" y="0"/>
            <a:ext cx="3974180" cy="2196059"/>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7E47CA3-78B4-EBC8-AB14-5E8B203D3D8B}"/>
              </a:ext>
            </a:extLst>
          </p:cNvPr>
          <p:cNvSpPr txBox="1"/>
          <p:nvPr/>
        </p:nvSpPr>
        <p:spPr>
          <a:xfrm>
            <a:off x="302420" y="364832"/>
            <a:ext cx="36431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cậu</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lại</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bảo</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không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đồ</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ăn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nhanh</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tớ</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thấy</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ngon</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mà</a:t>
            </a:r>
            <a:r>
              <a:rPr kumimoji="0" lang="en-US" sz="2800" b="1"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Speech Bubble: Oval 19">
            <a:extLst>
              <a:ext uri="{FF2B5EF4-FFF2-40B4-BE49-F238E27FC236}">
                <a16:creationId xmlns:a16="http://schemas.microsoft.com/office/drawing/2014/main" id="{D6A75112-AAC3-5BCB-EE29-8E727A3AA63D}"/>
              </a:ext>
            </a:extLst>
          </p:cNvPr>
          <p:cNvSpPr/>
          <p:nvPr/>
        </p:nvSpPr>
        <p:spPr>
          <a:xfrm>
            <a:off x="7124700" y="505032"/>
            <a:ext cx="5053463"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Chúng ta không nên ăn đồ ăn nhanh vì:</a:t>
            </a:r>
            <a:r>
              <a:rPr lang="en-US" sz="2800" b="1" dirty="0">
                <a:solidFill>
                  <a:prstClr val="black"/>
                </a:solidFill>
                <a:latin typeface="Calibri" panose="020F0502020204030204" pitchFamily="34" charset="0"/>
                <a:cs typeface="Calibri" panose="020F0502020204030204" pitchFamily="34" charset="0"/>
              </a:rPr>
              <a:t> </a:t>
            </a:r>
            <a:r>
              <a:rPr lang="vi-VN" sz="2800" b="1" dirty="0">
                <a:solidFill>
                  <a:prstClr val="black"/>
                </a:solidFill>
                <a:latin typeface="Calibri" panose="020F0502020204030204" pitchFamily="34" charset="0"/>
                <a:cs typeface="Calibri" panose="020F0502020204030204" pitchFamily="34" charset="0"/>
              </a:rPr>
              <a:t>Không đảm bảo vệ sinh an toàn thực phẩm</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20">
            <a:extLst>
              <a:ext uri="{FF2B5EF4-FFF2-40B4-BE49-F238E27FC236}">
                <a16:creationId xmlns:a16="http://schemas.microsoft.com/office/drawing/2014/main" id="{3A502B59-B729-2E35-DA56-1B31164F89F1}"/>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120022" y="1258298"/>
            <a:ext cx="3003871" cy="5346657"/>
          </a:xfrm>
          <a:prstGeom prst="rect">
            <a:avLst/>
          </a:prstGeom>
        </p:spPr>
      </p:pic>
      <p:pic>
        <p:nvPicPr>
          <p:cNvPr id="22" name="Picture 21">
            <a:extLst>
              <a:ext uri="{FF2B5EF4-FFF2-40B4-BE49-F238E27FC236}">
                <a16:creationId xmlns:a16="http://schemas.microsoft.com/office/drawing/2014/main" id="{6BFBCDCC-8B68-7989-06CE-53E3EB530E44}"/>
              </a:ext>
            </a:extLst>
          </p:cNvPr>
          <p:cNvPicPr>
            <a:picLocks noChangeAspect="1"/>
          </p:cNvPicPr>
          <p:nvPr/>
        </p:nvPicPr>
        <p:blipFill rotWithShape="1">
          <a:blip r:embed="rId14">
            <a:extLst>
              <a:ext uri="{BEBA8EAE-BF5A-486C-A8C5-ECC9F3942E4B}">
                <a14:imgProps xmlns:a14="http://schemas.microsoft.com/office/drawing/2010/main">
                  <a14:imgLayer r:embed="rId13">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807122" y="1479594"/>
            <a:ext cx="2794404" cy="5477251"/>
          </a:xfrm>
          <a:prstGeom prst="rect">
            <a:avLst/>
          </a:prstGeom>
        </p:spPr>
      </p:pic>
    </p:spTree>
    <p:extLst>
      <p:ext uri="{BB962C8B-B14F-4D97-AF65-F5344CB8AC3E}">
        <p14:creationId xmlns:p14="http://schemas.microsoft.com/office/powerpoint/2010/main" val="3910507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ppt_x"/>
                                          </p:val>
                                        </p:tav>
                                        <p:tav tm="100000">
                                          <p:val>
                                            <p:strVal val="#ppt_x"/>
                                          </p:val>
                                        </p:tav>
                                      </p:tavLst>
                                    </p:anim>
                                    <p:anim calcmode="lin" valueType="num">
                                      <p:cBhvr additive="base">
                                        <p:cTn id="11" dur="500" fill="hold"/>
                                        <p:tgtEl>
                                          <p:spTgt spid="19"/>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576956A-DF53-4EFF-BD7F-102D67306FB2}"/>
              </a:ext>
            </a:extLst>
          </p:cNvPr>
          <p:cNvSpPr/>
          <p:nvPr/>
        </p:nvSpPr>
        <p:spPr>
          <a:xfrm>
            <a:off x="202018" y="309715"/>
            <a:ext cx="11787963" cy="6420655"/>
          </a:xfrm>
          <a:prstGeom prst="roundRect">
            <a:avLst>
              <a:gd name="adj" fmla="val 12532"/>
            </a:avLst>
          </a:prstGeom>
          <a:solidFill>
            <a:schemeClr val="lt1">
              <a:alpha val="80000"/>
            </a:schemeClr>
          </a:solidFill>
          <a:ln w="5715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ouble Wave 4">
            <a:extLst>
              <a:ext uri="{FF2B5EF4-FFF2-40B4-BE49-F238E27FC236}">
                <a16:creationId xmlns:a16="http://schemas.microsoft.com/office/drawing/2014/main" id="{125DB4A1-7D2D-4A5A-8A69-BD25819F9532}"/>
              </a:ext>
            </a:extLst>
          </p:cNvPr>
          <p:cNvSpPr/>
          <p:nvPr/>
        </p:nvSpPr>
        <p:spPr>
          <a:xfrm>
            <a:off x="2512623" y="762860"/>
            <a:ext cx="772518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srgbClr val="00B050"/>
                </a:solidFill>
              </a:rPr>
              <a:t>Trong</a:t>
            </a:r>
            <a:r>
              <a:rPr lang="en-US" sz="4400" b="1" dirty="0">
                <a:solidFill>
                  <a:srgbClr val="00B050"/>
                </a:solidFill>
              </a:rPr>
              <a:t> 7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mình</a:t>
            </a:r>
            <a:r>
              <a:rPr lang="en-US" sz="4400" b="1" dirty="0">
                <a:solidFill>
                  <a:srgbClr val="00B050"/>
                </a:solidFill>
              </a:rPr>
              <a:t> </a:t>
            </a:r>
            <a:r>
              <a:rPr lang="en-US" sz="4400" b="1" dirty="0" err="1">
                <a:solidFill>
                  <a:srgbClr val="00B050"/>
                </a:solidFill>
              </a:rPr>
              <a:t>nên</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đồ</a:t>
            </a:r>
            <a:r>
              <a:rPr lang="en-US" sz="4400" b="1" dirty="0">
                <a:solidFill>
                  <a:srgbClr val="00B050"/>
                </a:solidFill>
              </a:rPr>
              <a:t> </a:t>
            </a:r>
            <a:r>
              <a:rPr lang="en-US" sz="4400" b="1" dirty="0" err="1">
                <a:solidFill>
                  <a:srgbClr val="00B050"/>
                </a:solidFill>
              </a:rPr>
              <a:t>ăn</a:t>
            </a:r>
            <a:r>
              <a:rPr lang="en-US" sz="4400" b="1" dirty="0">
                <a:solidFill>
                  <a:srgbClr val="00B050"/>
                </a:solidFill>
              </a:rPr>
              <a:t> </a:t>
            </a:r>
            <a:r>
              <a:rPr lang="en-US" sz="4400" b="1" dirty="0" err="1">
                <a:solidFill>
                  <a:srgbClr val="00B050"/>
                </a:solidFill>
              </a:rPr>
              <a:t>nhanh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gia</a:t>
            </a:r>
            <a:r>
              <a:rPr lang="en-US" sz="4400" b="1" dirty="0">
                <a:solidFill>
                  <a:srgbClr val="00B050"/>
                </a:solidFill>
              </a:rPr>
              <a:t> </a:t>
            </a:r>
            <a:r>
              <a:rPr lang="en-US" sz="4400" b="1" dirty="0" err="1">
                <a:solidFill>
                  <a:srgbClr val="00B050"/>
                </a:solidFill>
              </a:rPr>
              <a:t>đình</a:t>
            </a:r>
            <a:r>
              <a:rPr lang="en-US" sz="4400" b="1" dirty="0">
                <a:solidFill>
                  <a:srgbClr val="00B050"/>
                </a:solidFill>
              </a:rPr>
              <a:t>, </a:t>
            </a:r>
            <a:r>
              <a:rPr lang="en-US" sz="4400" b="1" dirty="0" err="1">
                <a:solidFill>
                  <a:srgbClr val="00B050"/>
                </a:solidFill>
              </a:rPr>
              <a:t>ăn</a:t>
            </a:r>
            <a:r>
              <a:rPr lang="en-US" sz="4400" b="1" dirty="0">
                <a:solidFill>
                  <a:srgbClr val="00B050"/>
                </a:solidFill>
              </a:rPr>
              <a:t> ở </a:t>
            </a:r>
            <a:r>
              <a:rPr lang="en-US" sz="4400" b="1" dirty="0" err="1">
                <a:solidFill>
                  <a:srgbClr val="00B050"/>
                </a:solidFill>
              </a:rPr>
              <a:t>nhà</a:t>
            </a:r>
            <a:r>
              <a:rPr lang="en-US" sz="4400" b="1" dirty="0">
                <a:solidFill>
                  <a:srgbClr val="00B050"/>
                </a:solidFill>
              </a:rPr>
              <a:t> </a:t>
            </a:r>
            <a:r>
              <a:rPr lang="en-US" sz="4400" b="1" dirty="0" err="1">
                <a:solidFill>
                  <a:srgbClr val="00B050"/>
                </a:solidFill>
              </a:rPr>
              <a:t>hàng</a:t>
            </a:r>
            <a:r>
              <a:rPr lang="en-US" sz="4400" b="1" dirty="0">
                <a:solidFill>
                  <a:srgbClr val="00B050"/>
                </a:solidFill>
              </a:rPr>
              <a:t> bao </a:t>
            </a:r>
            <a:r>
              <a:rPr lang="en-US" sz="4400" b="1" dirty="0" err="1">
                <a:solidFill>
                  <a:srgbClr val="00B050"/>
                </a:solidFill>
              </a:rPr>
              <a:t>nhiêu</a:t>
            </a:r>
            <a:r>
              <a:rPr lang="en-US" sz="4400" b="1" dirty="0">
                <a:solidFill>
                  <a:srgbClr val="00B050"/>
                </a:solidFill>
              </a:rPr>
              <a:t> </a:t>
            </a:r>
            <a:r>
              <a:rPr lang="en-US" sz="4400" b="1" dirty="0" err="1">
                <a:solidFill>
                  <a:srgbClr val="00B050"/>
                </a:solidFill>
              </a:rPr>
              <a:t>ngày</a:t>
            </a:r>
            <a:r>
              <a:rPr lang="en-US" sz="4400" b="1" dirty="0">
                <a:solidFill>
                  <a:srgbClr val="00B050"/>
                </a:solidFill>
              </a:rPr>
              <a:t> </a:t>
            </a:r>
            <a:r>
              <a:rPr lang="en-US" sz="4400" b="1" dirty="0" err="1">
                <a:solidFill>
                  <a:srgbClr val="00B050"/>
                </a:solidFill>
              </a:rPr>
              <a:t>và</a:t>
            </a:r>
            <a:r>
              <a:rPr lang="en-US" sz="4400" b="1" dirty="0">
                <a:solidFill>
                  <a:srgbClr val="00B050"/>
                </a:solidFill>
              </a:rPr>
              <a:t> </a:t>
            </a:r>
            <a:r>
              <a:rPr lang="en-US" sz="4400" b="1" dirty="0" err="1">
                <a:solidFill>
                  <a:srgbClr val="00B050"/>
                </a:solidFill>
              </a:rPr>
              <a:t>vì</a:t>
            </a:r>
            <a:r>
              <a:rPr lang="en-US" sz="4400" b="1" dirty="0">
                <a:solidFill>
                  <a:srgbClr val="00B050"/>
                </a:solidFill>
              </a:rPr>
              <a:t> </a:t>
            </a:r>
            <a:r>
              <a:rPr lang="en-US" sz="4400" b="1" dirty="0" err="1">
                <a:solidFill>
                  <a:srgbClr val="00B050"/>
                </a:solidFill>
              </a:rPr>
              <a:t>sao</a:t>
            </a:r>
            <a:r>
              <a:rPr lang="en-US" sz="4400" b="1" dirty="0">
                <a:solidFill>
                  <a:srgbClr val="00B050"/>
                </a:solidFill>
              </a:rPr>
              <a:t>?</a:t>
            </a:r>
            <a:endParaRPr kumimoji="0" lang="en-US" sz="4400" b="1" i="0" u="none" strike="noStrike" kern="1200" cap="none" spc="0" normalizeH="0" baseline="0" noProof="0" dirty="0">
              <a:ln>
                <a:noFill/>
              </a:ln>
              <a:solidFill>
                <a:srgbClr val="00B050"/>
              </a:solidFill>
              <a:effectLst/>
              <a:uLnTx/>
              <a:uFillTx/>
            </a:endParaRPr>
          </a:p>
        </p:txBody>
      </p:sp>
      <p:pic>
        <p:nvPicPr>
          <p:cNvPr id="6" name="Picture 2" descr="Cute cartoon thai student namaste greeting in the school uniform. Free Vector">
            <a:extLst>
              <a:ext uri="{FF2B5EF4-FFF2-40B4-BE49-F238E27FC236}">
                <a16:creationId xmlns:a16="http://schemas.microsoft.com/office/drawing/2014/main" id="{13FEAF83-BF88-4877-A21A-5B34185C54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60328"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a16="http://schemas.microsoft.com/office/drawing/2014/main" id="{55BCA1C5-D0B6-4900-B4B3-66597025CB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422593" y="1617783"/>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5987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18988" y="-941883"/>
            <a:ext cx="11044297" cy="6209812"/>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5"/>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F4C5000-E9F2-9CA6-C544-20D091F2ECD1}"/>
              </a:ext>
            </a:extLst>
          </p:cNvPr>
          <p:cNvSpPr txBox="1"/>
          <p:nvPr/>
        </p:nvSpPr>
        <p:spPr>
          <a:xfrm>
            <a:off x="3702240" y="359297"/>
            <a:ext cx="6013260" cy="3539430"/>
          </a:xfrm>
          <a:prstGeom prst="rect">
            <a:avLst/>
          </a:prstGeom>
          <a:noFill/>
        </p:spPr>
        <p:txBody>
          <a:bodyPr wrap="square" rtlCol="0">
            <a:spAutoFit/>
          </a:bodyPr>
          <a:lstStyle/>
          <a:p>
            <a:pPr marL="457200" lvl="0" indent="-457200" defTabSz="457200">
              <a:buFont typeface="Arial" panose="020B0604020202020204" pitchFamily="34" charset="0"/>
              <a:buChar char="•"/>
            </a:pPr>
            <a:r>
              <a:rPr lang="vi-VN" sz="3200" b="1" dirty="0">
                <a:solidFill>
                  <a:srgbClr val="FF0000"/>
                </a:solidFill>
                <a:latin typeface="Calibri"/>
              </a:rPr>
              <a:t>Trong 7 ngày mình nên ăn đồ ăn nhanh 1- 2 lần trong tuần.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nhà hàng 1 - 2 lần.</a:t>
            </a:r>
            <a:endParaRPr lang="en-US" sz="3200" b="1" dirty="0">
              <a:solidFill>
                <a:srgbClr val="FF0000"/>
              </a:solidFill>
              <a:latin typeface="Calibri"/>
            </a:endParaRPr>
          </a:p>
          <a:p>
            <a:pPr marL="457200" lvl="0" indent="-457200" defTabSz="457200">
              <a:buFont typeface="Arial" panose="020B0604020202020204" pitchFamily="34" charset="0"/>
              <a:buChar char="•"/>
            </a:pPr>
            <a:r>
              <a:rPr lang="vi-VN" sz="3200" b="1" dirty="0">
                <a:solidFill>
                  <a:srgbClr val="FF0000"/>
                </a:solidFill>
                <a:latin typeface="Calibri"/>
              </a:rPr>
              <a:t>Ăn bữa c</a:t>
            </a:r>
            <a:r>
              <a:rPr lang="en-US" sz="3200" b="1" dirty="0">
                <a:solidFill>
                  <a:srgbClr val="FF0000"/>
                </a:solidFill>
                <a:latin typeface="Calibri"/>
              </a:rPr>
              <a:t>ơ</a:t>
            </a:r>
            <a:r>
              <a:rPr lang="vi-VN" sz="3200" b="1" dirty="0">
                <a:solidFill>
                  <a:srgbClr val="FF0000"/>
                </a:solidFill>
                <a:latin typeface="Calibri"/>
              </a:rPr>
              <a:t>m gia đình hầu hết các ngày trong tuần.</a:t>
            </a:r>
            <a:endParaRPr lang="en-US" sz="3200" b="1" dirty="0">
              <a:solidFill>
                <a:srgbClr val="FF0000"/>
              </a:solidFill>
              <a:latin typeface="Calibri"/>
            </a:endParaRPr>
          </a:p>
          <a:p>
            <a:pPr lvl="0" defTabSz="457200"/>
            <a:r>
              <a:rPr lang="vi-VN" sz="3200" b="1" dirty="0">
                <a:solidFill>
                  <a:srgbClr val="FF0000"/>
                </a:solidFill>
                <a:latin typeface="Calibri"/>
              </a:rPr>
              <a:t>Vì ăn đồ ăn nhanh ảnh hưởng xấu đến sức khỏe.</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7716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E2F101-89EF-4FE2-80DE-D25D9FF7C75A}"/>
              </a:ext>
            </a:extLst>
          </p:cNvPr>
          <p:cNvPicPr>
            <a:picLocks noChangeAspect="1"/>
          </p:cNvPicPr>
          <p:nvPr/>
        </p:nvPicPr>
        <p:blipFill>
          <a:blip r:embed="rId3"/>
          <a:stretch>
            <a:fillRect/>
          </a:stretch>
        </p:blipFill>
        <p:spPr>
          <a:xfrm>
            <a:off x="3674124" y="2713811"/>
            <a:ext cx="5529551" cy="1182727"/>
          </a:xfrm>
          <a:prstGeom prst="rect">
            <a:avLst/>
          </a:prstGeom>
        </p:spPr>
      </p:pic>
    </p:spTree>
    <p:extLst>
      <p:ext uri="{BB962C8B-B14F-4D97-AF65-F5344CB8AC3E}">
        <p14:creationId xmlns:p14="http://schemas.microsoft.com/office/powerpoint/2010/main" val="21161480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828744"/>
            <a:ext cx="7673007" cy="4954059"/>
            <a:chOff x="1124976" y="2119934"/>
            <a:chExt cx="6487886" cy="3903494"/>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a:extLst>
                <a:ext uri="{FF2B5EF4-FFF2-40B4-BE49-F238E27FC236}">
                  <a16:creationId xmlns:a16="http://schemas.microsoft.com/office/drawing/2014/main" id="{57AC0C9E-8B41-86BA-9355-328FB61DD59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2192497" y="2119934"/>
              <a:ext cx="3256335" cy="3557762"/>
            </a:xfrm>
            <a:prstGeom prst="rect">
              <a:avLst/>
            </a:prstGeom>
          </p:spPr>
        </p:pic>
      </p:grpSp>
      <p:pic>
        <p:nvPicPr>
          <p:cNvPr id="2" name="Picture 1">
            <a:extLst>
              <a:ext uri="{FF2B5EF4-FFF2-40B4-BE49-F238E27FC236}">
                <a16:creationId xmlns:a16="http://schemas.microsoft.com/office/drawing/2014/main" id="{F7649027-39EE-43DD-88E9-A4C6603B5F83}"/>
              </a:ext>
            </a:extLst>
          </p:cNvPr>
          <p:cNvPicPr>
            <a:picLocks noChangeAspect="1"/>
          </p:cNvPicPr>
          <p:nvPr/>
        </p:nvPicPr>
        <p:blipFill>
          <a:blip r:embed="rId5"/>
          <a:stretch>
            <a:fillRect/>
          </a:stretch>
        </p:blipFill>
        <p:spPr>
          <a:xfrm>
            <a:off x="6058892" y="0"/>
            <a:ext cx="6133108" cy="5017443"/>
          </a:xfrm>
          <a:prstGeom prst="rect">
            <a:avLst/>
          </a:prstGeom>
        </p:spPr>
      </p:pic>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337</Words>
  <Application>Microsoft Office PowerPoint</Application>
  <PresentationFormat>Widescreen</PresentationFormat>
  <Paragraphs>24</Paragraphs>
  <Slides>15</Slides>
  <Notes>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微软雅黑</vt:lpstr>
      <vt:lpstr>SimSun</vt:lpstr>
      <vt:lpstr>Arial</vt:lpstr>
      <vt:lpstr>Calibri</vt:lpstr>
      <vt:lpstr>Calibri Light</vt:lpstr>
      <vt:lpstr>等线</vt:lpstr>
      <vt:lpstr>等线 Light</vt:lpstr>
      <vt:lpstr>iCiel Crocante</vt:lpstr>
      <vt:lpstr>SVN-Poky's</vt:lpstr>
      <vt:lpstr>小考拉体</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24</cp:revision>
  <dcterms:created xsi:type="dcterms:W3CDTF">2022-11-15T08:22:43Z</dcterms:created>
  <dcterms:modified xsi:type="dcterms:W3CDTF">2023-02-10T09:26:41Z</dcterms:modified>
</cp:coreProperties>
</file>