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2"/>
  </p:notesMasterIdLst>
  <p:sldIdLst>
    <p:sldId id="363" r:id="rId2"/>
    <p:sldId id="317" r:id="rId3"/>
    <p:sldId id="362" r:id="rId4"/>
    <p:sldId id="258" r:id="rId5"/>
    <p:sldId id="350" r:id="rId6"/>
    <p:sldId id="318" r:id="rId7"/>
    <p:sldId id="321" r:id="rId8"/>
    <p:sldId id="322" r:id="rId9"/>
    <p:sldId id="353" r:id="rId10"/>
    <p:sldId id="261" r:id="rId11"/>
    <p:sldId id="352" r:id="rId12"/>
    <p:sldId id="327" r:id="rId13"/>
    <p:sldId id="325" r:id="rId14"/>
    <p:sldId id="326" r:id="rId15"/>
    <p:sldId id="354" r:id="rId16"/>
    <p:sldId id="355" r:id="rId17"/>
    <p:sldId id="356" r:id="rId18"/>
    <p:sldId id="357" r:id="rId19"/>
    <p:sldId id="358" r:id="rId20"/>
    <p:sldId id="329" r:id="rId21"/>
    <p:sldId id="330" r:id="rId22"/>
    <p:sldId id="331" r:id="rId23"/>
    <p:sldId id="332" r:id="rId24"/>
    <p:sldId id="333" r:id="rId25"/>
    <p:sldId id="360" r:id="rId26"/>
    <p:sldId id="361" r:id="rId27"/>
    <p:sldId id="359" r:id="rId28"/>
    <p:sldId id="334" r:id="rId29"/>
    <p:sldId id="335" r:id="rId30"/>
    <p:sldId id="290" r:id="rId31"/>
  </p:sldIdLst>
  <p:sldSz cx="9144000" cy="5143500" type="screen16x9"/>
  <p:notesSz cx="6858000" cy="9144000"/>
  <p:embeddedFontLst>
    <p:embeddedFont>
      <p:font typeface="Andalus" panose="020B0604020202020204" charset="-7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Microsoft YaHei" panose="020B0503020204020204" pitchFamily="34" charset="-122"/>
      <p:regular r:id="rId42"/>
      <p:bold r:id="rId43"/>
    </p:embeddedFont>
    <p:embeddedFont>
      <p:font typeface="Patrick Hand" panose="020B0604020202020204" charset="0"/>
      <p:regular r:id="rId44"/>
    </p:embeddedFont>
    <p:embeddedFont>
      <p:font typeface="Patrick Hand SC" panose="020B0604020202020204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108" d="100"/>
          <a:sy n="108" d="100"/>
        </p:scale>
        <p:origin x="88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1720025"/>
            <a:ext cx="4871700" cy="19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7289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0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952773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76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10" Type="http://schemas.microsoft.com/office/2007/relationships/hdphoto" Target="../media/hdphoto15.wdp"/><Relationship Id="rId4" Type="http://schemas.microsoft.com/office/2007/relationships/hdphoto" Target="../media/hdphoto7.wdp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E1F6-AC99-4F0D-B329-790F0532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7FC85-65CF-4840-A6B8-5EC8D4BB1A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4CCFC1-EEAB-4543-A58C-88008E6E4BC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68BB-4A07-418C-B6CA-D0127D4C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0"/>
            <a:ext cx="9144000" cy="51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0363F07-F9ED-46B6-9EB3-ACCBA19882EC}"/>
              </a:ext>
            </a:extLst>
          </p:cNvPr>
          <p:cNvGrpSpPr/>
          <p:nvPr/>
        </p:nvGrpSpPr>
        <p:grpSpPr>
          <a:xfrm>
            <a:off x="8339191" y="1997632"/>
            <a:ext cx="177543" cy="395551"/>
            <a:chOff x="3257448" y="2328160"/>
            <a:chExt cx="177543" cy="39555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3E33FF8-926F-47DE-A34C-CCFF2DDDC612}"/>
                </a:ext>
              </a:extLst>
            </p:cNvPr>
            <p:cNvCxnSpPr/>
            <p:nvPr/>
          </p:nvCxnSpPr>
          <p:spPr>
            <a:xfrm flipH="1">
              <a:off x="3334783" y="2328160"/>
              <a:ext cx="100208" cy="3855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58CBF4-D277-4960-BEA2-8EE5CC3956D2}"/>
                </a:ext>
              </a:extLst>
            </p:cNvPr>
            <p:cNvCxnSpPr/>
            <p:nvPr/>
          </p:nvCxnSpPr>
          <p:spPr>
            <a:xfrm flipH="1">
              <a:off x="3257448" y="2338112"/>
              <a:ext cx="100208" cy="3855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B9E817-BB7A-43D4-B4B3-E32FA891F4CB}"/>
              </a:ext>
            </a:extLst>
          </p:cNvPr>
          <p:cNvGrpSpPr/>
          <p:nvPr/>
        </p:nvGrpSpPr>
        <p:grpSpPr>
          <a:xfrm>
            <a:off x="2587748" y="3788248"/>
            <a:ext cx="177543" cy="395551"/>
            <a:chOff x="3257448" y="2328160"/>
            <a:chExt cx="177543" cy="39555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BE468EA-650F-4943-9A82-B5C8B071D861}"/>
                </a:ext>
              </a:extLst>
            </p:cNvPr>
            <p:cNvCxnSpPr/>
            <p:nvPr/>
          </p:nvCxnSpPr>
          <p:spPr>
            <a:xfrm flipH="1">
              <a:off x="3334783" y="2328160"/>
              <a:ext cx="100208" cy="3855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D2DA4E-C86B-4C45-847D-F7D7CE98E8C7}"/>
                </a:ext>
              </a:extLst>
            </p:cNvPr>
            <p:cNvCxnSpPr/>
            <p:nvPr/>
          </p:nvCxnSpPr>
          <p:spPr>
            <a:xfrm flipH="1">
              <a:off x="3257448" y="2338112"/>
              <a:ext cx="100208" cy="3855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4635" y="104508"/>
            <a:ext cx="247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Luyện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đoạn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lần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89085" y="104508"/>
            <a:ext cx="206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toàn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bài</a:t>
            </a:r>
            <a:endParaRPr lang="en-US" sz="2000" b="1" dirty="0">
              <a:solidFill>
                <a:srgbClr val="00B050"/>
              </a:solidFill>
              <a:latin typeface="Amazon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7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9" y="1709531"/>
            <a:ext cx="4125201" cy="163001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2" y="-3540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9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4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spc="0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Quynh miss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937550"/>
            <a:ext cx="3225150" cy="392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59" y="436818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TC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động</a:t>
            </a:r>
            <a:endParaRPr lang="en-US" sz="3200" b="1" dirty="0">
              <a:solidFill>
                <a:srgbClr val="E80888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7" y="1659392"/>
            <a:ext cx="56864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072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140655"/>
            <a:ext cx="110727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5411"/>
            <a:ext cx="9144000" cy="4998007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7" y="1595349"/>
            <a:ext cx="4326579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712876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6" y="1781989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8" y="3005849"/>
            <a:ext cx="1583773" cy="21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2844988"/>
            <a:ext cx="2456612" cy="22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822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90" y="2238914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18972"/>
            <a:ext cx="6506253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 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8" y="2216391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80736" y="3104563"/>
            <a:ext cx="6860717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i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vi-VN" sz="2800" b="1" i="1" dirty="0">
                <a:solidFill>
                  <a:schemeClr val="tx1"/>
                </a:solidFill>
                <a:latin typeface="+mj-lt"/>
              </a:rPr>
              <a:t>Cậu bé đang nhặt những con sao biển và ném chúng trở lại đại dương trong khi có người nói cậu làm vậy là vô ích.</a:t>
            </a:r>
            <a:endParaRPr lang="en-US" sz="2800" b="1" i="1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89085" y="104508"/>
            <a:ext cx="206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Luyện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lại</a:t>
            </a:r>
            <a:endParaRPr lang="en-US" sz="2000" b="1" dirty="0">
              <a:solidFill>
                <a:srgbClr val="00B050"/>
              </a:solidFill>
              <a:latin typeface="Amazon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5" y="3005850"/>
            <a:ext cx="891385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5411"/>
            <a:ext cx="9144000" cy="4998007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1582478"/>
            <a:ext cx="7369628" cy="15983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3" y="3367510"/>
            <a:ext cx="131221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3367510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8" y="1769118"/>
            <a:ext cx="1175787" cy="122511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7901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314509" y="2692161"/>
            <a:ext cx="6426944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Cháu cũng biết như vậy, nhưng ít nhất thì cháu cũng cứu được những con sao biển này”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2585744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47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687246" y="1595132"/>
            <a:ext cx="176421" cy="124638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687246" y="2135933"/>
            <a:ext cx="176421" cy="124638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687246" y="2703774"/>
            <a:ext cx="176421" cy="124638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669135" y="3271616"/>
            <a:ext cx="176421" cy="124638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449145" y="290436"/>
            <a:ext cx="4230529" cy="545700"/>
          </a:xfrm>
          <a:prstGeom prst="rect">
            <a:avLst/>
          </a:prstGeom>
          <a:noFill/>
        </p:spPr>
        <p:txBody>
          <a:bodyPr wrap="square" lIns="52742" tIns="26371" rIns="52742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89"/>
            <a:r>
              <a:rPr lang="vi-VN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  <a:endParaRPr lang="en-US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39" y="216316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1125117"/>
            <a:ext cx="511316" cy="37115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09" y="281357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96" y="63667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831816" y="4136832"/>
            <a:ext cx="477120" cy="564826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757513" y="4664217"/>
            <a:ext cx="1102850" cy="4647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0267" y="4064930"/>
            <a:ext cx="616150" cy="8316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357597" y="1090591"/>
            <a:ext cx="6502766" cy="116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dễ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lẫn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hưởng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(VD: 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 tục, thiếu nước, cứu, bãi biển, chiều xuống, như vậy,...)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313026" y="2187317"/>
            <a:ext cx="6502765" cy="135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vậí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con sao biển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en-US" sz="3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6052EF-53FE-40B4-8829-1BCFBCB29DD2}"/>
              </a:ext>
            </a:extLst>
          </p:cNvPr>
          <p:cNvSpPr txBox="1"/>
          <p:nvPr/>
        </p:nvSpPr>
        <p:spPr>
          <a:xfrm>
            <a:off x="1306054" y="3125429"/>
            <a:ext cx="6509737" cy="868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3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 dirty="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Một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dạo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bộ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bãi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khi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chiều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ý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một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liên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tục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cúi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rồi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Tiến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gần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hơn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thấy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bị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thủy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triều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đánh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dạt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bờ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trở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về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với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dương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làm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? –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hỏi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này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sắp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chết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thiếu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nước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muốn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giúp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hàng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liệu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thể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giúp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được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tất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không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vẫn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tiếp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tục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khác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nói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với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cũng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biết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ít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nhất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cũng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được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này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trìu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nhìn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cùng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Hạt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giống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tâm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hồn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–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Phép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màu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giá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bao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nhiêu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 dirty="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7418" y="98177"/>
            <a:ext cx="1506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mẫu</a:t>
            </a:r>
            <a:endParaRPr lang="en-US" sz="2000" b="1" dirty="0">
              <a:solidFill>
                <a:srgbClr val="00B050"/>
              </a:solidFill>
              <a:latin typeface="Amazon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 dirty="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Một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dạo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bộ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bãi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khi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chiều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ý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một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liên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tục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cúi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rồi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Tiến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gần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hơn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thấy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bị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thủy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triều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đánh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dạt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lên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bờ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trở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về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với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đại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dương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đang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làm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? –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hỏi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này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sắp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chết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thiếu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nước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muốn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giúp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hàng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liệu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thể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giúp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được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tất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cả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chúng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không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?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vẫn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tiếp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tục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nhặt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khác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thả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xuống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nói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với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5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50" dirty="0">
                <a:latin typeface="Patrick Hand" panose="020B0604020202020204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-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cũng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biết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vậy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,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nhưng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ít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nhất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thì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cháu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cũng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được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này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Người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đàn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ông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trìu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mến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nhìn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bé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và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cùng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cậu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cứu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những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con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sao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spc="-60" dirty="0" err="1">
                <a:latin typeface="Patrick Hand" panose="020B0604020202020204" charset="0"/>
                <a:ea typeface="Cambria" panose="02040503050406030204" pitchFamily="18" charset="0"/>
              </a:rPr>
              <a:t>biển</a:t>
            </a: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200" spc="-60" dirty="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Hạt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giống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tâm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hồn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–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Phép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màu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có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giá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bao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 </a:t>
            </a:r>
            <a:r>
              <a:rPr lang="en-US" sz="2200" i="1" spc="-60" dirty="0" err="1">
                <a:latin typeface="Patrick Hand" panose="020B0604020202020204" charset="0"/>
                <a:ea typeface="Cambria" panose="02040503050406030204" pitchFamily="18" charset="0"/>
              </a:rPr>
              <a:t>nhiêu</a:t>
            </a:r>
            <a:r>
              <a:rPr lang="en-US" sz="2200" i="1" spc="-60" dirty="0">
                <a:latin typeface="Patrick Hand" panose="020B0604020202020204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 dirty="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4635" y="104508"/>
            <a:ext cx="247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Luyện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đoạn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mazone" pitchFamily="66" charset="0"/>
              </a:rPr>
              <a:t>lần</a:t>
            </a:r>
            <a:r>
              <a:rPr lang="en-US" sz="2000" b="1" dirty="0">
                <a:solidFill>
                  <a:srgbClr val="00B050"/>
                </a:solidFill>
                <a:latin typeface="Amazone" pitchFamily="66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89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905880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1864</Words>
  <Application>Microsoft Office PowerPoint</Application>
  <PresentationFormat>On-screen Show (16:9)</PresentationFormat>
  <Paragraphs>141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Andalus</vt:lpstr>
      <vt:lpstr>Wingdings</vt:lpstr>
      <vt:lpstr>Amazone</vt:lpstr>
      <vt:lpstr>Cambria</vt:lpstr>
      <vt:lpstr>Patrick Hand SC</vt:lpstr>
      <vt:lpstr>Microsoft YaHei</vt:lpstr>
      <vt:lpstr>Patrick Hand</vt:lpstr>
      <vt:lpstr>Times New Roman</vt:lpstr>
      <vt:lpstr>Arial</vt:lpstr>
      <vt:lpstr>English Language Grammar Rules by Slidesgo</vt:lpstr>
      <vt:lpstr>PowerPoint Presentation</vt:lpstr>
      <vt:lpstr>Bài 15:  NHỮNG CON SAO BIỂN</vt:lpstr>
      <vt:lpstr>PowerPoint Presentation</vt:lpstr>
      <vt:lpstr>TIẾT 1 + 2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PowerPoint Presentation</vt:lpstr>
      <vt:lpstr>Giải nghĩa từ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HP</cp:lastModifiedBy>
  <cp:revision>51</cp:revision>
  <dcterms:modified xsi:type="dcterms:W3CDTF">2022-06-07T03:43:54Z</dcterms:modified>
</cp:coreProperties>
</file>