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3" r:id="rId6"/>
    <p:sldId id="278" r:id="rId7"/>
    <p:sldId id="261" r:id="rId8"/>
    <p:sldId id="262" r:id="rId9"/>
    <p:sldId id="271" r:id="rId10"/>
    <p:sldId id="269" r:id="rId11"/>
    <p:sldId id="274" r:id="rId12"/>
    <p:sldId id="270" r:id="rId13"/>
    <p:sldId id="276" r:id="rId14"/>
    <p:sldId id="275" r:id="rId15"/>
    <p:sldId id="273"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108" y="1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3/2/2023</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3/2/2023</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3/2/2023</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3/2/2023</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3/2/2023</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3/2/2023</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3/2/2023</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3/2/2023</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3/2/2023</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3/2/2023</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3/2/2023</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3/2/2023</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2D9C15CE-0808-4BF6-886C-2218F9B7D1E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90676" y="247649"/>
            <a:ext cx="1304925" cy="1304925"/>
          </a:xfrm>
          <a:prstGeom prst="rect">
            <a:avLst/>
          </a:prstGeom>
        </p:spPr>
      </p:pic>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960669"/>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D3E9EF-1B90-437A-948D-4FBE56F70BE2}"/>
              </a:ext>
            </a:extLst>
          </p:cNvPr>
          <p:cNvPicPr>
            <a:picLocks noChangeAspect="1"/>
          </p:cNvPicPr>
          <p:nvPr/>
        </p:nvPicPr>
        <p:blipFill>
          <a:blip r:embed="rId3"/>
          <a:stretch>
            <a:fillRect/>
          </a:stretch>
        </p:blipFill>
        <p:spPr>
          <a:xfrm>
            <a:off x="4774954" y="1045435"/>
            <a:ext cx="2737341" cy="652329"/>
          </a:xfrm>
          <a:prstGeom prst="rect">
            <a:avLst/>
          </a:prstGeom>
        </p:spPr>
      </p:pic>
      <p:pic>
        <p:nvPicPr>
          <p:cNvPr id="5" name="Picture 4">
            <a:extLst>
              <a:ext uri="{FF2B5EF4-FFF2-40B4-BE49-F238E27FC236}">
                <a16:creationId xmlns:a16="http://schemas.microsoft.com/office/drawing/2014/main" id="{77C97A9C-CEC8-48F8-BAD5-52F624E6BAEA}"/>
              </a:ext>
            </a:extLst>
          </p:cNvPr>
          <p:cNvPicPr>
            <a:picLocks noChangeAspect="1"/>
          </p:cNvPicPr>
          <p:nvPr/>
        </p:nvPicPr>
        <p:blipFill>
          <a:blip r:embed="rId4"/>
          <a:stretch>
            <a:fillRect/>
          </a:stretch>
        </p:blipFill>
        <p:spPr>
          <a:xfrm>
            <a:off x="2510848" y="1617650"/>
            <a:ext cx="7456054" cy="1755800"/>
          </a:xfrm>
          <a:prstGeom prst="rect">
            <a:avLst/>
          </a:prstGeom>
        </p:spPr>
      </p:pic>
      <p:pic>
        <p:nvPicPr>
          <p:cNvPr id="6" name="Picture 5">
            <a:extLst>
              <a:ext uri="{FF2B5EF4-FFF2-40B4-BE49-F238E27FC236}">
                <a16:creationId xmlns:a16="http://schemas.microsoft.com/office/drawing/2014/main" id="{08E176BC-DD10-4625-BE19-09E10C2FE060}"/>
              </a:ext>
            </a:extLst>
          </p:cNvPr>
          <p:cNvPicPr>
            <a:picLocks noChangeAspect="1"/>
          </p:cNvPicPr>
          <p:nvPr/>
        </p:nvPicPr>
        <p:blipFill>
          <a:blip r:embed="rId5"/>
          <a:stretch>
            <a:fillRect/>
          </a:stretch>
        </p:blipFill>
        <p:spPr>
          <a:xfrm>
            <a:off x="5406692" y="3304001"/>
            <a:ext cx="1816765" cy="707197"/>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E5F154C4-8A4F-3E36-9CC3-8CBE1F2C7291}"/>
              </a:ext>
            </a:extLst>
          </p:cNvPr>
          <p:cNvSpPr/>
          <p:nvPr/>
        </p:nvSpPr>
        <p:spPr>
          <a:xfrm>
            <a:off x="2121671" y="404832"/>
            <a:ext cx="9660754" cy="3439517"/>
          </a:xfrm>
          <a:custGeom>
            <a:avLst/>
            <a:gdLst>
              <a:gd name="connsiteX0" fmla="*/ 573264 w 9660754"/>
              <a:gd name="connsiteY0" fmla="*/ 0 h 3439517"/>
              <a:gd name="connsiteX1" fmla="*/ 9660754 w 9660754"/>
              <a:gd name="connsiteY1" fmla="*/ 0 h 3439517"/>
              <a:gd name="connsiteX2" fmla="*/ 9660754 w 9660754"/>
              <a:gd name="connsiteY2" fmla="*/ 0 h 3439517"/>
              <a:gd name="connsiteX3" fmla="*/ 9660754 w 9660754"/>
              <a:gd name="connsiteY3" fmla="*/ 2866253 h 3439517"/>
              <a:gd name="connsiteX4" fmla="*/ 9087490 w 9660754"/>
              <a:gd name="connsiteY4" fmla="*/ 3439517 h 3439517"/>
              <a:gd name="connsiteX5" fmla="*/ 0 w 9660754"/>
              <a:gd name="connsiteY5" fmla="*/ 3439517 h 3439517"/>
              <a:gd name="connsiteX6" fmla="*/ 0 w 9660754"/>
              <a:gd name="connsiteY6" fmla="*/ 3439517 h 3439517"/>
              <a:gd name="connsiteX7" fmla="*/ 0 w 9660754"/>
              <a:gd name="connsiteY7" fmla="*/ 573264 h 3439517"/>
              <a:gd name="connsiteX8" fmla="*/ 573264 w 9660754"/>
              <a:gd name="connsiteY8" fmla="*/ 0 h 34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754" h="3439517" fill="none" extrusionOk="0">
                <a:moveTo>
                  <a:pt x="573264" y="0"/>
                </a:moveTo>
                <a:cubicBezTo>
                  <a:pt x="2660894" y="27798"/>
                  <a:pt x="6579091" y="160039"/>
                  <a:pt x="9660754" y="0"/>
                </a:cubicBezTo>
                <a:lnTo>
                  <a:pt x="9660754" y="0"/>
                </a:lnTo>
                <a:cubicBezTo>
                  <a:pt x="9570129" y="988631"/>
                  <a:pt x="9629846" y="2384744"/>
                  <a:pt x="9660754" y="2866253"/>
                </a:cubicBezTo>
                <a:cubicBezTo>
                  <a:pt x="9667358" y="3153561"/>
                  <a:pt x="9384768" y="3410775"/>
                  <a:pt x="9087490" y="3439517"/>
                </a:cubicBezTo>
                <a:cubicBezTo>
                  <a:pt x="6439149" y="3278045"/>
                  <a:pt x="3880856" y="3604850"/>
                  <a:pt x="0" y="3439517"/>
                </a:cubicBezTo>
                <a:lnTo>
                  <a:pt x="0" y="3439517"/>
                </a:lnTo>
                <a:cubicBezTo>
                  <a:pt x="-137687" y="2178216"/>
                  <a:pt x="158077" y="1440197"/>
                  <a:pt x="0" y="573264"/>
                </a:cubicBezTo>
                <a:cubicBezTo>
                  <a:pt x="-7955" y="259319"/>
                  <a:pt x="277836" y="-48629"/>
                  <a:pt x="573264" y="0"/>
                </a:cubicBezTo>
                <a:close/>
              </a:path>
              <a:path w="9660754" h="3439517" stroke="0" extrusionOk="0">
                <a:moveTo>
                  <a:pt x="573264" y="0"/>
                </a:moveTo>
                <a:cubicBezTo>
                  <a:pt x="3674974" y="147409"/>
                  <a:pt x="6365079" y="-109633"/>
                  <a:pt x="9660754" y="0"/>
                </a:cubicBezTo>
                <a:lnTo>
                  <a:pt x="9660754" y="0"/>
                </a:lnTo>
                <a:cubicBezTo>
                  <a:pt x="9649394" y="537307"/>
                  <a:pt x="9553187" y="2333448"/>
                  <a:pt x="9660754" y="2866253"/>
                </a:cubicBezTo>
                <a:cubicBezTo>
                  <a:pt x="9643340" y="3163795"/>
                  <a:pt x="9389476" y="3494050"/>
                  <a:pt x="9087490" y="3439517"/>
                </a:cubicBezTo>
                <a:cubicBezTo>
                  <a:pt x="7332895" y="3576194"/>
                  <a:pt x="2869495" y="3583290"/>
                  <a:pt x="0" y="3439517"/>
                </a:cubicBezTo>
                <a:lnTo>
                  <a:pt x="0" y="3439517"/>
                </a:lnTo>
                <a:cubicBezTo>
                  <a:pt x="2677" y="3123173"/>
                  <a:pt x="83143" y="927750"/>
                  <a:pt x="0" y="573264"/>
                </a:cubicBezTo>
                <a:cubicBezTo>
                  <a:pt x="-35414" y="268116"/>
                  <a:pt x="232307" y="-28989"/>
                  <a:pt x="573264" y="0"/>
                </a:cubicBezTo>
                <a:close/>
              </a:path>
            </a:pathLst>
          </a:custGeom>
          <a:ln w="38100">
            <a:solidFill>
              <a:srgbClr val="FF3300"/>
            </a:solidFill>
            <a:extLst>
              <a:ext uri="{C807C97D-BFC1-408E-A445-0C87EB9F89A2}">
                <ask:lineSketchStyleProps xmlns:ask="http://schemas.microsoft.com/office/drawing/2018/sketchyshape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gn="just">
              <a:buFontTx/>
              <a:buChar char="-"/>
            </a:pPr>
            <a:r>
              <a:rPr lang="en-US" sz="3400" b="1" dirty="0" err="1">
                <a:solidFill>
                  <a:srgbClr val="002060"/>
                </a:solidFill>
                <a:latin typeface="Calibri" panose="020F0502020204030204"/>
              </a:rPr>
              <a:t>Cùng</a:t>
            </a:r>
            <a:r>
              <a:rPr lang="en-US" sz="3400" b="1" dirty="0">
                <a:solidFill>
                  <a:srgbClr val="002060"/>
                </a:solidFill>
                <a:latin typeface="Calibri" panose="020F0502020204030204"/>
              </a:rPr>
              <a:t> </a:t>
            </a:r>
            <a:r>
              <a:rPr lang="en-US" sz="3400" b="1" dirty="0" err="1">
                <a:solidFill>
                  <a:srgbClr val="002060"/>
                </a:solidFill>
                <a:latin typeface="Calibri" panose="020F0502020204030204"/>
              </a:rPr>
              <a:t>bạn</a:t>
            </a:r>
            <a:r>
              <a:rPr lang="en-US" sz="3400" b="1" dirty="0">
                <a:solidFill>
                  <a:srgbClr val="002060"/>
                </a:solidFill>
                <a:latin typeface="Calibri" panose="020F0502020204030204"/>
              </a:rPr>
              <a:t> s</a:t>
            </a:r>
            <a:r>
              <a:rPr lang="vi-VN" sz="3400" b="1" dirty="0">
                <a:solidFill>
                  <a:srgbClr val="002060"/>
                </a:solidFill>
                <a:latin typeface="Calibri" panose="020F0502020204030204"/>
              </a:rPr>
              <a:t>ử dụng những chiếc thước kẻ thủ công để đo một số đồ dùng học tập khác rồi so sánh kết quả với nhau</a:t>
            </a:r>
            <a:endParaRPr lang="en-US" sz="3400" b="1" dirty="0">
              <a:solidFill>
                <a:srgbClr val="002060"/>
              </a:solidFill>
              <a:latin typeface="Calibri" panose="020F0502020204030204"/>
            </a:endParaRPr>
          </a:p>
          <a:p>
            <a:pPr marL="285750" lvl="0" indent="-285750" algn="just">
              <a:buFontTx/>
              <a:buChar char="-"/>
            </a:pPr>
            <a:r>
              <a:rPr lang="en-US" sz="3400" b="1" dirty="0">
                <a:solidFill>
                  <a:srgbClr val="002060"/>
                </a:solidFill>
                <a:latin typeface="Calibri" panose="020F0502020204030204"/>
              </a:rPr>
              <a:t>S</a:t>
            </a:r>
            <a:r>
              <a:rPr lang="vi-VN" sz="3400" b="1" dirty="0">
                <a:solidFill>
                  <a:srgbClr val="002060"/>
                </a:solidFill>
                <a:latin typeface="Calibri" panose="020F0502020204030204"/>
              </a:rPr>
              <a:t>o sánh với kết quả đo từ một chiếc thước kẻ thật</a:t>
            </a:r>
            <a:endParaRPr kumimoji="0" lang="en-US" sz="34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194084" y="-396555"/>
            <a:ext cx="11052584" cy="6606855"/>
            <a:chOff x="-419623" y="773139"/>
            <a:chExt cx="11617137" cy="8953419"/>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3" y="773139"/>
              <a:ext cx="11617137" cy="8953419"/>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1638493" y="4452771"/>
              <a:ext cx="7937153" cy="282323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a typeface="Times New Roman" panose="02020603050405020304" pitchFamily="18" charset="0"/>
                  <a:cs typeface="Times New Roman" panose="02020603050405020304" pitchFamily="18" charset="0"/>
                </a:rPr>
                <a:t>L</a:t>
              </a:r>
              <a:r>
                <a:rPr lang="nl-NL" sz="3200" b="1" dirty="0">
                  <a:solidFill>
                    <a:srgbClr val="002060"/>
                  </a:solidFill>
                  <a:effectLst/>
                  <a:ea typeface="Times New Roman" panose="02020603050405020304" pitchFamily="18" charset="0"/>
                  <a:cs typeface="Times New Roman" panose="02020603050405020304" pitchFamily="18" charset="0"/>
                </a:rPr>
                <a:t>ập ban chấm sản phẩm bao gồm: giáo viên, lớp trưởng và ba bạn tổ trưởng</a:t>
              </a:r>
              <a:endParaRPr lang="en-US" sz="3200" b="1" dirty="0">
                <a:solidFill>
                  <a:srgbClr val="002060"/>
                </a:solidFill>
                <a:ea typeface="Times New Roman" panose="020206030504050203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ffectLst/>
                  <a:ea typeface="Times New Roman" panose="02020603050405020304" pitchFamily="18" charset="0"/>
                  <a:cs typeface="Times New Roman" panose="02020603050405020304" pitchFamily="18" charset="0"/>
                </a:rPr>
                <a:t>Ban chấm quan sát, chọn lựa các sản phẩm đẹp nhất dựa vào các tiêu chí</a:t>
              </a:r>
              <a:endParaRPr lang="en-US" sz="3200" b="1" dirty="0">
                <a:solidFill>
                  <a:srgbClr val="002060"/>
                </a:solidFill>
                <a:effectLst/>
                <a:ea typeface="Times New Roman" panose="02020603050405020304" pitchFamily="18" charset="0"/>
                <a:cs typeface="Times New Roman" panose="02020603050405020304" pitchFamily="18" charset="0"/>
              </a:endParaRPr>
            </a:p>
          </p:txBody>
        </p:sp>
      </p:grpSp>
      <p:pic>
        <p:nvPicPr>
          <p:cNvPr id="11" name="图片 3" descr="51miz-E1089871-AA864E8F">
            <a:extLst>
              <a:ext uri="{FF2B5EF4-FFF2-40B4-BE49-F238E27FC236}">
                <a16:creationId xmlns:a16="http://schemas.microsoft.com/office/drawing/2014/main" id="{78C13944-4746-4019-E03A-2EB326F7F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2746" y="3171824"/>
            <a:ext cx="3224545" cy="322454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5" name="Picture 4">
            <a:extLst>
              <a:ext uri="{FF2B5EF4-FFF2-40B4-BE49-F238E27FC236}">
                <a16:creationId xmlns:a16="http://schemas.microsoft.com/office/drawing/2014/main" id="{A06CF444-4168-4CA5-9215-B47AB0BA77BE}"/>
              </a:ext>
            </a:extLst>
          </p:cNvPr>
          <p:cNvPicPr>
            <a:picLocks noChangeAspect="1"/>
          </p:cNvPicPr>
          <p:nvPr/>
        </p:nvPicPr>
        <p:blipFill>
          <a:blip r:embed="rId7"/>
          <a:stretch>
            <a:fillRect/>
          </a:stretch>
        </p:blipFill>
        <p:spPr>
          <a:xfrm>
            <a:off x="854126" y="1397728"/>
            <a:ext cx="10540898" cy="3700593"/>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id="{EF97EB0C-357A-0D3D-6CC9-29FC170EC443}"/>
              </a:ext>
            </a:extLst>
          </p:cNvPr>
          <p:cNvSpPr/>
          <p:nvPr/>
        </p:nvSpPr>
        <p:spPr>
          <a:xfrm>
            <a:off x="1817676" y="323685"/>
            <a:ext cx="9898073" cy="2324265"/>
          </a:xfrm>
          <a:custGeom>
            <a:avLst/>
            <a:gdLst>
              <a:gd name="connsiteX0" fmla="*/ 0 w 9898073"/>
              <a:gd name="connsiteY0" fmla="*/ 387384 h 2324265"/>
              <a:gd name="connsiteX1" fmla="*/ 1014732 w 9898073"/>
              <a:gd name="connsiteY1" fmla="*/ 0 h 2324265"/>
              <a:gd name="connsiteX2" fmla="*/ 1528027 w 9898073"/>
              <a:gd name="connsiteY2" fmla="*/ 0 h 2324265"/>
              <a:gd name="connsiteX3" fmla="*/ 2041323 w 9898073"/>
              <a:gd name="connsiteY3" fmla="*/ 0 h 2324265"/>
              <a:gd name="connsiteX4" fmla="*/ 2509767 w 9898073"/>
              <a:gd name="connsiteY4" fmla="*/ 0 h 2324265"/>
              <a:gd name="connsiteX5" fmla="*/ 3926117 w 9898073"/>
              <a:gd name="connsiteY5" fmla="*/ 0 h 2324265"/>
              <a:gd name="connsiteX6" fmla="*/ 5421153 w 9898073"/>
              <a:gd name="connsiteY6" fmla="*/ 0 h 2324265"/>
              <a:gd name="connsiteX7" fmla="*/ 6837502 w 9898073"/>
              <a:gd name="connsiteY7" fmla="*/ 0 h 2324265"/>
              <a:gd name="connsiteX8" fmla="*/ 8883340 w 9898073"/>
              <a:gd name="connsiteY8" fmla="*/ 0 h 2324265"/>
              <a:gd name="connsiteX9" fmla="*/ 9898073 w 9898073"/>
              <a:gd name="connsiteY9" fmla="*/ 387384 h 2324265"/>
              <a:gd name="connsiteX10" fmla="*/ 9898073 w 9898073"/>
              <a:gd name="connsiteY10" fmla="*/ 934872 h 2324265"/>
              <a:gd name="connsiteX11" fmla="*/ 9898073 w 9898073"/>
              <a:gd name="connsiteY11" fmla="*/ 1482361 h 2324265"/>
              <a:gd name="connsiteX12" fmla="*/ 9898073 w 9898073"/>
              <a:gd name="connsiteY12" fmla="*/ 1936880 h 2324265"/>
              <a:gd name="connsiteX13" fmla="*/ 8883340 w 9898073"/>
              <a:gd name="connsiteY13" fmla="*/ 2324265 h 2324265"/>
              <a:gd name="connsiteX14" fmla="*/ 7309619 w 9898073"/>
              <a:gd name="connsiteY14" fmla="*/ 2324265 h 2324265"/>
              <a:gd name="connsiteX15" fmla="*/ 5735897 w 9898073"/>
              <a:gd name="connsiteY15" fmla="*/ 2324265 h 2324265"/>
              <a:gd name="connsiteX16" fmla="*/ 4398233 w 9898073"/>
              <a:gd name="connsiteY16" fmla="*/ 2324265 h 2324265"/>
              <a:gd name="connsiteX17" fmla="*/ 2667139 w 9898073"/>
              <a:gd name="connsiteY17" fmla="*/ 2324265 h 2324265"/>
              <a:gd name="connsiteX18" fmla="*/ 1014732 w 9898073"/>
              <a:gd name="connsiteY18" fmla="*/ 2324265 h 2324265"/>
              <a:gd name="connsiteX19" fmla="*/ 0 w 9898073"/>
              <a:gd name="connsiteY19" fmla="*/ 1936880 h 2324265"/>
              <a:gd name="connsiteX20" fmla="*/ 0 w 9898073"/>
              <a:gd name="connsiteY20" fmla="*/ 1420382 h 2324265"/>
              <a:gd name="connsiteX21" fmla="*/ 0 w 9898073"/>
              <a:gd name="connsiteY21" fmla="*/ 888388 h 2324265"/>
              <a:gd name="connsiteX22" fmla="*/ 0 w 9898073"/>
              <a:gd name="connsiteY22" fmla="*/ 387384 h 2324265"/>
              <a:gd name="connsiteX0" fmla="*/ 0 w 9898073"/>
              <a:gd name="connsiteY0" fmla="*/ 387384 h 2324265"/>
              <a:gd name="connsiteX1" fmla="*/ 1014732 w 9898073"/>
              <a:gd name="connsiteY1" fmla="*/ 0 h 2324265"/>
              <a:gd name="connsiteX2" fmla="*/ 2588453 w 9898073"/>
              <a:gd name="connsiteY2" fmla="*/ 0 h 2324265"/>
              <a:gd name="connsiteX3" fmla="*/ 3926117 w 9898073"/>
              <a:gd name="connsiteY3" fmla="*/ 0 h 2324265"/>
              <a:gd name="connsiteX4" fmla="*/ 5578525 w 9898073"/>
              <a:gd name="connsiteY4" fmla="*/ 0 h 2324265"/>
              <a:gd name="connsiteX5" fmla="*/ 7230933 w 9898073"/>
              <a:gd name="connsiteY5" fmla="*/ 0 h 2324265"/>
              <a:gd name="connsiteX6" fmla="*/ 8883340 w 9898073"/>
              <a:gd name="connsiteY6" fmla="*/ 0 h 2324265"/>
              <a:gd name="connsiteX7" fmla="*/ 9898073 w 9898073"/>
              <a:gd name="connsiteY7" fmla="*/ 387384 h 2324265"/>
              <a:gd name="connsiteX8" fmla="*/ 9898073 w 9898073"/>
              <a:gd name="connsiteY8" fmla="*/ 903882 h 2324265"/>
              <a:gd name="connsiteX9" fmla="*/ 9898073 w 9898073"/>
              <a:gd name="connsiteY9" fmla="*/ 1389392 h 2324265"/>
              <a:gd name="connsiteX10" fmla="*/ 9898073 w 9898073"/>
              <a:gd name="connsiteY10" fmla="*/ 1936880 h 2324265"/>
              <a:gd name="connsiteX11" fmla="*/ 8883340 w 9898073"/>
              <a:gd name="connsiteY11" fmla="*/ 2324265 h 2324265"/>
              <a:gd name="connsiteX12" fmla="*/ 7545677 w 9898073"/>
              <a:gd name="connsiteY12" fmla="*/ 2324265 h 2324265"/>
              <a:gd name="connsiteX13" fmla="*/ 6050641 w 9898073"/>
              <a:gd name="connsiteY13" fmla="*/ 2324265 h 2324265"/>
              <a:gd name="connsiteX14" fmla="*/ 4712978 w 9898073"/>
              <a:gd name="connsiteY14" fmla="*/ 2324265 h 2324265"/>
              <a:gd name="connsiteX15" fmla="*/ 3217942 w 9898073"/>
              <a:gd name="connsiteY15" fmla="*/ 2324265 h 2324265"/>
              <a:gd name="connsiteX16" fmla="*/ 1014732 w 9898073"/>
              <a:gd name="connsiteY16" fmla="*/ 2324265 h 2324265"/>
              <a:gd name="connsiteX17" fmla="*/ 0 w 9898073"/>
              <a:gd name="connsiteY17" fmla="*/ 1936880 h 2324265"/>
              <a:gd name="connsiteX18" fmla="*/ 0 w 9898073"/>
              <a:gd name="connsiteY18" fmla="*/ 1451371 h 2324265"/>
              <a:gd name="connsiteX19" fmla="*/ 0 w 9898073"/>
              <a:gd name="connsiteY19" fmla="*/ 981358 h 2324265"/>
              <a:gd name="connsiteX20" fmla="*/ 0 w 9898073"/>
              <a:gd name="connsiteY20" fmla="*/ 387384 h 232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u="sng" dirty="0">
                <a:solidFill>
                  <a:srgbClr val="002060"/>
                </a:solidFill>
                <a:latin typeface="Calibri" panose="020F0502020204030204"/>
              </a:rPr>
              <a:t>V</a:t>
            </a:r>
            <a:r>
              <a:rPr lang="vi-VN" sz="3600" b="1" u="sng" dirty="0">
                <a:solidFill>
                  <a:srgbClr val="002060"/>
                </a:solidFill>
                <a:latin typeface="Calibri" panose="020F0502020204030204"/>
              </a:rPr>
              <a:t>ề nhà:</a:t>
            </a:r>
            <a:endParaRPr lang="en-US" sz="3600" b="1" u="sng" dirty="0">
              <a:solidFill>
                <a:srgbClr val="002060"/>
              </a:solidFill>
              <a:latin typeface="Calibri" panose="020F0502020204030204"/>
            </a:endParaRPr>
          </a:p>
          <a:p>
            <a:pPr lvl="0" algn="ctr"/>
            <a:r>
              <a:rPr lang="en-US" sz="3600" b="1" dirty="0" err="1">
                <a:solidFill>
                  <a:srgbClr val="002060"/>
                </a:solidFill>
                <a:latin typeface="Calibri" panose="020F0502020204030204"/>
              </a:rPr>
              <a:t>Lựa</a:t>
            </a:r>
            <a:r>
              <a:rPr lang="en-US" sz="3600" b="1" dirty="0">
                <a:solidFill>
                  <a:srgbClr val="002060"/>
                </a:solidFill>
                <a:latin typeface="Calibri" panose="020F0502020204030204"/>
              </a:rPr>
              <a:t> </a:t>
            </a:r>
            <a:r>
              <a:rPr lang="vi-VN" sz="3600" b="1" dirty="0">
                <a:solidFill>
                  <a:srgbClr val="002060"/>
                </a:solidFill>
                <a:latin typeface="Calibri" panose="020F0502020204030204"/>
              </a:rPr>
              <a:t>chọn vật liệu phù hợp để làm thêm một số thước kẻ có kiểu dáng khác nhau theo các bước đã học trên lớp và chia sẻ với các bạn (theo gợi ý sau)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ED471-61AD-44EB-9E9D-EB34CB07F403}"/>
              </a:ext>
            </a:extLst>
          </p:cNvPr>
          <p:cNvPicPr>
            <a:picLocks noChangeAspect="1"/>
          </p:cNvPicPr>
          <p:nvPr/>
        </p:nvPicPr>
        <p:blipFill>
          <a:blip r:embed="rId3"/>
          <a:stretch>
            <a:fillRect/>
          </a:stretch>
        </p:blipFill>
        <p:spPr>
          <a:xfrm>
            <a:off x="529850" y="8224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721804"/>
            <a:ext cx="4718742" cy="3932284"/>
          </a:xfrm>
          <a:prstGeom prst="rect">
            <a:avLst/>
          </a:prstGeom>
        </p:spPr>
      </p:pic>
      <p:grpSp>
        <p:nvGrpSpPr>
          <p:cNvPr id="13" name="Group 12">
            <a:extLst>
              <a:ext uri="{FF2B5EF4-FFF2-40B4-BE49-F238E27FC236}">
                <a16:creationId xmlns:a16="http://schemas.microsoft.com/office/drawing/2014/main" id="{59C58CF6-9DCA-487F-8266-866C5DF3FC79}"/>
              </a:ext>
            </a:extLst>
          </p:cNvPr>
          <p:cNvGrpSpPr/>
          <p:nvPr/>
        </p:nvGrpSpPr>
        <p:grpSpPr>
          <a:xfrm>
            <a:off x="1703242" y="1420857"/>
            <a:ext cx="9223681" cy="1865268"/>
            <a:chOff x="1703242" y="1420857"/>
            <a:chExt cx="9223681" cy="1865268"/>
          </a:xfrm>
        </p:grpSpPr>
        <p:sp>
          <p:nvSpPr>
            <p:cNvPr id="5" name="矩形: 圆角 12">
              <a:extLst>
                <a:ext uri="{FF2B5EF4-FFF2-40B4-BE49-F238E27FC236}">
                  <a16:creationId xmlns:a16="http://schemas.microsoft.com/office/drawing/2014/main" id="{B01FACA8-1F8C-AF16-0691-81D7230C7A61}"/>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矩形 17">
              <a:extLst>
                <a:ext uri="{FF2B5EF4-FFF2-40B4-BE49-F238E27FC236}">
                  <a16:creationId xmlns:a16="http://schemas.microsoft.com/office/drawing/2014/main" id="{24652566-F3A8-4BA3-CC3B-4E263A96208A}"/>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3" name="Group 22">
              <a:extLst>
                <a:ext uri="{FF2B5EF4-FFF2-40B4-BE49-F238E27FC236}">
                  <a16:creationId xmlns:a16="http://schemas.microsoft.com/office/drawing/2014/main" id="{1BAB25A8-8289-796F-A6F4-6B0F27298ABD}"/>
                </a:ext>
              </a:extLst>
            </p:cNvPr>
            <p:cNvGrpSpPr/>
            <p:nvPr/>
          </p:nvGrpSpPr>
          <p:grpSpPr>
            <a:xfrm>
              <a:off x="1838328" y="1640581"/>
              <a:ext cx="8705847" cy="1234825"/>
              <a:chOff x="1885953" y="1297681"/>
              <a:chExt cx="8705847" cy="1234825"/>
            </a:xfrm>
          </p:grpSpPr>
          <p:pic>
            <p:nvPicPr>
              <p:cNvPr id="10" name="图片 16">
                <a:extLst>
                  <a:ext uri="{FF2B5EF4-FFF2-40B4-BE49-F238E27FC236}">
                    <a16:creationId xmlns:a16="http://schemas.microsoft.com/office/drawing/2014/main" id="{4DB83E20-06F2-6656-009D-F63C35973F8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16" name="TextBox 15">
                <a:extLst>
                  <a:ext uri="{FF2B5EF4-FFF2-40B4-BE49-F238E27FC236}">
                    <a16:creationId xmlns:a16="http://schemas.microsoft.com/office/drawing/2014/main" id="{2185D0BE-793B-F9B9-B45F-FE554AEE55B2}"/>
                  </a:ext>
                </a:extLst>
              </p:cNvPr>
              <p:cNvSpPr txBox="1"/>
              <p:nvPr/>
            </p:nvSpPr>
            <p:spPr>
              <a:xfrm>
                <a:off x="2233180" y="1297681"/>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grpSp>
      </p:grpSp>
      <p:pic>
        <p:nvPicPr>
          <p:cNvPr id="12" name="Picture 11">
            <a:extLst>
              <a:ext uri="{FF2B5EF4-FFF2-40B4-BE49-F238E27FC236}">
                <a16:creationId xmlns:a16="http://schemas.microsoft.com/office/drawing/2014/main" id="{699CF3CC-C3BB-43CA-8D52-0DA69EFDF67E}"/>
              </a:ext>
            </a:extLst>
          </p:cNvPr>
          <p:cNvPicPr>
            <a:picLocks noChangeAspect="1"/>
          </p:cNvPicPr>
          <p:nvPr/>
        </p:nvPicPr>
        <p:blipFill>
          <a:blip r:embed="rId7"/>
          <a:stretch>
            <a:fillRect/>
          </a:stretch>
        </p:blipFill>
        <p:spPr>
          <a:xfrm>
            <a:off x="3312902" y="90615"/>
            <a:ext cx="6328196" cy="1457070"/>
          </a:xfrm>
          <a:prstGeom prst="rect">
            <a:avLst/>
          </a:prstGeom>
        </p:spPr>
      </p:pic>
    </p:spTree>
    <p:extLst>
      <p:ext uri="{BB962C8B-B14F-4D97-AF65-F5344CB8AC3E}">
        <p14:creationId xmlns:p14="http://schemas.microsoft.com/office/powerpoint/2010/main" val="1506237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id="{C924085A-9246-E9A9-7CE8-D8A955A8F324}"/>
              </a:ext>
            </a:extLst>
          </p:cNvPr>
          <p:cNvGrpSpPr/>
          <p:nvPr/>
        </p:nvGrpSpPr>
        <p:grpSpPr>
          <a:xfrm>
            <a:off x="1995461" y="1585635"/>
            <a:ext cx="8647256" cy="4412220"/>
            <a:chOff x="2774373" y="1805452"/>
            <a:chExt cx="7042076" cy="4412220"/>
          </a:xfrm>
        </p:grpSpPr>
        <p:sp>
          <p:nvSpPr>
            <p:cNvPr id="27" name="TextBox 26">
              <a:extLst>
                <a:ext uri="{FF2B5EF4-FFF2-40B4-BE49-F238E27FC236}">
                  <a16:creationId xmlns:a16="http://schemas.microsoft.com/office/drawing/2014/main" id="{109E8BBA-E4AB-43D5-933C-58CB6E0BC549}"/>
                </a:ext>
              </a:extLst>
            </p:cNvPr>
            <p:cNvSpPr txBox="1"/>
            <p:nvPr/>
          </p:nvSpPr>
          <p:spPr>
            <a:xfrm>
              <a:off x="2774373" y="187802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Khởi</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động</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p>
          </p:txBody>
        </p:sp>
        <p:sp>
          <p:nvSpPr>
            <p:cNvPr id="12" name="TextBox 11">
              <a:extLst>
                <a:ext uri="{FF2B5EF4-FFF2-40B4-BE49-F238E27FC236}">
                  <a16:creationId xmlns:a16="http://schemas.microsoft.com/office/drawing/2014/main" id="{F1DDD187-D592-8774-91B2-8673FDA1D212}"/>
                </a:ext>
              </a:extLst>
            </p:cNvPr>
            <p:cNvSpPr txBox="1"/>
            <p:nvPr/>
          </p:nvSpPr>
          <p:spPr>
            <a:xfrm>
              <a:off x="2774373" y="180545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K</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h</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ở</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i</a:t>
              </a:r>
              <a:r>
                <a:rPr kumimoji="0" lang="en-US" sz="13800" b="0" i="0" u="none" strike="noStrike" kern="1200" cap="none" spc="0" normalizeH="0" baseline="0" noProof="0" dirty="0">
                  <a:ln w="19050">
                    <a:solidFill>
                      <a:prstClr val="black"/>
                    </a:solidFill>
                  </a:ln>
                  <a:solidFill>
                    <a:srgbClr val="FFFF66"/>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đ</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ộ</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n</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g</a:t>
              </a:r>
              <a:r>
                <a:rPr kumimoji="0" lang="en-US" sz="13800" b="0" i="0" u="none" strike="noStrike" kern="1200" cap="none" spc="0" normalizeH="0" baseline="0" noProof="0" dirty="0">
                  <a:ln w="19050">
                    <a:solidFill>
                      <a:prstClr val="black"/>
                    </a:solidFill>
                  </a:ln>
                  <a:solidFill>
                    <a:prstClr val="black"/>
                  </a:solidFill>
                  <a:effectLst/>
                  <a:uLnTx/>
                  <a:uFillTx/>
                  <a:latin typeface="SVN-Poky's" panose="020B0606040200020203" pitchFamily="34" charset="0"/>
                  <a:ea typeface="+mn-ea"/>
                  <a:cs typeface="+mn-cs"/>
                </a:rPr>
                <a:t> </a:t>
              </a:r>
            </a:p>
          </p:txBody>
        </p:sp>
      </p:grpSp>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FF388-B699-A780-F02D-3589EF3D68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6825" y="-171449"/>
            <a:ext cx="10397641" cy="6648836"/>
          </a:xfrm>
          <a:prstGeom prst="rect">
            <a:avLst/>
          </a:prstGeom>
        </p:spPr>
      </p:pic>
      <p:pic>
        <p:nvPicPr>
          <p:cNvPr id="7" name="Picture 6">
            <a:extLst>
              <a:ext uri="{FF2B5EF4-FFF2-40B4-BE49-F238E27FC236}">
                <a16:creationId xmlns:a16="http://schemas.microsoft.com/office/drawing/2014/main" id="{C8EC2061-3702-097B-F589-D85C891B6196}"/>
              </a:ext>
            </a:extLst>
          </p:cNvPr>
          <p:cNvPicPr>
            <a:picLocks noChangeAspect="1"/>
          </p:cNvPicPr>
          <p:nvPr/>
        </p:nvPicPr>
        <p:blipFill>
          <a:blip r:embed="rId4"/>
          <a:stretch>
            <a:fillRect/>
          </a:stretch>
        </p:blipFill>
        <p:spPr>
          <a:xfrm>
            <a:off x="0" y="1256516"/>
            <a:ext cx="1652159" cy="1658256"/>
          </a:xfrm>
          <a:prstGeom prst="rect">
            <a:avLst/>
          </a:prstGeom>
        </p:spPr>
      </p:pic>
      <p:pic>
        <p:nvPicPr>
          <p:cNvPr id="8" name="Picture 7">
            <a:extLst>
              <a:ext uri="{FF2B5EF4-FFF2-40B4-BE49-F238E27FC236}">
                <a16:creationId xmlns:a16="http://schemas.microsoft.com/office/drawing/2014/main" id="{27887CD5-9DF8-EC04-82BB-0B317560B2EB}"/>
              </a:ext>
            </a:extLst>
          </p:cNvPr>
          <p:cNvPicPr>
            <a:picLocks noChangeAspect="1"/>
          </p:cNvPicPr>
          <p:nvPr/>
        </p:nvPicPr>
        <p:blipFill>
          <a:blip r:embed="rId4"/>
          <a:stretch>
            <a:fillRect/>
          </a:stretch>
        </p:blipFill>
        <p:spPr>
          <a:xfrm>
            <a:off x="1350814" y="427388"/>
            <a:ext cx="1652159" cy="1658256"/>
          </a:xfrm>
          <a:prstGeom prst="rect">
            <a:avLst/>
          </a:prstGeom>
        </p:spPr>
      </p:pic>
      <p:pic>
        <p:nvPicPr>
          <p:cNvPr id="3" name="Picture 2">
            <a:extLst>
              <a:ext uri="{FF2B5EF4-FFF2-40B4-BE49-F238E27FC236}">
                <a16:creationId xmlns:a16="http://schemas.microsoft.com/office/drawing/2014/main" id="{1BBDAE7D-FF11-43CC-BADE-D020D186A791}"/>
              </a:ext>
            </a:extLst>
          </p:cNvPr>
          <p:cNvPicPr>
            <a:picLocks noChangeAspect="1"/>
          </p:cNvPicPr>
          <p:nvPr/>
        </p:nvPicPr>
        <p:blipFill>
          <a:blip r:embed="rId5"/>
          <a:stretch>
            <a:fillRect/>
          </a:stretch>
        </p:blipFill>
        <p:spPr>
          <a:xfrm>
            <a:off x="2128072" y="920804"/>
            <a:ext cx="4468755" cy="1682642"/>
          </a:xfrm>
          <a:prstGeom prst="rect">
            <a:avLst/>
          </a:prstGeom>
        </p:spPr>
      </p:pic>
      <p:sp>
        <p:nvSpPr>
          <p:cNvPr id="9" name="TextBox 8">
            <a:extLst>
              <a:ext uri="{FF2B5EF4-FFF2-40B4-BE49-F238E27FC236}">
                <a16:creationId xmlns:a16="http://schemas.microsoft.com/office/drawing/2014/main" id="{D1C39433-0926-4250-AA15-B97B47E4A11C}"/>
              </a:ext>
            </a:extLst>
          </p:cNvPr>
          <p:cNvSpPr txBox="1"/>
          <p:nvPr/>
        </p:nvSpPr>
        <p:spPr>
          <a:xfrm>
            <a:off x="1914524" y="2314575"/>
            <a:ext cx="4276725"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Chia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nhóm</a:t>
            </a:r>
            <a:endParaRPr lang="en-US" sz="3200" b="1" dirty="0">
              <a:solidFill>
                <a:srgbClr val="002060"/>
              </a:solidFill>
            </a:endParaRPr>
          </a:p>
          <a:p>
            <a:pPr marL="457200" indent="-457200">
              <a:buFont typeface="Arial" panose="020B0604020202020204" pitchFamily="34" charset="0"/>
              <a:buChar char="•"/>
            </a:pPr>
            <a:r>
              <a:rPr lang="en-US" sz="3200" b="1" dirty="0" err="1">
                <a:solidFill>
                  <a:srgbClr val="002060"/>
                </a:solidFill>
              </a:rPr>
              <a:t>Lên</a:t>
            </a:r>
            <a:r>
              <a:rPr lang="en-US" sz="3200" b="1" dirty="0">
                <a:solidFill>
                  <a:srgbClr val="002060"/>
                </a:solidFill>
              </a:rPr>
              <a:t> </a:t>
            </a:r>
            <a:r>
              <a:rPr lang="en-US" sz="3200" b="1" dirty="0" err="1">
                <a:solidFill>
                  <a:srgbClr val="002060"/>
                </a:solidFill>
              </a:rPr>
              <a:t>bảng</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lại</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bước</a:t>
            </a:r>
            <a:r>
              <a:rPr lang="en-US" sz="3200" b="1" dirty="0">
                <a:solidFill>
                  <a:srgbClr val="002060"/>
                </a:solidFill>
              </a:rPr>
              <a:t> </a:t>
            </a:r>
            <a:r>
              <a:rPr lang="en-US" sz="3200" b="1" dirty="0" err="1">
                <a:solidFill>
                  <a:srgbClr val="002060"/>
                </a:solidFill>
              </a:rPr>
              <a:t>làm</a:t>
            </a:r>
            <a:r>
              <a:rPr lang="en-US" sz="3200" b="1" dirty="0">
                <a:solidFill>
                  <a:srgbClr val="002060"/>
                </a:solidFill>
              </a:rPr>
              <a:t> </a:t>
            </a:r>
            <a:r>
              <a:rPr lang="en-US" sz="3200" b="1" dirty="0" err="1">
                <a:solidFill>
                  <a:srgbClr val="002060"/>
                </a:solidFill>
              </a:rPr>
              <a:t>thước</a:t>
            </a:r>
            <a:r>
              <a:rPr lang="en-US" sz="3200" b="1" dirty="0">
                <a:solidFill>
                  <a:srgbClr val="002060"/>
                </a:solidFill>
              </a:rPr>
              <a:t> </a:t>
            </a:r>
            <a:r>
              <a:rPr lang="en-US" sz="3200" b="1" dirty="0" err="1">
                <a:solidFill>
                  <a:srgbClr val="002060"/>
                </a:solidFill>
              </a:rPr>
              <a:t>kẻ</a:t>
            </a:r>
            <a:r>
              <a:rPr lang="en-US" sz="3200" b="1" dirty="0">
                <a:solidFill>
                  <a:srgbClr val="002060"/>
                </a:solidFill>
              </a:rPr>
              <a:t>. </a:t>
            </a:r>
          </a:p>
          <a:p>
            <a:pPr marL="457200" indent="-457200">
              <a:buFont typeface="Arial" panose="020B0604020202020204" pitchFamily="34" charset="0"/>
              <a:buChar char="•"/>
            </a:pPr>
            <a:r>
              <a:rPr lang="en-US" sz="3200" b="1" dirty="0" err="1">
                <a:solidFill>
                  <a:srgbClr val="002060"/>
                </a:solidFill>
              </a:rPr>
              <a:t>Nhóm</a:t>
            </a:r>
            <a:r>
              <a:rPr lang="en-US" sz="3200" b="1" dirty="0">
                <a:solidFill>
                  <a:srgbClr val="002060"/>
                </a:solidFill>
              </a:rPr>
              <a:t> </a:t>
            </a:r>
            <a:r>
              <a:rPr lang="en-US" sz="3200" b="1" dirty="0" err="1">
                <a:solidFill>
                  <a:srgbClr val="002060"/>
                </a:solidFill>
              </a:rPr>
              <a:t>nào</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nhanh</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nhất</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giành</a:t>
            </a:r>
            <a:r>
              <a:rPr lang="en-US" sz="3200" b="1" dirty="0">
                <a:solidFill>
                  <a:srgbClr val="002060"/>
                </a:solidFill>
              </a:rPr>
              <a:t> </a:t>
            </a:r>
            <a:r>
              <a:rPr lang="en-US" sz="3200" b="1" dirty="0" err="1">
                <a:solidFill>
                  <a:srgbClr val="002060"/>
                </a:solidFill>
              </a:rPr>
              <a:t>chiến</a:t>
            </a:r>
            <a:r>
              <a:rPr lang="en-US" sz="3200" b="1" dirty="0">
                <a:solidFill>
                  <a:srgbClr val="002060"/>
                </a:solidFill>
              </a:rPr>
              <a:t> </a:t>
            </a:r>
            <a:r>
              <a:rPr lang="en-US" sz="3200" b="1" dirty="0" err="1">
                <a:solidFill>
                  <a:srgbClr val="002060"/>
                </a:solidFill>
              </a:rPr>
              <a:t>thắng</a:t>
            </a:r>
            <a:r>
              <a:rPr lang="en-US" sz="3200" b="1" dirty="0">
                <a:solidFill>
                  <a:srgbClr val="002060"/>
                </a:solidFill>
              </a:rPr>
              <a:t> </a:t>
            </a:r>
          </a:p>
        </p:txBody>
      </p:sp>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353A34-909A-46E8-BF08-58790523E3D5}"/>
              </a:ext>
            </a:extLst>
          </p:cNvPr>
          <p:cNvGraphicFramePr>
            <a:graphicFrameLocks noGrp="1"/>
          </p:cNvGraphicFramePr>
          <p:nvPr>
            <p:extLst>
              <p:ext uri="{D42A27DB-BD31-4B8C-83A1-F6EECF244321}">
                <p14:modId xmlns:p14="http://schemas.microsoft.com/office/powerpoint/2010/main" val="3225849440"/>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val="3695543623"/>
                    </a:ext>
                  </a:extLst>
                </a:gridCol>
                <a:gridCol w="4720475">
                  <a:extLst>
                    <a:ext uri="{9D8B030D-6E8A-4147-A177-3AD203B41FA5}">
                      <a16:colId xmlns:a16="http://schemas.microsoft.com/office/drawing/2014/main" val="1360394955"/>
                    </a:ext>
                  </a:extLst>
                </a:gridCol>
              </a:tblGrid>
              <a:tr h="847416">
                <a:tc>
                  <a:txBody>
                    <a:bodyPr/>
                    <a:lstStyle/>
                    <a:p>
                      <a:pPr marL="0" marR="0" algn="ctr">
                        <a:lnSpc>
                          <a:spcPct val="120000"/>
                        </a:lnSpc>
                        <a:spcBef>
                          <a:spcPts val="0"/>
                        </a:spcBef>
                        <a:spcAft>
                          <a:spcPts val="0"/>
                        </a:spcAft>
                      </a:pPr>
                      <a:r>
                        <a:rPr lang="nl-NL" sz="3600" b="1" dirty="0">
                          <a:solidFill>
                            <a:srgbClr val="7030A0"/>
                          </a:solidFill>
                          <a:effectLst/>
                        </a:rPr>
                        <a:t>Bước 1</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Chia vạch trên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93436232"/>
                  </a:ext>
                </a:extLst>
              </a:tr>
              <a:tr h="847416">
                <a:tc>
                  <a:txBody>
                    <a:bodyPr/>
                    <a:lstStyle/>
                    <a:p>
                      <a:pPr marL="0" marR="0" algn="ctr">
                        <a:lnSpc>
                          <a:spcPct val="120000"/>
                        </a:lnSpc>
                        <a:spcBef>
                          <a:spcPts val="0"/>
                        </a:spcBef>
                        <a:spcAft>
                          <a:spcPts val="0"/>
                        </a:spcAft>
                      </a:pPr>
                      <a:r>
                        <a:rPr lang="nl-NL" sz="3600" b="1" dirty="0">
                          <a:solidFill>
                            <a:srgbClr val="7030A0"/>
                          </a:solidFill>
                          <a:effectLst/>
                        </a:rPr>
                        <a:t>Bước 2</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hình của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20830660"/>
                  </a:ext>
                </a:extLst>
              </a:tr>
              <a:tr h="847416">
                <a:tc>
                  <a:txBody>
                    <a:bodyPr/>
                    <a:lstStyle/>
                    <a:p>
                      <a:pPr marL="0" marR="0" algn="ctr">
                        <a:lnSpc>
                          <a:spcPct val="120000"/>
                        </a:lnSpc>
                        <a:spcBef>
                          <a:spcPts val="0"/>
                        </a:spcBef>
                        <a:spcAft>
                          <a:spcPts val="0"/>
                        </a:spcAft>
                      </a:pPr>
                      <a:r>
                        <a:rPr lang="nl-NL" sz="3600" b="1">
                          <a:solidFill>
                            <a:srgbClr val="7030A0"/>
                          </a:solidFill>
                          <a:effectLst/>
                        </a:rPr>
                        <a:t>Bước 3</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Hoàn thiện sản phẩm</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30248383"/>
                  </a:ext>
                </a:extLst>
              </a:tr>
              <a:tr h="847416">
                <a:tc>
                  <a:txBody>
                    <a:bodyPr/>
                    <a:lstStyle/>
                    <a:p>
                      <a:pPr marL="0" marR="0" algn="ctr">
                        <a:lnSpc>
                          <a:spcPct val="120000"/>
                        </a:lnSpc>
                        <a:spcBef>
                          <a:spcPts val="0"/>
                        </a:spcBef>
                        <a:spcAft>
                          <a:spcPts val="0"/>
                        </a:spcAft>
                      </a:pPr>
                      <a:r>
                        <a:rPr lang="nl-NL" sz="3600" b="1">
                          <a:solidFill>
                            <a:srgbClr val="7030A0"/>
                          </a:solidFill>
                          <a:effectLst/>
                        </a:rPr>
                        <a:t>Bước 4</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khung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637532776"/>
                  </a:ext>
                </a:extLst>
              </a:tr>
            </a:tbl>
          </a:graphicData>
        </a:graphic>
      </p:graphicFrame>
      <p:pic>
        <p:nvPicPr>
          <p:cNvPr id="11" name="Picture 8" descr="Digit 120">
            <a:extLst>
              <a:ext uri="{FF2B5EF4-FFF2-40B4-BE49-F238E27FC236}">
                <a16:creationId xmlns:a16="http://schemas.microsoft.com/office/drawing/2014/main"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AF8C180F-CB7A-48B1-BCEA-8CFC887D0112}"/>
              </a:ext>
            </a:extLst>
          </p:cNvPr>
          <p:cNvSpPr/>
          <p:nvPr/>
        </p:nvSpPr>
        <p:spPr>
          <a:xfrm>
            <a:off x="4065271" y="200155"/>
            <a:ext cx="4440554" cy="942846"/>
          </a:xfrm>
          <a:custGeom>
            <a:avLst/>
            <a:gdLst>
              <a:gd name="connsiteX0" fmla="*/ 0 w 4440554"/>
              <a:gd name="connsiteY0" fmla="*/ 157144 h 942846"/>
              <a:gd name="connsiteX1" fmla="*/ 409527 w 4440554"/>
              <a:gd name="connsiteY1" fmla="*/ 0 h 942846"/>
              <a:gd name="connsiteX2" fmla="*/ 904465 w 4440554"/>
              <a:gd name="connsiteY2" fmla="*/ 0 h 942846"/>
              <a:gd name="connsiteX3" fmla="*/ 1435619 w 4440554"/>
              <a:gd name="connsiteY3" fmla="*/ 0 h 942846"/>
              <a:gd name="connsiteX4" fmla="*/ 2075416 w 4440554"/>
              <a:gd name="connsiteY4" fmla="*/ 0 h 942846"/>
              <a:gd name="connsiteX5" fmla="*/ 2715215 w 4440554"/>
              <a:gd name="connsiteY5" fmla="*/ 0 h 942846"/>
              <a:gd name="connsiteX6" fmla="*/ 3355013 w 4440554"/>
              <a:gd name="connsiteY6" fmla="*/ 0 h 942846"/>
              <a:gd name="connsiteX7" fmla="*/ 4031026 w 4440554"/>
              <a:gd name="connsiteY7" fmla="*/ 0 h 942846"/>
              <a:gd name="connsiteX8" fmla="*/ 4440554 w 4440554"/>
              <a:gd name="connsiteY8" fmla="*/ 157144 h 942846"/>
              <a:gd name="connsiteX9" fmla="*/ 4440554 w 4440554"/>
              <a:gd name="connsiteY9" fmla="*/ 366663 h 942846"/>
              <a:gd name="connsiteX10" fmla="*/ 4440554 w 4440554"/>
              <a:gd name="connsiteY10" fmla="*/ 569897 h 942846"/>
              <a:gd name="connsiteX11" fmla="*/ 4440554 w 4440554"/>
              <a:gd name="connsiteY11" fmla="*/ 785701 h 942846"/>
              <a:gd name="connsiteX12" fmla="*/ 4031026 w 4440554"/>
              <a:gd name="connsiteY12" fmla="*/ 942846 h 942846"/>
              <a:gd name="connsiteX13" fmla="*/ 3536088 w 4440554"/>
              <a:gd name="connsiteY13" fmla="*/ 942846 h 942846"/>
              <a:gd name="connsiteX14" fmla="*/ 3004934 w 4440554"/>
              <a:gd name="connsiteY14" fmla="*/ 942846 h 942846"/>
              <a:gd name="connsiteX15" fmla="*/ 2365137 w 4440554"/>
              <a:gd name="connsiteY15" fmla="*/ 942846 h 942846"/>
              <a:gd name="connsiteX16" fmla="*/ 1870198 w 4440554"/>
              <a:gd name="connsiteY16" fmla="*/ 942846 h 942846"/>
              <a:gd name="connsiteX17" fmla="*/ 1339045 w 4440554"/>
              <a:gd name="connsiteY17" fmla="*/ 942846 h 942846"/>
              <a:gd name="connsiteX18" fmla="*/ 409527 w 4440554"/>
              <a:gd name="connsiteY18" fmla="*/ 942846 h 942846"/>
              <a:gd name="connsiteX19" fmla="*/ 0 w 4440554"/>
              <a:gd name="connsiteY19" fmla="*/ 785701 h 942846"/>
              <a:gd name="connsiteX20" fmla="*/ 0 w 4440554"/>
              <a:gd name="connsiteY20" fmla="*/ 595039 h 942846"/>
              <a:gd name="connsiteX21" fmla="*/ 0 w 4440554"/>
              <a:gd name="connsiteY21" fmla="*/ 404377 h 942846"/>
              <a:gd name="connsiteX22" fmla="*/ 0 w 4440554"/>
              <a:gd name="connsiteY22" fmla="*/ 157144 h 942846"/>
              <a:gd name="connsiteX0" fmla="*/ 0 w 4440554"/>
              <a:gd name="connsiteY0" fmla="*/ 157144 h 942846"/>
              <a:gd name="connsiteX1" fmla="*/ 409527 w 4440554"/>
              <a:gd name="connsiteY1" fmla="*/ 0 h 942846"/>
              <a:gd name="connsiteX2" fmla="*/ 1013110 w 4440554"/>
              <a:gd name="connsiteY2" fmla="*/ 0 h 942846"/>
              <a:gd name="connsiteX3" fmla="*/ 1508048 w 4440554"/>
              <a:gd name="connsiteY3" fmla="*/ 0 h 942846"/>
              <a:gd name="connsiteX4" fmla="*/ 2147846 w 4440554"/>
              <a:gd name="connsiteY4" fmla="*/ 0 h 942846"/>
              <a:gd name="connsiteX5" fmla="*/ 2787645 w 4440554"/>
              <a:gd name="connsiteY5" fmla="*/ 0 h 942846"/>
              <a:gd name="connsiteX6" fmla="*/ 3318798 w 4440554"/>
              <a:gd name="connsiteY6" fmla="*/ 0 h 942846"/>
              <a:gd name="connsiteX7" fmla="*/ 4031026 w 4440554"/>
              <a:gd name="connsiteY7" fmla="*/ 0 h 942846"/>
              <a:gd name="connsiteX8" fmla="*/ 4440554 w 4440554"/>
              <a:gd name="connsiteY8" fmla="*/ 157144 h 942846"/>
              <a:gd name="connsiteX9" fmla="*/ 4440554 w 4440554"/>
              <a:gd name="connsiteY9" fmla="*/ 360377 h 942846"/>
              <a:gd name="connsiteX10" fmla="*/ 4440554 w 4440554"/>
              <a:gd name="connsiteY10" fmla="*/ 563611 h 942846"/>
              <a:gd name="connsiteX11" fmla="*/ 4440554 w 4440554"/>
              <a:gd name="connsiteY11" fmla="*/ 785701 h 942846"/>
              <a:gd name="connsiteX12" fmla="*/ 4031026 w 4440554"/>
              <a:gd name="connsiteY12" fmla="*/ 942846 h 942846"/>
              <a:gd name="connsiteX13" fmla="*/ 3391228 w 4440554"/>
              <a:gd name="connsiteY13" fmla="*/ 942846 h 942846"/>
              <a:gd name="connsiteX14" fmla="*/ 2896290 w 4440554"/>
              <a:gd name="connsiteY14" fmla="*/ 942846 h 942846"/>
              <a:gd name="connsiteX15" fmla="*/ 2328922 w 4440554"/>
              <a:gd name="connsiteY15" fmla="*/ 942846 h 942846"/>
              <a:gd name="connsiteX16" fmla="*/ 1689123 w 4440554"/>
              <a:gd name="connsiteY16" fmla="*/ 942846 h 942846"/>
              <a:gd name="connsiteX17" fmla="*/ 1371397 w 4440554"/>
              <a:gd name="connsiteY17" fmla="*/ 942846 h 942846"/>
              <a:gd name="connsiteX18" fmla="*/ 1013110 w 4440554"/>
              <a:gd name="connsiteY18" fmla="*/ 942846 h 942846"/>
              <a:gd name="connsiteX19" fmla="*/ 409527 w 4440554"/>
              <a:gd name="connsiteY19" fmla="*/ 942846 h 942846"/>
              <a:gd name="connsiteX20" fmla="*/ 0 w 4440554"/>
              <a:gd name="connsiteY20" fmla="*/ 785701 h 942846"/>
              <a:gd name="connsiteX21" fmla="*/ 0 w 4440554"/>
              <a:gd name="connsiteY21" fmla="*/ 576182 h 942846"/>
              <a:gd name="connsiteX22" fmla="*/ 0 w 4440554"/>
              <a:gd name="connsiteY22" fmla="*/ 360377 h 942846"/>
              <a:gd name="connsiteX23" fmla="*/ 0 w 4440554"/>
              <a:gd name="connsiteY23" fmla="*/ 157144 h 9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40554" h="942846" fill="none" extrusionOk="0">
                <a:moveTo>
                  <a:pt x="0" y="157144"/>
                </a:moveTo>
                <a:cubicBezTo>
                  <a:pt x="32401" y="57566"/>
                  <a:pt x="189738" y="-14311"/>
                  <a:pt x="409527" y="0"/>
                </a:cubicBezTo>
                <a:cubicBezTo>
                  <a:pt x="640852" y="-20584"/>
                  <a:pt x="721104" y="44279"/>
                  <a:pt x="904465" y="0"/>
                </a:cubicBezTo>
                <a:cubicBezTo>
                  <a:pt x="1048799" y="-15227"/>
                  <a:pt x="1249091" y="6442"/>
                  <a:pt x="1435619" y="0"/>
                </a:cubicBezTo>
                <a:cubicBezTo>
                  <a:pt x="1636437" y="33038"/>
                  <a:pt x="1923668" y="-4746"/>
                  <a:pt x="2075416" y="0"/>
                </a:cubicBezTo>
                <a:cubicBezTo>
                  <a:pt x="2244607" y="-26733"/>
                  <a:pt x="2561512" y="6014"/>
                  <a:pt x="2715215" y="0"/>
                </a:cubicBezTo>
                <a:cubicBezTo>
                  <a:pt x="2885650" y="-14830"/>
                  <a:pt x="3180156" y="46922"/>
                  <a:pt x="3355013" y="0"/>
                </a:cubicBezTo>
                <a:cubicBezTo>
                  <a:pt x="3511789" y="-42908"/>
                  <a:pt x="3811835" y="18851"/>
                  <a:pt x="4031026" y="0"/>
                </a:cubicBezTo>
                <a:cubicBezTo>
                  <a:pt x="4288750" y="4939"/>
                  <a:pt x="4415297" y="96532"/>
                  <a:pt x="4440554" y="157144"/>
                </a:cubicBezTo>
                <a:cubicBezTo>
                  <a:pt x="4508851" y="244188"/>
                  <a:pt x="4386032" y="282460"/>
                  <a:pt x="4440554" y="366663"/>
                </a:cubicBezTo>
                <a:cubicBezTo>
                  <a:pt x="4490723" y="441314"/>
                  <a:pt x="4387301" y="491537"/>
                  <a:pt x="4440554" y="569897"/>
                </a:cubicBezTo>
                <a:cubicBezTo>
                  <a:pt x="4458748" y="635976"/>
                  <a:pt x="4387352" y="702526"/>
                  <a:pt x="4440554" y="785701"/>
                </a:cubicBezTo>
                <a:cubicBezTo>
                  <a:pt x="4465400" y="908130"/>
                  <a:pt x="4234541" y="959342"/>
                  <a:pt x="4031026" y="942846"/>
                </a:cubicBezTo>
                <a:cubicBezTo>
                  <a:pt x="3949864" y="921704"/>
                  <a:pt x="3736604" y="936111"/>
                  <a:pt x="3536088" y="942846"/>
                </a:cubicBezTo>
                <a:cubicBezTo>
                  <a:pt x="3376723" y="952472"/>
                  <a:pt x="3162379" y="967031"/>
                  <a:pt x="3004934" y="942846"/>
                </a:cubicBezTo>
                <a:cubicBezTo>
                  <a:pt x="2856562" y="919362"/>
                  <a:pt x="2692525" y="922740"/>
                  <a:pt x="2365137" y="942846"/>
                </a:cubicBezTo>
                <a:cubicBezTo>
                  <a:pt x="2172919" y="945638"/>
                  <a:pt x="2080882" y="932998"/>
                  <a:pt x="1870198" y="942846"/>
                </a:cubicBezTo>
                <a:cubicBezTo>
                  <a:pt x="1655529" y="945934"/>
                  <a:pt x="1600644" y="931683"/>
                  <a:pt x="1339045" y="942846"/>
                </a:cubicBezTo>
                <a:cubicBezTo>
                  <a:pt x="1026053" y="945659"/>
                  <a:pt x="709261" y="942905"/>
                  <a:pt x="409527" y="942846"/>
                </a:cubicBezTo>
                <a:cubicBezTo>
                  <a:pt x="218050" y="932520"/>
                  <a:pt x="13930" y="900861"/>
                  <a:pt x="0" y="785701"/>
                </a:cubicBezTo>
                <a:cubicBezTo>
                  <a:pt x="-64513" y="698979"/>
                  <a:pt x="64980" y="668038"/>
                  <a:pt x="0" y="595039"/>
                </a:cubicBezTo>
                <a:cubicBezTo>
                  <a:pt x="-51521" y="524974"/>
                  <a:pt x="45750" y="469757"/>
                  <a:pt x="0" y="404377"/>
                </a:cubicBezTo>
                <a:cubicBezTo>
                  <a:pt x="-45995" y="329849"/>
                  <a:pt x="33718" y="240336"/>
                  <a:pt x="0" y="157144"/>
                </a:cubicBezTo>
                <a:close/>
              </a:path>
              <a:path w="4440554" h="942846" stroke="0" extrusionOk="0">
                <a:moveTo>
                  <a:pt x="0" y="157144"/>
                </a:moveTo>
                <a:cubicBezTo>
                  <a:pt x="40876" y="72334"/>
                  <a:pt x="199497" y="-17137"/>
                  <a:pt x="409527" y="0"/>
                </a:cubicBezTo>
                <a:cubicBezTo>
                  <a:pt x="564843" y="-16586"/>
                  <a:pt x="769803" y="26397"/>
                  <a:pt x="1013110" y="0"/>
                </a:cubicBezTo>
                <a:cubicBezTo>
                  <a:pt x="1288163" y="-19992"/>
                  <a:pt x="1327048" y="9645"/>
                  <a:pt x="1508048" y="0"/>
                </a:cubicBezTo>
                <a:cubicBezTo>
                  <a:pt x="1686628" y="-1189"/>
                  <a:pt x="1862870" y="3009"/>
                  <a:pt x="2147846" y="0"/>
                </a:cubicBezTo>
                <a:cubicBezTo>
                  <a:pt x="2442401" y="-15495"/>
                  <a:pt x="2603965" y="58357"/>
                  <a:pt x="2787645" y="0"/>
                </a:cubicBezTo>
                <a:cubicBezTo>
                  <a:pt x="2998867" y="-36393"/>
                  <a:pt x="3168243" y="-24821"/>
                  <a:pt x="3318798" y="0"/>
                </a:cubicBezTo>
                <a:cubicBezTo>
                  <a:pt x="3429680" y="16193"/>
                  <a:pt x="3914928" y="4244"/>
                  <a:pt x="4031026" y="0"/>
                </a:cubicBezTo>
                <a:cubicBezTo>
                  <a:pt x="4223239" y="12401"/>
                  <a:pt x="4451504" y="99699"/>
                  <a:pt x="4440554" y="157144"/>
                </a:cubicBezTo>
                <a:cubicBezTo>
                  <a:pt x="4434051" y="203196"/>
                  <a:pt x="4442873" y="296459"/>
                  <a:pt x="4440554" y="360377"/>
                </a:cubicBezTo>
                <a:cubicBezTo>
                  <a:pt x="4444108" y="411915"/>
                  <a:pt x="4397002" y="493482"/>
                  <a:pt x="4440554" y="563611"/>
                </a:cubicBezTo>
                <a:cubicBezTo>
                  <a:pt x="4477354" y="621469"/>
                  <a:pt x="4413598" y="697799"/>
                  <a:pt x="4440554" y="785701"/>
                </a:cubicBezTo>
                <a:cubicBezTo>
                  <a:pt x="4403822" y="887257"/>
                  <a:pt x="4270425" y="973882"/>
                  <a:pt x="4031026" y="942846"/>
                </a:cubicBezTo>
                <a:cubicBezTo>
                  <a:pt x="3756209" y="952290"/>
                  <a:pt x="3638611" y="913872"/>
                  <a:pt x="3391228" y="942846"/>
                </a:cubicBezTo>
                <a:cubicBezTo>
                  <a:pt x="3135437" y="971611"/>
                  <a:pt x="2987961" y="940842"/>
                  <a:pt x="2896290" y="942846"/>
                </a:cubicBezTo>
                <a:cubicBezTo>
                  <a:pt x="2843650" y="968104"/>
                  <a:pt x="2525499" y="986232"/>
                  <a:pt x="2328922" y="942846"/>
                </a:cubicBezTo>
                <a:cubicBezTo>
                  <a:pt x="2156376" y="912276"/>
                  <a:pt x="1999003" y="925159"/>
                  <a:pt x="1689123" y="942846"/>
                </a:cubicBezTo>
                <a:cubicBezTo>
                  <a:pt x="1536068" y="974282"/>
                  <a:pt x="1508627" y="919464"/>
                  <a:pt x="1371397" y="942846"/>
                </a:cubicBezTo>
                <a:cubicBezTo>
                  <a:pt x="1234167" y="966228"/>
                  <a:pt x="1095619" y="905236"/>
                  <a:pt x="1013110" y="942846"/>
                </a:cubicBezTo>
                <a:cubicBezTo>
                  <a:pt x="727376" y="920578"/>
                  <a:pt x="563442" y="898048"/>
                  <a:pt x="409527" y="942846"/>
                </a:cubicBezTo>
                <a:cubicBezTo>
                  <a:pt x="186174" y="930516"/>
                  <a:pt x="-10722" y="879881"/>
                  <a:pt x="0" y="785701"/>
                </a:cubicBezTo>
                <a:cubicBezTo>
                  <a:pt x="-33448" y="729143"/>
                  <a:pt x="38693" y="621699"/>
                  <a:pt x="0" y="576182"/>
                </a:cubicBezTo>
                <a:cubicBezTo>
                  <a:pt x="-17620" y="534801"/>
                  <a:pt x="48751" y="471643"/>
                  <a:pt x="0" y="360377"/>
                </a:cubicBezTo>
                <a:cubicBezTo>
                  <a:pt x="-40413" y="281754"/>
                  <a:pt x="9669" y="242604"/>
                  <a:pt x="0" y="157144"/>
                </a:cubicBezTo>
                <a:close/>
              </a:path>
              <a:path w="4440554" h="942846" fill="none" stroke="0" extrusionOk="0">
                <a:moveTo>
                  <a:pt x="0" y="157144"/>
                </a:moveTo>
                <a:cubicBezTo>
                  <a:pt x="46664" y="76571"/>
                  <a:pt x="201520" y="3425"/>
                  <a:pt x="409527" y="0"/>
                </a:cubicBezTo>
                <a:cubicBezTo>
                  <a:pt x="644911" y="-3230"/>
                  <a:pt x="729991" y="-22070"/>
                  <a:pt x="904465" y="0"/>
                </a:cubicBezTo>
                <a:cubicBezTo>
                  <a:pt x="1050908" y="-36731"/>
                  <a:pt x="1221486" y="-33745"/>
                  <a:pt x="1435619" y="0"/>
                </a:cubicBezTo>
                <a:cubicBezTo>
                  <a:pt x="1603987" y="-57667"/>
                  <a:pt x="1947290" y="19057"/>
                  <a:pt x="2075416" y="0"/>
                </a:cubicBezTo>
                <a:cubicBezTo>
                  <a:pt x="2210652" y="-37643"/>
                  <a:pt x="2552249" y="38737"/>
                  <a:pt x="2715215" y="0"/>
                </a:cubicBezTo>
                <a:cubicBezTo>
                  <a:pt x="2881639" y="12009"/>
                  <a:pt x="3148456" y="54135"/>
                  <a:pt x="3355013" y="0"/>
                </a:cubicBezTo>
                <a:cubicBezTo>
                  <a:pt x="3508629" y="-15244"/>
                  <a:pt x="3840165" y="56627"/>
                  <a:pt x="4031026" y="0"/>
                </a:cubicBezTo>
                <a:cubicBezTo>
                  <a:pt x="4282218" y="-2673"/>
                  <a:pt x="4410145" y="81578"/>
                  <a:pt x="4440554" y="157144"/>
                </a:cubicBezTo>
                <a:cubicBezTo>
                  <a:pt x="4492290" y="231733"/>
                  <a:pt x="4384779" y="247947"/>
                  <a:pt x="4440554" y="366663"/>
                </a:cubicBezTo>
                <a:cubicBezTo>
                  <a:pt x="4481378" y="446498"/>
                  <a:pt x="4416553" y="477161"/>
                  <a:pt x="4440554" y="569897"/>
                </a:cubicBezTo>
                <a:cubicBezTo>
                  <a:pt x="4482058" y="665404"/>
                  <a:pt x="4405770" y="689630"/>
                  <a:pt x="4440554" y="785701"/>
                </a:cubicBezTo>
                <a:cubicBezTo>
                  <a:pt x="4475126" y="845247"/>
                  <a:pt x="4243731" y="930658"/>
                  <a:pt x="4031026" y="942846"/>
                </a:cubicBezTo>
                <a:cubicBezTo>
                  <a:pt x="3948860" y="941934"/>
                  <a:pt x="3715924" y="911464"/>
                  <a:pt x="3536088" y="942846"/>
                </a:cubicBezTo>
                <a:cubicBezTo>
                  <a:pt x="3344133" y="1002813"/>
                  <a:pt x="3151409" y="944758"/>
                  <a:pt x="3004934" y="942846"/>
                </a:cubicBezTo>
                <a:cubicBezTo>
                  <a:pt x="2903501" y="953310"/>
                  <a:pt x="2659096" y="928354"/>
                  <a:pt x="2365137" y="942846"/>
                </a:cubicBezTo>
                <a:cubicBezTo>
                  <a:pt x="2239185" y="972769"/>
                  <a:pt x="2075394" y="926198"/>
                  <a:pt x="1870198" y="942846"/>
                </a:cubicBezTo>
                <a:cubicBezTo>
                  <a:pt x="1662669" y="927635"/>
                  <a:pt x="1581669" y="945823"/>
                  <a:pt x="1339045" y="942846"/>
                </a:cubicBezTo>
                <a:cubicBezTo>
                  <a:pt x="1076292" y="970918"/>
                  <a:pt x="830007" y="905917"/>
                  <a:pt x="409527" y="942846"/>
                </a:cubicBezTo>
                <a:cubicBezTo>
                  <a:pt x="187876" y="931283"/>
                  <a:pt x="21480" y="876151"/>
                  <a:pt x="0" y="785701"/>
                </a:cubicBezTo>
                <a:cubicBezTo>
                  <a:pt x="-55779" y="722695"/>
                  <a:pt x="68191" y="689383"/>
                  <a:pt x="0" y="595039"/>
                </a:cubicBezTo>
                <a:cubicBezTo>
                  <a:pt x="-61929" y="509708"/>
                  <a:pt x="46926" y="465699"/>
                  <a:pt x="0" y="404377"/>
                </a:cubicBezTo>
                <a:cubicBezTo>
                  <a:pt x="-37169" y="360773"/>
                  <a:pt x="51877" y="237603"/>
                  <a:pt x="0" y="1571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Kiểm</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tra</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đáp</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án</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76D288C-D8DF-4F7B-A917-4CE82F71FB75}"/>
              </a:ext>
            </a:extLst>
          </p:cNvPr>
          <p:cNvGraphicFramePr>
            <a:graphicFrameLocks noGrp="1"/>
          </p:cNvGraphicFramePr>
          <p:nvPr>
            <p:extLst>
              <p:ext uri="{D42A27DB-BD31-4B8C-83A1-F6EECF244321}">
                <p14:modId xmlns:p14="http://schemas.microsoft.com/office/powerpoint/2010/main" val="2814021837"/>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val="564757755"/>
                    </a:ext>
                  </a:extLst>
                </a:gridCol>
                <a:gridCol w="5447060">
                  <a:extLst>
                    <a:ext uri="{9D8B030D-6E8A-4147-A177-3AD203B41FA5}">
                      <a16:colId xmlns:a16="http://schemas.microsoft.com/office/drawing/2014/main" val="94349971"/>
                    </a:ext>
                  </a:extLst>
                </a:gridCol>
              </a:tblGrid>
              <a:tr h="742641">
                <a:tc>
                  <a:txBody>
                    <a:bodyPr/>
                    <a:lstStyle/>
                    <a:p>
                      <a:pPr marL="0" marR="0" algn="just">
                        <a:lnSpc>
                          <a:spcPct val="120000"/>
                        </a:lnSpc>
                        <a:spcBef>
                          <a:spcPts val="0"/>
                        </a:spcBef>
                        <a:spcAft>
                          <a:spcPts val="0"/>
                        </a:spcAft>
                      </a:pPr>
                      <a:r>
                        <a:rPr lang="nl-NL" sz="3600" dirty="0">
                          <a:effectLst/>
                        </a:rPr>
                        <a:t>Bước 1</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hình của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4260587712"/>
                  </a:ext>
                </a:extLst>
              </a:tr>
              <a:tr h="742641">
                <a:tc>
                  <a:txBody>
                    <a:bodyPr/>
                    <a:lstStyle/>
                    <a:p>
                      <a:pPr marL="0" marR="0" algn="just">
                        <a:lnSpc>
                          <a:spcPct val="120000"/>
                        </a:lnSpc>
                        <a:spcBef>
                          <a:spcPts val="0"/>
                        </a:spcBef>
                        <a:spcAft>
                          <a:spcPts val="0"/>
                        </a:spcAft>
                      </a:pPr>
                      <a:r>
                        <a:rPr lang="nl-NL" sz="3600">
                          <a:effectLst/>
                        </a:rPr>
                        <a:t>Bước 2</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khung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518434178"/>
                  </a:ext>
                </a:extLst>
              </a:tr>
              <a:tr h="742641">
                <a:tc>
                  <a:txBody>
                    <a:bodyPr/>
                    <a:lstStyle/>
                    <a:p>
                      <a:pPr marL="0" marR="0" algn="just">
                        <a:lnSpc>
                          <a:spcPct val="120000"/>
                        </a:lnSpc>
                        <a:spcBef>
                          <a:spcPts val="0"/>
                        </a:spcBef>
                        <a:spcAft>
                          <a:spcPts val="0"/>
                        </a:spcAft>
                      </a:pPr>
                      <a:r>
                        <a:rPr lang="nl-NL" sz="3600" dirty="0">
                          <a:effectLst/>
                        </a:rPr>
                        <a:t>Bước 3</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Chia vạch trên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669980534"/>
                  </a:ext>
                </a:extLst>
              </a:tr>
              <a:tr h="742641">
                <a:tc>
                  <a:txBody>
                    <a:bodyPr/>
                    <a:lstStyle/>
                    <a:p>
                      <a:pPr marL="0" marR="0" algn="just">
                        <a:lnSpc>
                          <a:spcPct val="120000"/>
                        </a:lnSpc>
                        <a:spcBef>
                          <a:spcPts val="0"/>
                        </a:spcBef>
                        <a:spcAft>
                          <a:spcPts val="0"/>
                        </a:spcAft>
                      </a:pPr>
                      <a:r>
                        <a:rPr lang="nl-NL" sz="3600">
                          <a:effectLst/>
                        </a:rPr>
                        <a:t>Bước 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Hoàn thiện sản phẩm</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id="{0454E5A3-2656-44E1-A962-B52A39D2556B}"/>
              </a:ext>
            </a:extLst>
          </p:cNvPr>
          <p:cNvPicPr>
            <a:picLocks noChangeAspect="1"/>
          </p:cNvPicPr>
          <p:nvPr/>
        </p:nvPicPr>
        <p:blipFill>
          <a:blip r:embed="rId7"/>
          <a:stretch>
            <a:fillRect/>
          </a:stretch>
        </p:blipFill>
        <p:spPr>
          <a:xfrm>
            <a:off x="1860420" y="191860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ea typeface="Times New Roman" panose="02020603050405020304" pitchFamily="18" charset="0"/>
                </a:rPr>
                <a:t> Các nhóm trưng bày sản phẩm theo nhóm như ở tiết 2</a:t>
              </a:r>
              <a:endParaRPr lang="en-US" sz="4000" b="1" dirty="0">
                <a:solidFill>
                  <a:srgbClr val="00206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id="{52665065-B696-90DC-A6AB-CFB2BFF5E7AA}"/>
                </a:ext>
              </a:extLst>
            </p:cNvPr>
            <p:cNvSpPr/>
            <p:nvPr/>
          </p:nvSpPr>
          <p:spPr>
            <a:xfrm>
              <a:off x="1853046" y="334950"/>
              <a:ext cx="9060872" cy="1220867"/>
            </a:xfrm>
            <a:custGeom>
              <a:avLst/>
              <a:gdLst>
                <a:gd name="connsiteX0" fmla="*/ 0 w 9060872"/>
                <a:gd name="connsiteY0" fmla="*/ 203482 h 1220867"/>
                <a:gd name="connsiteX1" fmla="*/ 203482 w 9060872"/>
                <a:gd name="connsiteY1" fmla="*/ 0 h 1220867"/>
                <a:gd name="connsiteX2" fmla="*/ 8857390 w 9060872"/>
                <a:gd name="connsiteY2" fmla="*/ 0 h 1220867"/>
                <a:gd name="connsiteX3" fmla="*/ 9060872 w 9060872"/>
                <a:gd name="connsiteY3" fmla="*/ 203482 h 1220867"/>
                <a:gd name="connsiteX4" fmla="*/ 9060872 w 9060872"/>
                <a:gd name="connsiteY4" fmla="*/ 1017385 h 1220867"/>
                <a:gd name="connsiteX5" fmla="*/ 8857390 w 9060872"/>
                <a:gd name="connsiteY5" fmla="*/ 1220867 h 1220867"/>
                <a:gd name="connsiteX6" fmla="*/ 203482 w 9060872"/>
                <a:gd name="connsiteY6" fmla="*/ 1220867 h 1220867"/>
                <a:gd name="connsiteX7" fmla="*/ 0 w 9060872"/>
                <a:gd name="connsiteY7" fmla="*/ 1017385 h 1220867"/>
                <a:gd name="connsiteX8" fmla="*/ 0 w 9060872"/>
                <a:gd name="connsiteY8" fmla="*/ 203482 h 12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401ACFB-E897-7512-8283-1AE7BF6115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279</Words>
  <Application>Microsoft Office PowerPoint</Application>
  <PresentationFormat>Widescreen</PresentationFormat>
  <Paragraphs>33</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SVN-Poky's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2022-11-16T11:11:50Z</dcterms:created>
  <dcterms:modified xsi:type="dcterms:W3CDTF">2023-03-02T01:21:11Z</dcterms:modified>
</cp:coreProperties>
</file>