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6" r:id="rId2"/>
    <p:sldId id="274" r:id="rId3"/>
    <p:sldId id="272" r:id="rId4"/>
    <p:sldId id="283" r:id="rId5"/>
    <p:sldId id="2633" r:id="rId6"/>
    <p:sldId id="281" r:id="rId7"/>
    <p:sldId id="285" r:id="rId8"/>
    <p:sldId id="2634" r:id="rId9"/>
    <p:sldId id="286" r:id="rId10"/>
    <p:sldId id="275" r:id="rId11"/>
    <p:sldId id="269" r:id="rId12"/>
    <p:sldId id="293" r:id="rId13"/>
    <p:sldId id="296" r:id="rId14"/>
    <p:sldId id="277" r:id="rId15"/>
    <p:sldId id="271" r:id="rId16"/>
    <p:sldId id="297" r:id="rId17"/>
    <p:sldId id="298" r:id="rId18"/>
    <p:sldId id="2638" r:id="rId19"/>
    <p:sldId id="315" r:id="rId20"/>
    <p:sldId id="31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E00F9-3487-412C-B76D-FD524E47CF36}" type="datetimeFigureOut">
              <a:rPr lang="en-US" smtClean="0"/>
              <a:t>06/02/2023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8A2B7-DCE5-44F8-848C-2800B464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19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07AB4-0181-49D1-8640-76002C8D4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3283B4-4983-4E41-A07F-0826617C1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0AD2E-BD51-499B-93CF-98242989EF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06/02/2023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F4F29-E7DE-46CC-AF42-B95DBBCCD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9272B-39E5-468D-8D69-8F1F8E47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E98B6-F1A5-4171-AEB1-0A85AC26D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CB6087-ADB6-49BD-84D4-E751F0E78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B025B-25F8-43C8-9861-80B5395535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06/02/2023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135AD-FE7C-4255-95AE-C2A899DA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85ED0-BE0B-4B14-9264-520ACBAB4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7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6AD5B0-E4F6-4E5B-971E-C81C080294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77325-365A-42D9-94E6-8E801676B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DE17A-3B2E-426F-AE71-D2F97C7B05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06/02/2023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163F4-A290-4962-B10E-80AB6B561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D574A-4DA9-4342-AF71-5B0F9388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2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0FDD4-F11B-4983-A01E-EF4D29F81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33927-1125-42AC-919F-FCFC40F89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EE7B2-A80A-4D2D-98BE-CF4E0C8A5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06/02/2023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1E583-B546-4879-9516-59C0C85F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7B0A4-0A1B-4674-8CD8-45ACA4FC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9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39A7F-A567-41B4-97BB-0D54AB0E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BF6D7-7877-468A-871E-594DC23E0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B5DA6-D972-457E-BC46-A3261E569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06/02/2023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24AEE-6AB1-4A13-BC00-CA7A9EDDB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77F08-04C4-4B6D-ABA0-78E68214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7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CEF26-29A8-4E85-8A1C-891A6D355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DE96-21D8-4E6E-A3B6-50AADA9517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C1F587-907B-4DF5-AD06-BC82A60ED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A5E01-8F95-40C6-9DE2-C8F386AF0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06/02/2023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B7D30-9CC8-4A83-806A-9C15EDAEB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07A5CA-F678-4DF8-9369-F60F11FB4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3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83C31-FBA0-432B-ACF6-C0FDE9EF1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4C1C2-A88C-4E5B-B0DE-1A595E4B3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7831F-10AF-4ED4-9720-76ACC371C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FD48F9-7291-47B9-B3C3-49E925AE7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3FC070-F901-4017-951D-0DC1D3A4F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BCDB46-FC15-421E-95CE-8069C4DFB5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06/02/2023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2DC83A-A791-4E8E-A315-891132B9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32D520-EF4C-4AD3-AEBA-AF815A268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92223-C3F2-4395-B58F-1E3F2BA9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BE0597-CFDB-4419-8541-E52AFA8CE7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06/02/2023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F90907-7B04-4C50-9AF0-B1705E9F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714CEB-189D-48AD-B3B0-9CD624426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2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1D958B-82F2-4FFF-8E91-639F9A710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06/02/2023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DD22CD-8021-41A9-968B-22D5DE4D0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BA9DC-08EE-48F6-AD54-69A634F15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82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552C6-3C87-4BC4-B06A-FE18BC0E4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1456B-4EDD-46C3-AA7B-0118F3F1F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6854F2-EB93-4D51-A739-623C21AD2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EFFD4-4416-49BC-A077-455D3BE60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06/02/2023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FFB38-6F88-4840-A9E2-9CAB920F0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7B6FB-8ADC-49AC-9ECA-6C547FD62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1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B25F3-B303-4F6C-9E3F-037D6E099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A6C985-02CF-4DEC-8D75-A42CB69684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32B836-B2A5-458F-8E3C-0179F2DFB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FCDE9-D5C1-40C2-B652-857C3E095F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06/02/2023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0F157F-C157-4302-A1AA-2F4F5F19C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B8835-99D7-4A90-8733-57ED0FD1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6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edclothes&#10;&#10;Description automatically generated">
            <a:extLst>
              <a:ext uri="{FF2B5EF4-FFF2-40B4-BE49-F238E27FC236}">
                <a16:creationId xmlns:a16="http://schemas.microsoft.com/office/drawing/2014/main" id="{4E2660E5-161C-40F2-A867-8A7EE00AC2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" r="99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FE40C4D9-C362-489A-A750-DC417A58E74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7659" y="206828"/>
            <a:ext cx="1510393" cy="151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5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20.gif"/><Relationship Id="rId17" Type="http://schemas.openxmlformats.org/officeDocument/2006/relationships/audio" Target="../media/audio6.wav"/><Relationship Id="rId2" Type="http://schemas.openxmlformats.org/officeDocument/2006/relationships/audio" Target="../media/audio2.wav"/><Relationship Id="rId16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15" Type="http://schemas.openxmlformats.org/officeDocument/2006/relationships/audio" Target="../media/audio2.wav"/><Relationship Id="rId4" Type="http://schemas.openxmlformats.org/officeDocument/2006/relationships/image" Target="../media/image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7.png"/><Relationship Id="rId7" Type="http://schemas.openxmlformats.org/officeDocument/2006/relationships/image" Target="../media/image3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6.wav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1CA14B3C-87C3-2122-95F1-9B89E7B57F4B}"/>
              </a:ext>
            </a:extLst>
          </p:cNvPr>
          <p:cNvGrpSpPr/>
          <p:nvPr/>
        </p:nvGrpSpPr>
        <p:grpSpPr>
          <a:xfrm>
            <a:off x="1306141" y="514050"/>
            <a:ext cx="9638084" cy="5868000"/>
            <a:chOff x="4227089" y="495000"/>
            <a:chExt cx="6930768" cy="58680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84775D6-7834-05FD-48EF-4856B0B072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254" t="15789" r="5161" b="9210"/>
            <a:stretch/>
          </p:blipFill>
          <p:spPr>
            <a:xfrm>
              <a:off x="4227089" y="495000"/>
              <a:ext cx="6930768" cy="58680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7568BE0-D9F0-DB91-B015-21D685AE745B}"/>
                </a:ext>
              </a:extLst>
            </p:cNvPr>
            <p:cNvSpPr txBox="1"/>
            <p:nvPr/>
          </p:nvSpPr>
          <p:spPr>
            <a:xfrm>
              <a:off x="8579379" y="4967866"/>
              <a:ext cx="1651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25400" h="254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 w="3175">
                  <a:noFill/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52400">
                    <a:prstClr val="white"/>
                  </a:glow>
                  <a:innerShdw>
                    <a:prstClr val="black"/>
                  </a:innerShdw>
                </a:effectLst>
                <a:uLnTx/>
                <a:uFillTx/>
                <a:latin typeface="LNTH-Dinomiko" panose="020005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CD2D8E3-61E8-9A42-8FC5-0F053D3A3F10}"/>
              </a:ext>
            </a:extLst>
          </p:cNvPr>
          <p:cNvSpPr txBox="1"/>
          <p:nvPr/>
        </p:nvSpPr>
        <p:spPr>
          <a:xfrm>
            <a:off x="2065190" y="2951141"/>
            <a:ext cx="8088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5252"/>
                </a:solidFill>
                <a:effectLst/>
                <a:uLnTx/>
                <a:uFillTx/>
                <a:cs typeface="Arial"/>
                <a:sym typeface="Arial"/>
              </a:rPr>
              <a:t>Ôn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5252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5252"/>
                </a:solidFill>
                <a:effectLst/>
                <a:uLnTx/>
                <a:uFillTx/>
                <a:cs typeface="Arial"/>
                <a:sym typeface="Arial"/>
              </a:rPr>
              <a:t>chữ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5252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5252"/>
                </a:solidFill>
                <a:effectLst/>
                <a:uLnTx/>
                <a:uFillTx/>
                <a:cs typeface="Arial"/>
                <a:sym typeface="Arial"/>
              </a:rPr>
              <a:t>viết</a:t>
            </a:r>
            <a:r>
              <a:rPr kumimoji="0" lang="en-US" sz="6000" b="1" i="0" u="none" strike="noStrike" kern="0" cap="none" spc="0" normalizeH="0" noProof="0" dirty="0">
                <a:ln>
                  <a:noFill/>
                </a:ln>
                <a:solidFill>
                  <a:srgbClr val="FF5252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5252"/>
                </a:solidFill>
                <a:effectLst/>
                <a:uLnTx/>
                <a:uFillTx/>
                <a:cs typeface="Arial"/>
                <a:sym typeface="Arial"/>
              </a:rPr>
              <a:t>hoa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5252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5252"/>
                </a:solidFill>
                <a:effectLst/>
                <a:uLnTx/>
                <a:uFillTx/>
                <a:latin typeface="HP001 5 hàng" panose="020B0603050302020204" pitchFamily="34" charset="0"/>
                <a:cs typeface="Arial"/>
                <a:sym typeface="Arial"/>
              </a:rPr>
              <a:t>P, Q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6830524-6DB1-4FDF-33FC-A6B511F8ECF5}"/>
              </a:ext>
            </a:extLst>
          </p:cNvPr>
          <p:cNvGrpSpPr/>
          <p:nvPr/>
        </p:nvGrpSpPr>
        <p:grpSpPr>
          <a:xfrm>
            <a:off x="2782871" y="1624872"/>
            <a:ext cx="6389704" cy="809568"/>
            <a:chOff x="2963151" y="1796738"/>
            <a:chExt cx="4282100" cy="809568"/>
          </a:xfrm>
        </p:grpSpPr>
        <p:pic>
          <p:nvPicPr>
            <p:cNvPr id="42" name="Picture 41" descr="A picture containing text, electronics&#10;&#10;Description automatically generated">
              <a:extLst>
                <a:ext uri="{FF2B5EF4-FFF2-40B4-BE49-F238E27FC236}">
                  <a16:creationId xmlns:a16="http://schemas.microsoft.com/office/drawing/2014/main" id="{FF7E51D7-76C9-753B-EA81-F58CE3AED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3151" y="1796738"/>
              <a:ext cx="4282100" cy="809568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1B32471-8766-5EDA-16E3-1AA8B53F39C9}"/>
                </a:ext>
              </a:extLst>
            </p:cNvPr>
            <p:cNvSpPr txBox="1"/>
            <p:nvPr/>
          </p:nvSpPr>
          <p:spPr>
            <a:xfrm>
              <a:off x="4509456" y="1996350"/>
              <a:ext cx="2004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25400" h="254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 w="3175">
                    <a:noFill/>
                    <a:prstDash val="solid"/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glow rad="152400">
                      <a:prstClr val="white"/>
                    </a:glow>
                    <a:innerShdw>
                      <a:prstClr val="black"/>
                    </a:innerShdw>
                  </a:effectLst>
                  <a:uLnTx/>
                  <a:uFillTx/>
                  <a:ea typeface="+mn-ea"/>
                  <a:cs typeface="+mn-cs"/>
                </a:rPr>
                <a:t>TIẾNG VIỆT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438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F8A5213-2BF0-3153-412E-B1DD02EFD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811" y="209550"/>
            <a:ext cx="5940000" cy="594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CAF9E64-0B42-40B3-A472-0E9041B47ED3}"/>
              </a:ext>
            </a:extLst>
          </p:cNvPr>
          <p:cNvSpPr txBox="1"/>
          <p:nvPr/>
        </p:nvSpPr>
        <p:spPr>
          <a:xfrm>
            <a:off x="3147237" y="1358638"/>
            <a:ext cx="5146430" cy="20186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5252"/>
                </a:solidFill>
                <a:effectLst>
                  <a:glow>
                    <a:srgbClr val="4472C4">
                      <a:alpha val="40000"/>
                    </a:srgbClr>
                  </a:glow>
                </a:effectLst>
                <a:uLnTx/>
                <a:uFillTx/>
                <a:ea typeface="LNTH-LuoLuoNotangYuanTi 1" pitchFamily="2" charset="-128"/>
                <a:cs typeface="Arial" panose="020B0604020202020204" pitchFamily="34" charset="0"/>
                <a:sym typeface="Arial"/>
              </a:rPr>
              <a:t>LUYỆN VIẾT TỪ ỨNG DỤNG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5252"/>
              </a:solidFill>
              <a:effectLst>
                <a:glow>
                  <a:srgbClr val="4472C4">
                    <a:alpha val="40000"/>
                  </a:srgbClr>
                </a:glow>
              </a:effectLst>
              <a:uLnTx/>
              <a:uFillTx/>
              <a:ea typeface="LNTH-LuoLuoNotangYuanTi 1" pitchFamily="2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A479A0-BFB8-88FC-67CF-F23E1CDE03D5}"/>
              </a:ext>
            </a:extLst>
          </p:cNvPr>
          <p:cNvSpPr txBox="1"/>
          <p:nvPr/>
        </p:nvSpPr>
        <p:spPr>
          <a:xfrm>
            <a:off x="3161088" y="1368759"/>
            <a:ext cx="5146430" cy="20186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ea typeface="LNTH-LuoLuoNotangYuanTi 1" pitchFamily="2" charset="-128"/>
                <a:cs typeface="Arial" panose="020B0604020202020204" pitchFamily="34" charset="0"/>
                <a:sym typeface="Arial"/>
              </a:rPr>
              <a:t>LUYỆN VIẾT TỪ ỨNG DỤNG</a:t>
            </a:r>
            <a:endParaRPr kumimoji="0" lang="en-US" sz="4800" b="1" i="0" u="none" strike="noStrike" kern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ea typeface="LNTH-LuoLuoNotangYuanTi 1" pitchFamily="2" charset="-128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197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7AFC78B-CB43-9435-9F0A-3C72D14989F8}"/>
              </a:ext>
            </a:extLst>
          </p:cNvPr>
          <p:cNvSpPr/>
          <p:nvPr/>
        </p:nvSpPr>
        <p:spPr>
          <a:xfrm>
            <a:off x="515999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19050" cap="rnd" cmpd="thinThick">
            <a:noFill/>
            <a:prstDash val="sysDash"/>
            <a:round/>
            <a:extLst>
              <a:ext uri="{C807C97D-BFC1-408E-A445-0C87EB9F89A2}">
                <ask:lineSketchStyleProps xmlns="" xmlns:ask="http://schemas.microsoft.com/office/drawing/2018/sketchyshapes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6417E7-9356-EF31-A58E-3EB170E276C4}"/>
              </a:ext>
            </a:extLst>
          </p:cNvPr>
          <p:cNvGrpSpPr/>
          <p:nvPr/>
        </p:nvGrpSpPr>
        <p:grpSpPr>
          <a:xfrm>
            <a:off x="515999" y="0"/>
            <a:ext cx="3952587" cy="1044000"/>
            <a:chOff x="515999" y="0"/>
            <a:chExt cx="3952587" cy="10440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29DA3D4-ADC0-68E7-2FAE-F35059030CEA}"/>
                </a:ext>
              </a:extLst>
            </p:cNvPr>
            <p:cNvSpPr/>
            <p:nvPr/>
          </p:nvSpPr>
          <p:spPr>
            <a:xfrm>
              <a:off x="652586" y="458999"/>
              <a:ext cx="3816000" cy="574473"/>
            </a:xfrm>
            <a:custGeom>
              <a:avLst/>
              <a:gdLst>
                <a:gd name="connsiteX0" fmla="*/ 0 w 3816000"/>
                <a:gd name="connsiteY0" fmla="*/ 82942 h 574473"/>
                <a:gd name="connsiteX1" fmla="*/ 82942 w 3816000"/>
                <a:gd name="connsiteY1" fmla="*/ 0 h 574473"/>
                <a:gd name="connsiteX2" fmla="*/ 3733058 w 3816000"/>
                <a:gd name="connsiteY2" fmla="*/ 0 h 574473"/>
                <a:gd name="connsiteX3" fmla="*/ 3816000 w 3816000"/>
                <a:gd name="connsiteY3" fmla="*/ 82942 h 574473"/>
                <a:gd name="connsiteX4" fmla="*/ 3816000 w 3816000"/>
                <a:gd name="connsiteY4" fmla="*/ 491531 h 574473"/>
                <a:gd name="connsiteX5" fmla="*/ 3733058 w 3816000"/>
                <a:gd name="connsiteY5" fmla="*/ 574473 h 574473"/>
                <a:gd name="connsiteX6" fmla="*/ 82942 w 3816000"/>
                <a:gd name="connsiteY6" fmla="*/ 574473 h 574473"/>
                <a:gd name="connsiteX7" fmla="*/ 0 w 3816000"/>
                <a:gd name="connsiteY7" fmla="*/ 491531 h 574473"/>
                <a:gd name="connsiteX8" fmla="*/ 0 w 3816000"/>
                <a:gd name="connsiteY8" fmla="*/ 82942 h 5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6000" h="574473" fill="none" extrusionOk="0">
                  <a:moveTo>
                    <a:pt x="0" y="82942"/>
                  </a:moveTo>
                  <a:cubicBezTo>
                    <a:pt x="-4220" y="31159"/>
                    <a:pt x="29000" y="2771"/>
                    <a:pt x="82942" y="0"/>
                  </a:cubicBezTo>
                  <a:cubicBezTo>
                    <a:pt x="1090189" y="-92351"/>
                    <a:pt x="3196886" y="104030"/>
                    <a:pt x="3733058" y="0"/>
                  </a:cubicBezTo>
                  <a:cubicBezTo>
                    <a:pt x="3777008" y="2172"/>
                    <a:pt x="3819811" y="29465"/>
                    <a:pt x="3816000" y="82942"/>
                  </a:cubicBezTo>
                  <a:cubicBezTo>
                    <a:pt x="3807915" y="244919"/>
                    <a:pt x="3802797" y="382450"/>
                    <a:pt x="3816000" y="491531"/>
                  </a:cubicBezTo>
                  <a:cubicBezTo>
                    <a:pt x="3815626" y="542904"/>
                    <a:pt x="3773905" y="567011"/>
                    <a:pt x="3733058" y="574473"/>
                  </a:cubicBezTo>
                  <a:cubicBezTo>
                    <a:pt x="3044412" y="437847"/>
                    <a:pt x="486423" y="565650"/>
                    <a:pt x="82942" y="574473"/>
                  </a:cubicBezTo>
                  <a:cubicBezTo>
                    <a:pt x="37508" y="567174"/>
                    <a:pt x="2781" y="542620"/>
                    <a:pt x="0" y="491531"/>
                  </a:cubicBezTo>
                  <a:cubicBezTo>
                    <a:pt x="24640" y="405180"/>
                    <a:pt x="-27775" y="183803"/>
                    <a:pt x="0" y="82942"/>
                  </a:cubicBezTo>
                  <a:close/>
                </a:path>
                <a:path w="3816000" h="574473" stroke="0" extrusionOk="0">
                  <a:moveTo>
                    <a:pt x="0" y="82942"/>
                  </a:moveTo>
                  <a:cubicBezTo>
                    <a:pt x="148" y="37911"/>
                    <a:pt x="32618" y="-6924"/>
                    <a:pt x="82942" y="0"/>
                  </a:cubicBezTo>
                  <a:cubicBezTo>
                    <a:pt x="1635438" y="-168373"/>
                    <a:pt x="2702039" y="-141978"/>
                    <a:pt x="3733058" y="0"/>
                  </a:cubicBezTo>
                  <a:cubicBezTo>
                    <a:pt x="3777402" y="1693"/>
                    <a:pt x="3818644" y="35760"/>
                    <a:pt x="3816000" y="82942"/>
                  </a:cubicBezTo>
                  <a:cubicBezTo>
                    <a:pt x="3802215" y="283589"/>
                    <a:pt x="3779465" y="429706"/>
                    <a:pt x="3816000" y="491531"/>
                  </a:cubicBezTo>
                  <a:cubicBezTo>
                    <a:pt x="3812089" y="543285"/>
                    <a:pt x="3783490" y="577198"/>
                    <a:pt x="3733058" y="574473"/>
                  </a:cubicBezTo>
                  <a:cubicBezTo>
                    <a:pt x="2154016" y="662374"/>
                    <a:pt x="1270334" y="678193"/>
                    <a:pt x="82942" y="574473"/>
                  </a:cubicBezTo>
                  <a:cubicBezTo>
                    <a:pt x="32558" y="580744"/>
                    <a:pt x="840" y="538531"/>
                    <a:pt x="0" y="491531"/>
                  </a:cubicBezTo>
                  <a:cubicBezTo>
                    <a:pt x="-15292" y="368118"/>
                    <a:pt x="-13927" y="252659"/>
                    <a:pt x="0" y="82942"/>
                  </a:cubicBezTo>
                  <a:close/>
                </a:path>
              </a:pathLst>
            </a:custGeom>
            <a:solidFill>
              <a:srgbClr val="F3E985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1226581119">
                    <a:prstGeom prst="roundRect">
                      <a:avLst>
                        <a:gd name="adj" fmla="val 14438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9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CA4697-3EDD-A689-46D5-B9F3F3F8E0FD}"/>
                </a:ext>
              </a:extLst>
            </p:cNvPr>
            <p:cNvSpPr txBox="1"/>
            <p:nvPr/>
          </p:nvSpPr>
          <p:spPr>
            <a:xfrm>
              <a:off x="1679064" y="484754"/>
              <a:ext cx="24248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 w="0"/>
                  <a:solidFill>
                    <a:srgbClr val="4C7716"/>
                  </a:solidFill>
                  <a:effectLst/>
                  <a:uLnTx/>
                  <a:uFillTx/>
                  <a:latin typeface="Arial" panose="020B0604020202020204" pitchFamily="34" charset="0"/>
                  <a:ea typeface="LNTH-LuoLuoNotangYuanTi 1" pitchFamily="2" charset="-128"/>
                  <a:cs typeface="Arial" panose="020B0604020202020204" pitchFamily="34" charset="0"/>
                </a:rPr>
                <a:t>Từ</a:t>
              </a:r>
              <a:r>
                <a:rPr kumimoji="0" lang="en-US" sz="2800" b="1" i="0" u="none" strike="noStrike" kern="1200" cap="none" spc="0" normalizeH="0" baseline="0" noProof="0" dirty="0">
                  <a:ln w="0"/>
                  <a:solidFill>
                    <a:srgbClr val="4C7716"/>
                  </a:solidFill>
                  <a:effectLst/>
                  <a:uLnTx/>
                  <a:uFillTx/>
                  <a:latin typeface="Arial" panose="020B0604020202020204" pitchFamily="34" charset="0"/>
                  <a:ea typeface="LNTH-LuoLuoNotangYuanTi 1" pitchFamily="2" charset="-128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 w="0"/>
                  <a:solidFill>
                    <a:srgbClr val="4C7716"/>
                  </a:solidFill>
                  <a:effectLst/>
                  <a:uLnTx/>
                  <a:uFillTx/>
                  <a:latin typeface="Arial" panose="020B0604020202020204" pitchFamily="34" charset="0"/>
                  <a:ea typeface="LNTH-LuoLuoNotangYuanTi 1" pitchFamily="2" charset="-128"/>
                  <a:cs typeface="Arial" panose="020B0604020202020204" pitchFamily="34" charset="0"/>
                </a:rPr>
                <a:t>ứng</a:t>
              </a:r>
              <a:r>
                <a:rPr kumimoji="0" lang="en-US" sz="2800" b="1" i="0" u="none" strike="noStrike" kern="1200" cap="none" spc="0" normalizeH="0" baseline="0" noProof="0" dirty="0">
                  <a:ln w="0"/>
                  <a:solidFill>
                    <a:srgbClr val="4C7716"/>
                  </a:solidFill>
                  <a:effectLst/>
                  <a:uLnTx/>
                  <a:uFillTx/>
                  <a:latin typeface="Arial" panose="020B0604020202020204" pitchFamily="34" charset="0"/>
                  <a:ea typeface="LNTH-LuoLuoNotangYuanTi 1" pitchFamily="2" charset="-128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 w="0"/>
                  <a:solidFill>
                    <a:srgbClr val="4C7716"/>
                  </a:solidFill>
                  <a:effectLst/>
                  <a:uLnTx/>
                  <a:uFillTx/>
                  <a:latin typeface="Arial" panose="020B0604020202020204" pitchFamily="34" charset="0"/>
                  <a:ea typeface="LNTH-LuoLuoNotangYuanTi 1" pitchFamily="2" charset="-128"/>
                  <a:cs typeface="Arial" panose="020B0604020202020204" pitchFamily="34" charset="0"/>
                </a:rPr>
                <a:t>dụng</a:t>
              </a:r>
              <a:endParaRPr kumimoji="0" lang="en-US" sz="2800" b="1" i="0" u="none" strike="noStrike" kern="1200" cap="none" spc="0" normalizeH="0" baseline="0" noProof="0" dirty="0">
                <a:ln w="0"/>
                <a:solidFill>
                  <a:srgbClr val="4C7716"/>
                </a:solidFill>
                <a:effectLst/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Arial" panose="020B0604020202020204" pitchFamily="34" charset="0"/>
              </a:endParaRPr>
            </a:p>
          </p:txBody>
        </p:sp>
        <p:pic>
          <p:nvPicPr>
            <p:cNvPr id="15" name="Picture 14" descr="A snail on a leaf&#10;&#10;Description automatically generated with low confidence">
              <a:extLst>
                <a:ext uri="{FF2B5EF4-FFF2-40B4-BE49-F238E27FC236}">
                  <a16:creationId xmlns:a16="http://schemas.microsoft.com/office/drawing/2014/main" id="{6A28A64E-0D80-5948-2ACA-BBD712EFDD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" t="27737" r="-1"/>
            <a:stretch/>
          </p:blipFill>
          <p:spPr>
            <a:xfrm flipH="1">
              <a:off x="515999" y="0"/>
              <a:ext cx="1402550" cy="10440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26769EA-1724-3D4C-8E36-78C926CD5EE1}"/>
              </a:ext>
            </a:extLst>
          </p:cNvPr>
          <p:cNvGrpSpPr/>
          <p:nvPr/>
        </p:nvGrpSpPr>
        <p:grpSpPr>
          <a:xfrm>
            <a:off x="3091542" y="1289506"/>
            <a:ext cx="6128658" cy="2585807"/>
            <a:chOff x="1708727" y="2131472"/>
            <a:chExt cx="5070764" cy="18000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9AC92F6-CFD6-B564-4DB5-9FD4421981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143" t="398" r="45318" b="59701"/>
            <a:stretch/>
          </p:blipFill>
          <p:spPr>
            <a:xfrm>
              <a:off x="1708727" y="2131472"/>
              <a:ext cx="5070764" cy="18000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41CF040-B94E-768E-3A6D-356D61243529}"/>
                </a:ext>
              </a:extLst>
            </p:cNvPr>
            <p:cNvSpPr txBox="1"/>
            <p:nvPr/>
          </p:nvSpPr>
          <p:spPr>
            <a:xfrm>
              <a:off x="2530062" y="2596633"/>
              <a:ext cx="3482501" cy="621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Phú</a:t>
              </a:r>
              <a:r>
                <a:rPr kumimoji="0" lang="en-US" sz="52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5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QuǬ</a:t>
              </a:r>
              <a:endPara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1A61EBA-9C96-4D15-AB74-89AB1AE63892}"/>
              </a:ext>
            </a:extLst>
          </p:cNvPr>
          <p:cNvSpPr txBox="1"/>
          <p:nvPr/>
        </p:nvSpPr>
        <p:spPr>
          <a:xfrm>
            <a:off x="1137528" y="4228798"/>
            <a:ext cx="1040405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Phú Quốc</a:t>
            </a:r>
            <a:r>
              <a:rPr lang="en-US" sz="44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là hòn đảo lớn nhất Việt Nam, thuộc tỉnh Kiên Giang.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79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7AFC78B-CB43-9435-9F0A-3C72D14989F8}"/>
              </a:ext>
            </a:extLst>
          </p:cNvPr>
          <p:cNvSpPr/>
          <p:nvPr/>
        </p:nvSpPr>
        <p:spPr>
          <a:xfrm>
            <a:off x="515999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19050" cap="rnd" cmpd="thinThick">
            <a:noFill/>
            <a:prstDash val="sysDash"/>
            <a:round/>
            <a:extLst>
              <a:ext uri="{C807C97D-BFC1-408E-A445-0C87EB9F89A2}">
                <ask:lineSketchStyleProps xmlns="" xmlns:ask="http://schemas.microsoft.com/office/drawing/2018/sketchyshapes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6417E7-9356-EF31-A58E-3EB170E276C4}"/>
              </a:ext>
            </a:extLst>
          </p:cNvPr>
          <p:cNvGrpSpPr/>
          <p:nvPr/>
        </p:nvGrpSpPr>
        <p:grpSpPr>
          <a:xfrm>
            <a:off x="515999" y="0"/>
            <a:ext cx="4312587" cy="1044000"/>
            <a:chOff x="515999" y="0"/>
            <a:chExt cx="4312587" cy="10440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29DA3D4-ADC0-68E7-2FAE-F35059030CEA}"/>
                </a:ext>
              </a:extLst>
            </p:cNvPr>
            <p:cNvSpPr/>
            <p:nvPr/>
          </p:nvSpPr>
          <p:spPr>
            <a:xfrm>
              <a:off x="652586" y="458999"/>
              <a:ext cx="4176000" cy="574473"/>
            </a:xfrm>
            <a:custGeom>
              <a:avLst/>
              <a:gdLst>
                <a:gd name="connsiteX0" fmla="*/ 0 w 4176000"/>
                <a:gd name="connsiteY0" fmla="*/ 82942 h 574473"/>
                <a:gd name="connsiteX1" fmla="*/ 82942 w 4176000"/>
                <a:gd name="connsiteY1" fmla="*/ 0 h 574473"/>
                <a:gd name="connsiteX2" fmla="*/ 4093058 w 4176000"/>
                <a:gd name="connsiteY2" fmla="*/ 0 h 574473"/>
                <a:gd name="connsiteX3" fmla="*/ 4176000 w 4176000"/>
                <a:gd name="connsiteY3" fmla="*/ 82942 h 574473"/>
                <a:gd name="connsiteX4" fmla="*/ 4176000 w 4176000"/>
                <a:gd name="connsiteY4" fmla="*/ 491531 h 574473"/>
                <a:gd name="connsiteX5" fmla="*/ 4093058 w 4176000"/>
                <a:gd name="connsiteY5" fmla="*/ 574473 h 574473"/>
                <a:gd name="connsiteX6" fmla="*/ 82942 w 4176000"/>
                <a:gd name="connsiteY6" fmla="*/ 574473 h 574473"/>
                <a:gd name="connsiteX7" fmla="*/ 0 w 4176000"/>
                <a:gd name="connsiteY7" fmla="*/ 491531 h 574473"/>
                <a:gd name="connsiteX8" fmla="*/ 0 w 4176000"/>
                <a:gd name="connsiteY8" fmla="*/ 82942 h 5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6000" h="574473" fill="none" extrusionOk="0">
                  <a:moveTo>
                    <a:pt x="0" y="82942"/>
                  </a:moveTo>
                  <a:cubicBezTo>
                    <a:pt x="-4220" y="31159"/>
                    <a:pt x="29000" y="2771"/>
                    <a:pt x="82942" y="0"/>
                  </a:cubicBezTo>
                  <a:cubicBezTo>
                    <a:pt x="2077204" y="-92351"/>
                    <a:pt x="3624535" y="104030"/>
                    <a:pt x="4093058" y="0"/>
                  </a:cubicBezTo>
                  <a:cubicBezTo>
                    <a:pt x="4137008" y="2172"/>
                    <a:pt x="4179811" y="29465"/>
                    <a:pt x="4176000" y="82942"/>
                  </a:cubicBezTo>
                  <a:cubicBezTo>
                    <a:pt x="4167915" y="244919"/>
                    <a:pt x="4162797" y="382450"/>
                    <a:pt x="4176000" y="491531"/>
                  </a:cubicBezTo>
                  <a:cubicBezTo>
                    <a:pt x="4175626" y="542904"/>
                    <a:pt x="4133905" y="567011"/>
                    <a:pt x="4093058" y="574473"/>
                  </a:cubicBezTo>
                  <a:cubicBezTo>
                    <a:pt x="2298819" y="437847"/>
                    <a:pt x="1172043" y="565650"/>
                    <a:pt x="82942" y="574473"/>
                  </a:cubicBezTo>
                  <a:cubicBezTo>
                    <a:pt x="37508" y="567174"/>
                    <a:pt x="2781" y="542620"/>
                    <a:pt x="0" y="491531"/>
                  </a:cubicBezTo>
                  <a:cubicBezTo>
                    <a:pt x="24640" y="405180"/>
                    <a:pt x="-27775" y="183803"/>
                    <a:pt x="0" y="82942"/>
                  </a:cubicBezTo>
                  <a:close/>
                </a:path>
                <a:path w="4176000" h="574473" stroke="0" extrusionOk="0">
                  <a:moveTo>
                    <a:pt x="0" y="82942"/>
                  </a:moveTo>
                  <a:cubicBezTo>
                    <a:pt x="148" y="37911"/>
                    <a:pt x="32618" y="-6924"/>
                    <a:pt x="82942" y="0"/>
                  </a:cubicBezTo>
                  <a:cubicBezTo>
                    <a:pt x="1074880" y="-168373"/>
                    <a:pt x="2418476" y="-141978"/>
                    <a:pt x="4093058" y="0"/>
                  </a:cubicBezTo>
                  <a:cubicBezTo>
                    <a:pt x="4137402" y="1693"/>
                    <a:pt x="4178644" y="35760"/>
                    <a:pt x="4176000" y="82942"/>
                  </a:cubicBezTo>
                  <a:cubicBezTo>
                    <a:pt x="4162215" y="283589"/>
                    <a:pt x="4139465" y="429706"/>
                    <a:pt x="4176000" y="491531"/>
                  </a:cubicBezTo>
                  <a:cubicBezTo>
                    <a:pt x="4172089" y="543285"/>
                    <a:pt x="4143490" y="577198"/>
                    <a:pt x="4093058" y="574473"/>
                  </a:cubicBezTo>
                  <a:cubicBezTo>
                    <a:pt x="2176109" y="662374"/>
                    <a:pt x="1352314" y="678193"/>
                    <a:pt x="82942" y="574473"/>
                  </a:cubicBezTo>
                  <a:cubicBezTo>
                    <a:pt x="32558" y="580744"/>
                    <a:pt x="840" y="538531"/>
                    <a:pt x="0" y="491531"/>
                  </a:cubicBezTo>
                  <a:cubicBezTo>
                    <a:pt x="-15292" y="368118"/>
                    <a:pt x="-13927" y="252659"/>
                    <a:pt x="0" y="82942"/>
                  </a:cubicBezTo>
                  <a:close/>
                </a:path>
              </a:pathLst>
            </a:custGeom>
            <a:solidFill>
              <a:srgbClr val="F3E985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1226581119">
                    <a:prstGeom prst="roundRect">
                      <a:avLst>
                        <a:gd name="adj" fmla="val 14438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9AA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CA4697-3EDD-A689-46D5-B9F3F3F8E0FD}"/>
                </a:ext>
              </a:extLst>
            </p:cNvPr>
            <p:cNvSpPr txBox="1"/>
            <p:nvPr/>
          </p:nvSpPr>
          <p:spPr>
            <a:xfrm>
              <a:off x="1918549" y="397669"/>
              <a:ext cx="25258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 w="0"/>
                  <a:solidFill>
                    <a:srgbClr val="4C7716"/>
                  </a:solidFill>
                  <a:effectLst/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Cùng</a:t>
              </a:r>
              <a:r>
                <a:rPr kumimoji="0" lang="en-US" sz="3200" b="1" i="0" u="none" strike="noStrike" kern="1200" cap="none" spc="0" normalizeH="0" baseline="0" noProof="0" dirty="0">
                  <a:ln w="0"/>
                  <a:solidFill>
                    <a:srgbClr val="4C7716"/>
                  </a:solidFill>
                  <a:effectLst/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0"/>
                  <a:solidFill>
                    <a:srgbClr val="4C7716"/>
                  </a:solidFill>
                  <a:effectLst/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 w="0"/>
                  <a:solidFill>
                    <a:srgbClr val="4C7716"/>
                  </a:solidFill>
                  <a:effectLst/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0"/>
                  <a:solidFill>
                    <a:srgbClr val="4C7716"/>
                  </a:solidFill>
                  <a:effectLst/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hiểu</a:t>
              </a:r>
              <a:endParaRPr kumimoji="0" lang="en-US" sz="3200" b="1" i="0" u="none" strike="noStrike" kern="1200" cap="none" spc="0" normalizeH="0" baseline="0" noProof="0" dirty="0">
                <a:ln w="0"/>
                <a:solidFill>
                  <a:srgbClr val="4C7716"/>
                </a:solidFill>
                <a:effectLst/>
                <a:uLnTx/>
                <a:uFillTx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pic>
          <p:nvPicPr>
            <p:cNvPr id="15" name="Picture 14" descr="A snail on a leaf&#10;&#10;Description automatically generated with low confidence">
              <a:extLst>
                <a:ext uri="{FF2B5EF4-FFF2-40B4-BE49-F238E27FC236}">
                  <a16:creationId xmlns:a16="http://schemas.microsoft.com/office/drawing/2014/main" id="{6A28A64E-0D80-5948-2ACA-BBD712EFDD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" t="27737" r="-1"/>
            <a:stretch/>
          </p:blipFill>
          <p:spPr>
            <a:xfrm flipH="1">
              <a:off x="515999" y="0"/>
              <a:ext cx="1402550" cy="1044000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272B2F2-3676-4DAD-6A22-16A5998EE7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15999" y="2223000"/>
            <a:ext cx="2008192" cy="417600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0D729CEF-0711-DF65-C0D3-8ED322B2AEEF}"/>
              </a:ext>
            </a:extLst>
          </p:cNvPr>
          <p:cNvGrpSpPr/>
          <p:nvPr/>
        </p:nvGrpSpPr>
        <p:grpSpPr>
          <a:xfrm>
            <a:off x="1737850" y="565543"/>
            <a:ext cx="3420000" cy="3420000"/>
            <a:chOff x="924514" y="1177886"/>
            <a:chExt cx="3420000" cy="3420000"/>
          </a:xfrm>
        </p:grpSpPr>
        <p:pic>
          <p:nvPicPr>
            <p:cNvPr id="43" name="Picture 42" descr="A picture containing mirror, arch&#10;&#10;Description automatically generated">
              <a:extLst>
                <a:ext uri="{FF2B5EF4-FFF2-40B4-BE49-F238E27FC236}">
                  <a16:creationId xmlns:a16="http://schemas.microsoft.com/office/drawing/2014/main" id="{72135C51-BA50-FC94-1019-60F447AF1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4514" y="1177886"/>
              <a:ext cx="3420000" cy="34200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0CB8BF5-07ED-1306-7CF6-0756DE35E3A6}"/>
                </a:ext>
              </a:extLst>
            </p:cNvPr>
            <p:cNvSpPr txBox="1"/>
            <p:nvPr/>
          </p:nvSpPr>
          <p:spPr>
            <a:xfrm flipH="1">
              <a:off x="1445249" y="2174821"/>
              <a:ext cx="237853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+mn-cs"/>
                </a:rPr>
                <a:t>Độ cao của các con chữ như thế nào?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62F7EC99-A83B-F12E-AB0E-0C8DBC8FFCF7}"/>
              </a:ext>
            </a:extLst>
          </p:cNvPr>
          <p:cNvSpPr txBox="1"/>
          <p:nvPr/>
        </p:nvSpPr>
        <p:spPr>
          <a:xfrm>
            <a:off x="4998785" y="3887990"/>
            <a:ext cx="5415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HP001 4 hàng" panose="020B0603050302020204" pitchFamily="34" charset="0"/>
              </a:rPr>
              <a:t>Các con chữ còn lại cao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HP001 4 hàng" panose="020B0603050302020204" pitchFamily="34" charset="0"/>
              </a:rPr>
              <a:t>1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HP001 4 hàng" panose="020B0603050302020204" pitchFamily="34" charset="0"/>
              </a:rPr>
              <a:t>ô li.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89FC25-F360-3ABA-E289-6767F4F7F8A1}"/>
              </a:ext>
            </a:extLst>
          </p:cNvPr>
          <p:cNvSpPr txBox="1"/>
          <p:nvPr/>
        </p:nvSpPr>
        <p:spPr>
          <a:xfrm>
            <a:off x="4998785" y="3265863"/>
            <a:ext cx="6677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HP001 4 hàng" panose="020B0603050302020204" pitchFamily="34" charset="0"/>
              </a:rPr>
              <a:t>C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HP001 4 hàng" panose="020B0603050302020204" pitchFamily="34" charset="0"/>
              </a:rPr>
              <a:t>Ϊ ε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HP001 4 hàng" panose="020B0603050302020204" pitchFamily="34" charset="0"/>
              </a:rPr>
              <a:t>ữ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HP001 4 hàng" panose="020B0603050302020204" pitchFamily="34" charset="0"/>
              </a:rPr>
              <a:t>P, Q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HP001 4 hàng" panose="020B0603050302020204" pitchFamily="34" charset="0"/>
              </a:rPr>
              <a:t>cao 2 ô l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HP001 4 hàng" panose="020B0603050302020204" pitchFamily="34" charset="0"/>
              </a:rPr>
              <a:t>i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HP001 4 hàng" panose="020B0603050302020204" pitchFamily="34" charset="0"/>
              </a:rPr>
              <a:t> ǟưǫ.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67B8F03-6689-F3B6-EDB2-9D9A71E8DC8F}"/>
              </a:ext>
            </a:extLst>
          </p:cNvPr>
          <p:cNvSpPr txBox="1"/>
          <p:nvPr/>
        </p:nvSpPr>
        <p:spPr>
          <a:xfrm>
            <a:off x="4998785" y="4510118"/>
            <a:ext cx="4976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HP001 4 hàng" panose="020B0603050302020204" pitchFamily="34" charset="0"/>
              </a:rPr>
              <a:t>Kh♪ng cá</a:t>
            </a:r>
            <a:r>
              <a:rPr kumimoji="0" lang="el-GR" sz="32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HP001 4 hàng" panose="020B0603050302020204" pitchFamily="34" charset="0"/>
              </a:rPr>
              <a:t>ε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HP001 4 hàng" panose="020B0603050302020204" pitchFamily="34" charset="0"/>
              </a:rPr>
              <a:t>giữa các </a:t>
            </a:r>
            <a:r>
              <a:rPr kumimoji="0" lang="el-GR" sz="32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HP001 4 hàng" panose="020B0603050302020204" pitchFamily="34" charset="0"/>
              </a:rPr>
              <a:t>ε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HP001 4 hàng" panose="020B0603050302020204" pitchFamily="34" charset="0"/>
              </a:rPr>
              <a:t>ữ </a:t>
            </a:r>
            <a:r>
              <a:rPr kumimoji="0" lang="el-GR" sz="32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HP001 4 hàng" panose="020B0603050302020204" pitchFamily="34" charset="0"/>
              </a:rPr>
              <a:t>θ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HP001 4 hàng" panose="020B0603050302020204" pitchFamily="34" charset="0"/>
              </a:rPr>
              <a:t>i Ǉ</a:t>
            </a:r>
            <a:r>
              <a:rPr kumimoji="0" lang="el-GR" sz="32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HP001 4 hàng" panose="020B0603050302020204" pitchFamily="34" charset="0"/>
              </a:rPr>
              <a:t>Η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HP001 4 hàng" panose="020B0603050302020204" pitchFamily="34" charset="0"/>
              </a:rPr>
              <a:t>Ğng bằng 1 c</a:t>
            </a:r>
            <a:r>
              <a:rPr kumimoji="0" lang="el-GR" sz="32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HP001 4 hàng" panose="020B0603050302020204" pitchFamily="34" charset="0"/>
              </a:rPr>
              <a:t>Ϊ ε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HP001 4 hàng" panose="020B0603050302020204" pitchFamily="34" charset="0"/>
              </a:rPr>
              <a:t>ữ o. </a:t>
            </a:r>
          </a:p>
        </p:txBody>
      </p:sp>
      <p:pic>
        <p:nvPicPr>
          <p:cNvPr id="50" name="Picture 2" descr="The Gates Primary School: Puffins - Star of the Week">
            <a:extLst>
              <a:ext uri="{FF2B5EF4-FFF2-40B4-BE49-F238E27FC236}">
                <a16:creationId xmlns:a16="http://schemas.microsoft.com/office/drawing/2014/main" id="{A449B4C8-3375-EFEF-C83E-A6F0DDDE4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537" y="3064204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The Gates Primary School: Puffins - Star of the Week">
            <a:extLst>
              <a:ext uri="{FF2B5EF4-FFF2-40B4-BE49-F238E27FC236}">
                <a16:creationId xmlns:a16="http://schemas.microsoft.com/office/drawing/2014/main" id="{25953325-9389-1F15-A79C-4A3F3AE02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585" y="3694273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The Gates Primary School: Puffins - Star of the Week">
            <a:extLst>
              <a:ext uri="{FF2B5EF4-FFF2-40B4-BE49-F238E27FC236}">
                <a16:creationId xmlns:a16="http://schemas.microsoft.com/office/drawing/2014/main" id="{E7DBF0EF-FAC2-E15F-873B-BEFCA090F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585" y="4324343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C3143432-8245-0920-9F72-782A926B3D7E}"/>
              </a:ext>
            </a:extLst>
          </p:cNvPr>
          <p:cNvGrpSpPr/>
          <p:nvPr/>
        </p:nvGrpSpPr>
        <p:grpSpPr>
          <a:xfrm>
            <a:off x="1765272" y="441212"/>
            <a:ext cx="3600000" cy="3600000"/>
            <a:chOff x="682905" y="988886"/>
            <a:chExt cx="3600000" cy="3600000"/>
          </a:xfrm>
        </p:grpSpPr>
        <p:pic>
          <p:nvPicPr>
            <p:cNvPr id="62" name="Picture 61" descr="A picture containing mirror, arch&#10;&#10;Description automatically generated">
              <a:extLst>
                <a:ext uri="{FF2B5EF4-FFF2-40B4-BE49-F238E27FC236}">
                  <a16:creationId xmlns:a16="http://schemas.microsoft.com/office/drawing/2014/main" id="{25FE1F2B-7021-6CC3-972B-CE7A33514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2905" y="988886"/>
              <a:ext cx="3600000" cy="3600000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0906AC6-4813-5FD3-D808-907135CB2624}"/>
                </a:ext>
              </a:extLst>
            </p:cNvPr>
            <p:cNvSpPr txBox="1"/>
            <p:nvPr/>
          </p:nvSpPr>
          <p:spPr>
            <a:xfrm flipH="1">
              <a:off x="1085832" y="2106951"/>
              <a:ext cx="28061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+mn-cs"/>
                </a:rPr>
                <a:t>Khoảng cách giữa các chữ được viết ra sao?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07B08BE-3E5F-4023-99E3-3680C67276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4484" y="774617"/>
            <a:ext cx="4405497" cy="185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8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9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 tmFilter="0, 0; .2, .5; .8, .5; 1, 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1" dur="250" autoRev="1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47" grpId="0"/>
          <p:bldP spid="4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9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 tmFilter="0, 0; .2, .5; .8, .5; 1, 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1" dur="250" autoRev="1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3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7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2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3" dur="500" tmFilter="0, 0; .2, .5; .8, .5; 1, 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4" dur="250" autoRev="1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6" presetID="26" presetClass="emph" presetSubtype="0" repeatCount="5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7" dur="5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8" dur="25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9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0" dur="5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1" dur="25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47" grpId="0"/>
          <p:bldP spid="48" grpId="0"/>
          <p:bldP spid="59" grpId="0" animBg="1"/>
          <p:bldP spid="60" grpId="0"/>
          <p:bldP spid="35" grpId="0" animBg="1"/>
          <p:bldP spid="35" grpId="1" animBg="1"/>
          <p:bldP spid="36" grpId="0" animBg="1"/>
          <p:bldP spid="36" grpId="1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7AFC78B-CB43-9435-9F0A-3C72D14989F8}"/>
              </a:ext>
            </a:extLst>
          </p:cNvPr>
          <p:cNvSpPr/>
          <p:nvPr/>
        </p:nvSpPr>
        <p:spPr>
          <a:xfrm>
            <a:off x="515999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19050" cap="rnd" cmpd="thinThick">
            <a:noFill/>
            <a:prstDash val="solid"/>
            <a:round/>
            <a:extLst>
              <a:ext uri="{C807C97D-BFC1-408E-A445-0C87EB9F89A2}">
                <ask:lineSketchStyleProps xmlns="" xmlns:ask="http://schemas.microsoft.com/office/drawing/2018/sketchyshapes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F12B5E-89BE-4795-87CF-D470B79CA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99" y="459000"/>
            <a:ext cx="4352921" cy="987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B48965-B505-4B2E-9ABF-27D3C2812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382" y="952819"/>
            <a:ext cx="5907536" cy="17679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F495BD-0BE7-401B-8E0C-997E322D4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714" y="2720812"/>
            <a:ext cx="5822185" cy="1767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350F9E-0952-46C0-B147-AEC3B6F261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6880" y="4488805"/>
            <a:ext cx="6029467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1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050597A0-FF02-BCED-05F6-2707DB48A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238" y="459000"/>
            <a:ext cx="5940000" cy="594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463850-8AD0-F7CC-F421-684868B4A530}"/>
              </a:ext>
            </a:extLst>
          </p:cNvPr>
          <p:cNvSpPr txBox="1"/>
          <p:nvPr/>
        </p:nvSpPr>
        <p:spPr>
          <a:xfrm>
            <a:off x="2915399" y="1826214"/>
            <a:ext cx="5146430" cy="21714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>
                <a:ln>
                  <a:noFill/>
                </a:ln>
                <a:solidFill>
                  <a:srgbClr val="FF5252"/>
                </a:solidFill>
                <a:effectLst>
                  <a:glow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Arial" panose="020B0604020202020204" pitchFamily="34" charset="0"/>
                <a:sym typeface="Arial"/>
              </a:rPr>
              <a:t>LUYỆN VIẾT CÂU ỨNG DỤNG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5252"/>
              </a:solidFill>
              <a:effectLst>
                <a:glow>
                  <a:srgbClr val="4472C4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LNTH-LuoLuoNotangYuanTi 1" pitchFamily="2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7473E8-FDB7-AC7C-6623-BFCCE150DB51}"/>
              </a:ext>
            </a:extLst>
          </p:cNvPr>
          <p:cNvSpPr txBox="1"/>
          <p:nvPr/>
        </p:nvSpPr>
        <p:spPr>
          <a:xfrm>
            <a:off x="2918944" y="1826214"/>
            <a:ext cx="5142885" cy="21714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solidFill>
                    <a:prstClr val="white"/>
                  </a:solidFill>
                </a:ln>
                <a:noFill/>
                <a:effectLst>
                  <a:glow>
                    <a:srgbClr val="4472C4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Arial" panose="020B0604020202020204" pitchFamily="34" charset="0"/>
                <a:sym typeface="Arial"/>
              </a:rPr>
              <a:t>LUYỆN VIẾT CÂU ỨNG DỤNG</a:t>
            </a:r>
            <a:endParaRPr kumimoji="0" lang="en-US" sz="5400" b="1" i="0" u="none" strike="noStrike" kern="0" cap="none" spc="0" normalizeH="0" baseline="0" noProof="0" dirty="0">
              <a:ln>
                <a:solidFill>
                  <a:prstClr val="white"/>
                </a:solidFill>
              </a:ln>
              <a:noFill/>
              <a:effectLst>
                <a:glow>
                  <a:srgbClr val="4472C4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LNTH-LuoLuoNotangYuanTi 1" pitchFamily="2" charset="-128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44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8F3E494-07C1-B345-5E71-342E87CBD035}"/>
              </a:ext>
            </a:extLst>
          </p:cNvPr>
          <p:cNvSpPr/>
          <p:nvPr/>
        </p:nvSpPr>
        <p:spPr>
          <a:xfrm>
            <a:off x="457263" y="397669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19050" cap="rnd" cmpd="thinThick">
            <a:noFill/>
            <a:prstDash val="sysDash"/>
            <a:round/>
            <a:extLst>
              <a:ext uri="{C807C97D-BFC1-408E-A445-0C87EB9F89A2}">
                <ask:lineSketchStyleProps xmlns="" xmlns:ask="http://schemas.microsoft.com/office/drawing/2018/sketchyshapes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9DB5A1-4B85-0318-6285-BB9C4E855C92}"/>
              </a:ext>
            </a:extLst>
          </p:cNvPr>
          <p:cNvGrpSpPr/>
          <p:nvPr/>
        </p:nvGrpSpPr>
        <p:grpSpPr>
          <a:xfrm>
            <a:off x="515999" y="0"/>
            <a:ext cx="4539401" cy="1044000"/>
            <a:chOff x="515999" y="0"/>
            <a:chExt cx="4539401" cy="10440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4CE5AA5-AC17-E959-B5BE-19B854F9D69B}"/>
                </a:ext>
              </a:extLst>
            </p:cNvPr>
            <p:cNvSpPr/>
            <p:nvPr/>
          </p:nvSpPr>
          <p:spPr>
            <a:xfrm>
              <a:off x="652586" y="458999"/>
              <a:ext cx="4176000" cy="574473"/>
            </a:xfrm>
            <a:custGeom>
              <a:avLst/>
              <a:gdLst>
                <a:gd name="connsiteX0" fmla="*/ 0 w 4176000"/>
                <a:gd name="connsiteY0" fmla="*/ 82942 h 574473"/>
                <a:gd name="connsiteX1" fmla="*/ 82942 w 4176000"/>
                <a:gd name="connsiteY1" fmla="*/ 0 h 574473"/>
                <a:gd name="connsiteX2" fmla="*/ 4093058 w 4176000"/>
                <a:gd name="connsiteY2" fmla="*/ 0 h 574473"/>
                <a:gd name="connsiteX3" fmla="*/ 4176000 w 4176000"/>
                <a:gd name="connsiteY3" fmla="*/ 82942 h 574473"/>
                <a:gd name="connsiteX4" fmla="*/ 4176000 w 4176000"/>
                <a:gd name="connsiteY4" fmla="*/ 491531 h 574473"/>
                <a:gd name="connsiteX5" fmla="*/ 4093058 w 4176000"/>
                <a:gd name="connsiteY5" fmla="*/ 574473 h 574473"/>
                <a:gd name="connsiteX6" fmla="*/ 82942 w 4176000"/>
                <a:gd name="connsiteY6" fmla="*/ 574473 h 574473"/>
                <a:gd name="connsiteX7" fmla="*/ 0 w 4176000"/>
                <a:gd name="connsiteY7" fmla="*/ 491531 h 574473"/>
                <a:gd name="connsiteX8" fmla="*/ 0 w 4176000"/>
                <a:gd name="connsiteY8" fmla="*/ 82942 h 5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6000" h="574473" fill="none" extrusionOk="0">
                  <a:moveTo>
                    <a:pt x="0" y="82942"/>
                  </a:moveTo>
                  <a:cubicBezTo>
                    <a:pt x="-4220" y="31159"/>
                    <a:pt x="29000" y="2771"/>
                    <a:pt x="82942" y="0"/>
                  </a:cubicBezTo>
                  <a:cubicBezTo>
                    <a:pt x="2077204" y="-92351"/>
                    <a:pt x="3624535" y="104030"/>
                    <a:pt x="4093058" y="0"/>
                  </a:cubicBezTo>
                  <a:cubicBezTo>
                    <a:pt x="4137008" y="2172"/>
                    <a:pt x="4179811" y="29465"/>
                    <a:pt x="4176000" y="82942"/>
                  </a:cubicBezTo>
                  <a:cubicBezTo>
                    <a:pt x="4167915" y="244919"/>
                    <a:pt x="4162797" y="382450"/>
                    <a:pt x="4176000" y="491531"/>
                  </a:cubicBezTo>
                  <a:cubicBezTo>
                    <a:pt x="4175626" y="542904"/>
                    <a:pt x="4133905" y="567011"/>
                    <a:pt x="4093058" y="574473"/>
                  </a:cubicBezTo>
                  <a:cubicBezTo>
                    <a:pt x="2298819" y="437847"/>
                    <a:pt x="1172043" y="565650"/>
                    <a:pt x="82942" y="574473"/>
                  </a:cubicBezTo>
                  <a:cubicBezTo>
                    <a:pt x="37508" y="567174"/>
                    <a:pt x="2781" y="542620"/>
                    <a:pt x="0" y="491531"/>
                  </a:cubicBezTo>
                  <a:cubicBezTo>
                    <a:pt x="24640" y="405180"/>
                    <a:pt x="-27775" y="183803"/>
                    <a:pt x="0" y="82942"/>
                  </a:cubicBezTo>
                  <a:close/>
                </a:path>
                <a:path w="4176000" h="574473" stroke="0" extrusionOk="0">
                  <a:moveTo>
                    <a:pt x="0" y="82942"/>
                  </a:moveTo>
                  <a:cubicBezTo>
                    <a:pt x="148" y="37911"/>
                    <a:pt x="32618" y="-6924"/>
                    <a:pt x="82942" y="0"/>
                  </a:cubicBezTo>
                  <a:cubicBezTo>
                    <a:pt x="1074880" y="-168373"/>
                    <a:pt x="2418476" y="-141978"/>
                    <a:pt x="4093058" y="0"/>
                  </a:cubicBezTo>
                  <a:cubicBezTo>
                    <a:pt x="4137402" y="1693"/>
                    <a:pt x="4178644" y="35760"/>
                    <a:pt x="4176000" y="82942"/>
                  </a:cubicBezTo>
                  <a:cubicBezTo>
                    <a:pt x="4162215" y="283589"/>
                    <a:pt x="4139465" y="429706"/>
                    <a:pt x="4176000" y="491531"/>
                  </a:cubicBezTo>
                  <a:cubicBezTo>
                    <a:pt x="4172089" y="543285"/>
                    <a:pt x="4143490" y="577198"/>
                    <a:pt x="4093058" y="574473"/>
                  </a:cubicBezTo>
                  <a:cubicBezTo>
                    <a:pt x="2176109" y="662374"/>
                    <a:pt x="1352314" y="678193"/>
                    <a:pt x="82942" y="574473"/>
                  </a:cubicBezTo>
                  <a:cubicBezTo>
                    <a:pt x="32558" y="580744"/>
                    <a:pt x="840" y="538531"/>
                    <a:pt x="0" y="491531"/>
                  </a:cubicBezTo>
                  <a:cubicBezTo>
                    <a:pt x="-15292" y="368118"/>
                    <a:pt x="-13927" y="252659"/>
                    <a:pt x="0" y="82942"/>
                  </a:cubicBezTo>
                  <a:close/>
                </a:path>
              </a:pathLst>
            </a:custGeom>
            <a:solidFill>
              <a:srgbClr val="F3E985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1226581119">
                    <a:prstGeom prst="roundRect">
                      <a:avLst>
                        <a:gd name="adj" fmla="val 14438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9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302ECD1-4BD5-62AF-3760-6B6E8BE563B7}"/>
                </a:ext>
              </a:extLst>
            </p:cNvPr>
            <p:cNvSpPr txBox="1"/>
            <p:nvPr/>
          </p:nvSpPr>
          <p:spPr>
            <a:xfrm>
              <a:off x="1792349" y="397669"/>
              <a:ext cx="32630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 w="0"/>
                  <a:solidFill>
                    <a:srgbClr val="4C7716"/>
                  </a:solidFill>
                  <a:effectLst/>
                  <a:uLnTx/>
                  <a:uFillTx/>
                  <a:latin typeface="Arial" panose="020B0604020202020204" pitchFamily="34" charset="0"/>
                  <a:ea typeface="LNTH-LuoLuoNotangYuanTi 1" pitchFamily="2" charset="-128"/>
                  <a:cs typeface="Arial" panose="020B0604020202020204" pitchFamily="34" charset="0"/>
                </a:rPr>
                <a:t>Câu ứng dụng</a:t>
              </a:r>
              <a:endParaRPr kumimoji="0" lang="en-US" sz="3600" b="0" i="0" u="none" strike="noStrike" kern="1200" cap="none" spc="0" normalizeH="0" baseline="0" noProof="0" dirty="0">
                <a:ln w="0"/>
                <a:solidFill>
                  <a:srgbClr val="4C7716"/>
                </a:solidFill>
                <a:effectLst/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Arial" panose="020B0604020202020204" pitchFamily="34" charset="0"/>
              </a:endParaRPr>
            </a:p>
          </p:txBody>
        </p:sp>
        <p:pic>
          <p:nvPicPr>
            <p:cNvPr id="8" name="Picture 7" descr="A snail on a leaf&#10;&#10;Description automatically generated with low confidence">
              <a:extLst>
                <a:ext uri="{FF2B5EF4-FFF2-40B4-BE49-F238E27FC236}">
                  <a16:creationId xmlns:a16="http://schemas.microsoft.com/office/drawing/2014/main" id="{26A63B7E-FA9A-E81D-917F-661DC09708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" t="27737" r="-1"/>
            <a:stretch/>
          </p:blipFill>
          <p:spPr>
            <a:xfrm flipH="1">
              <a:off x="515999" y="0"/>
              <a:ext cx="1402550" cy="10440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A83A7CA-8004-5074-2534-4A11B30AD63C}"/>
              </a:ext>
            </a:extLst>
          </p:cNvPr>
          <p:cNvSpPr txBox="1"/>
          <p:nvPr/>
        </p:nvSpPr>
        <p:spPr>
          <a:xfrm>
            <a:off x="2193945" y="1372880"/>
            <a:ext cx="797331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7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Phú QuǬ - đảo wgǌ xa</a:t>
            </a:r>
            <a:r>
              <a:rPr kumimoji="0" lang="el-GR" sz="37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ζ </a:t>
            </a:r>
            <a:r>
              <a:rPr kumimoji="0" lang="vi-VN" sz="37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xa</a:t>
            </a:r>
            <a:r>
              <a:rPr kumimoji="0" lang="el-GR" sz="37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ζ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92B952-FA15-07A0-2B01-F88CA271138D}"/>
              </a:ext>
            </a:extLst>
          </p:cNvPr>
          <p:cNvSpPr txBox="1"/>
          <p:nvPr/>
        </p:nvSpPr>
        <p:spPr>
          <a:xfrm>
            <a:off x="6466886" y="2825228"/>
            <a:ext cx="572511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(</a:t>
            </a:r>
            <a:r>
              <a:rPr kumimoji="0" lang="en-US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Tǟúc</a:t>
            </a: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Lâm</a:t>
            </a: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)</a:t>
            </a:r>
            <a:endParaRPr kumimoji="0" lang="vi-VN" sz="37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BC595B-77F5-A520-E230-CDEEE0D82B0D}"/>
              </a:ext>
            </a:extLst>
          </p:cNvPr>
          <p:cNvSpPr txBox="1"/>
          <p:nvPr/>
        </p:nvSpPr>
        <p:spPr>
          <a:xfrm>
            <a:off x="1028700" y="3612356"/>
            <a:ext cx="1042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LNTH-LuoLuoNotangYuanTi 1" pitchFamily="2" charset="-128"/>
              </a:rPr>
              <a:t>Câu thơ ca ngợi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LNTH-LuoLuoNotangYuanTi 1" pitchFamily="2" charset="-128"/>
              </a:rPr>
              <a:t>vẻ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LNTH-LuoLuoNotangYuanTi 1" pitchFamily="2" charset="-128"/>
              </a:rPr>
              <a:t>đẹp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LNTH-LuoLuoNotangYuanTi 1" pitchFamily="2" charset="-128"/>
              </a:rPr>
              <a:t>của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LNTH-LuoLuoNotangYuanTi 1" pitchFamily="2" charset="-128"/>
              </a:rPr>
              <a:t>Đảo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LNTH-LuoLuoNotangYuanTi 1" pitchFamily="2" charset="-128"/>
              </a:rPr>
              <a:t>Phú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LNTH-LuoLuoNotangYuanTi 1" pitchFamily="2" charset="-128"/>
              </a:rPr>
              <a:t>Quốc</a:t>
            </a:r>
            <a:r>
              <a:rPr lang="en-US" sz="3600" dirty="0">
                <a:solidFill>
                  <a:srgbClr val="003399"/>
                </a:solidFill>
                <a:latin typeface="Arial" panose="020B0604020202020204" pitchFamily="34" charset="0"/>
                <a:ea typeface="LNTH-LuoLuoNotangYuanTi 1" pitchFamily="2" charset="-128"/>
                <a:cs typeface="LNTH-LuoLuoNotangYuanTi 1" pitchFamily="2" charset="-128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/>
              <a:ea typeface="LNTH-LuoLuoNotangYuanTi 1" pitchFamily="2" charset="-128"/>
              <a:cs typeface="LNTH-LuoLuoNotangYuanTi 1" pitchFamily="2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E1D2C5-A4BA-4CF4-83C2-B20D4514228E}"/>
              </a:ext>
            </a:extLst>
          </p:cNvPr>
          <p:cNvSpPr txBox="1"/>
          <p:nvPr/>
        </p:nvSpPr>
        <p:spPr>
          <a:xfrm>
            <a:off x="1524261" y="2049152"/>
            <a:ext cx="1064895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7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TǟƟ jây w</a:t>
            </a:r>
            <a:r>
              <a:rPr kumimoji="0" lang="el-GR" sz="37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Ϊ </a:t>
            </a:r>
            <a:r>
              <a:rPr kumimoji="0" lang="vi-VN" sz="37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wư</a:t>
            </a:r>
            <a:r>
              <a:rPr kumimoji="0" lang="el-GR" sz="37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ϐ, </a:t>
            </a:r>
            <a:r>
              <a:rPr kumimoji="0" lang="vi-VN" sz="37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đất là</a:t>
            </a:r>
            <a:r>
              <a:rPr kumimoji="0" lang="el-GR" sz="37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ζ </a:t>
            </a:r>
            <a:r>
              <a:rPr kumimoji="0" lang="vi-VN" sz="37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ǇrƟ Nam. </a:t>
            </a:r>
            <a:endParaRPr kumimoji="0" lang="el-GR" sz="37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44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8F3E494-07C1-B345-5E71-342E87CBD035}"/>
              </a:ext>
            </a:extLst>
          </p:cNvPr>
          <p:cNvSpPr/>
          <p:nvPr/>
        </p:nvSpPr>
        <p:spPr>
          <a:xfrm>
            <a:off x="515999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19050" cap="rnd" cmpd="thinThick">
            <a:noFill/>
            <a:prstDash val="sysDash"/>
            <a:round/>
            <a:extLst>
              <a:ext uri="{C807C97D-BFC1-408E-A445-0C87EB9F89A2}">
                <ask:lineSketchStyleProps xmlns="" xmlns:ask="http://schemas.microsoft.com/office/drawing/2018/sketchyshapes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组合 16">
            <a:extLst>
              <a:ext uri="{FF2B5EF4-FFF2-40B4-BE49-F238E27FC236}">
                <a16:creationId xmlns:a16="http://schemas.microsoft.com/office/drawing/2014/main" id="{1F6595A6-A5AA-4ECF-89CF-C6B79A9481BF}"/>
              </a:ext>
            </a:extLst>
          </p:cNvPr>
          <p:cNvGrpSpPr/>
          <p:nvPr/>
        </p:nvGrpSpPr>
        <p:grpSpPr>
          <a:xfrm>
            <a:off x="1556197" y="512343"/>
            <a:ext cx="9079605" cy="737214"/>
            <a:chOff x="1648496" y="790720"/>
            <a:chExt cx="9079605" cy="737214"/>
          </a:xfrm>
        </p:grpSpPr>
        <p:cxnSp>
          <p:nvCxnSpPr>
            <p:cNvPr id="24" name="直接连接符 15">
              <a:extLst>
                <a:ext uri="{FF2B5EF4-FFF2-40B4-BE49-F238E27FC236}">
                  <a16:creationId xmlns:a16="http://schemas.microsoft.com/office/drawing/2014/main" id="{144B1A9C-4E9C-4792-8B64-A992EC98D5D3}"/>
                </a:ext>
              </a:extLst>
            </p:cNvPr>
            <p:cNvCxnSpPr/>
            <p:nvPr userDrawn="1"/>
          </p:nvCxnSpPr>
          <p:spPr>
            <a:xfrm>
              <a:off x="1648496" y="1159327"/>
              <a:ext cx="9079605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: 圆角 13">
              <a:extLst>
                <a:ext uri="{FF2B5EF4-FFF2-40B4-BE49-F238E27FC236}">
                  <a16:creationId xmlns:a16="http://schemas.microsoft.com/office/drawing/2014/main" id="{746557BF-50C0-48C8-8480-03F55D113CF5}"/>
                </a:ext>
              </a:extLst>
            </p:cNvPr>
            <p:cNvSpPr/>
            <p:nvPr userDrawn="1"/>
          </p:nvSpPr>
          <p:spPr>
            <a:xfrm>
              <a:off x="2982888" y="790720"/>
              <a:ext cx="6182136" cy="737214"/>
            </a:xfrm>
            <a:prstGeom prst="roundRect">
              <a:avLst>
                <a:gd name="adj" fmla="val 50000"/>
              </a:avLst>
            </a:prstGeom>
            <a:solidFill>
              <a:srgbClr val="FFE57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6" name="矩形 1">
            <a:extLst>
              <a:ext uri="{FF2B5EF4-FFF2-40B4-BE49-F238E27FC236}">
                <a16:creationId xmlns:a16="http://schemas.microsoft.com/office/drawing/2014/main" id="{E12D214E-F750-40CC-A3E8-12671B71FB24}"/>
              </a:ext>
            </a:extLst>
          </p:cNvPr>
          <p:cNvSpPr/>
          <p:nvPr/>
        </p:nvSpPr>
        <p:spPr>
          <a:xfrm>
            <a:off x="4115623" y="505317"/>
            <a:ext cx="39607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80号-萌趣小鱼体" panose="00000500000000000000" pitchFamily="2" charset="-122"/>
                <a:cs typeface="Calibri" panose="020F0502020204030204" pitchFamily="34" charset="0"/>
              </a:rPr>
              <a:t>Viết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80号-萌趣小鱼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80号-萌趣小鱼体" panose="00000500000000000000" pitchFamily="2" charset="-122"/>
                <a:cs typeface="Calibri" panose="020F0502020204030204" pitchFamily="34" charset="0"/>
              </a:rPr>
              <a:t>câu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80号-萌趣小鱼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80号-萌趣小鱼体" panose="00000500000000000000" pitchFamily="2" charset="-122"/>
                <a:cs typeface="Calibri" panose="020F0502020204030204" pitchFamily="34" charset="0"/>
              </a:rPr>
              <a:t>ứng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80号-萌趣小鱼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80号-萌趣小鱼体" panose="00000500000000000000" pitchFamily="2" charset="-122"/>
                <a:cs typeface="Calibri" panose="020F0502020204030204" pitchFamily="34" charset="0"/>
              </a:rPr>
              <a:t>dụng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80号-萌趣小鱼体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27" name="Ô li">
            <a:extLst>
              <a:ext uri="{FF2B5EF4-FFF2-40B4-BE49-F238E27FC236}">
                <a16:creationId xmlns:a16="http://schemas.microsoft.com/office/drawing/2014/main" id="{DFFDC449-A0C9-4380-810E-5F0C77519C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" b="17776"/>
          <a:stretch/>
        </p:blipFill>
        <p:spPr>
          <a:xfrm>
            <a:off x="1420088" y="1650136"/>
            <a:ext cx="9476511" cy="385666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35911E8-23CD-467A-AE23-5ADD5EAD419E}"/>
              </a:ext>
            </a:extLst>
          </p:cNvPr>
          <p:cNvSpPr txBox="1"/>
          <p:nvPr/>
        </p:nvSpPr>
        <p:spPr>
          <a:xfrm>
            <a:off x="2362200" y="2251982"/>
            <a:ext cx="8553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>
                <a:latin typeface="HP001 4 hàng" panose="020B0603050302020204" pitchFamily="34" charset="0"/>
              </a:rPr>
              <a:t>Phú</a:t>
            </a:r>
            <a:r>
              <a:rPr lang="fr-FR" sz="4000" b="1" dirty="0">
                <a:latin typeface="HP001 4 hàng" panose="020B0603050302020204" pitchFamily="34" charset="0"/>
              </a:rPr>
              <a:t> </a:t>
            </a:r>
            <a:r>
              <a:rPr lang="fr-FR" sz="4000" b="1" dirty="0" err="1">
                <a:latin typeface="HP001 4 hàng" panose="020B0603050302020204" pitchFamily="34" charset="0"/>
              </a:rPr>
              <a:t>QuǬ</a:t>
            </a:r>
            <a:r>
              <a:rPr lang="fr-FR" sz="4000" b="1" dirty="0">
                <a:latin typeface="HP001 4 hàng" panose="020B0603050302020204" pitchFamily="34" charset="0"/>
              </a:rPr>
              <a:t> - </a:t>
            </a:r>
            <a:r>
              <a:rPr lang="fr-FR" sz="4000" b="1" dirty="0" err="1">
                <a:latin typeface="HP001 4 hàng" panose="020B0603050302020204" pitchFamily="34" charset="0"/>
              </a:rPr>
              <a:t>đảo</a:t>
            </a:r>
            <a:r>
              <a:rPr lang="fr-FR" sz="4000" b="1" dirty="0">
                <a:latin typeface="HP001 4 hàng" panose="020B0603050302020204" pitchFamily="34" charset="0"/>
              </a:rPr>
              <a:t> </a:t>
            </a:r>
            <a:r>
              <a:rPr lang="fr-FR" sz="4000" b="1" dirty="0" err="1">
                <a:latin typeface="HP001 4 hàng" panose="020B0603050302020204" pitchFamily="34" charset="0"/>
              </a:rPr>
              <a:t>wgǌ</a:t>
            </a:r>
            <a:r>
              <a:rPr lang="fr-FR" sz="4000" b="1" dirty="0">
                <a:latin typeface="HP001 4 hàng" panose="020B0603050302020204" pitchFamily="34" charset="0"/>
              </a:rPr>
              <a:t> </a:t>
            </a:r>
            <a:r>
              <a:rPr lang="fr-FR" sz="4000" b="1" dirty="0" err="1">
                <a:latin typeface="HP001 4 hàng" panose="020B0603050302020204" pitchFamily="34" charset="0"/>
              </a:rPr>
              <a:t>xa</a:t>
            </a:r>
            <a:r>
              <a:rPr lang="el-GR" sz="4000" b="1" dirty="0">
                <a:latin typeface="HP001 4 hàng" panose="020B0603050302020204" pitchFamily="34" charset="0"/>
              </a:rPr>
              <a:t>ζ </a:t>
            </a:r>
            <a:r>
              <a:rPr lang="fr-FR" sz="4000" b="1" dirty="0" err="1">
                <a:latin typeface="HP001 4 hàng" panose="020B0603050302020204" pitchFamily="34" charset="0"/>
              </a:rPr>
              <a:t>xa</a:t>
            </a:r>
            <a:r>
              <a:rPr lang="el-GR" sz="4000" b="1" dirty="0">
                <a:latin typeface="HP001 4 hàng" panose="020B0603050302020204" pitchFamily="34" charset="0"/>
              </a:rPr>
              <a:t>ζ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C60A70-C95A-4AE1-B097-C3559B645760}"/>
              </a:ext>
            </a:extLst>
          </p:cNvPr>
          <p:cNvSpPr txBox="1"/>
          <p:nvPr/>
        </p:nvSpPr>
        <p:spPr>
          <a:xfrm>
            <a:off x="1464128" y="3101068"/>
            <a:ext cx="9763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HP001 4 hàng" panose="020B0603050302020204" pitchFamily="34" charset="0"/>
              </a:rPr>
              <a:t>TǟƟ jây w</a:t>
            </a:r>
            <a:r>
              <a:rPr lang="el-GR" sz="4000" b="1" dirty="0">
                <a:latin typeface="HP001 4 hàng" panose="020B0603050302020204" pitchFamily="34" charset="0"/>
              </a:rPr>
              <a:t>Ϊ </a:t>
            </a:r>
            <a:r>
              <a:rPr lang="vi-VN" sz="4000" b="1" dirty="0">
                <a:latin typeface="HP001 4 hàng" panose="020B0603050302020204" pitchFamily="34" charset="0"/>
              </a:rPr>
              <a:t>wư</a:t>
            </a:r>
            <a:r>
              <a:rPr lang="el-GR" sz="4000" b="1" dirty="0">
                <a:latin typeface="HP001 4 hàng" panose="020B0603050302020204" pitchFamily="34" charset="0"/>
              </a:rPr>
              <a:t>ϐ, </a:t>
            </a:r>
            <a:r>
              <a:rPr lang="vi-VN" sz="4000" b="1" dirty="0">
                <a:latin typeface="HP001 4 hàng" panose="020B0603050302020204" pitchFamily="34" charset="0"/>
              </a:rPr>
              <a:t>đất là</a:t>
            </a:r>
            <a:r>
              <a:rPr lang="el-GR" sz="4000" b="1" dirty="0">
                <a:latin typeface="HP001 4 hàng" panose="020B0603050302020204" pitchFamily="34" charset="0"/>
              </a:rPr>
              <a:t>ζ </a:t>
            </a:r>
            <a:r>
              <a:rPr lang="vi-VN" sz="4000" b="1" dirty="0">
                <a:latin typeface="HP001 4 hàng" panose="020B0603050302020204" pitchFamily="34" charset="0"/>
              </a:rPr>
              <a:t>ǇrƟ Nam.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43D0EA-8751-46EB-84B6-17D48709F5FE}"/>
              </a:ext>
            </a:extLst>
          </p:cNvPr>
          <p:cNvSpPr txBox="1"/>
          <p:nvPr/>
        </p:nvSpPr>
        <p:spPr>
          <a:xfrm>
            <a:off x="7750629" y="3981450"/>
            <a:ext cx="3079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HP001 4 hàng" panose="020B0603050302020204" pitchFamily="34" charset="0"/>
              </a:rPr>
              <a:t>(</a:t>
            </a:r>
            <a:r>
              <a:rPr lang="en-US" sz="4000" b="1" dirty="0" err="1">
                <a:latin typeface="HP001 4 hàng" panose="020B0603050302020204" pitchFamily="34" charset="0"/>
              </a:rPr>
              <a:t>Tǟúc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Lâm</a:t>
            </a:r>
            <a:r>
              <a:rPr lang="en-US" sz="4000" b="1" dirty="0">
                <a:latin typeface="HP001 4 hàng" panose="020B0603050302020204" pitchFamily="34" charset="0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C18F0E-8FAF-4241-8791-56DA97F370BE}"/>
              </a:ext>
            </a:extLst>
          </p:cNvPr>
          <p:cNvSpPr txBox="1"/>
          <p:nvPr/>
        </p:nvSpPr>
        <p:spPr>
          <a:xfrm>
            <a:off x="2134489" y="5577924"/>
            <a:ext cx="67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chú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ý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dấu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C195F57-1CE0-4E59-9472-72EA76F4CF1A}"/>
              </a:ext>
            </a:extLst>
          </p:cNvPr>
          <p:cNvGrpSpPr/>
          <p:nvPr/>
        </p:nvGrpSpPr>
        <p:grpSpPr>
          <a:xfrm>
            <a:off x="0" y="4242562"/>
            <a:ext cx="2104531" cy="2535332"/>
            <a:chOff x="286641" y="2323676"/>
            <a:chExt cx="2309859" cy="2782690"/>
          </a:xfrm>
        </p:grpSpPr>
        <p:pic>
          <p:nvPicPr>
            <p:cNvPr id="36" name="Picture 2" descr="Cute girl cartoon writing on a book Royalty Free Vector">
              <a:extLst>
                <a:ext uri="{FF2B5EF4-FFF2-40B4-BE49-F238E27FC236}">
                  <a16:creationId xmlns:a16="http://schemas.microsoft.com/office/drawing/2014/main" id="{696A1A50-974B-4F01-B3DF-8C33BB78EA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286641" y="3602495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Oval Callout 19">
              <a:extLst>
                <a:ext uri="{FF2B5EF4-FFF2-40B4-BE49-F238E27FC236}">
                  <a16:creationId xmlns:a16="http://schemas.microsoft.com/office/drawing/2014/main" id="{47ABF845-B49E-4B2B-8772-BD5F7D78B604}"/>
                </a:ext>
              </a:extLst>
            </p:cNvPr>
            <p:cNvSpPr/>
            <p:nvPr/>
          </p:nvSpPr>
          <p:spPr>
            <a:xfrm>
              <a:off x="578121" y="2323676"/>
              <a:ext cx="2018379" cy="1230335"/>
            </a:xfrm>
            <a:prstGeom prst="wedgeEllipseCallout">
              <a:avLst/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Vở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tập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140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8F3E494-07C1-B345-5E71-342E87CBD035}"/>
              </a:ext>
            </a:extLst>
          </p:cNvPr>
          <p:cNvSpPr/>
          <p:nvPr/>
        </p:nvSpPr>
        <p:spPr>
          <a:xfrm>
            <a:off x="515999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19050" cap="rnd" cmpd="thinThick">
            <a:noFill/>
            <a:prstDash val="sysDash"/>
            <a:round/>
            <a:extLst>
              <a:ext uri="{C807C97D-BFC1-408E-A445-0C87EB9F89A2}">
                <ask:lineSketchStyleProps xmlns="" xmlns:ask="http://schemas.microsoft.com/office/drawing/2018/sketchyshapes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9DB5A1-4B85-0318-6285-BB9C4E855C92}"/>
              </a:ext>
            </a:extLst>
          </p:cNvPr>
          <p:cNvGrpSpPr/>
          <p:nvPr/>
        </p:nvGrpSpPr>
        <p:grpSpPr>
          <a:xfrm>
            <a:off x="515999" y="0"/>
            <a:ext cx="5514687" cy="1044000"/>
            <a:chOff x="515999" y="0"/>
            <a:chExt cx="5514687" cy="10440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4CE5AA5-AC17-E959-B5BE-19B854F9D69B}"/>
                </a:ext>
              </a:extLst>
            </p:cNvPr>
            <p:cNvSpPr/>
            <p:nvPr/>
          </p:nvSpPr>
          <p:spPr>
            <a:xfrm>
              <a:off x="652586" y="458999"/>
              <a:ext cx="5256000" cy="574473"/>
            </a:xfrm>
            <a:custGeom>
              <a:avLst/>
              <a:gdLst>
                <a:gd name="connsiteX0" fmla="*/ 0 w 5256000"/>
                <a:gd name="connsiteY0" fmla="*/ 82942 h 574473"/>
                <a:gd name="connsiteX1" fmla="*/ 82942 w 5256000"/>
                <a:gd name="connsiteY1" fmla="*/ 0 h 574473"/>
                <a:gd name="connsiteX2" fmla="*/ 5173058 w 5256000"/>
                <a:gd name="connsiteY2" fmla="*/ 0 h 574473"/>
                <a:gd name="connsiteX3" fmla="*/ 5256000 w 5256000"/>
                <a:gd name="connsiteY3" fmla="*/ 82942 h 574473"/>
                <a:gd name="connsiteX4" fmla="*/ 5256000 w 5256000"/>
                <a:gd name="connsiteY4" fmla="*/ 491531 h 574473"/>
                <a:gd name="connsiteX5" fmla="*/ 5173058 w 5256000"/>
                <a:gd name="connsiteY5" fmla="*/ 574473 h 574473"/>
                <a:gd name="connsiteX6" fmla="*/ 82942 w 5256000"/>
                <a:gd name="connsiteY6" fmla="*/ 574473 h 574473"/>
                <a:gd name="connsiteX7" fmla="*/ 0 w 5256000"/>
                <a:gd name="connsiteY7" fmla="*/ 491531 h 574473"/>
                <a:gd name="connsiteX8" fmla="*/ 0 w 5256000"/>
                <a:gd name="connsiteY8" fmla="*/ 82942 h 5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6000" h="574473" fill="none" extrusionOk="0">
                  <a:moveTo>
                    <a:pt x="0" y="82942"/>
                  </a:moveTo>
                  <a:cubicBezTo>
                    <a:pt x="-4220" y="31159"/>
                    <a:pt x="29000" y="2771"/>
                    <a:pt x="82942" y="0"/>
                  </a:cubicBezTo>
                  <a:cubicBezTo>
                    <a:pt x="2204230" y="-92351"/>
                    <a:pt x="3584356" y="104030"/>
                    <a:pt x="5173058" y="0"/>
                  </a:cubicBezTo>
                  <a:cubicBezTo>
                    <a:pt x="5217008" y="2172"/>
                    <a:pt x="5259811" y="29465"/>
                    <a:pt x="5256000" y="82942"/>
                  </a:cubicBezTo>
                  <a:cubicBezTo>
                    <a:pt x="5247915" y="244919"/>
                    <a:pt x="5242797" y="382450"/>
                    <a:pt x="5256000" y="491531"/>
                  </a:cubicBezTo>
                  <a:cubicBezTo>
                    <a:pt x="5255626" y="542904"/>
                    <a:pt x="5213905" y="567011"/>
                    <a:pt x="5173058" y="574473"/>
                  </a:cubicBezTo>
                  <a:cubicBezTo>
                    <a:pt x="3834874" y="437847"/>
                    <a:pt x="1465670" y="565650"/>
                    <a:pt x="82942" y="574473"/>
                  </a:cubicBezTo>
                  <a:cubicBezTo>
                    <a:pt x="37508" y="567174"/>
                    <a:pt x="2781" y="542620"/>
                    <a:pt x="0" y="491531"/>
                  </a:cubicBezTo>
                  <a:cubicBezTo>
                    <a:pt x="24640" y="405180"/>
                    <a:pt x="-27775" y="183803"/>
                    <a:pt x="0" y="82942"/>
                  </a:cubicBezTo>
                  <a:close/>
                </a:path>
                <a:path w="5256000" h="574473" stroke="0" extrusionOk="0">
                  <a:moveTo>
                    <a:pt x="0" y="82942"/>
                  </a:moveTo>
                  <a:cubicBezTo>
                    <a:pt x="148" y="37911"/>
                    <a:pt x="32618" y="-6924"/>
                    <a:pt x="82942" y="0"/>
                  </a:cubicBezTo>
                  <a:cubicBezTo>
                    <a:pt x="1930949" y="-168373"/>
                    <a:pt x="3744677" y="-141978"/>
                    <a:pt x="5173058" y="0"/>
                  </a:cubicBezTo>
                  <a:cubicBezTo>
                    <a:pt x="5217402" y="1693"/>
                    <a:pt x="5258644" y="35760"/>
                    <a:pt x="5256000" y="82942"/>
                  </a:cubicBezTo>
                  <a:cubicBezTo>
                    <a:pt x="5242215" y="283589"/>
                    <a:pt x="5219465" y="429706"/>
                    <a:pt x="5256000" y="491531"/>
                  </a:cubicBezTo>
                  <a:cubicBezTo>
                    <a:pt x="5252089" y="543285"/>
                    <a:pt x="5223490" y="577198"/>
                    <a:pt x="5173058" y="574473"/>
                  </a:cubicBezTo>
                  <a:cubicBezTo>
                    <a:pt x="3506827" y="662374"/>
                    <a:pt x="2035374" y="678193"/>
                    <a:pt x="82942" y="574473"/>
                  </a:cubicBezTo>
                  <a:cubicBezTo>
                    <a:pt x="32558" y="580744"/>
                    <a:pt x="840" y="538531"/>
                    <a:pt x="0" y="491531"/>
                  </a:cubicBezTo>
                  <a:cubicBezTo>
                    <a:pt x="-15292" y="368118"/>
                    <a:pt x="-13927" y="252659"/>
                    <a:pt x="0" y="82942"/>
                  </a:cubicBezTo>
                  <a:close/>
                </a:path>
              </a:pathLst>
            </a:custGeom>
            <a:solidFill>
              <a:srgbClr val="F3E985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1226581119">
                    <a:prstGeom prst="roundRect">
                      <a:avLst>
                        <a:gd name="adj" fmla="val 14438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9A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302ECD1-4BD5-62AF-3760-6B6E8BE563B7}"/>
                </a:ext>
              </a:extLst>
            </p:cNvPr>
            <p:cNvSpPr txBox="1"/>
            <p:nvPr/>
          </p:nvSpPr>
          <p:spPr>
            <a:xfrm>
              <a:off x="1918549" y="397669"/>
              <a:ext cx="41121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 w="0"/>
                  <a:solidFill>
                    <a:srgbClr val="4C7716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Luyện</a:t>
              </a:r>
              <a:r>
                <a:rPr kumimoji="0" lang="en-US" sz="3600" b="0" i="0" u="none" strike="noStrike" kern="1200" cap="none" spc="0" normalizeH="0" baseline="0" noProof="0" dirty="0">
                  <a:ln w="0"/>
                  <a:solidFill>
                    <a:srgbClr val="4C7716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 w="0"/>
                  <a:solidFill>
                    <a:srgbClr val="4C7716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viết</a:t>
              </a:r>
              <a:r>
                <a:rPr kumimoji="0" lang="en-US" sz="3600" b="0" i="0" u="none" strike="noStrike" kern="1200" cap="none" spc="0" normalizeH="0" baseline="0" noProof="0" dirty="0">
                  <a:ln w="0"/>
                  <a:solidFill>
                    <a:srgbClr val="4C7716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 w="0"/>
                  <a:solidFill>
                    <a:srgbClr val="4C7716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bảng</a:t>
              </a:r>
              <a:r>
                <a:rPr kumimoji="0" lang="en-US" sz="3600" b="0" i="0" u="none" strike="noStrike" kern="1200" cap="none" spc="0" normalizeH="0" baseline="0" noProof="0" dirty="0">
                  <a:ln w="0"/>
                  <a:solidFill>
                    <a:srgbClr val="4C7716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 con</a:t>
              </a:r>
            </a:p>
          </p:txBody>
        </p:sp>
        <p:pic>
          <p:nvPicPr>
            <p:cNvPr id="8" name="Picture 7" descr="A snail on a leaf&#10;&#10;Description automatically generated with low confidence">
              <a:extLst>
                <a:ext uri="{FF2B5EF4-FFF2-40B4-BE49-F238E27FC236}">
                  <a16:creationId xmlns:a16="http://schemas.microsoft.com/office/drawing/2014/main" id="{26A63B7E-FA9A-E81D-917F-661DC09708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" t="27737" r="-1"/>
            <a:stretch/>
          </p:blipFill>
          <p:spPr>
            <a:xfrm flipH="1">
              <a:off x="515999" y="0"/>
              <a:ext cx="1402550" cy="1044000"/>
            </a:xfrm>
            <a:prstGeom prst="rect">
              <a:avLst/>
            </a:prstGeom>
          </p:spPr>
        </p:pic>
      </p:grpSp>
      <p:pic>
        <p:nvPicPr>
          <p:cNvPr id="40" name="Picture 39" descr="A picture containing shape&#10;&#10;Description automatically generated">
            <a:extLst>
              <a:ext uri="{FF2B5EF4-FFF2-40B4-BE49-F238E27FC236}">
                <a16:creationId xmlns:a16="http://schemas.microsoft.com/office/drawing/2014/main" id="{A485A4A3-6310-B075-E05E-9D26C6B6C0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" t="16629" r="1429" b="16629"/>
          <a:stretch/>
        </p:blipFill>
        <p:spPr>
          <a:xfrm>
            <a:off x="2686465" y="1503000"/>
            <a:ext cx="5868382" cy="4032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3C20EE9-73F9-04CF-6125-F42978C526B3}"/>
              </a:ext>
            </a:extLst>
          </p:cNvPr>
          <p:cNvSpPr txBox="1"/>
          <p:nvPr/>
        </p:nvSpPr>
        <p:spPr>
          <a:xfrm>
            <a:off x="3280586" y="2025201"/>
            <a:ext cx="272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Phú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771035C-78DB-F0EE-F665-B64D8A089435}"/>
              </a:ext>
            </a:extLst>
          </p:cNvPr>
          <p:cNvSpPr txBox="1"/>
          <p:nvPr/>
        </p:nvSpPr>
        <p:spPr>
          <a:xfrm>
            <a:off x="3371585" y="3473064"/>
            <a:ext cx="2273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7200" b="1">
                <a:solidFill>
                  <a:prstClr val="white"/>
                </a:solidFill>
                <a:latin typeface="HP001 5 hàng" panose="020B0603050302020204" pitchFamily="34" charset="0"/>
              </a:rPr>
              <a:t>QuǬ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2D223806-4D68-6117-0AFA-76224E7F5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554847" y="1791000"/>
            <a:ext cx="3121152" cy="4608000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4601E2E6-B70F-266E-5BF0-D96F2D3193E4}"/>
              </a:ext>
            </a:extLst>
          </p:cNvPr>
          <p:cNvGrpSpPr/>
          <p:nvPr/>
        </p:nvGrpSpPr>
        <p:grpSpPr>
          <a:xfrm>
            <a:off x="8170079" y="458999"/>
            <a:ext cx="1945344" cy="2448000"/>
            <a:chOff x="8170079" y="458999"/>
            <a:chExt cx="1945344" cy="2448000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210034CD-D3C0-C530-52B5-724E4F943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70079" y="458999"/>
              <a:ext cx="1945344" cy="2448000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7426F71-8C12-FBBE-EBB5-CB1E1B0FD44E}"/>
                </a:ext>
              </a:extLst>
            </p:cNvPr>
            <p:cNvSpPr txBox="1"/>
            <p:nvPr/>
          </p:nvSpPr>
          <p:spPr>
            <a:xfrm>
              <a:off x="8231697" y="964391"/>
              <a:ext cx="17519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Viết vào bảng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815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/>
          <p:bldP spid="45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7AFC78B-CB43-9435-9F0A-3C72D14989F8}"/>
              </a:ext>
            </a:extLst>
          </p:cNvPr>
          <p:cNvSpPr/>
          <p:nvPr/>
        </p:nvSpPr>
        <p:spPr>
          <a:xfrm>
            <a:off x="515999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19050" cap="rnd" cmpd="thinThick">
            <a:noFill/>
            <a:prstDash val="solid"/>
            <a:round/>
            <a:extLst>
              <a:ext uri="{C807C97D-BFC1-408E-A445-0C87EB9F89A2}">
                <ask:lineSketchStyleProps xmlns="" xmlns:ask="http://schemas.microsoft.com/office/drawing/2018/sketchyshapes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6417E7-9356-EF31-A58E-3EB170E276C4}"/>
              </a:ext>
            </a:extLst>
          </p:cNvPr>
          <p:cNvGrpSpPr/>
          <p:nvPr/>
        </p:nvGrpSpPr>
        <p:grpSpPr>
          <a:xfrm>
            <a:off x="515999" y="0"/>
            <a:ext cx="4796230" cy="1044000"/>
            <a:chOff x="515999" y="0"/>
            <a:chExt cx="4796230" cy="10440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29DA3D4-ADC0-68E7-2FAE-F35059030CEA}"/>
                </a:ext>
              </a:extLst>
            </p:cNvPr>
            <p:cNvSpPr/>
            <p:nvPr/>
          </p:nvSpPr>
          <p:spPr>
            <a:xfrm>
              <a:off x="652586" y="458999"/>
              <a:ext cx="4536000" cy="574473"/>
            </a:xfrm>
            <a:custGeom>
              <a:avLst/>
              <a:gdLst>
                <a:gd name="connsiteX0" fmla="*/ 0 w 4536000"/>
                <a:gd name="connsiteY0" fmla="*/ 82942 h 574473"/>
                <a:gd name="connsiteX1" fmla="*/ 82942 w 4536000"/>
                <a:gd name="connsiteY1" fmla="*/ 0 h 574473"/>
                <a:gd name="connsiteX2" fmla="*/ 4453058 w 4536000"/>
                <a:gd name="connsiteY2" fmla="*/ 0 h 574473"/>
                <a:gd name="connsiteX3" fmla="*/ 4536000 w 4536000"/>
                <a:gd name="connsiteY3" fmla="*/ 82942 h 574473"/>
                <a:gd name="connsiteX4" fmla="*/ 4536000 w 4536000"/>
                <a:gd name="connsiteY4" fmla="*/ 491531 h 574473"/>
                <a:gd name="connsiteX5" fmla="*/ 4453058 w 4536000"/>
                <a:gd name="connsiteY5" fmla="*/ 574473 h 574473"/>
                <a:gd name="connsiteX6" fmla="*/ 82942 w 4536000"/>
                <a:gd name="connsiteY6" fmla="*/ 574473 h 574473"/>
                <a:gd name="connsiteX7" fmla="*/ 0 w 4536000"/>
                <a:gd name="connsiteY7" fmla="*/ 491531 h 574473"/>
                <a:gd name="connsiteX8" fmla="*/ 0 w 4536000"/>
                <a:gd name="connsiteY8" fmla="*/ 82942 h 5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36000" h="574473" fill="none" extrusionOk="0">
                  <a:moveTo>
                    <a:pt x="0" y="82942"/>
                  </a:moveTo>
                  <a:cubicBezTo>
                    <a:pt x="-4220" y="31159"/>
                    <a:pt x="29000" y="2771"/>
                    <a:pt x="82942" y="0"/>
                  </a:cubicBezTo>
                  <a:cubicBezTo>
                    <a:pt x="1987034" y="-92351"/>
                    <a:pt x="3503569" y="104030"/>
                    <a:pt x="4453058" y="0"/>
                  </a:cubicBezTo>
                  <a:cubicBezTo>
                    <a:pt x="4497008" y="2172"/>
                    <a:pt x="4539811" y="29465"/>
                    <a:pt x="4536000" y="82942"/>
                  </a:cubicBezTo>
                  <a:cubicBezTo>
                    <a:pt x="4527915" y="244919"/>
                    <a:pt x="4522797" y="382450"/>
                    <a:pt x="4536000" y="491531"/>
                  </a:cubicBezTo>
                  <a:cubicBezTo>
                    <a:pt x="4535626" y="542904"/>
                    <a:pt x="4493905" y="567011"/>
                    <a:pt x="4453058" y="574473"/>
                  </a:cubicBezTo>
                  <a:cubicBezTo>
                    <a:pt x="2530174" y="437847"/>
                    <a:pt x="1715368" y="565650"/>
                    <a:pt x="82942" y="574473"/>
                  </a:cubicBezTo>
                  <a:cubicBezTo>
                    <a:pt x="37508" y="567174"/>
                    <a:pt x="2781" y="542620"/>
                    <a:pt x="0" y="491531"/>
                  </a:cubicBezTo>
                  <a:cubicBezTo>
                    <a:pt x="24640" y="405180"/>
                    <a:pt x="-27775" y="183803"/>
                    <a:pt x="0" y="82942"/>
                  </a:cubicBezTo>
                  <a:close/>
                </a:path>
                <a:path w="4536000" h="574473" stroke="0" extrusionOk="0">
                  <a:moveTo>
                    <a:pt x="0" y="82942"/>
                  </a:moveTo>
                  <a:cubicBezTo>
                    <a:pt x="148" y="37911"/>
                    <a:pt x="32618" y="-6924"/>
                    <a:pt x="82942" y="0"/>
                  </a:cubicBezTo>
                  <a:cubicBezTo>
                    <a:pt x="2029137" y="-168373"/>
                    <a:pt x="2705538" y="-141978"/>
                    <a:pt x="4453058" y="0"/>
                  </a:cubicBezTo>
                  <a:cubicBezTo>
                    <a:pt x="4497402" y="1693"/>
                    <a:pt x="4538644" y="35760"/>
                    <a:pt x="4536000" y="82942"/>
                  </a:cubicBezTo>
                  <a:cubicBezTo>
                    <a:pt x="4522215" y="283589"/>
                    <a:pt x="4499465" y="429706"/>
                    <a:pt x="4536000" y="491531"/>
                  </a:cubicBezTo>
                  <a:cubicBezTo>
                    <a:pt x="4532089" y="543285"/>
                    <a:pt x="4503490" y="577198"/>
                    <a:pt x="4453058" y="574473"/>
                  </a:cubicBezTo>
                  <a:cubicBezTo>
                    <a:pt x="3187862" y="662374"/>
                    <a:pt x="1567289" y="678193"/>
                    <a:pt x="82942" y="574473"/>
                  </a:cubicBezTo>
                  <a:cubicBezTo>
                    <a:pt x="32558" y="580744"/>
                    <a:pt x="840" y="538531"/>
                    <a:pt x="0" y="491531"/>
                  </a:cubicBezTo>
                  <a:cubicBezTo>
                    <a:pt x="-15292" y="368118"/>
                    <a:pt x="-13927" y="252659"/>
                    <a:pt x="0" y="82942"/>
                  </a:cubicBezTo>
                  <a:close/>
                </a:path>
              </a:pathLst>
            </a:custGeom>
            <a:solidFill>
              <a:srgbClr val="F3E985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1226581119">
                    <a:prstGeom prst="roundRect">
                      <a:avLst>
                        <a:gd name="adj" fmla="val 14438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9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CA4697-3EDD-A689-46D5-B9F3F3F8E0FD}"/>
                </a:ext>
              </a:extLst>
            </p:cNvPr>
            <p:cNvSpPr txBox="1"/>
            <p:nvPr/>
          </p:nvSpPr>
          <p:spPr>
            <a:xfrm>
              <a:off x="1918549" y="397669"/>
              <a:ext cx="3393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srgbClr val="4C7716"/>
                  </a:solidFill>
                  <a:effectLst/>
                  <a:uLnTx/>
                  <a:uFillTx/>
                  <a:latin typeface="Arial" panose="020B0604020202020204" pitchFamily="34" charset="0"/>
                  <a:ea typeface="LNTH-LuoLuoNotangYuanTi 1" pitchFamily="2" charset="-128"/>
                  <a:cs typeface="Arial" panose="020B0604020202020204" pitchFamily="34" charset="0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srgbClr val="4C7716"/>
                  </a:solidFill>
                  <a:effectLst/>
                  <a:uLnTx/>
                  <a:uFillTx/>
                  <a:latin typeface="Arial" panose="020B0604020202020204" pitchFamily="34" charset="0"/>
                  <a:ea typeface="LNTH-LuoLuoNotangYuanTi 1" pitchFamily="2" charset="-128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srgbClr val="4C7716"/>
                  </a:solidFill>
                  <a:effectLst/>
                  <a:uLnTx/>
                  <a:uFillTx/>
                  <a:latin typeface="Arial" panose="020B0604020202020204" pitchFamily="34" charset="0"/>
                  <a:ea typeface="LNTH-LuoLuoNotangYuanTi 1" pitchFamily="2" charset="-128"/>
                  <a:cs typeface="Arial" panose="020B0604020202020204" pitchFamily="34" charset="0"/>
                </a:rPr>
                <a:t>câu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srgbClr val="4C7716"/>
                  </a:solidFill>
                  <a:effectLst/>
                  <a:uLnTx/>
                  <a:uFillTx/>
                  <a:latin typeface="Arial" panose="020B0604020202020204" pitchFamily="34" charset="0"/>
                  <a:ea typeface="LNTH-LuoLuoNotangYuanTi 1" pitchFamily="2" charset="-128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srgbClr val="4C7716"/>
                  </a:solidFill>
                  <a:effectLst/>
                  <a:uLnTx/>
                  <a:uFillTx/>
                  <a:latin typeface="Arial" panose="020B0604020202020204" pitchFamily="34" charset="0"/>
                  <a:ea typeface="LNTH-LuoLuoNotangYuanTi 1" pitchFamily="2" charset="-128"/>
                  <a:cs typeface="Arial" panose="020B0604020202020204" pitchFamily="34" charset="0"/>
                </a:rPr>
                <a:t>ứng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srgbClr val="4C7716"/>
                  </a:solidFill>
                  <a:effectLst/>
                  <a:uLnTx/>
                  <a:uFillTx/>
                  <a:latin typeface="Arial" panose="020B0604020202020204" pitchFamily="34" charset="0"/>
                  <a:ea typeface="LNTH-LuoLuoNotangYuanTi 1" pitchFamily="2" charset="-128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srgbClr val="4C7716"/>
                  </a:solidFill>
                  <a:effectLst/>
                  <a:uLnTx/>
                  <a:uFillTx/>
                  <a:latin typeface="Arial" panose="020B0604020202020204" pitchFamily="34" charset="0"/>
                  <a:ea typeface="LNTH-LuoLuoNotangYuanTi 1" pitchFamily="2" charset="-128"/>
                  <a:cs typeface="Arial" panose="020B0604020202020204" pitchFamily="34" charset="0"/>
                </a:rPr>
                <a:t>dụng</a:t>
              </a:r>
              <a:endParaRPr kumimoji="0" lang="en-US" sz="2800" b="0" i="0" u="none" strike="noStrike" kern="1200" cap="none" spc="0" normalizeH="0" baseline="0" noProof="0" dirty="0">
                <a:ln w="0"/>
                <a:solidFill>
                  <a:srgbClr val="4C7716"/>
                </a:solidFill>
                <a:effectLst/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Arial" panose="020B0604020202020204" pitchFamily="34" charset="0"/>
              </a:endParaRPr>
            </a:p>
          </p:txBody>
        </p:sp>
        <p:pic>
          <p:nvPicPr>
            <p:cNvPr id="15" name="Picture 14" descr="A snail on a leaf&#10;&#10;Description automatically generated with low confidence">
              <a:extLst>
                <a:ext uri="{FF2B5EF4-FFF2-40B4-BE49-F238E27FC236}">
                  <a16:creationId xmlns:a16="http://schemas.microsoft.com/office/drawing/2014/main" id="{6A28A64E-0D80-5948-2ACA-BBD712EFDD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" t="27737" r="-1"/>
            <a:stretch/>
          </p:blipFill>
          <p:spPr>
            <a:xfrm flipH="1">
              <a:off x="515999" y="0"/>
              <a:ext cx="1402550" cy="10440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BE7B79-8BFE-0EC0-D35D-FBC088A742BC}"/>
              </a:ext>
            </a:extLst>
          </p:cNvPr>
          <p:cNvGrpSpPr/>
          <p:nvPr/>
        </p:nvGrpSpPr>
        <p:grpSpPr>
          <a:xfrm>
            <a:off x="7860381" y="278657"/>
            <a:ext cx="3420000" cy="3420000"/>
            <a:chOff x="7809698" y="585143"/>
            <a:chExt cx="3420000" cy="34200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76574D7-364B-49A1-5FF8-7DFFD7EDC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09698" y="585143"/>
              <a:ext cx="3420000" cy="34200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0EDF332-6D75-F079-99C6-658152000415}"/>
                </a:ext>
              </a:extLst>
            </p:cNvPr>
            <p:cNvSpPr txBox="1"/>
            <p:nvPr/>
          </p:nvSpPr>
          <p:spPr>
            <a:xfrm>
              <a:off x="8488944" y="1806624"/>
              <a:ext cx="20615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Viết vào vở tập viết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E02B37-C5F3-F791-F4C1-6EBBE46DE40B}"/>
              </a:ext>
            </a:extLst>
          </p:cNvPr>
          <p:cNvGrpSpPr/>
          <p:nvPr/>
        </p:nvGrpSpPr>
        <p:grpSpPr>
          <a:xfrm>
            <a:off x="1966394" y="3400331"/>
            <a:ext cx="2953684" cy="3060000"/>
            <a:chOff x="-1" y="3798000"/>
            <a:chExt cx="2953684" cy="3060000"/>
          </a:xfrm>
        </p:grpSpPr>
        <p:pic>
          <p:nvPicPr>
            <p:cNvPr id="26" name="Picture 25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9AAD555B-58FA-A895-230D-2A0F866C60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20" t="7809" r="5001" b="52222"/>
            <a:stretch/>
          </p:blipFill>
          <p:spPr>
            <a:xfrm>
              <a:off x="-1" y="3798000"/>
              <a:ext cx="2953684" cy="3060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52B278-EDC2-9D09-E1C3-0FDAECB3439F}"/>
                </a:ext>
              </a:extLst>
            </p:cNvPr>
            <p:cNvSpPr txBox="1"/>
            <p:nvPr/>
          </p:nvSpPr>
          <p:spPr>
            <a:xfrm>
              <a:off x="214607" y="5535023"/>
              <a:ext cx="25244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ý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thế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ngồi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viết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cầm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bút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83CC254-0AA2-45E1-A3AF-DF270CF8B4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2850" y="2649942"/>
            <a:ext cx="2706859" cy="41761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7895A6-5164-4663-A406-AF7E7BB314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8543" y="1342873"/>
            <a:ext cx="5741122" cy="221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1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con&#10;&#10;Description automatically generated with medium confidence">
            <a:extLst>
              <a:ext uri="{FF2B5EF4-FFF2-40B4-BE49-F238E27FC236}">
                <a16:creationId xmlns:a16="http://schemas.microsoft.com/office/drawing/2014/main" id="{45AAA7E3-82F0-8A46-C512-31A868AD2A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t="24369" r="5373" b="24369"/>
          <a:stretch/>
        </p:blipFill>
        <p:spPr>
          <a:xfrm>
            <a:off x="2476739" y="639000"/>
            <a:ext cx="9715261" cy="5580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8388BED-869E-5E75-06FC-F79425219CE7}"/>
              </a:ext>
            </a:extLst>
          </p:cNvPr>
          <p:cNvSpPr txBox="1"/>
          <p:nvPr/>
        </p:nvSpPr>
        <p:spPr>
          <a:xfrm>
            <a:off x="6545595" y="997242"/>
            <a:ext cx="2576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Dặn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dò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D79EC6-7074-637B-81EC-14F0E6C7DE12}"/>
              </a:ext>
            </a:extLst>
          </p:cNvPr>
          <p:cNvSpPr txBox="1"/>
          <p:nvPr/>
        </p:nvSpPr>
        <p:spPr>
          <a:xfrm>
            <a:off x="3405066" y="1705128"/>
            <a:ext cx="7358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- Luyện viết các chữ hoa đã học trong bài.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CB6574-4FF5-CCF2-A162-91EF6E3E2F82}"/>
              </a:ext>
            </a:extLst>
          </p:cNvPr>
          <p:cNvSpPr txBox="1"/>
          <p:nvPr/>
        </p:nvSpPr>
        <p:spPr>
          <a:xfrm>
            <a:off x="3405066" y="3167065"/>
            <a:ext cx="7358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- Chuẩn bị bài học sau:…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7D3A4C-4389-BED3-37AC-B5A167D37BE4}"/>
              </a:ext>
            </a:extLst>
          </p:cNvPr>
          <p:cNvSpPr txBox="1"/>
          <p:nvPr/>
        </p:nvSpPr>
        <p:spPr>
          <a:xfrm>
            <a:off x="3405066" y="2436097"/>
            <a:ext cx="833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- Thực hiện các phần viết ở nhà trong vở Tập viết.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B09DC9-E345-C691-015F-BFB35C9FF101}"/>
              </a:ext>
            </a:extLst>
          </p:cNvPr>
          <p:cNvSpPr txBox="1"/>
          <p:nvPr/>
        </p:nvSpPr>
        <p:spPr>
          <a:xfrm>
            <a:off x="3405066" y="3898033"/>
            <a:ext cx="7358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- ……….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7B5B133-B12B-7414-E12D-24ACA3949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30402" y="1594033"/>
            <a:ext cx="2215936" cy="4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7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  <p:bldP spid="2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3775D578-7257-E78B-5EB7-2ADB4A6DF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83" y="458999"/>
            <a:ext cx="5940000" cy="594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516971F-D635-9217-39C3-19D1F1A52276}"/>
              </a:ext>
            </a:extLst>
          </p:cNvPr>
          <p:cNvSpPr txBox="1"/>
          <p:nvPr/>
        </p:nvSpPr>
        <p:spPr>
          <a:xfrm>
            <a:off x="3074668" y="1857538"/>
            <a:ext cx="5146430" cy="240065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5252"/>
                </a:solidFill>
                <a:effectLst>
                  <a:glow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Arial" panose="020B0604020202020204" pitchFamily="34" charset="0"/>
                <a:sym typeface="Arial"/>
              </a:rPr>
              <a:t>ÔN VIẾT CHỮ HOA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5252"/>
                </a:solidFill>
                <a:effectLst>
                  <a:glow>
                    <a:srgbClr val="4472C4">
                      <a:alpha val="40000"/>
                    </a:srgbClr>
                  </a:glow>
                </a:effectLst>
                <a:uLnTx/>
                <a:uFillTx/>
                <a:latin typeface="HP001 4 hàng" panose="020B0603050302020204" pitchFamily="34" charset="0"/>
                <a:ea typeface="LNTH-LuoLuoNotangYuanTi 1" pitchFamily="2" charset="-128"/>
                <a:cs typeface="LNTH-LuoLuoNotangYuanTi 1" pitchFamily="2" charset="-128"/>
                <a:sym typeface="Arial"/>
              </a:rPr>
              <a:t>P, Q</a:t>
            </a:r>
          </a:p>
        </p:txBody>
      </p:sp>
    </p:spTree>
    <p:extLst>
      <p:ext uri="{BB962C8B-B14F-4D97-AF65-F5344CB8AC3E}">
        <p14:creationId xmlns:p14="http://schemas.microsoft.com/office/powerpoint/2010/main" val="328648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1CA14B3C-87C3-2122-95F1-9B89E7B57F4B}"/>
              </a:ext>
            </a:extLst>
          </p:cNvPr>
          <p:cNvGrpSpPr/>
          <p:nvPr/>
        </p:nvGrpSpPr>
        <p:grpSpPr>
          <a:xfrm>
            <a:off x="2630616" y="495000"/>
            <a:ext cx="6930768" cy="5868000"/>
            <a:chOff x="4227089" y="495000"/>
            <a:chExt cx="6930768" cy="58680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84775D6-7834-05FD-48EF-4856B0B072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254" t="15789" r="5161" b="9210"/>
            <a:stretch/>
          </p:blipFill>
          <p:spPr>
            <a:xfrm>
              <a:off x="4227089" y="495000"/>
              <a:ext cx="6930768" cy="58680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7568BE0-D9F0-DB91-B015-21D685AE745B}"/>
                </a:ext>
              </a:extLst>
            </p:cNvPr>
            <p:cNvSpPr txBox="1"/>
            <p:nvPr/>
          </p:nvSpPr>
          <p:spPr>
            <a:xfrm>
              <a:off x="8579379" y="4967866"/>
              <a:ext cx="1651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25400" h="254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 w="3175">
                    <a:noFill/>
                    <a:prstDash val="solid"/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glow rad="152400">
                      <a:prstClr val="white"/>
                    </a:glow>
                    <a:innerShdw>
                      <a:prstClr val="black"/>
                    </a:innerShdw>
                  </a:effectLst>
                  <a:uLnTx/>
                  <a:uFillTx/>
                  <a:latin typeface="LNTH-Dinomiko" panose="02000500000000000000" pitchFamily="2" charset="0"/>
                  <a:ea typeface="+mn-ea"/>
                  <a:cs typeface="+mn-cs"/>
                </a:rPr>
                <a:t>TẬP VIẾT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1FEF1AE-9589-00AE-050E-553D831E1691}"/>
              </a:ext>
            </a:extLst>
          </p:cNvPr>
          <p:cNvSpPr txBox="1"/>
          <p:nvPr/>
        </p:nvSpPr>
        <p:spPr>
          <a:xfrm>
            <a:off x="4044540" y="1435757"/>
            <a:ext cx="41029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/>
                <a:sym typeface="Arial"/>
              </a:rPr>
              <a:t>Tạm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/>
                <a:sym typeface="Arial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/>
                <a:sym typeface="Arial"/>
              </a:rPr>
              <a:t>biệt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/>
                <a:sym typeface="Arial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/>
                <a:sym typeface="Arial"/>
              </a:rPr>
              <a:t>và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/>
                <a:sym typeface="Arial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/>
                <a:sym typeface="Arial"/>
              </a:rPr>
              <a:t>hẹn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/>
                <a:sym typeface="Arial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/>
                <a:sym typeface="Arial"/>
              </a:rPr>
              <a:t>gặp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/>
                <a:sym typeface="Arial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/>
                <a:sym typeface="Arial"/>
              </a:rPr>
              <a:t>lại</a:t>
            </a:r>
            <a:endParaRPr kumimoji="0" lang="en-US" sz="8000" b="1" i="0" u="none" strike="noStrike" kern="0" cap="none" spc="0" normalizeH="0" baseline="0" noProof="0" dirty="0">
              <a:ln>
                <a:noFill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05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0E4C05-6D5E-2761-542F-E6BA24A9533D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19050" cap="rnd" cmpd="thinThick">
            <a:noFill/>
            <a:prstDash val="sysDash"/>
            <a:round/>
            <a:extLst>
              <a:ext uri="{C807C97D-BFC1-408E-A445-0C87EB9F89A2}">
                <ask:lineSketchStyleProps xmlns="" xmlns:ask="http://schemas.microsoft.com/office/drawing/2018/sketchyshapes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119320-D2A0-92C4-81CC-A0D97C9E617E}"/>
              </a:ext>
            </a:extLst>
          </p:cNvPr>
          <p:cNvGrpSpPr/>
          <p:nvPr/>
        </p:nvGrpSpPr>
        <p:grpSpPr>
          <a:xfrm>
            <a:off x="515999" y="0"/>
            <a:ext cx="3952587" cy="1044000"/>
            <a:chOff x="515999" y="0"/>
            <a:chExt cx="3952587" cy="10440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BBE2349-EC40-C228-40A2-3AF88EBD5A74}"/>
                </a:ext>
              </a:extLst>
            </p:cNvPr>
            <p:cNvSpPr/>
            <p:nvPr/>
          </p:nvSpPr>
          <p:spPr>
            <a:xfrm>
              <a:off x="652586" y="458999"/>
              <a:ext cx="3816000" cy="574473"/>
            </a:xfrm>
            <a:custGeom>
              <a:avLst/>
              <a:gdLst>
                <a:gd name="connsiteX0" fmla="*/ 0 w 3816000"/>
                <a:gd name="connsiteY0" fmla="*/ 82942 h 574473"/>
                <a:gd name="connsiteX1" fmla="*/ 82942 w 3816000"/>
                <a:gd name="connsiteY1" fmla="*/ 0 h 574473"/>
                <a:gd name="connsiteX2" fmla="*/ 3733058 w 3816000"/>
                <a:gd name="connsiteY2" fmla="*/ 0 h 574473"/>
                <a:gd name="connsiteX3" fmla="*/ 3816000 w 3816000"/>
                <a:gd name="connsiteY3" fmla="*/ 82942 h 574473"/>
                <a:gd name="connsiteX4" fmla="*/ 3816000 w 3816000"/>
                <a:gd name="connsiteY4" fmla="*/ 491531 h 574473"/>
                <a:gd name="connsiteX5" fmla="*/ 3733058 w 3816000"/>
                <a:gd name="connsiteY5" fmla="*/ 574473 h 574473"/>
                <a:gd name="connsiteX6" fmla="*/ 82942 w 3816000"/>
                <a:gd name="connsiteY6" fmla="*/ 574473 h 574473"/>
                <a:gd name="connsiteX7" fmla="*/ 0 w 3816000"/>
                <a:gd name="connsiteY7" fmla="*/ 491531 h 574473"/>
                <a:gd name="connsiteX8" fmla="*/ 0 w 3816000"/>
                <a:gd name="connsiteY8" fmla="*/ 82942 h 5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6000" h="574473" fill="none" extrusionOk="0">
                  <a:moveTo>
                    <a:pt x="0" y="82942"/>
                  </a:moveTo>
                  <a:cubicBezTo>
                    <a:pt x="-4220" y="31159"/>
                    <a:pt x="29000" y="2771"/>
                    <a:pt x="82942" y="0"/>
                  </a:cubicBezTo>
                  <a:cubicBezTo>
                    <a:pt x="1090189" y="-92351"/>
                    <a:pt x="3196886" y="104030"/>
                    <a:pt x="3733058" y="0"/>
                  </a:cubicBezTo>
                  <a:cubicBezTo>
                    <a:pt x="3777008" y="2172"/>
                    <a:pt x="3819811" y="29465"/>
                    <a:pt x="3816000" y="82942"/>
                  </a:cubicBezTo>
                  <a:cubicBezTo>
                    <a:pt x="3807915" y="244919"/>
                    <a:pt x="3802797" y="382450"/>
                    <a:pt x="3816000" y="491531"/>
                  </a:cubicBezTo>
                  <a:cubicBezTo>
                    <a:pt x="3815626" y="542904"/>
                    <a:pt x="3773905" y="567011"/>
                    <a:pt x="3733058" y="574473"/>
                  </a:cubicBezTo>
                  <a:cubicBezTo>
                    <a:pt x="3044412" y="437847"/>
                    <a:pt x="486423" y="565650"/>
                    <a:pt x="82942" y="574473"/>
                  </a:cubicBezTo>
                  <a:cubicBezTo>
                    <a:pt x="37508" y="567174"/>
                    <a:pt x="2781" y="542620"/>
                    <a:pt x="0" y="491531"/>
                  </a:cubicBezTo>
                  <a:cubicBezTo>
                    <a:pt x="24640" y="405180"/>
                    <a:pt x="-27775" y="183803"/>
                    <a:pt x="0" y="82942"/>
                  </a:cubicBezTo>
                  <a:close/>
                </a:path>
                <a:path w="3816000" h="574473" stroke="0" extrusionOk="0">
                  <a:moveTo>
                    <a:pt x="0" y="82942"/>
                  </a:moveTo>
                  <a:cubicBezTo>
                    <a:pt x="148" y="37911"/>
                    <a:pt x="32618" y="-6924"/>
                    <a:pt x="82942" y="0"/>
                  </a:cubicBezTo>
                  <a:cubicBezTo>
                    <a:pt x="1635438" y="-168373"/>
                    <a:pt x="2702039" y="-141978"/>
                    <a:pt x="3733058" y="0"/>
                  </a:cubicBezTo>
                  <a:cubicBezTo>
                    <a:pt x="3777402" y="1693"/>
                    <a:pt x="3818644" y="35760"/>
                    <a:pt x="3816000" y="82942"/>
                  </a:cubicBezTo>
                  <a:cubicBezTo>
                    <a:pt x="3802215" y="283589"/>
                    <a:pt x="3779465" y="429706"/>
                    <a:pt x="3816000" y="491531"/>
                  </a:cubicBezTo>
                  <a:cubicBezTo>
                    <a:pt x="3812089" y="543285"/>
                    <a:pt x="3783490" y="577198"/>
                    <a:pt x="3733058" y="574473"/>
                  </a:cubicBezTo>
                  <a:cubicBezTo>
                    <a:pt x="2154016" y="662374"/>
                    <a:pt x="1270334" y="678193"/>
                    <a:pt x="82942" y="574473"/>
                  </a:cubicBezTo>
                  <a:cubicBezTo>
                    <a:pt x="32558" y="580744"/>
                    <a:pt x="840" y="538531"/>
                    <a:pt x="0" y="491531"/>
                  </a:cubicBezTo>
                  <a:cubicBezTo>
                    <a:pt x="-15292" y="368118"/>
                    <a:pt x="-13927" y="252659"/>
                    <a:pt x="0" y="82942"/>
                  </a:cubicBezTo>
                  <a:close/>
                </a:path>
              </a:pathLst>
            </a:custGeom>
            <a:solidFill>
              <a:srgbClr val="F3E985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1226581119">
                    <a:prstGeom prst="roundRect">
                      <a:avLst>
                        <a:gd name="adj" fmla="val 14438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9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1EF6AC-2D05-A0D1-15EA-F715632B85BE}"/>
                </a:ext>
              </a:extLst>
            </p:cNvPr>
            <p:cNvSpPr txBox="1"/>
            <p:nvPr/>
          </p:nvSpPr>
          <p:spPr>
            <a:xfrm>
              <a:off x="1918549" y="397669"/>
              <a:ext cx="24248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 w="0"/>
                  <a:solidFill>
                    <a:srgbClr val="4C7716"/>
                  </a:solidFill>
                  <a:effectLst/>
                  <a:uLnTx/>
                  <a:uFillTx/>
                  <a:latin typeface="Arial" panose="020B0604020202020204" pitchFamily="34" charset="0"/>
                  <a:ea typeface="LNTH-LuoLuoNotangYuanTi 1" pitchFamily="2" charset="-128"/>
                  <a:cs typeface="Arial" panose="020B0604020202020204" pitchFamily="34" charset="0"/>
                </a:rPr>
                <a:t>Cùng ôn tập</a:t>
              </a:r>
              <a:endParaRPr kumimoji="0" lang="en-US" sz="3200" b="0" i="0" u="none" strike="noStrike" kern="1200" cap="none" spc="0" normalizeH="0" baseline="0" noProof="0" dirty="0">
                <a:ln w="0"/>
                <a:solidFill>
                  <a:srgbClr val="4C7716"/>
                </a:solidFill>
                <a:effectLst/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Arial" panose="020B0604020202020204" pitchFamily="34" charset="0"/>
              </a:endParaRPr>
            </a:p>
          </p:txBody>
        </p:sp>
        <p:pic>
          <p:nvPicPr>
            <p:cNvPr id="19" name="Picture 18" descr="A snail on a leaf&#10;&#10;Description automatically generated with low confidence">
              <a:extLst>
                <a:ext uri="{FF2B5EF4-FFF2-40B4-BE49-F238E27FC236}">
                  <a16:creationId xmlns:a16="http://schemas.microsoft.com/office/drawing/2014/main" id="{BBE27DFE-774E-2B03-493D-641B45141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" t="27737" r="-1"/>
            <a:stretch/>
          </p:blipFill>
          <p:spPr>
            <a:xfrm flipH="1">
              <a:off x="515999" y="0"/>
              <a:ext cx="1402550" cy="10440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838C62E-C30E-D7A0-BCC5-16A23771FCDC}"/>
              </a:ext>
            </a:extLst>
          </p:cNvPr>
          <p:cNvGrpSpPr/>
          <p:nvPr/>
        </p:nvGrpSpPr>
        <p:grpSpPr>
          <a:xfrm rot="20810244">
            <a:off x="5533227" y="106810"/>
            <a:ext cx="3044096" cy="3312000"/>
            <a:chOff x="6135169" y="458999"/>
            <a:chExt cx="3044096" cy="331200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4E3BD0E-9201-1ACB-CCBA-35F6EBF72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35169" y="458999"/>
              <a:ext cx="3044096" cy="33120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193A50C-9959-88F3-D879-7BEFF423EBFC}"/>
                </a:ext>
              </a:extLst>
            </p:cNvPr>
            <p:cNvSpPr txBox="1"/>
            <p:nvPr/>
          </p:nvSpPr>
          <p:spPr>
            <a:xfrm rot="789756">
              <a:off x="6281765" y="1082915"/>
              <a:ext cx="2750904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Nhắc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lại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chiều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cao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độ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rộng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cấu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tạo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nét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 P. 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9F240775-87A1-05D8-0AFF-6E0C7B5967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0024" y="1791000"/>
            <a:ext cx="2215936" cy="460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76CDD8-6254-47D6-B7BA-3F2B86D632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0651" y="1998293"/>
            <a:ext cx="3944997" cy="39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7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0E4C05-6D5E-2761-542F-E6BA24A9533D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19050" cap="rnd" cmpd="thinThick">
            <a:noFill/>
            <a:prstDash val="sysDash"/>
            <a:round/>
            <a:extLst>
              <a:ext uri="{C807C97D-BFC1-408E-A445-0C87EB9F89A2}">
                <ask:lineSketchStyleProps xmlns="" xmlns:ask="http://schemas.microsoft.com/office/drawing/2018/sketchyshapes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119320-D2A0-92C4-81CC-A0D97C9E617E}"/>
              </a:ext>
            </a:extLst>
          </p:cNvPr>
          <p:cNvGrpSpPr/>
          <p:nvPr/>
        </p:nvGrpSpPr>
        <p:grpSpPr>
          <a:xfrm>
            <a:off x="515999" y="0"/>
            <a:ext cx="4312587" cy="1044000"/>
            <a:chOff x="515999" y="0"/>
            <a:chExt cx="4312587" cy="10440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BBE2349-EC40-C228-40A2-3AF88EBD5A74}"/>
                </a:ext>
              </a:extLst>
            </p:cNvPr>
            <p:cNvSpPr/>
            <p:nvPr/>
          </p:nvSpPr>
          <p:spPr>
            <a:xfrm>
              <a:off x="652586" y="458999"/>
              <a:ext cx="4176000" cy="574473"/>
            </a:xfrm>
            <a:custGeom>
              <a:avLst/>
              <a:gdLst>
                <a:gd name="connsiteX0" fmla="*/ 0 w 4176000"/>
                <a:gd name="connsiteY0" fmla="*/ 82942 h 574473"/>
                <a:gd name="connsiteX1" fmla="*/ 82942 w 4176000"/>
                <a:gd name="connsiteY1" fmla="*/ 0 h 574473"/>
                <a:gd name="connsiteX2" fmla="*/ 4093058 w 4176000"/>
                <a:gd name="connsiteY2" fmla="*/ 0 h 574473"/>
                <a:gd name="connsiteX3" fmla="*/ 4176000 w 4176000"/>
                <a:gd name="connsiteY3" fmla="*/ 82942 h 574473"/>
                <a:gd name="connsiteX4" fmla="*/ 4176000 w 4176000"/>
                <a:gd name="connsiteY4" fmla="*/ 491531 h 574473"/>
                <a:gd name="connsiteX5" fmla="*/ 4093058 w 4176000"/>
                <a:gd name="connsiteY5" fmla="*/ 574473 h 574473"/>
                <a:gd name="connsiteX6" fmla="*/ 82942 w 4176000"/>
                <a:gd name="connsiteY6" fmla="*/ 574473 h 574473"/>
                <a:gd name="connsiteX7" fmla="*/ 0 w 4176000"/>
                <a:gd name="connsiteY7" fmla="*/ 491531 h 574473"/>
                <a:gd name="connsiteX8" fmla="*/ 0 w 4176000"/>
                <a:gd name="connsiteY8" fmla="*/ 82942 h 5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6000" h="574473" fill="none" extrusionOk="0">
                  <a:moveTo>
                    <a:pt x="0" y="82942"/>
                  </a:moveTo>
                  <a:cubicBezTo>
                    <a:pt x="-4220" y="31159"/>
                    <a:pt x="29000" y="2771"/>
                    <a:pt x="82942" y="0"/>
                  </a:cubicBezTo>
                  <a:cubicBezTo>
                    <a:pt x="2077204" y="-92351"/>
                    <a:pt x="3624535" y="104030"/>
                    <a:pt x="4093058" y="0"/>
                  </a:cubicBezTo>
                  <a:cubicBezTo>
                    <a:pt x="4137008" y="2172"/>
                    <a:pt x="4179811" y="29465"/>
                    <a:pt x="4176000" y="82942"/>
                  </a:cubicBezTo>
                  <a:cubicBezTo>
                    <a:pt x="4167915" y="244919"/>
                    <a:pt x="4162797" y="382450"/>
                    <a:pt x="4176000" y="491531"/>
                  </a:cubicBezTo>
                  <a:cubicBezTo>
                    <a:pt x="4175626" y="542904"/>
                    <a:pt x="4133905" y="567011"/>
                    <a:pt x="4093058" y="574473"/>
                  </a:cubicBezTo>
                  <a:cubicBezTo>
                    <a:pt x="2298819" y="437847"/>
                    <a:pt x="1172043" y="565650"/>
                    <a:pt x="82942" y="574473"/>
                  </a:cubicBezTo>
                  <a:cubicBezTo>
                    <a:pt x="37508" y="567174"/>
                    <a:pt x="2781" y="542620"/>
                    <a:pt x="0" y="491531"/>
                  </a:cubicBezTo>
                  <a:cubicBezTo>
                    <a:pt x="24640" y="405180"/>
                    <a:pt x="-27775" y="183803"/>
                    <a:pt x="0" y="82942"/>
                  </a:cubicBezTo>
                  <a:close/>
                </a:path>
                <a:path w="4176000" h="574473" stroke="0" extrusionOk="0">
                  <a:moveTo>
                    <a:pt x="0" y="82942"/>
                  </a:moveTo>
                  <a:cubicBezTo>
                    <a:pt x="148" y="37911"/>
                    <a:pt x="32618" y="-6924"/>
                    <a:pt x="82942" y="0"/>
                  </a:cubicBezTo>
                  <a:cubicBezTo>
                    <a:pt x="1074880" y="-168373"/>
                    <a:pt x="2418476" y="-141978"/>
                    <a:pt x="4093058" y="0"/>
                  </a:cubicBezTo>
                  <a:cubicBezTo>
                    <a:pt x="4137402" y="1693"/>
                    <a:pt x="4178644" y="35760"/>
                    <a:pt x="4176000" y="82942"/>
                  </a:cubicBezTo>
                  <a:cubicBezTo>
                    <a:pt x="4162215" y="283589"/>
                    <a:pt x="4139465" y="429706"/>
                    <a:pt x="4176000" y="491531"/>
                  </a:cubicBezTo>
                  <a:cubicBezTo>
                    <a:pt x="4172089" y="543285"/>
                    <a:pt x="4143490" y="577198"/>
                    <a:pt x="4093058" y="574473"/>
                  </a:cubicBezTo>
                  <a:cubicBezTo>
                    <a:pt x="2176109" y="662374"/>
                    <a:pt x="1352314" y="678193"/>
                    <a:pt x="82942" y="574473"/>
                  </a:cubicBezTo>
                  <a:cubicBezTo>
                    <a:pt x="32558" y="580744"/>
                    <a:pt x="840" y="538531"/>
                    <a:pt x="0" y="491531"/>
                  </a:cubicBezTo>
                  <a:cubicBezTo>
                    <a:pt x="-15292" y="368118"/>
                    <a:pt x="-13927" y="252659"/>
                    <a:pt x="0" y="82942"/>
                  </a:cubicBezTo>
                  <a:close/>
                </a:path>
              </a:pathLst>
            </a:custGeom>
            <a:solidFill>
              <a:srgbClr val="F3E985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1226581119">
                    <a:prstGeom prst="roundRect">
                      <a:avLst>
                        <a:gd name="adj" fmla="val 14438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9A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1EF6AC-2D05-A0D1-15EA-F715632B85BE}"/>
                </a:ext>
              </a:extLst>
            </p:cNvPr>
            <p:cNvSpPr txBox="1"/>
            <p:nvPr/>
          </p:nvSpPr>
          <p:spPr>
            <a:xfrm>
              <a:off x="1918549" y="397669"/>
              <a:ext cx="27201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 w="0"/>
                  <a:solidFill>
                    <a:srgbClr val="4C7716"/>
                  </a:solidFill>
                  <a:effectLst/>
                  <a:uLnTx/>
                  <a:uFillTx/>
                  <a:ea typeface="LNTH-LuoLuoNotangYuanTi 1" pitchFamily="2" charset="-128"/>
                  <a:cs typeface="Arial" panose="020B0604020202020204" pitchFamily="34" charset="0"/>
                </a:rPr>
                <a:t>Cùng quan sát</a:t>
              </a:r>
              <a:endParaRPr kumimoji="0" lang="en-US" sz="2800" b="0" i="0" u="none" strike="noStrike" kern="1200" cap="none" spc="0" normalizeH="0" baseline="0" noProof="0" dirty="0">
                <a:ln w="0"/>
                <a:solidFill>
                  <a:srgbClr val="4C7716"/>
                </a:solidFill>
                <a:effectLst/>
                <a:uLnTx/>
                <a:uFillTx/>
                <a:ea typeface="LNTH-LuoLuoNotangYuanTi 1" pitchFamily="2" charset="-128"/>
                <a:cs typeface="Arial" panose="020B0604020202020204" pitchFamily="34" charset="0"/>
              </a:endParaRPr>
            </a:p>
          </p:txBody>
        </p:sp>
        <p:pic>
          <p:nvPicPr>
            <p:cNvPr id="19" name="Picture 18" descr="A snail on a leaf&#10;&#10;Description automatically generated with low confidence">
              <a:extLst>
                <a:ext uri="{FF2B5EF4-FFF2-40B4-BE49-F238E27FC236}">
                  <a16:creationId xmlns:a16="http://schemas.microsoft.com/office/drawing/2014/main" id="{BBE27DFE-774E-2B03-493D-641B45141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" t="27737" r="-1"/>
            <a:stretch/>
          </p:blipFill>
          <p:spPr>
            <a:xfrm flipH="1">
              <a:off x="515999" y="0"/>
              <a:ext cx="1402550" cy="104400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C27EAA6-DE7B-4D51-AA6B-2F8E468B6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9728" y="1455050"/>
            <a:ext cx="4153285" cy="414564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2058889-4DD3-43F7-BAAD-DEF38E3BD4CF}"/>
              </a:ext>
            </a:extLst>
          </p:cNvPr>
          <p:cNvCxnSpPr>
            <a:cxnSpLocks/>
          </p:cNvCxnSpPr>
          <p:nvPr/>
        </p:nvCxnSpPr>
        <p:spPr>
          <a:xfrm>
            <a:off x="8346511" y="2199822"/>
            <a:ext cx="0" cy="3286578"/>
          </a:xfrm>
          <a:prstGeom prst="straightConnector1">
            <a:avLst/>
          </a:prstGeom>
          <a:noFill/>
          <a:ln w="19050" cap="flat" cmpd="sng" algn="ctr">
            <a:solidFill>
              <a:srgbClr val="434343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77EA30-D8EF-4BDD-ACC4-5FDBA92B5D1C}"/>
              </a:ext>
            </a:extLst>
          </p:cNvPr>
          <p:cNvSpPr/>
          <p:nvPr/>
        </p:nvSpPr>
        <p:spPr>
          <a:xfrm>
            <a:off x="5779444" y="5710308"/>
            <a:ext cx="1207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5858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  <a:sym typeface="Arial"/>
              </a:rPr>
              <a:t>2 ô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95858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  <a:sym typeface="Arial"/>
              </a:rPr>
              <a:t>ly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95858">
                  <a:lumMod val="75000"/>
                </a:srgbClr>
              </a:solidFill>
              <a:effectLst/>
              <a:uLnTx/>
              <a:uFillTx/>
              <a:ea typeface="+mn-ea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00EDAF-31B9-4341-B9DA-E5F2C8D6B649}"/>
              </a:ext>
            </a:extLst>
          </p:cNvPr>
          <p:cNvCxnSpPr>
            <a:cxnSpLocks/>
          </p:cNvCxnSpPr>
          <p:nvPr/>
        </p:nvCxnSpPr>
        <p:spPr>
          <a:xfrm flipH="1">
            <a:off x="4311654" y="5657747"/>
            <a:ext cx="2622546" cy="0"/>
          </a:xfrm>
          <a:prstGeom prst="straightConnector1">
            <a:avLst/>
          </a:prstGeom>
          <a:noFill/>
          <a:ln w="19050" cap="flat" cmpd="sng" algn="ctr">
            <a:solidFill>
              <a:srgbClr val="434343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58FD508-5C67-4678-9533-D23CF02EF578}"/>
              </a:ext>
            </a:extLst>
          </p:cNvPr>
          <p:cNvSpPr/>
          <p:nvPr/>
        </p:nvSpPr>
        <p:spPr>
          <a:xfrm>
            <a:off x="8418040" y="2966456"/>
            <a:ext cx="13115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5858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  <a:sym typeface="Arial"/>
              </a:rPr>
              <a:t>2 ô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95858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  <a:sym typeface="Arial"/>
              </a:rPr>
              <a:t>ly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5858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95858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  <a:sym typeface="Arial"/>
              </a:rPr>
              <a:t>rưỡi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95858">
                  <a:lumMod val="75000"/>
                </a:srgbClr>
              </a:solidFill>
              <a:effectLst/>
              <a:uLnTx/>
              <a:uFillTx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7E3299-6E67-4CD4-9E9D-AC3655FADF69}"/>
              </a:ext>
            </a:extLst>
          </p:cNvPr>
          <p:cNvGrpSpPr/>
          <p:nvPr/>
        </p:nvGrpSpPr>
        <p:grpSpPr>
          <a:xfrm>
            <a:off x="585650" y="1451907"/>
            <a:ext cx="5272225" cy="1329393"/>
            <a:chOff x="62971" y="2197159"/>
            <a:chExt cx="5272225" cy="13293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6A71F89-EE13-419E-B780-36BBDE23886A}"/>
                </a:ext>
              </a:extLst>
            </p:cNvPr>
            <p:cNvSpPr/>
            <p:nvPr/>
          </p:nvSpPr>
          <p:spPr>
            <a:xfrm>
              <a:off x="62971" y="2197159"/>
              <a:ext cx="2868094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  <a:sym typeface="Arial"/>
                </a:rPr>
                <a:t>Nét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  <a:sym typeface="Arial"/>
                </a:rPr>
                <a:t>móc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  <a:sym typeface="Arial"/>
                </a:rPr>
                <a:t>dưới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  <a:sym typeface="Arial"/>
                </a:rPr>
                <a:t>trái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3C37F0A-A8E2-4150-B102-B2576067A361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2931065" y="2458769"/>
              <a:ext cx="2404131" cy="1067783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lgDash"/>
              <a:tailEnd type="triangle"/>
            </a:ln>
            <a:effectLst/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DB936A7-0AE4-4867-A09B-1660992899A8}"/>
              </a:ext>
            </a:extLst>
          </p:cNvPr>
          <p:cNvGrpSpPr/>
          <p:nvPr/>
        </p:nvGrpSpPr>
        <p:grpSpPr>
          <a:xfrm>
            <a:off x="5553075" y="1698171"/>
            <a:ext cx="5524501" cy="1797504"/>
            <a:chOff x="2268146" y="2624398"/>
            <a:chExt cx="5524501" cy="179750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E070222-A265-449D-8C1C-08F3CB248260}"/>
                </a:ext>
              </a:extLst>
            </p:cNvPr>
            <p:cNvSpPr/>
            <p:nvPr/>
          </p:nvSpPr>
          <p:spPr>
            <a:xfrm>
              <a:off x="5223231" y="2624398"/>
              <a:ext cx="25694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  <a:sym typeface="Arial"/>
                </a:rPr>
                <a:t>nét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  <a:sym typeface="Arial"/>
                </a:rPr>
                <a:t>cong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  <a:sym typeface="Arial"/>
                </a:rPr>
                <a:t>trên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4628D3A-5F70-4088-9A18-37154FCC1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8146" y="2966361"/>
              <a:ext cx="3625291" cy="1455541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lgDash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965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P HOA CỠ NHỎ">
            <a:hlinkClick r:id="" action="ppaction://media"/>
            <a:extLst>
              <a:ext uri="{FF2B5EF4-FFF2-40B4-BE49-F238E27FC236}">
                <a16:creationId xmlns:a16="http://schemas.microsoft.com/office/drawing/2014/main" id="{045DBF6E-97AA-42BC-B02D-78B3E72D9AE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213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0E4C05-6D5E-2761-542F-E6BA24A9533D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19050" cap="rnd" cmpd="thinThick">
            <a:noFill/>
            <a:prstDash val="sysDash"/>
            <a:round/>
            <a:extLst>
              <a:ext uri="{C807C97D-BFC1-408E-A445-0C87EB9F89A2}">
                <ask:lineSketchStyleProps xmlns="" xmlns:ask="http://schemas.microsoft.com/office/drawing/2018/sketchyshapes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119320-D2A0-92C4-81CC-A0D97C9E617E}"/>
              </a:ext>
            </a:extLst>
          </p:cNvPr>
          <p:cNvGrpSpPr/>
          <p:nvPr/>
        </p:nvGrpSpPr>
        <p:grpSpPr>
          <a:xfrm>
            <a:off x="516000" y="22901"/>
            <a:ext cx="3952586" cy="1044000"/>
            <a:chOff x="516000" y="22901"/>
            <a:chExt cx="3952586" cy="10440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BBE2349-EC40-C228-40A2-3AF88EBD5A74}"/>
                </a:ext>
              </a:extLst>
            </p:cNvPr>
            <p:cNvSpPr/>
            <p:nvPr/>
          </p:nvSpPr>
          <p:spPr>
            <a:xfrm>
              <a:off x="652586" y="458999"/>
              <a:ext cx="3816000" cy="574473"/>
            </a:xfrm>
            <a:custGeom>
              <a:avLst/>
              <a:gdLst>
                <a:gd name="connsiteX0" fmla="*/ 0 w 3816000"/>
                <a:gd name="connsiteY0" fmla="*/ 82942 h 574473"/>
                <a:gd name="connsiteX1" fmla="*/ 82942 w 3816000"/>
                <a:gd name="connsiteY1" fmla="*/ 0 h 574473"/>
                <a:gd name="connsiteX2" fmla="*/ 3733058 w 3816000"/>
                <a:gd name="connsiteY2" fmla="*/ 0 h 574473"/>
                <a:gd name="connsiteX3" fmla="*/ 3816000 w 3816000"/>
                <a:gd name="connsiteY3" fmla="*/ 82942 h 574473"/>
                <a:gd name="connsiteX4" fmla="*/ 3816000 w 3816000"/>
                <a:gd name="connsiteY4" fmla="*/ 491531 h 574473"/>
                <a:gd name="connsiteX5" fmla="*/ 3733058 w 3816000"/>
                <a:gd name="connsiteY5" fmla="*/ 574473 h 574473"/>
                <a:gd name="connsiteX6" fmla="*/ 82942 w 3816000"/>
                <a:gd name="connsiteY6" fmla="*/ 574473 h 574473"/>
                <a:gd name="connsiteX7" fmla="*/ 0 w 3816000"/>
                <a:gd name="connsiteY7" fmla="*/ 491531 h 574473"/>
                <a:gd name="connsiteX8" fmla="*/ 0 w 3816000"/>
                <a:gd name="connsiteY8" fmla="*/ 82942 h 5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6000" h="574473" fill="none" extrusionOk="0">
                  <a:moveTo>
                    <a:pt x="0" y="82942"/>
                  </a:moveTo>
                  <a:cubicBezTo>
                    <a:pt x="-4220" y="31159"/>
                    <a:pt x="29000" y="2771"/>
                    <a:pt x="82942" y="0"/>
                  </a:cubicBezTo>
                  <a:cubicBezTo>
                    <a:pt x="1090189" y="-92351"/>
                    <a:pt x="3196886" y="104030"/>
                    <a:pt x="3733058" y="0"/>
                  </a:cubicBezTo>
                  <a:cubicBezTo>
                    <a:pt x="3777008" y="2172"/>
                    <a:pt x="3819811" y="29465"/>
                    <a:pt x="3816000" y="82942"/>
                  </a:cubicBezTo>
                  <a:cubicBezTo>
                    <a:pt x="3807915" y="244919"/>
                    <a:pt x="3802797" y="382450"/>
                    <a:pt x="3816000" y="491531"/>
                  </a:cubicBezTo>
                  <a:cubicBezTo>
                    <a:pt x="3815626" y="542904"/>
                    <a:pt x="3773905" y="567011"/>
                    <a:pt x="3733058" y="574473"/>
                  </a:cubicBezTo>
                  <a:cubicBezTo>
                    <a:pt x="3044412" y="437847"/>
                    <a:pt x="486423" y="565650"/>
                    <a:pt x="82942" y="574473"/>
                  </a:cubicBezTo>
                  <a:cubicBezTo>
                    <a:pt x="37508" y="567174"/>
                    <a:pt x="2781" y="542620"/>
                    <a:pt x="0" y="491531"/>
                  </a:cubicBezTo>
                  <a:cubicBezTo>
                    <a:pt x="24640" y="405180"/>
                    <a:pt x="-27775" y="183803"/>
                    <a:pt x="0" y="82942"/>
                  </a:cubicBezTo>
                  <a:close/>
                </a:path>
                <a:path w="3816000" h="574473" stroke="0" extrusionOk="0">
                  <a:moveTo>
                    <a:pt x="0" y="82942"/>
                  </a:moveTo>
                  <a:cubicBezTo>
                    <a:pt x="148" y="37911"/>
                    <a:pt x="32618" y="-6924"/>
                    <a:pt x="82942" y="0"/>
                  </a:cubicBezTo>
                  <a:cubicBezTo>
                    <a:pt x="1635438" y="-168373"/>
                    <a:pt x="2702039" y="-141978"/>
                    <a:pt x="3733058" y="0"/>
                  </a:cubicBezTo>
                  <a:cubicBezTo>
                    <a:pt x="3777402" y="1693"/>
                    <a:pt x="3818644" y="35760"/>
                    <a:pt x="3816000" y="82942"/>
                  </a:cubicBezTo>
                  <a:cubicBezTo>
                    <a:pt x="3802215" y="283589"/>
                    <a:pt x="3779465" y="429706"/>
                    <a:pt x="3816000" y="491531"/>
                  </a:cubicBezTo>
                  <a:cubicBezTo>
                    <a:pt x="3812089" y="543285"/>
                    <a:pt x="3783490" y="577198"/>
                    <a:pt x="3733058" y="574473"/>
                  </a:cubicBezTo>
                  <a:cubicBezTo>
                    <a:pt x="2154016" y="662374"/>
                    <a:pt x="1270334" y="678193"/>
                    <a:pt x="82942" y="574473"/>
                  </a:cubicBezTo>
                  <a:cubicBezTo>
                    <a:pt x="32558" y="580744"/>
                    <a:pt x="840" y="538531"/>
                    <a:pt x="0" y="491531"/>
                  </a:cubicBezTo>
                  <a:cubicBezTo>
                    <a:pt x="-15292" y="368118"/>
                    <a:pt x="-13927" y="252659"/>
                    <a:pt x="0" y="82942"/>
                  </a:cubicBezTo>
                  <a:close/>
                </a:path>
              </a:pathLst>
            </a:custGeom>
            <a:solidFill>
              <a:srgbClr val="F3E985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1226581119">
                    <a:prstGeom prst="roundRect">
                      <a:avLst>
                        <a:gd name="adj" fmla="val 14438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9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1EF6AC-2D05-A0D1-15EA-F715632B85BE}"/>
                </a:ext>
              </a:extLst>
            </p:cNvPr>
            <p:cNvSpPr txBox="1"/>
            <p:nvPr/>
          </p:nvSpPr>
          <p:spPr>
            <a:xfrm>
              <a:off x="1918549" y="397669"/>
              <a:ext cx="24248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 w="0"/>
                  <a:solidFill>
                    <a:srgbClr val="4C7716"/>
                  </a:solidFill>
                  <a:effectLst/>
                  <a:uLnTx/>
                  <a:uFillTx/>
                  <a:latin typeface="Arial" panose="020B0604020202020204" pitchFamily="34" charset="0"/>
                  <a:ea typeface="LNTH-LuoLuoNotangYuanTi 1" pitchFamily="2" charset="-128"/>
                  <a:cs typeface="Arial" panose="020B0604020202020204" pitchFamily="34" charset="0"/>
                </a:rPr>
                <a:t>Cùng ôn tập</a:t>
              </a:r>
              <a:endParaRPr kumimoji="0" lang="en-US" sz="2800" b="0" i="0" u="none" strike="noStrike" kern="1200" cap="none" spc="0" normalizeH="0" baseline="0" noProof="0" dirty="0">
                <a:ln w="0"/>
                <a:solidFill>
                  <a:srgbClr val="4C7716"/>
                </a:solidFill>
                <a:effectLst/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Arial" panose="020B0604020202020204" pitchFamily="34" charset="0"/>
              </a:endParaRPr>
            </a:p>
          </p:txBody>
        </p:sp>
        <p:pic>
          <p:nvPicPr>
            <p:cNvPr id="19" name="Picture 18" descr="A snail on a leaf&#10;&#10;Description automatically generated with low confidence">
              <a:extLst>
                <a:ext uri="{FF2B5EF4-FFF2-40B4-BE49-F238E27FC236}">
                  <a16:creationId xmlns:a16="http://schemas.microsoft.com/office/drawing/2014/main" id="{BBE27DFE-774E-2B03-493D-641B45141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" t="27737" r="-1"/>
            <a:stretch/>
          </p:blipFill>
          <p:spPr>
            <a:xfrm flipH="1">
              <a:off x="516000" y="22901"/>
              <a:ext cx="1402550" cy="10440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838C62E-C30E-D7A0-BCC5-16A23771FCDC}"/>
              </a:ext>
            </a:extLst>
          </p:cNvPr>
          <p:cNvGrpSpPr/>
          <p:nvPr/>
        </p:nvGrpSpPr>
        <p:grpSpPr>
          <a:xfrm rot="20810244">
            <a:off x="5561788" y="105804"/>
            <a:ext cx="3044096" cy="3312000"/>
            <a:chOff x="6163209" y="464523"/>
            <a:chExt cx="3044096" cy="331200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4E3BD0E-9201-1ACB-CCBA-35F6EBF72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63209" y="464523"/>
              <a:ext cx="3044096" cy="33120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193A50C-9959-88F3-D879-7BEFF423EBFC}"/>
                </a:ext>
              </a:extLst>
            </p:cNvPr>
            <p:cNvSpPr txBox="1"/>
            <p:nvPr/>
          </p:nvSpPr>
          <p:spPr>
            <a:xfrm rot="789756">
              <a:off x="6281765" y="1082915"/>
              <a:ext cx="2750904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Nhắc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lại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chiều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cao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độ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rộng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cấu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tạo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nét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 </a:t>
              </a:r>
              <a:r>
                <a:rPr lang="en-US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5 hàng" panose="020B0603050302020204" pitchFamily="34" charset="0"/>
                </a:rPr>
                <a:t>Q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. 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9F240775-87A1-05D8-0AFF-6E0C7B5967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0024" y="1791000"/>
            <a:ext cx="2215936" cy="460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B89B5F-9A01-44EE-AB4C-158FB6860A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643" y="2175558"/>
            <a:ext cx="3154989" cy="31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8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0E4C05-6D5E-2761-542F-E6BA24A9533D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19050" cap="rnd" cmpd="thinThick">
            <a:noFill/>
            <a:prstDash val="sysDash"/>
            <a:round/>
            <a:extLst>
              <a:ext uri="{C807C97D-BFC1-408E-A445-0C87EB9F89A2}">
                <ask:lineSketchStyleProps xmlns="" xmlns:ask="http://schemas.microsoft.com/office/drawing/2018/sketchyshapes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E5418FE-2D04-4BEA-80CC-B6B78E842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686" y="1246422"/>
            <a:ext cx="3154989" cy="468562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C119320-D2A0-92C4-81CC-A0D97C9E617E}"/>
              </a:ext>
            </a:extLst>
          </p:cNvPr>
          <p:cNvGrpSpPr/>
          <p:nvPr/>
        </p:nvGrpSpPr>
        <p:grpSpPr>
          <a:xfrm>
            <a:off x="515999" y="0"/>
            <a:ext cx="4312587" cy="1044000"/>
            <a:chOff x="515999" y="0"/>
            <a:chExt cx="4312587" cy="10440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BBE2349-EC40-C228-40A2-3AF88EBD5A74}"/>
                </a:ext>
              </a:extLst>
            </p:cNvPr>
            <p:cNvSpPr/>
            <p:nvPr/>
          </p:nvSpPr>
          <p:spPr>
            <a:xfrm>
              <a:off x="652586" y="458999"/>
              <a:ext cx="4176000" cy="574473"/>
            </a:xfrm>
            <a:custGeom>
              <a:avLst/>
              <a:gdLst>
                <a:gd name="connsiteX0" fmla="*/ 0 w 4176000"/>
                <a:gd name="connsiteY0" fmla="*/ 82942 h 574473"/>
                <a:gd name="connsiteX1" fmla="*/ 82942 w 4176000"/>
                <a:gd name="connsiteY1" fmla="*/ 0 h 574473"/>
                <a:gd name="connsiteX2" fmla="*/ 4093058 w 4176000"/>
                <a:gd name="connsiteY2" fmla="*/ 0 h 574473"/>
                <a:gd name="connsiteX3" fmla="*/ 4176000 w 4176000"/>
                <a:gd name="connsiteY3" fmla="*/ 82942 h 574473"/>
                <a:gd name="connsiteX4" fmla="*/ 4176000 w 4176000"/>
                <a:gd name="connsiteY4" fmla="*/ 491531 h 574473"/>
                <a:gd name="connsiteX5" fmla="*/ 4093058 w 4176000"/>
                <a:gd name="connsiteY5" fmla="*/ 574473 h 574473"/>
                <a:gd name="connsiteX6" fmla="*/ 82942 w 4176000"/>
                <a:gd name="connsiteY6" fmla="*/ 574473 h 574473"/>
                <a:gd name="connsiteX7" fmla="*/ 0 w 4176000"/>
                <a:gd name="connsiteY7" fmla="*/ 491531 h 574473"/>
                <a:gd name="connsiteX8" fmla="*/ 0 w 4176000"/>
                <a:gd name="connsiteY8" fmla="*/ 82942 h 5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6000" h="574473" fill="none" extrusionOk="0">
                  <a:moveTo>
                    <a:pt x="0" y="82942"/>
                  </a:moveTo>
                  <a:cubicBezTo>
                    <a:pt x="-4220" y="31159"/>
                    <a:pt x="29000" y="2771"/>
                    <a:pt x="82942" y="0"/>
                  </a:cubicBezTo>
                  <a:cubicBezTo>
                    <a:pt x="2077204" y="-92351"/>
                    <a:pt x="3624535" y="104030"/>
                    <a:pt x="4093058" y="0"/>
                  </a:cubicBezTo>
                  <a:cubicBezTo>
                    <a:pt x="4137008" y="2172"/>
                    <a:pt x="4179811" y="29465"/>
                    <a:pt x="4176000" y="82942"/>
                  </a:cubicBezTo>
                  <a:cubicBezTo>
                    <a:pt x="4167915" y="244919"/>
                    <a:pt x="4162797" y="382450"/>
                    <a:pt x="4176000" y="491531"/>
                  </a:cubicBezTo>
                  <a:cubicBezTo>
                    <a:pt x="4175626" y="542904"/>
                    <a:pt x="4133905" y="567011"/>
                    <a:pt x="4093058" y="574473"/>
                  </a:cubicBezTo>
                  <a:cubicBezTo>
                    <a:pt x="2298819" y="437847"/>
                    <a:pt x="1172043" y="565650"/>
                    <a:pt x="82942" y="574473"/>
                  </a:cubicBezTo>
                  <a:cubicBezTo>
                    <a:pt x="37508" y="567174"/>
                    <a:pt x="2781" y="542620"/>
                    <a:pt x="0" y="491531"/>
                  </a:cubicBezTo>
                  <a:cubicBezTo>
                    <a:pt x="24640" y="405180"/>
                    <a:pt x="-27775" y="183803"/>
                    <a:pt x="0" y="82942"/>
                  </a:cubicBezTo>
                  <a:close/>
                </a:path>
                <a:path w="4176000" h="574473" stroke="0" extrusionOk="0">
                  <a:moveTo>
                    <a:pt x="0" y="82942"/>
                  </a:moveTo>
                  <a:cubicBezTo>
                    <a:pt x="148" y="37911"/>
                    <a:pt x="32618" y="-6924"/>
                    <a:pt x="82942" y="0"/>
                  </a:cubicBezTo>
                  <a:cubicBezTo>
                    <a:pt x="1074880" y="-168373"/>
                    <a:pt x="2418476" y="-141978"/>
                    <a:pt x="4093058" y="0"/>
                  </a:cubicBezTo>
                  <a:cubicBezTo>
                    <a:pt x="4137402" y="1693"/>
                    <a:pt x="4178644" y="35760"/>
                    <a:pt x="4176000" y="82942"/>
                  </a:cubicBezTo>
                  <a:cubicBezTo>
                    <a:pt x="4162215" y="283589"/>
                    <a:pt x="4139465" y="429706"/>
                    <a:pt x="4176000" y="491531"/>
                  </a:cubicBezTo>
                  <a:cubicBezTo>
                    <a:pt x="4172089" y="543285"/>
                    <a:pt x="4143490" y="577198"/>
                    <a:pt x="4093058" y="574473"/>
                  </a:cubicBezTo>
                  <a:cubicBezTo>
                    <a:pt x="2176109" y="662374"/>
                    <a:pt x="1352314" y="678193"/>
                    <a:pt x="82942" y="574473"/>
                  </a:cubicBezTo>
                  <a:cubicBezTo>
                    <a:pt x="32558" y="580744"/>
                    <a:pt x="840" y="538531"/>
                    <a:pt x="0" y="491531"/>
                  </a:cubicBezTo>
                  <a:cubicBezTo>
                    <a:pt x="-15292" y="368118"/>
                    <a:pt x="-13927" y="252659"/>
                    <a:pt x="0" y="82942"/>
                  </a:cubicBezTo>
                  <a:close/>
                </a:path>
              </a:pathLst>
            </a:custGeom>
            <a:solidFill>
              <a:srgbClr val="F3E985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1226581119">
                    <a:prstGeom prst="roundRect">
                      <a:avLst>
                        <a:gd name="adj" fmla="val 14438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9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1EF6AC-2D05-A0D1-15EA-F715632B85BE}"/>
                </a:ext>
              </a:extLst>
            </p:cNvPr>
            <p:cNvSpPr txBox="1"/>
            <p:nvPr/>
          </p:nvSpPr>
          <p:spPr>
            <a:xfrm>
              <a:off x="1918549" y="397669"/>
              <a:ext cx="27201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 w="0"/>
                  <a:solidFill>
                    <a:srgbClr val="4C7716"/>
                  </a:solidFill>
                  <a:effectLst/>
                  <a:uLnTx/>
                  <a:uFillTx/>
                  <a:latin typeface="Arial" panose="020B0604020202020204" pitchFamily="34" charset="0"/>
                  <a:ea typeface="LNTH-LuoLuoNotangYuanTi 1" pitchFamily="2" charset="-128"/>
                  <a:cs typeface="Arial" panose="020B0604020202020204" pitchFamily="34" charset="0"/>
                </a:rPr>
                <a:t>Cùng quan sát</a:t>
              </a:r>
              <a:endParaRPr kumimoji="0" lang="en-US" sz="2800" b="0" i="0" u="none" strike="noStrike" kern="1200" cap="none" spc="0" normalizeH="0" baseline="0" noProof="0" dirty="0">
                <a:ln w="0"/>
                <a:solidFill>
                  <a:srgbClr val="4C7716"/>
                </a:solidFill>
                <a:effectLst/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Arial" panose="020B0604020202020204" pitchFamily="34" charset="0"/>
              </a:endParaRPr>
            </a:p>
          </p:txBody>
        </p:sp>
        <p:pic>
          <p:nvPicPr>
            <p:cNvPr id="19" name="Picture 18" descr="A snail on a leaf&#10;&#10;Description automatically generated with low confidence">
              <a:extLst>
                <a:ext uri="{FF2B5EF4-FFF2-40B4-BE49-F238E27FC236}">
                  <a16:creationId xmlns:a16="http://schemas.microsoft.com/office/drawing/2014/main" id="{BBE27DFE-774E-2B03-493D-641B45141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" t="27737" r="-1"/>
            <a:stretch/>
          </p:blipFill>
          <p:spPr>
            <a:xfrm flipH="1">
              <a:off x="515999" y="0"/>
              <a:ext cx="1402550" cy="1044000"/>
            </a:xfrm>
            <a:prstGeom prst="rect">
              <a:avLst/>
            </a:prstGeom>
          </p:spPr>
        </p:pic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D183D7-73D4-49FA-AEBA-43188FA5D917}"/>
              </a:ext>
            </a:extLst>
          </p:cNvPr>
          <p:cNvCxnSpPr>
            <a:cxnSpLocks/>
          </p:cNvCxnSpPr>
          <p:nvPr/>
        </p:nvCxnSpPr>
        <p:spPr>
          <a:xfrm>
            <a:off x="6884270" y="2581079"/>
            <a:ext cx="0" cy="2934898"/>
          </a:xfrm>
          <a:prstGeom prst="straightConnector1">
            <a:avLst/>
          </a:prstGeom>
          <a:ln w="28575">
            <a:solidFill>
              <a:schemeClr val="tx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1DC53A1-B632-4F74-8107-D47F8C8D9113}"/>
              </a:ext>
            </a:extLst>
          </p:cNvPr>
          <p:cNvSpPr/>
          <p:nvPr/>
        </p:nvSpPr>
        <p:spPr>
          <a:xfrm>
            <a:off x="6610232" y="3817695"/>
            <a:ext cx="1153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ô ly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F93382-D5BB-42C9-AEEA-E48136F4035F}"/>
              </a:ext>
            </a:extLst>
          </p:cNvPr>
          <p:cNvSpPr/>
          <p:nvPr/>
        </p:nvSpPr>
        <p:spPr>
          <a:xfrm>
            <a:off x="4933352" y="5718399"/>
            <a:ext cx="1511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ô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rưỡi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4090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46163-54C8-41D8-80AD-DF3EB1A4DB86}"/>
              </a:ext>
            </a:extLst>
          </p:cNvPr>
          <p:cNvCxnSpPr>
            <a:cxnSpLocks/>
          </p:cNvCxnSpPr>
          <p:nvPr/>
        </p:nvCxnSpPr>
        <p:spPr>
          <a:xfrm flipH="1" flipV="1">
            <a:off x="4494386" y="5515977"/>
            <a:ext cx="1950918" cy="21595"/>
          </a:xfrm>
          <a:prstGeom prst="straightConnector1">
            <a:avLst/>
          </a:prstGeom>
          <a:ln w="28575">
            <a:solidFill>
              <a:schemeClr val="tx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26FC2D8-EA46-46A0-A0BB-3CAE7D8AA8FA}"/>
              </a:ext>
            </a:extLst>
          </p:cNvPr>
          <p:cNvSpPr/>
          <p:nvPr/>
        </p:nvSpPr>
        <p:spPr>
          <a:xfrm>
            <a:off x="2081781" y="2040178"/>
            <a:ext cx="16657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Nét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413D3B-4D28-40A4-A8FB-5E7855C9F99A}"/>
              </a:ext>
            </a:extLst>
          </p:cNvPr>
          <p:cNvCxnSpPr>
            <a:cxnSpLocks/>
          </p:cNvCxnSpPr>
          <p:nvPr/>
        </p:nvCxnSpPr>
        <p:spPr>
          <a:xfrm>
            <a:off x="3868374" y="2581079"/>
            <a:ext cx="770301" cy="0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BEE8B96-85C5-420F-AA70-D5E096BF719C}"/>
              </a:ext>
            </a:extLst>
          </p:cNvPr>
          <p:cNvCxnSpPr/>
          <p:nvPr/>
        </p:nvCxnSpPr>
        <p:spPr>
          <a:xfrm>
            <a:off x="3887424" y="2581079"/>
            <a:ext cx="1268115" cy="700386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4E436C9-225C-4A73-8930-460F5FCEABE8}"/>
              </a:ext>
            </a:extLst>
          </p:cNvPr>
          <p:cNvCxnSpPr>
            <a:cxnSpLocks/>
          </p:cNvCxnSpPr>
          <p:nvPr/>
        </p:nvCxnSpPr>
        <p:spPr>
          <a:xfrm>
            <a:off x="3709561" y="4795370"/>
            <a:ext cx="1820318" cy="480015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F566A78-0CD3-45C2-96C2-932DA66A5181}"/>
              </a:ext>
            </a:extLst>
          </p:cNvPr>
          <p:cNvSpPr/>
          <p:nvPr/>
        </p:nvSpPr>
        <p:spPr>
          <a:xfrm>
            <a:off x="2081781" y="3968959"/>
            <a:ext cx="20184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khuyết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dưới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983A6C-448A-422C-8823-5D0595B85269}"/>
              </a:ext>
            </a:extLst>
          </p:cNvPr>
          <p:cNvGrpSpPr/>
          <p:nvPr/>
        </p:nvGrpSpPr>
        <p:grpSpPr>
          <a:xfrm>
            <a:off x="4938545" y="2048571"/>
            <a:ext cx="750783" cy="473589"/>
            <a:chOff x="4737120" y="1831461"/>
            <a:chExt cx="750783" cy="47358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A7B94A-6DE2-4D57-9D48-86660C6638FE}"/>
                </a:ext>
              </a:extLst>
            </p:cNvPr>
            <p:cNvSpPr/>
            <p:nvPr/>
          </p:nvSpPr>
          <p:spPr>
            <a:xfrm>
              <a:off x="4737120" y="1831461"/>
              <a:ext cx="750783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Nét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1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0BD53BB-3F03-403C-BE53-CD0D7D0CF521}"/>
                </a:ext>
              </a:extLst>
            </p:cNvPr>
            <p:cNvSpPr/>
            <p:nvPr/>
          </p:nvSpPr>
          <p:spPr>
            <a:xfrm>
              <a:off x="4976252" y="2231571"/>
              <a:ext cx="80963" cy="73479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3A09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462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Q HOA CỠ NHỎ">
            <a:hlinkClick r:id="" action="ppaction://media"/>
            <a:extLst>
              <a:ext uri="{FF2B5EF4-FFF2-40B4-BE49-F238E27FC236}">
                <a16:creationId xmlns:a16="http://schemas.microsoft.com/office/drawing/2014/main" id="{F59242D8-0C77-4C7F-972C-FF8A4CAAB81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237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0E4C05-6D5E-2761-542F-E6BA24A9533D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19050" cap="rnd" cmpd="thinThick">
            <a:noFill/>
            <a:prstDash val="sysDash"/>
            <a:round/>
            <a:extLst>
              <a:ext uri="{C807C97D-BFC1-408E-A445-0C87EB9F89A2}">
                <ask:lineSketchStyleProps xmlns="" xmlns:ask="http://schemas.microsoft.com/office/drawing/2018/sketchyshapes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119320-D2A0-92C4-81CC-A0D97C9E617E}"/>
              </a:ext>
            </a:extLst>
          </p:cNvPr>
          <p:cNvGrpSpPr/>
          <p:nvPr/>
        </p:nvGrpSpPr>
        <p:grpSpPr>
          <a:xfrm>
            <a:off x="515999" y="0"/>
            <a:ext cx="4672587" cy="1044000"/>
            <a:chOff x="515999" y="0"/>
            <a:chExt cx="4672587" cy="10440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BBE2349-EC40-C228-40A2-3AF88EBD5A74}"/>
                </a:ext>
              </a:extLst>
            </p:cNvPr>
            <p:cNvSpPr/>
            <p:nvPr/>
          </p:nvSpPr>
          <p:spPr>
            <a:xfrm>
              <a:off x="652586" y="458999"/>
              <a:ext cx="4536000" cy="574473"/>
            </a:xfrm>
            <a:custGeom>
              <a:avLst/>
              <a:gdLst>
                <a:gd name="connsiteX0" fmla="*/ 0 w 4536000"/>
                <a:gd name="connsiteY0" fmla="*/ 82942 h 574473"/>
                <a:gd name="connsiteX1" fmla="*/ 82942 w 4536000"/>
                <a:gd name="connsiteY1" fmla="*/ 0 h 574473"/>
                <a:gd name="connsiteX2" fmla="*/ 4453058 w 4536000"/>
                <a:gd name="connsiteY2" fmla="*/ 0 h 574473"/>
                <a:gd name="connsiteX3" fmla="*/ 4536000 w 4536000"/>
                <a:gd name="connsiteY3" fmla="*/ 82942 h 574473"/>
                <a:gd name="connsiteX4" fmla="*/ 4536000 w 4536000"/>
                <a:gd name="connsiteY4" fmla="*/ 491531 h 574473"/>
                <a:gd name="connsiteX5" fmla="*/ 4453058 w 4536000"/>
                <a:gd name="connsiteY5" fmla="*/ 574473 h 574473"/>
                <a:gd name="connsiteX6" fmla="*/ 82942 w 4536000"/>
                <a:gd name="connsiteY6" fmla="*/ 574473 h 574473"/>
                <a:gd name="connsiteX7" fmla="*/ 0 w 4536000"/>
                <a:gd name="connsiteY7" fmla="*/ 491531 h 574473"/>
                <a:gd name="connsiteX8" fmla="*/ 0 w 4536000"/>
                <a:gd name="connsiteY8" fmla="*/ 82942 h 5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36000" h="574473" fill="none" extrusionOk="0">
                  <a:moveTo>
                    <a:pt x="0" y="82942"/>
                  </a:moveTo>
                  <a:cubicBezTo>
                    <a:pt x="-4220" y="31159"/>
                    <a:pt x="29000" y="2771"/>
                    <a:pt x="82942" y="0"/>
                  </a:cubicBezTo>
                  <a:cubicBezTo>
                    <a:pt x="1987034" y="-92351"/>
                    <a:pt x="3503569" y="104030"/>
                    <a:pt x="4453058" y="0"/>
                  </a:cubicBezTo>
                  <a:cubicBezTo>
                    <a:pt x="4497008" y="2172"/>
                    <a:pt x="4539811" y="29465"/>
                    <a:pt x="4536000" y="82942"/>
                  </a:cubicBezTo>
                  <a:cubicBezTo>
                    <a:pt x="4527915" y="244919"/>
                    <a:pt x="4522797" y="382450"/>
                    <a:pt x="4536000" y="491531"/>
                  </a:cubicBezTo>
                  <a:cubicBezTo>
                    <a:pt x="4535626" y="542904"/>
                    <a:pt x="4493905" y="567011"/>
                    <a:pt x="4453058" y="574473"/>
                  </a:cubicBezTo>
                  <a:cubicBezTo>
                    <a:pt x="2530174" y="437847"/>
                    <a:pt x="1715368" y="565650"/>
                    <a:pt x="82942" y="574473"/>
                  </a:cubicBezTo>
                  <a:cubicBezTo>
                    <a:pt x="37508" y="567174"/>
                    <a:pt x="2781" y="542620"/>
                    <a:pt x="0" y="491531"/>
                  </a:cubicBezTo>
                  <a:cubicBezTo>
                    <a:pt x="24640" y="405180"/>
                    <a:pt x="-27775" y="183803"/>
                    <a:pt x="0" y="82942"/>
                  </a:cubicBezTo>
                  <a:close/>
                </a:path>
                <a:path w="4536000" h="574473" stroke="0" extrusionOk="0">
                  <a:moveTo>
                    <a:pt x="0" y="82942"/>
                  </a:moveTo>
                  <a:cubicBezTo>
                    <a:pt x="148" y="37911"/>
                    <a:pt x="32618" y="-6924"/>
                    <a:pt x="82942" y="0"/>
                  </a:cubicBezTo>
                  <a:cubicBezTo>
                    <a:pt x="2029137" y="-168373"/>
                    <a:pt x="2705538" y="-141978"/>
                    <a:pt x="4453058" y="0"/>
                  </a:cubicBezTo>
                  <a:cubicBezTo>
                    <a:pt x="4497402" y="1693"/>
                    <a:pt x="4538644" y="35760"/>
                    <a:pt x="4536000" y="82942"/>
                  </a:cubicBezTo>
                  <a:cubicBezTo>
                    <a:pt x="4522215" y="283589"/>
                    <a:pt x="4499465" y="429706"/>
                    <a:pt x="4536000" y="491531"/>
                  </a:cubicBezTo>
                  <a:cubicBezTo>
                    <a:pt x="4532089" y="543285"/>
                    <a:pt x="4503490" y="577198"/>
                    <a:pt x="4453058" y="574473"/>
                  </a:cubicBezTo>
                  <a:cubicBezTo>
                    <a:pt x="3187862" y="662374"/>
                    <a:pt x="1567289" y="678193"/>
                    <a:pt x="82942" y="574473"/>
                  </a:cubicBezTo>
                  <a:cubicBezTo>
                    <a:pt x="32558" y="580744"/>
                    <a:pt x="840" y="538531"/>
                    <a:pt x="0" y="491531"/>
                  </a:cubicBezTo>
                  <a:cubicBezTo>
                    <a:pt x="-15292" y="368118"/>
                    <a:pt x="-13927" y="252659"/>
                    <a:pt x="0" y="82942"/>
                  </a:cubicBezTo>
                  <a:close/>
                </a:path>
              </a:pathLst>
            </a:custGeom>
            <a:solidFill>
              <a:srgbClr val="F3E985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1226581119">
                    <a:prstGeom prst="roundRect">
                      <a:avLst>
                        <a:gd name="adj" fmla="val 14438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9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1EF6AC-2D05-A0D1-15EA-F715632B85BE}"/>
                </a:ext>
              </a:extLst>
            </p:cNvPr>
            <p:cNvSpPr txBox="1"/>
            <p:nvPr/>
          </p:nvSpPr>
          <p:spPr>
            <a:xfrm>
              <a:off x="1918549" y="397669"/>
              <a:ext cx="2863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 w="0"/>
                  <a:solidFill>
                    <a:srgbClr val="4C7716"/>
                  </a:solidFill>
                  <a:effectLst/>
                  <a:uLnTx/>
                  <a:uFillTx/>
                  <a:latin typeface="Arial" panose="020B0604020202020204" pitchFamily="34" charset="0"/>
                  <a:ea typeface="LNTH-LuoLuoNotangYuanTi 1" pitchFamily="2" charset="-128"/>
                  <a:cs typeface="Arial" panose="020B0604020202020204" pitchFamily="34" charset="0"/>
                </a:rPr>
                <a:t>Cùng</a:t>
              </a:r>
              <a:r>
                <a:rPr kumimoji="0" lang="en-US" sz="2800" b="1" i="0" u="none" strike="noStrike" kern="1200" cap="none" spc="0" normalizeH="0" baseline="0" noProof="0" dirty="0">
                  <a:ln w="0"/>
                  <a:solidFill>
                    <a:srgbClr val="4C7716"/>
                  </a:solidFill>
                  <a:effectLst/>
                  <a:uLnTx/>
                  <a:uFillTx/>
                  <a:latin typeface="Arial" panose="020B0604020202020204" pitchFamily="34" charset="0"/>
                  <a:ea typeface="LNTH-LuoLuoNotangYuanTi 1" pitchFamily="2" charset="-128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 w="0"/>
                  <a:solidFill>
                    <a:srgbClr val="4C7716"/>
                  </a:solidFill>
                  <a:effectLst/>
                  <a:uLnTx/>
                  <a:uFillTx/>
                  <a:latin typeface="Arial" panose="020B0604020202020204" pitchFamily="34" charset="0"/>
                  <a:ea typeface="LNTH-LuoLuoNotangYuanTi 1" pitchFamily="2" charset="-128"/>
                  <a:cs typeface="Arial" panose="020B0604020202020204" pitchFamily="34" charset="0"/>
                </a:rPr>
                <a:t>luyện</a:t>
              </a:r>
              <a:r>
                <a:rPr kumimoji="0" lang="en-US" sz="2800" b="1" i="0" u="none" strike="noStrike" kern="1200" cap="none" spc="0" normalizeH="0" baseline="0" noProof="0" dirty="0">
                  <a:ln w="0"/>
                  <a:solidFill>
                    <a:srgbClr val="4C7716"/>
                  </a:solidFill>
                  <a:effectLst/>
                  <a:uLnTx/>
                  <a:uFillTx/>
                  <a:latin typeface="Arial" panose="020B0604020202020204" pitchFamily="34" charset="0"/>
                  <a:ea typeface="LNTH-LuoLuoNotangYuanTi 1" pitchFamily="2" charset="-128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 w="0"/>
                  <a:solidFill>
                    <a:srgbClr val="4C7716"/>
                  </a:solidFill>
                  <a:effectLst/>
                  <a:uLnTx/>
                  <a:uFillTx/>
                  <a:latin typeface="Arial" panose="020B0604020202020204" pitchFamily="34" charset="0"/>
                  <a:ea typeface="LNTH-LuoLuoNotangYuanTi 1" pitchFamily="2" charset="-128"/>
                  <a:cs typeface="Arial" panose="020B0604020202020204" pitchFamily="34" charset="0"/>
                </a:rPr>
                <a:t>viết</a:t>
              </a:r>
              <a:endParaRPr kumimoji="0" lang="en-US" sz="2800" b="1" i="0" u="none" strike="noStrike" kern="1200" cap="none" spc="0" normalizeH="0" baseline="0" noProof="0" dirty="0">
                <a:ln w="0"/>
                <a:solidFill>
                  <a:srgbClr val="4C7716"/>
                </a:solidFill>
                <a:effectLst/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Arial" panose="020B0604020202020204" pitchFamily="34" charset="0"/>
              </a:endParaRPr>
            </a:p>
          </p:txBody>
        </p:sp>
        <p:pic>
          <p:nvPicPr>
            <p:cNvPr id="19" name="Picture 18" descr="A snail on a leaf&#10;&#10;Description automatically generated with low confidence">
              <a:extLst>
                <a:ext uri="{FF2B5EF4-FFF2-40B4-BE49-F238E27FC236}">
                  <a16:creationId xmlns:a16="http://schemas.microsoft.com/office/drawing/2014/main" id="{BBE27DFE-774E-2B03-493D-641B45141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" t="27737" r="-1"/>
            <a:stretch/>
          </p:blipFill>
          <p:spPr>
            <a:xfrm flipH="1">
              <a:off x="515999" y="0"/>
              <a:ext cx="1402550" cy="10440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18B83E9-5F98-F08C-E2A5-29806D6C4CA8}"/>
              </a:ext>
            </a:extLst>
          </p:cNvPr>
          <p:cNvGrpSpPr/>
          <p:nvPr/>
        </p:nvGrpSpPr>
        <p:grpSpPr>
          <a:xfrm>
            <a:off x="8075431" y="-91458"/>
            <a:ext cx="3420000" cy="3420000"/>
            <a:chOff x="7809698" y="585143"/>
            <a:chExt cx="3420000" cy="34200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E1C2CE1-F1FB-D973-9F65-754130091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09698" y="585143"/>
              <a:ext cx="3420000" cy="34200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29E11A5-8087-4480-90BB-40113912995E}"/>
                </a:ext>
              </a:extLst>
            </p:cNvPr>
            <p:cNvSpPr txBox="1"/>
            <p:nvPr/>
          </p:nvSpPr>
          <p:spPr>
            <a:xfrm>
              <a:off x="8488944" y="1806624"/>
              <a:ext cx="20615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Viết vào vở tập viết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E6D1423-965A-49E9-AC1A-6D4BBF3AF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279" y="1544267"/>
            <a:ext cx="3444555" cy="34382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6BDE88-580F-47D0-B624-7AF0F7871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988" y="1591865"/>
            <a:ext cx="3401562" cy="33829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61333D-B4D6-4586-B454-BE185112C1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2168" y="2606241"/>
            <a:ext cx="2706859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8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365</Words>
  <Application>Microsoft Office PowerPoint</Application>
  <PresentationFormat>Widescreen</PresentationFormat>
  <Paragraphs>63</Paragraphs>
  <Slides>20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Calibri Light</vt:lpstr>
      <vt:lpstr>等线</vt:lpstr>
      <vt:lpstr>HP001</vt:lpstr>
      <vt:lpstr>HP001 4 hàng</vt:lpstr>
      <vt:lpstr>HP001 5 hàng</vt:lpstr>
      <vt:lpstr>LNTH-Dinomiko</vt:lpstr>
      <vt:lpstr>LNTH-LuoLuoNotangYuanTi 1</vt:lpstr>
      <vt:lpstr>Times New Roman</vt:lpstr>
      <vt:lpstr>字魂80号-萌趣小鱼体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34</cp:revision>
  <dcterms:created xsi:type="dcterms:W3CDTF">2022-11-01T08:58:50Z</dcterms:created>
  <dcterms:modified xsi:type="dcterms:W3CDTF">2023-02-06T01:02:08Z</dcterms:modified>
</cp:coreProperties>
</file>