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9" roundtripDataSignature="AMtx7mgVVZ30adQkF03QAraJenLxp6Gv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EC063EA-24CF-45E5-924E-B90D8297C96C}">
  <a:tblStyle styleId="{CEC063EA-24CF-45E5-924E-B90D8297C96C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1" name="Google Shape;50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1" name="Google Shape;28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7" name="Google Shape;35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8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4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3"/>
          <p:cNvSpPr txBox="1"/>
          <p:nvPr>
            <p:ph type="title"/>
          </p:nvPr>
        </p:nvSpPr>
        <p:spPr>
          <a:xfrm>
            <a:off x="301625" y="228600"/>
            <a:ext cx="8510587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" type="body"/>
          </p:nvPr>
        </p:nvSpPr>
        <p:spPr>
          <a:xfrm>
            <a:off x="301625" y="1676400"/>
            <a:ext cx="4194175" cy="4422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2" type="body"/>
          </p:nvPr>
        </p:nvSpPr>
        <p:spPr>
          <a:xfrm>
            <a:off x="4648200" y="1676400"/>
            <a:ext cx="4194175" cy="4422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4"/>
          <p:cNvSpPr txBox="1"/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" type="body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80" name="Google Shape;80;p24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4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5"/>
          <p:cNvSpPr txBox="1"/>
          <p:nvPr>
            <p:ph type="ctrTitle"/>
          </p:nvPr>
        </p:nvSpPr>
        <p:spPr>
          <a:xfrm>
            <a:off x="685800" y="1981200"/>
            <a:ext cx="77724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SzPts val="3200"/>
              <a:buFont typeface="Noto Sans Symbols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25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5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5"/>
          <p:cNvSpPr txBox="1"/>
          <p:nvPr>
            <p:ph type="title"/>
          </p:nvPr>
        </p:nvSpPr>
        <p:spPr>
          <a:xfrm>
            <a:off x="301625" y="228600"/>
            <a:ext cx="8510587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" type="body"/>
          </p:nvPr>
        </p:nvSpPr>
        <p:spPr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 type="objOnly">
  <p:cSld name="OBJECT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>
            <p:ph idx="1" type="body"/>
          </p:nvPr>
        </p:nvSpPr>
        <p:spPr>
          <a:xfrm>
            <a:off x="301625" y="228600"/>
            <a:ext cx="8540750" cy="5870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/>
          <p:nvPr>
            <p:ph type="title"/>
          </p:nvPr>
        </p:nvSpPr>
        <p:spPr>
          <a:xfrm rot="5400000">
            <a:off x="4839494" y="2096294"/>
            <a:ext cx="5870575" cy="2135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" type="body"/>
          </p:nvPr>
        </p:nvSpPr>
        <p:spPr>
          <a:xfrm rot="5400000">
            <a:off x="492919" y="37306"/>
            <a:ext cx="5870575" cy="625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/>
          <p:nvPr>
            <p:ph type="title"/>
          </p:nvPr>
        </p:nvSpPr>
        <p:spPr>
          <a:xfrm>
            <a:off x="301625" y="228600"/>
            <a:ext cx="8510587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" type="body"/>
          </p:nvPr>
        </p:nvSpPr>
        <p:spPr>
          <a:xfrm rot="5400000">
            <a:off x="2360613" y="-382587"/>
            <a:ext cx="4422775" cy="8540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8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9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/>
          <p:nvPr>
            <p:ph idx="2" type="pic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19"/>
          <p:cNvSpPr txBox="1"/>
          <p:nvPr>
            <p:ph idx="1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2pPr>
            <a:lvl3pPr indent="-228600" lvl="2" marL="1371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6" name="Google Shape;46;p19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" type="body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SzPts val="3200"/>
              <a:buChar char="▪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2" name="Google Shape;52;p20"/>
          <p:cNvSpPr txBox="1"/>
          <p:nvPr>
            <p:ph idx="2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2pPr>
            <a:lvl3pPr indent="-228600" lvl="2" marL="1371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3" name="Google Shape;53;p20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0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1"/>
          <p:cNvSpPr txBox="1"/>
          <p:nvPr>
            <p:ph type="title"/>
          </p:nvPr>
        </p:nvSpPr>
        <p:spPr>
          <a:xfrm>
            <a:off x="301625" y="228600"/>
            <a:ext cx="8510587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 txBox="1"/>
          <p:nvPr>
            <p:ph idx="1" type="body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4" name="Google Shape;64;p22"/>
          <p:cNvSpPr txBox="1"/>
          <p:nvPr>
            <p:ph idx="2" type="body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22"/>
          <p:cNvSpPr txBox="1"/>
          <p:nvPr>
            <p:ph idx="3" type="body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6" name="Google Shape;66;p22"/>
          <p:cNvSpPr txBox="1"/>
          <p:nvPr>
            <p:ph idx="4" type="body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2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301625" y="228600"/>
            <a:ext cx="8510587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Char char="▪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ower7" id="93" name="Google Shape;9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62800" y="228600"/>
            <a:ext cx="381000" cy="190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lower7" id="94" name="Google Shape;9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96200" y="304800"/>
            <a:ext cx="304800" cy="1524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/>
          <p:nvPr/>
        </p:nvSpPr>
        <p:spPr>
          <a:xfrm>
            <a:off x="533400" y="457200"/>
            <a:ext cx="8229600" cy="17526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8000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000000"/>
                </a:solidFill>
                <a:latin typeface="Times New Roman"/>
              </a:rPr>
              <a:t>TRƯỜNG  TIỂU HỌC NGỌC THỤY </a:t>
            </a:r>
          </a:p>
        </p:txBody>
      </p:sp>
      <p:sp>
        <p:nvSpPr>
          <p:cNvPr id="96" name="Google Shape;96;p1"/>
          <p:cNvSpPr/>
          <p:nvPr/>
        </p:nvSpPr>
        <p:spPr>
          <a:xfrm>
            <a:off x="468312" y="4343400"/>
            <a:ext cx="7924800" cy="1905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FF0000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FF0000"/>
                </a:solidFill>
                <a:latin typeface="Times New Roman"/>
              </a:rPr>
              <a:t>Luyện tập về tính diện tích (TT) Trang 104 </a:t>
            </a:r>
          </a:p>
        </p:txBody>
      </p:sp>
      <p:sp>
        <p:nvSpPr>
          <p:cNvPr id="97" name="Google Shape;97;p1"/>
          <p:cNvSpPr/>
          <p:nvPr/>
        </p:nvSpPr>
        <p:spPr>
          <a:xfrm>
            <a:off x="2971800" y="2514600"/>
            <a:ext cx="3744912" cy="12954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8000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002060"/>
                </a:solidFill>
                <a:latin typeface="Times New Roman"/>
              </a:rPr>
              <a:t>TOÁN: 5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10"/>
          <p:cNvSpPr txBox="1"/>
          <p:nvPr/>
        </p:nvSpPr>
        <p:spPr>
          <a:xfrm>
            <a:off x="3810000" y="4940300"/>
            <a:ext cx="6477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254,8+480,7+1099,56= 1835,06(m</a:t>
            </a:r>
            <a:r>
              <a:rPr b="1" baseline="30000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</p:txBody>
      </p:sp>
      <p:grpSp>
        <p:nvGrpSpPr>
          <p:cNvPr id="458" name="Google Shape;458;p10"/>
          <p:cNvGrpSpPr/>
          <p:nvPr/>
        </p:nvGrpSpPr>
        <p:grpSpPr>
          <a:xfrm>
            <a:off x="0" y="2590800"/>
            <a:ext cx="3886200" cy="1836737"/>
            <a:chOff x="3408" y="1243"/>
            <a:chExt cx="2448" cy="1157"/>
          </a:xfrm>
        </p:grpSpPr>
        <p:sp>
          <p:nvSpPr>
            <p:cNvPr id="459" name="Google Shape;459;p10"/>
            <p:cNvSpPr txBox="1"/>
            <p:nvPr/>
          </p:nvSpPr>
          <p:spPr>
            <a:xfrm>
              <a:off x="3408" y="2064"/>
              <a:ext cx="38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Times New Roman"/>
                <a:buNone/>
              </a:pPr>
              <a:r>
                <a:rPr b="0" i="0" lang="en-US" sz="2400" u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endParaRPr/>
            </a:p>
          </p:txBody>
        </p:sp>
        <p:sp>
          <p:nvSpPr>
            <p:cNvPr id="460" name="Google Shape;460;p10"/>
            <p:cNvSpPr txBox="1"/>
            <p:nvPr/>
          </p:nvSpPr>
          <p:spPr>
            <a:xfrm>
              <a:off x="5472" y="2064"/>
              <a:ext cx="38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Times New Roman"/>
                <a:buNone/>
              </a:pPr>
              <a:r>
                <a:rPr b="0" i="0" lang="en-US" sz="2400" u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</a:t>
              </a:r>
              <a:endParaRPr/>
            </a:p>
          </p:txBody>
        </p:sp>
        <p:grpSp>
          <p:nvGrpSpPr>
            <p:cNvPr id="461" name="Google Shape;461;p10"/>
            <p:cNvGrpSpPr/>
            <p:nvPr/>
          </p:nvGrpSpPr>
          <p:grpSpPr>
            <a:xfrm>
              <a:off x="3666" y="1243"/>
              <a:ext cx="2046" cy="1157"/>
              <a:chOff x="3648" y="1215"/>
              <a:chExt cx="2046" cy="1157"/>
            </a:xfrm>
          </p:grpSpPr>
          <p:cxnSp>
            <p:nvCxnSpPr>
              <p:cNvPr id="462" name="Google Shape;462;p10"/>
              <p:cNvCxnSpPr/>
              <p:nvPr/>
            </p:nvCxnSpPr>
            <p:spPr>
              <a:xfrm flipH="1" rot="10800000">
                <a:off x="3648" y="1680"/>
                <a:ext cx="480" cy="48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0000FF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463" name="Google Shape;463;p10"/>
              <p:cNvCxnSpPr/>
              <p:nvPr/>
            </p:nvCxnSpPr>
            <p:spPr>
              <a:xfrm flipH="1" rot="10800000">
                <a:off x="4128" y="1440"/>
                <a:ext cx="912" cy="24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006600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464" name="Google Shape;464;p10"/>
              <p:cNvCxnSpPr/>
              <p:nvPr/>
            </p:nvCxnSpPr>
            <p:spPr>
              <a:xfrm>
                <a:off x="5040" y="1440"/>
                <a:ext cx="528" cy="72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000000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465" name="Google Shape;465;p10"/>
              <p:cNvSpPr txBox="1"/>
              <p:nvPr/>
            </p:nvSpPr>
            <p:spPr>
              <a:xfrm>
                <a:off x="4944" y="1215"/>
                <a:ext cx="384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Times New Roman"/>
                  <a:buNone/>
                </a:pPr>
                <a:r>
                  <a:rPr b="0" i="0" lang="en-US" sz="2400" u="non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C</a:t>
                </a:r>
                <a:endParaRPr/>
              </a:p>
            </p:txBody>
          </p:sp>
          <p:sp>
            <p:nvSpPr>
              <p:cNvPr id="466" name="Google Shape;466;p10"/>
              <p:cNvSpPr txBox="1"/>
              <p:nvPr/>
            </p:nvSpPr>
            <p:spPr>
              <a:xfrm>
                <a:off x="3936" y="1392"/>
                <a:ext cx="384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Times New Roman"/>
                  <a:buNone/>
                </a:pPr>
                <a:r>
                  <a:rPr b="0" i="0" lang="en-US" sz="2400" u="non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B</a:t>
                </a:r>
                <a:endParaRPr/>
              </a:p>
            </p:txBody>
          </p:sp>
          <p:cxnSp>
            <p:nvCxnSpPr>
              <p:cNvPr id="467" name="Google Shape;467;p10"/>
              <p:cNvCxnSpPr/>
              <p:nvPr/>
            </p:nvCxnSpPr>
            <p:spPr>
              <a:xfrm>
                <a:off x="4128" y="2160"/>
                <a:ext cx="912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006600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468" name="Google Shape;468;p10"/>
              <p:cNvCxnSpPr/>
              <p:nvPr/>
            </p:nvCxnSpPr>
            <p:spPr>
              <a:xfrm>
                <a:off x="4128" y="1680"/>
                <a:ext cx="0" cy="48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FF0000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469" name="Google Shape;469;p10"/>
              <p:cNvCxnSpPr/>
              <p:nvPr/>
            </p:nvCxnSpPr>
            <p:spPr>
              <a:xfrm>
                <a:off x="5046" y="1434"/>
                <a:ext cx="0" cy="72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FF0000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470" name="Google Shape;470;p10"/>
              <p:cNvSpPr txBox="1"/>
              <p:nvPr/>
            </p:nvSpPr>
            <p:spPr>
              <a:xfrm>
                <a:off x="3792" y="1920"/>
                <a:ext cx="384" cy="1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3300"/>
                  </a:buClr>
                  <a:buSzPts val="1000"/>
                  <a:buFont typeface="Times New Roman"/>
                  <a:buNone/>
                </a:pPr>
                <a:r>
                  <a:rPr b="1" i="0" lang="en-US" sz="1000" u="none">
                    <a:solidFill>
                      <a:srgbClr val="FF33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20,8 m</a:t>
                </a:r>
                <a:endParaRPr/>
              </a:p>
            </p:txBody>
          </p:sp>
          <p:sp>
            <p:nvSpPr>
              <p:cNvPr id="471" name="Google Shape;471;p10"/>
              <p:cNvSpPr txBox="1"/>
              <p:nvPr/>
            </p:nvSpPr>
            <p:spPr>
              <a:xfrm>
                <a:off x="4704" y="1728"/>
                <a:ext cx="407" cy="4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3300"/>
                  </a:buClr>
                  <a:buSzPts val="1800"/>
                  <a:buFont typeface="Times New Roman"/>
                  <a:buNone/>
                </a:pPr>
                <a:r>
                  <a:rPr b="0" i="0" lang="en-US" sz="1800" u="none">
                    <a:solidFill>
                      <a:srgbClr val="FF33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 38m</a:t>
                </a:r>
                <a:endParaRPr/>
              </a:p>
            </p:txBody>
          </p:sp>
          <p:sp>
            <p:nvSpPr>
              <p:cNvPr id="472" name="Google Shape;472;p10"/>
              <p:cNvSpPr txBox="1"/>
              <p:nvPr/>
            </p:nvSpPr>
            <p:spPr>
              <a:xfrm>
                <a:off x="3648" y="2160"/>
                <a:ext cx="480" cy="21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3300"/>
                  </a:buClr>
                  <a:buSzPts val="1600"/>
                  <a:buFont typeface="Times New Roman"/>
                  <a:buNone/>
                </a:pPr>
                <a:r>
                  <a:rPr b="0" i="0" lang="en-US" sz="1600" u="none">
                    <a:solidFill>
                      <a:srgbClr val="FF33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24,5m</a:t>
                </a:r>
                <a:endParaRPr/>
              </a:p>
            </p:txBody>
          </p:sp>
          <p:sp>
            <p:nvSpPr>
              <p:cNvPr id="473" name="Google Shape;473;p10"/>
              <p:cNvSpPr txBox="1"/>
              <p:nvPr/>
            </p:nvSpPr>
            <p:spPr>
              <a:xfrm>
                <a:off x="4416" y="2130"/>
                <a:ext cx="528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3300"/>
                  </a:buClr>
                  <a:buSzPts val="1800"/>
                  <a:buFont typeface="Times New Roman"/>
                  <a:buNone/>
                </a:pPr>
                <a:r>
                  <a:rPr b="0" i="0" lang="en-US" sz="1800" u="none">
                    <a:solidFill>
                      <a:srgbClr val="FF33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37,4m</a:t>
                </a:r>
                <a:endParaRPr/>
              </a:p>
            </p:txBody>
          </p:sp>
          <p:sp>
            <p:nvSpPr>
              <p:cNvPr id="474" name="Google Shape;474;p10"/>
              <p:cNvSpPr txBox="1"/>
              <p:nvPr/>
            </p:nvSpPr>
            <p:spPr>
              <a:xfrm>
                <a:off x="5118" y="2133"/>
                <a:ext cx="576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3300"/>
                  </a:buClr>
                  <a:buSzPts val="1800"/>
                  <a:buFont typeface="Times New Roman"/>
                  <a:buNone/>
                </a:pPr>
                <a:r>
                  <a:rPr b="0" i="0" lang="en-US" sz="1800" u="none">
                    <a:solidFill>
                      <a:srgbClr val="FF33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25,3m</a:t>
                </a:r>
                <a:endParaRPr/>
              </a:p>
            </p:txBody>
          </p:sp>
          <p:sp>
            <p:nvSpPr>
              <p:cNvPr id="475" name="Google Shape;475;p10"/>
              <p:cNvSpPr txBox="1"/>
              <p:nvPr/>
            </p:nvSpPr>
            <p:spPr>
              <a:xfrm>
                <a:off x="4128" y="2064"/>
                <a:ext cx="96" cy="96"/>
              </a:xfrm>
              <a:prstGeom prst="rect">
                <a:avLst/>
              </a:prstGeom>
              <a:noFill/>
              <a:ln cap="flat" cmpd="sng" w="9525">
                <a:solidFill>
                  <a:srgbClr val="0066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76" name="Google Shape;476;p10"/>
              <p:cNvSpPr txBox="1"/>
              <p:nvPr/>
            </p:nvSpPr>
            <p:spPr>
              <a:xfrm>
                <a:off x="5040" y="2064"/>
                <a:ext cx="96" cy="96"/>
              </a:xfrm>
              <a:prstGeom prst="rect">
                <a:avLst/>
              </a:prstGeom>
              <a:noFill/>
              <a:ln cap="flat" cmpd="sng" w="9525">
                <a:solidFill>
                  <a:srgbClr val="0066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cxnSp>
            <p:nvCxnSpPr>
              <p:cNvPr id="477" name="Google Shape;477;p10"/>
              <p:cNvCxnSpPr/>
              <p:nvPr/>
            </p:nvCxnSpPr>
            <p:spPr>
              <a:xfrm>
                <a:off x="3651" y="2157"/>
                <a:ext cx="48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0000FF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478" name="Google Shape;478;p10"/>
              <p:cNvCxnSpPr/>
              <p:nvPr/>
            </p:nvCxnSpPr>
            <p:spPr>
              <a:xfrm>
                <a:off x="5040" y="2154"/>
                <a:ext cx="528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</p:grpSp>
      <p:sp>
        <p:nvSpPr>
          <p:cNvPr id="479" name="Google Shape;479;p10"/>
          <p:cNvSpPr txBox="1"/>
          <p:nvPr/>
        </p:nvSpPr>
        <p:spPr>
          <a:xfrm>
            <a:off x="5410200" y="152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b="1" i="0" lang="en-US" sz="24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Giải</a:t>
            </a:r>
            <a:endParaRPr/>
          </a:p>
        </p:txBody>
      </p:sp>
      <p:sp>
        <p:nvSpPr>
          <p:cNvPr id="480" name="Google Shape;480;p10"/>
          <p:cNvSpPr txBox="1"/>
          <p:nvPr/>
        </p:nvSpPr>
        <p:spPr>
          <a:xfrm>
            <a:off x="2438400" y="3962400"/>
            <a:ext cx="349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66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endParaRPr/>
          </a:p>
        </p:txBody>
      </p:sp>
      <p:sp>
        <p:nvSpPr>
          <p:cNvPr id="481" name="Google Shape;481;p10"/>
          <p:cNvSpPr txBox="1"/>
          <p:nvPr/>
        </p:nvSpPr>
        <p:spPr>
          <a:xfrm>
            <a:off x="990600" y="3963987"/>
            <a:ext cx="4000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66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</a:t>
            </a:r>
            <a:endParaRPr/>
          </a:p>
        </p:txBody>
      </p:sp>
      <p:cxnSp>
        <p:nvCxnSpPr>
          <p:cNvPr id="482" name="Google Shape;482;p10"/>
          <p:cNvCxnSpPr/>
          <p:nvPr/>
        </p:nvCxnSpPr>
        <p:spPr>
          <a:xfrm>
            <a:off x="3810000" y="0"/>
            <a:ext cx="0" cy="63246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83" name="Google Shape;483;p10"/>
          <p:cNvSpPr txBox="1"/>
          <p:nvPr/>
        </p:nvSpPr>
        <p:spPr>
          <a:xfrm>
            <a:off x="0" y="228600"/>
            <a:ext cx="954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b="1" i="0" lang="en-US" sz="24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2</a:t>
            </a:r>
            <a:r>
              <a:rPr b="1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/>
          </a:p>
        </p:txBody>
      </p:sp>
      <p:sp>
        <p:nvSpPr>
          <p:cNvPr id="484" name="Google Shape;484;p10"/>
          <p:cNvSpPr txBox="1"/>
          <p:nvPr/>
        </p:nvSpPr>
        <p:spPr>
          <a:xfrm>
            <a:off x="3810000" y="714375"/>
            <a:ext cx="51244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Diện tích hình tam giác ABM là:</a:t>
            </a:r>
            <a:endParaRPr/>
          </a:p>
        </p:txBody>
      </p:sp>
      <p:sp>
        <p:nvSpPr>
          <p:cNvPr id="485" name="Google Shape;485;p10"/>
          <p:cNvSpPr txBox="1"/>
          <p:nvPr/>
        </p:nvSpPr>
        <p:spPr>
          <a:xfrm>
            <a:off x="4343400" y="1171575"/>
            <a:ext cx="44132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24,5 x 20,8 : 2 = 254,8 (m</a:t>
            </a:r>
            <a:r>
              <a:rPr b="1" baseline="30000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r>
              <a:rPr b="0" i="0" lang="en-US" sz="1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endParaRPr/>
          </a:p>
        </p:txBody>
      </p:sp>
      <p:sp>
        <p:nvSpPr>
          <p:cNvPr id="486" name="Google Shape;486;p10"/>
          <p:cNvSpPr txBox="1"/>
          <p:nvPr/>
        </p:nvSpPr>
        <p:spPr>
          <a:xfrm>
            <a:off x="3886200" y="1628775"/>
            <a:ext cx="50673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Diện tích hình tam giác CND là:</a:t>
            </a:r>
            <a:endParaRPr/>
          </a:p>
        </p:txBody>
      </p:sp>
      <p:sp>
        <p:nvSpPr>
          <p:cNvPr id="487" name="Google Shape;487;p10"/>
          <p:cNvSpPr txBox="1"/>
          <p:nvPr/>
        </p:nvSpPr>
        <p:spPr>
          <a:xfrm>
            <a:off x="4419600" y="2224087"/>
            <a:ext cx="39179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25,3 x 38 : 2 = 480,7 (m</a:t>
            </a:r>
            <a:r>
              <a:rPr b="1" baseline="30000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</p:txBody>
      </p:sp>
      <p:sp>
        <p:nvSpPr>
          <p:cNvPr id="488" name="Google Shape;488;p10"/>
          <p:cNvSpPr txBox="1"/>
          <p:nvPr/>
        </p:nvSpPr>
        <p:spPr>
          <a:xfrm>
            <a:off x="3962400" y="2909887"/>
            <a:ext cx="49593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Diện tích hình thang MBCN là:</a:t>
            </a:r>
            <a:endParaRPr/>
          </a:p>
        </p:txBody>
      </p:sp>
      <p:sp>
        <p:nvSpPr>
          <p:cNvPr id="489" name="Google Shape;489;p10"/>
          <p:cNvSpPr txBox="1"/>
          <p:nvPr/>
        </p:nvSpPr>
        <p:spPr>
          <a:xfrm>
            <a:off x="4038600" y="3671887"/>
            <a:ext cx="533717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(20,8 +38) x 37,4 :2 =1099,56(m</a:t>
            </a:r>
            <a:r>
              <a:rPr b="1" baseline="30000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 </a:t>
            </a:r>
            <a:endParaRPr/>
          </a:p>
        </p:txBody>
      </p:sp>
      <p:sp>
        <p:nvSpPr>
          <p:cNvPr id="490" name="Google Shape;490;p10"/>
          <p:cNvSpPr txBox="1"/>
          <p:nvPr/>
        </p:nvSpPr>
        <p:spPr>
          <a:xfrm>
            <a:off x="4038600" y="4267200"/>
            <a:ext cx="3221037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Diện tích mảnh đất:</a:t>
            </a:r>
            <a:endParaRPr/>
          </a:p>
        </p:txBody>
      </p:sp>
      <p:sp>
        <p:nvSpPr>
          <p:cNvPr id="491" name="Google Shape;491;p10"/>
          <p:cNvSpPr txBox="1"/>
          <p:nvPr/>
        </p:nvSpPr>
        <p:spPr>
          <a:xfrm>
            <a:off x="5181600" y="5667375"/>
            <a:ext cx="30035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Đáp số: 1835,06m</a:t>
            </a:r>
            <a:r>
              <a:rPr b="1" baseline="30000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1"/>
          <p:cNvSpPr txBox="1"/>
          <p:nvPr/>
        </p:nvSpPr>
        <p:spPr>
          <a:xfrm>
            <a:off x="0" y="1447800"/>
            <a:ext cx="9144000" cy="5213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Ghi nhớ: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Chia mảnh đất thành các hình đơn giản đã học 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Hình tam giác, hình chữ nhật, hình vuông, hình thang...)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Tính số liệu trong các hình vừa được chia.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Tính diện tích từng hình.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b="1" i="0" lang="en-US" sz="32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Tính tổng diện tích các hình.</a:t>
            </a:r>
            <a:endParaRPr/>
          </a:p>
        </p:txBody>
      </p:sp>
      <p:sp>
        <p:nvSpPr>
          <p:cNvPr id="497" name="Google Shape;497;p11"/>
          <p:cNvSpPr txBox="1"/>
          <p:nvPr/>
        </p:nvSpPr>
        <p:spPr>
          <a:xfrm>
            <a:off x="1371600" y="838200"/>
            <a:ext cx="75438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Times New Roman"/>
              <a:buNone/>
            </a:pPr>
            <a:r>
              <a:rPr b="0" i="0" lang="en-US" sz="36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Luyện tập về tính diện tích ( Tiếp theo)</a:t>
            </a:r>
            <a:endParaRPr/>
          </a:p>
        </p:txBody>
      </p:sp>
      <p:sp>
        <p:nvSpPr>
          <p:cNvPr id="498" name="Google Shape;498;p11"/>
          <p:cNvSpPr txBox="1"/>
          <p:nvPr/>
        </p:nvSpPr>
        <p:spPr>
          <a:xfrm>
            <a:off x="3810000" y="152400"/>
            <a:ext cx="18288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Toán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12"/>
          <p:cNvSpPr txBox="1"/>
          <p:nvPr/>
        </p:nvSpPr>
        <p:spPr>
          <a:xfrm>
            <a:off x="838200" y="1752600"/>
            <a:ext cx="769620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0320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E1A02"/>
              </a:buClr>
              <a:buSzPts val="3200"/>
              <a:buFont typeface="Noto Sans Symbols"/>
              <a:buChar char="❖"/>
            </a:pP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Ôn các công thức tính diện tích của các hình đã học.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FE1A02"/>
              </a:buClr>
              <a:buSzPts val="3200"/>
              <a:buFont typeface="Noto Sans Symbols"/>
              <a:buChar char="❖"/>
            </a:pP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Chuẩn bị bài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“Luyện tập chung” trang 106.</a:t>
            </a:r>
            <a:endParaRPr/>
          </a:p>
        </p:txBody>
      </p:sp>
      <p:sp>
        <p:nvSpPr>
          <p:cNvPr id="504" name="Google Shape;504;p12"/>
          <p:cNvSpPr txBox="1"/>
          <p:nvPr/>
        </p:nvSpPr>
        <p:spPr>
          <a:xfrm>
            <a:off x="1981200" y="1447800"/>
            <a:ext cx="5943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Luyện tập về tính diện tích ( Tiếp theo)</a:t>
            </a:r>
            <a:endParaRPr/>
          </a:p>
        </p:txBody>
      </p:sp>
      <p:sp>
        <p:nvSpPr>
          <p:cNvPr id="505" name="Google Shape;505;p12"/>
          <p:cNvSpPr txBox="1"/>
          <p:nvPr/>
        </p:nvSpPr>
        <p:spPr>
          <a:xfrm>
            <a:off x="3581400" y="990600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4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Toán</a:t>
            </a:r>
            <a:endParaRPr/>
          </a:p>
        </p:txBody>
      </p:sp>
      <p:pic>
        <p:nvPicPr>
          <p:cNvPr descr="9" id="506" name="Google Shape;506;p12"/>
          <p:cNvPicPr preferRelativeResize="0"/>
          <p:nvPr/>
        </p:nvPicPr>
        <p:blipFill rotWithShape="1">
          <a:blip r:embed="rId3">
            <a:alphaModFix/>
          </a:blip>
          <a:srcRect b="66056" l="0" r="50372" t="0"/>
          <a:stretch/>
        </p:blipFill>
        <p:spPr>
          <a:xfrm>
            <a:off x="0" y="23812"/>
            <a:ext cx="2819400" cy="10715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9" id="507" name="Google Shape;507;p12"/>
          <p:cNvPicPr preferRelativeResize="0"/>
          <p:nvPr/>
        </p:nvPicPr>
        <p:blipFill rotWithShape="1">
          <a:blip r:embed="rId4">
            <a:alphaModFix/>
          </a:blip>
          <a:srcRect b="0" l="50372" r="0" t="66055"/>
          <a:stretch/>
        </p:blipFill>
        <p:spPr>
          <a:xfrm>
            <a:off x="6248400" y="5781675"/>
            <a:ext cx="2833687" cy="1076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/>
          <p:nvPr/>
        </p:nvSpPr>
        <p:spPr>
          <a:xfrm>
            <a:off x="0" y="0"/>
            <a:ext cx="9144000" cy="15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sng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Ví dụ</a:t>
            </a:r>
            <a:r>
              <a:rPr b="1" i="0" lang="en-US" sz="3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Một mảnh đất có hình dạng như hình bên. Để tính diện tích mảnh đất đó, ta có thể làm như sau:</a:t>
            </a:r>
            <a:endParaRPr/>
          </a:p>
        </p:txBody>
      </p:sp>
      <p:cxnSp>
        <p:nvCxnSpPr>
          <p:cNvPr id="103" name="Google Shape;103;p2"/>
          <p:cNvCxnSpPr/>
          <p:nvPr/>
        </p:nvCxnSpPr>
        <p:spPr>
          <a:xfrm>
            <a:off x="609600" y="4953000"/>
            <a:ext cx="27432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4" name="Google Shape;104;p2"/>
          <p:cNvCxnSpPr/>
          <p:nvPr/>
        </p:nvCxnSpPr>
        <p:spPr>
          <a:xfrm>
            <a:off x="1143000" y="3886200"/>
            <a:ext cx="0" cy="1066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05" name="Google Shape;105;p2"/>
          <p:cNvSpPr txBox="1"/>
          <p:nvPr/>
        </p:nvSpPr>
        <p:spPr>
          <a:xfrm>
            <a:off x="1143000" y="4800600"/>
            <a:ext cx="152400" cy="152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06" name="Google Shape;106;p2"/>
          <p:cNvCxnSpPr/>
          <p:nvPr/>
        </p:nvCxnSpPr>
        <p:spPr>
          <a:xfrm rot="10800000">
            <a:off x="2438400" y="4953000"/>
            <a:ext cx="0" cy="1295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07" name="Google Shape;107;p2"/>
          <p:cNvSpPr txBox="1"/>
          <p:nvPr/>
        </p:nvSpPr>
        <p:spPr>
          <a:xfrm>
            <a:off x="2438400" y="4953000"/>
            <a:ext cx="152400" cy="152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2438400" y="4572000"/>
            <a:ext cx="381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endParaRPr/>
          </a:p>
        </p:txBody>
      </p:sp>
      <p:sp>
        <p:nvSpPr>
          <p:cNvPr id="109" name="Google Shape;109;p2"/>
          <p:cNvSpPr txBox="1"/>
          <p:nvPr/>
        </p:nvSpPr>
        <p:spPr>
          <a:xfrm>
            <a:off x="1066800" y="4953000"/>
            <a:ext cx="381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</a:t>
            </a:r>
            <a:endParaRPr/>
          </a:p>
        </p:txBody>
      </p:sp>
      <p:grpSp>
        <p:nvGrpSpPr>
          <p:cNvPr id="110" name="Google Shape;110;p2"/>
          <p:cNvGrpSpPr/>
          <p:nvPr/>
        </p:nvGrpSpPr>
        <p:grpSpPr>
          <a:xfrm>
            <a:off x="228600" y="3505200"/>
            <a:ext cx="3505200" cy="3109912"/>
            <a:chOff x="144" y="1776"/>
            <a:chExt cx="2208" cy="1959"/>
          </a:xfrm>
        </p:grpSpPr>
        <p:cxnSp>
          <p:nvCxnSpPr>
            <p:cNvPr id="111" name="Google Shape;111;p2"/>
            <p:cNvCxnSpPr/>
            <p:nvPr/>
          </p:nvCxnSpPr>
          <p:spPr>
            <a:xfrm>
              <a:off x="720" y="2016"/>
              <a:ext cx="864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12" name="Google Shape;112;p2"/>
            <p:cNvCxnSpPr/>
            <p:nvPr/>
          </p:nvCxnSpPr>
          <p:spPr>
            <a:xfrm flipH="1">
              <a:off x="384" y="2016"/>
              <a:ext cx="336" cy="672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13" name="Google Shape;113;p2"/>
            <p:cNvCxnSpPr/>
            <p:nvPr/>
          </p:nvCxnSpPr>
          <p:spPr>
            <a:xfrm>
              <a:off x="1584" y="2016"/>
              <a:ext cx="528" cy="672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14" name="Google Shape;114;p2"/>
            <p:cNvCxnSpPr/>
            <p:nvPr/>
          </p:nvCxnSpPr>
          <p:spPr>
            <a:xfrm>
              <a:off x="384" y="2688"/>
              <a:ext cx="1152" cy="81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15" name="Google Shape;115;p2"/>
            <p:cNvCxnSpPr/>
            <p:nvPr/>
          </p:nvCxnSpPr>
          <p:spPr>
            <a:xfrm flipH="1" rot="10800000">
              <a:off x="1536" y="2688"/>
              <a:ext cx="576" cy="81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16" name="Google Shape;116;p2"/>
            <p:cNvSpPr txBox="1"/>
            <p:nvPr/>
          </p:nvSpPr>
          <p:spPr>
            <a:xfrm>
              <a:off x="144" y="2496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endParaRPr/>
            </a:p>
          </p:txBody>
        </p:sp>
        <p:sp>
          <p:nvSpPr>
            <p:cNvPr id="117" name="Google Shape;117;p2"/>
            <p:cNvSpPr txBox="1"/>
            <p:nvPr/>
          </p:nvSpPr>
          <p:spPr>
            <a:xfrm>
              <a:off x="2112" y="2592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</a:t>
              </a:r>
              <a:endParaRPr/>
            </a:p>
          </p:txBody>
        </p:sp>
        <p:sp>
          <p:nvSpPr>
            <p:cNvPr id="118" name="Google Shape;118;p2"/>
            <p:cNvSpPr txBox="1"/>
            <p:nvPr/>
          </p:nvSpPr>
          <p:spPr>
            <a:xfrm>
              <a:off x="576" y="1776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/>
            </a:p>
          </p:txBody>
        </p:sp>
        <p:sp>
          <p:nvSpPr>
            <p:cNvPr id="119" name="Google Shape;119;p2"/>
            <p:cNvSpPr txBox="1"/>
            <p:nvPr/>
          </p:nvSpPr>
          <p:spPr>
            <a:xfrm>
              <a:off x="1536" y="1776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</a:t>
              </a:r>
              <a:endParaRPr/>
            </a:p>
          </p:txBody>
        </p:sp>
        <p:sp>
          <p:nvSpPr>
            <p:cNvPr id="120" name="Google Shape;120;p2"/>
            <p:cNvSpPr txBox="1"/>
            <p:nvPr/>
          </p:nvSpPr>
          <p:spPr>
            <a:xfrm>
              <a:off x="1440" y="3504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</a:t>
              </a:r>
              <a:endParaRPr/>
            </a:p>
          </p:txBody>
        </p:sp>
      </p:grpSp>
      <p:sp>
        <p:nvSpPr>
          <p:cNvPr id="121" name="Google Shape;121;p2"/>
          <p:cNvSpPr txBox="1"/>
          <p:nvPr/>
        </p:nvSpPr>
        <p:spPr>
          <a:xfrm>
            <a:off x="3657600" y="3276600"/>
            <a:ext cx="5105400" cy="30829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khi đó mảnh đất được chia thành hình thang ABCD và hình tam giác ADE.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Kẻ các đoạn thẳng BM, EN vuông góc với AD.</a:t>
            </a:r>
            <a:endParaRPr/>
          </a:p>
        </p:txBody>
      </p:sp>
      <p:sp>
        <p:nvSpPr>
          <p:cNvPr id="122" name="Google Shape;122;p2"/>
          <p:cNvSpPr txBox="1"/>
          <p:nvPr/>
        </p:nvSpPr>
        <p:spPr>
          <a:xfrm>
            <a:off x="3733800" y="3429000"/>
            <a:ext cx="3983037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a, Nối điểm A với điểm D,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"/>
          <p:cNvSpPr txBox="1"/>
          <p:nvPr/>
        </p:nvSpPr>
        <p:spPr>
          <a:xfrm>
            <a:off x="0" y="304800"/>
            <a:ext cx="9144000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1" i="0" lang="en-US" sz="2800" u="sng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Ví dụ</a:t>
            </a: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Một mảnh đất có hình dạng như hình bên. Để tính diện tích mảnh đất đó, ta có thể làm như sau:</a:t>
            </a:r>
            <a:endParaRPr/>
          </a:p>
        </p:txBody>
      </p:sp>
      <p:sp>
        <p:nvSpPr>
          <p:cNvPr id="128" name="Google Shape;128;p3"/>
          <p:cNvSpPr txBox="1"/>
          <p:nvPr/>
        </p:nvSpPr>
        <p:spPr>
          <a:xfrm>
            <a:off x="2209800" y="1371600"/>
            <a:ext cx="6934200" cy="94615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b, Đo các khoảng cách trên mặt đất. Giả sử ta có bảng số liệu các kết quả như sau:</a:t>
            </a:r>
            <a:endParaRPr/>
          </a:p>
        </p:txBody>
      </p:sp>
      <p:graphicFrame>
        <p:nvGraphicFramePr>
          <p:cNvPr id="129" name="Google Shape;129;p3"/>
          <p:cNvGraphicFramePr/>
          <p:nvPr/>
        </p:nvGraphicFramePr>
        <p:xfrm>
          <a:off x="4191000" y="3429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{CEC063EA-24CF-45E5-924E-B90D8297C96C}</a:tableStyleId>
              </a:tblPr>
              <a:tblGrid>
                <a:gridCol w="1981200"/>
                <a:gridCol w="1981200"/>
              </a:tblGrid>
              <a:tr h="517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Đoạn thẳng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Độ dài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592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BC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3300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FF33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30m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AD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3300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FF33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55m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592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BM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3300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FF33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22m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592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EN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3300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FF33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27m</a:t>
                      </a:r>
                      <a:endParaRPr/>
                    </a:p>
                  </a:txBody>
                  <a:tcPr marT="45700" marB="4570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</a:tbl>
          </a:graphicData>
        </a:graphic>
      </p:graphicFrame>
      <p:grpSp>
        <p:nvGrpSpPr>
          <p:cNvPr id="130" name="Google Shape;130;p3"/>
          <p:cNvGrpSpPr/>
          <p:nvPr/>
        </p:nvGrpSpPr>
        <p:grpSpPr>
          <a:xfrm>
            <a:off x="228600" y="2819400"/>
            <a:ext cx="3505200" cy="3109912"/>
            <a:chOff x="144" y="1776"/>
            <a:chExt cx="2208" cy="1959"/>
          </a:xfrm>
        </p:grpSpPr>
        <p:cxnSp>
          <p:nvCxnSpPr>
            <p:cNvPr id="131" name="Google Shape;131;p3"/>
            <p:cNvCxnSpPr/>
            <p:nvPr/>
          </p:nvCxnSpPr>
          <p:spPr>
            <a:xfrm>
              <a:off x="384" y="2688"/>
              <a:ext cx="1728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32" name="Google Shape;132;p3"/>
            <p:cNvCxnSpPr/>
            <p:nvPr/>
          </p:nvCxnSpPr>
          <p:spPr>
            <a:xfrm>
              <a:off x="720" y="2016"/>
              <a:ext cx="0" cy="672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33" name="Google Shape;133;p3"/>
            <p:cNvSpPr txBox="1"/>
            <p:nvPr/>
          </p:nvSpPr>
          <p:spPr>
            <a:xfrm>
              <a:off x="720" y="2592"/>
              <a:ext cx="96" cy="9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34" name="Google Shape;134;p3"/>
            <p:cNvCxnSpPr/>
            <p:nvPr/>
          </p:nvCxnSpPr>
          <p:spPr>
            <a:xfrm rot="10800000">
              <a:off x="1536" y="2688"/>
              <a:ext cx="0" cy="81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35" name="Google Shape;135;p3"/>
            <p:cNvSpPr txBox="1"/>
            <p:nvPr/>
          </p:nvSpPr>
          <p:spPr>
            <a:xfrm>
              <a:off x="1536" y="2688"/>
              <a:ext cx="96" cy="9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6" name="Google Shape;136;p3"/>
            <p:cNvSpPr txBox="1"/>
            <p:nvPr/>
          </p:nvSpPr>
          <p:spPr>
            <a:xfrm>
              <a:off x="1392" y="2448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</a:t>
              </a:r>
              <a:endParaRPr/>
            </a:p>
          </p:txBody>
        </p:sp>
        <p:sp>
          <p:nvSpPr>
            <p:cNvPr id="137" name="Google Shape;137;p3"/>
            <p:cNvSpPr txBox="1"/>
            <p:nvPr/>
          </p:nvSpPr>
          <p:spPr>
            <a:xfrm>
              <a:off x="624" y="2688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</a:t>
              </a:r>
              <a:endParaRPr/>
            </a:p>
          </p:txBody>
        </p:sp>
        <p:grpSp>
          <p:nvGrpSpPr>
            <p:cNvPr id="138" name="Google Shape;138;p3"/>
            <p:cNvGrpSpPr/>
            <p:nvPr/>
          </p:nvGrpSpPr>
          <p:grpSpPr>
            <a:xfrm>
              <a:off x="144" y="1776"/>
              <a:ext cx="2208" cy="1959"/>
              <a:chOff x="144" y="1776"/>
              <a:chExt cx="2208" cy="1959"/>
            </a:xfrm>
          </p:grpSpPr>
          <p:cxnSp>
            <p:nvCxnSpPr>
              <p:cNvPr id="139" name="Google Shape;139;p3"/>
              <p:cNvCxnSpPr/>
              <p:nvPr/>
            </p:nvCxnSpPr>
            <p:spPr>
              <a:xfrm>
                <a:off x="720" y="2016"/>
                <a:ext cx="86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140" name="Google Shape;140;p3"/>
              <p:cNvCxnSpPr/>
              <p:nvPr/>
            </p:nvCxnSpPr>
            <p:spPr>
              <a:xfrm flipH="1">
                <a:off x="384" y="2016"/>
                <a:ext cx="336" cy="67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141" name="Google Shape;141;p3"/>
              <p:cNvCxnSpPr/>
              <p:nvPr/>
            </p:nvCxnSpPr>
            <p:spPr>
              <a:xfrm>
                <a:off x="1584" y="2016"/>
                <a:ext cx="528" cy="67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142" name="Google Shape;142;p3"/>
              <p:cNvCxnSpPr/>
              <p:nvPr/>
            </p:nvCxnSpPr>
            <p:spPr>
              <a:xfrm>
                <a:off x="384" y="2688"/>
                <a:ext cx="1152" cy="816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143" name="Google Shape;143;p3"/>
              <p:cNvCxnSpPr/>
              <p:nvPr/>
            </p:nvCxnSpPr>
            <p:spPr>
              <a:xfrm flipH="1" rot="10800000">
                <a:off x="1536" y="2688"/>
                <a:ext cx="576" cy="816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144" name="Google Shape;144;p3"/>
              <p:cNvSpPr txBox="1"/>
              <p:nvPr/>
            </p:nvSpPr>
            <p:spPr>
              <a:xfrm>
                <a:off x="144" y="2496"/>
                <a:ext cx="240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imes New Roman"/>
                  <a:buNone/>
                </a:pPr>
                <a:r>
                  <a:rPr b="1" i="0" lang="en-US" sz="18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</a:t>
                </a:r>
                <a:endParaRPr/>
              </a:p>
            </p:txBody>
          </p:sp>
          <p:sp>
            <p:nvSpPr>
              <p:cNvPr id="145" name="Google Shape;145;p3"/>
              <p:cNvSpPr txBox="1"/>
              <p:nvPr/>
            </p:nvSpPr>
            <p:spPr>
              <a:xfrm>
                <a:off x="2112" y="2592"/>
                <a:ext cx="240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imes New Roman"/>
                  <a:buNone/>
                </a:pPr>
                <a:r>
                  <a:rPr b="1" i="0" lang="en-US" sz="18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D</a:t>
                </a:r>
                <a:endParaRPr/>
              </a:p>
            </p:txBody>
          </p:sp>
          <p:sp>
            <p:nvSpPr>
              <p:cNvPr id="146" name="Google Shape;146;p3"/>
              <p:cNvSpPr txBox="1"/>
              <p:nvPr/>
            </p:nvSpPr>
            <p:spPr>
              <a:xfrm>
                <a:off x="576" y="1776"/>
                <a:ext cx="240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imes New Roman"/>
                  <a:buNone/>
                </a:pPr>
                <a:r>
                  <a:rPr b="1" i="0" lang="en-US" sz="18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B</a:t>
                </a:r>
                <a:endParaRPr/>
              </a:p>
            </p:txBody>
          </p:sp>
          <p:sp>
            <p:nvSpPr>
              <p:cNvPr id="147" name="Google Shape;147;p3"/>
              <p:cNvSpPr txBox="1"/>
              <p:nvPr/>
            </p:nvSpPr>
            <p:spPr>
              <a:xfrm>
                <a:off x="1536" y="1776"/>
                <a:ext cx="240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imes New Roman"/>
                  <a:buNone/>
                </a:pPr>
                <a:r>
                  <a:rPr b="1" i="0" lang="en-US" sz="18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C</a:t>
                </a:r>
                <a:endParaRPr/>
              </a:p>
            </p:txBody>
          </p:sp>
          <p:sp>
            <p:nvSpPr>
              <p:cNvPr id="148" name="Google Shape;148;p3"/>
              <p:cNvSpPr txBox="1"/>
              <p:nvPr/>
            </p:nvSpPr>
            <p:spPr>
              <a:xfrm>
                <a:off x="1440" y="3504"/>
                <a:ext cx="240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Times New Roman"/>
                  <a:buNone/>
                </a:pPr>
                <a:r>
                  <a:rPr b="1" i="0" lang="en-US" sz="18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E</a:t>
                </a:r>
                <a:endParaRPr/>
              </a:p>
            </p:txBody>
          </p:sp>
        </p:grpSp>
      </p:grpSp>
      <p:pic>
        <p:nvPicPr>
          <p:cNvPr descr="n3" id="149" name="Google Shape;14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10800000">
            <a:off x="1152525" y="3128962"/>
            <a:ext cx="1346200" cy="82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3"/>
          <p:cNvSpPr txBox="1"/>
          <p:nvPr/>
        </p:nvSpPr>
        <p:spPr>
          <a:xfrm>
            <a:off x="1447800" y="2668587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30m</a:t>
            </a:r>
            <a:endParaRPr/>
          </a:p>
        </p:txBody>
      </p:sp>
      <p:pic>
        <p:nvPicPr>
          <p:cNvPr descr="n3" id="151" name="Google Shape;15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60000">
            <a:off x="614362" y="4230687"/>
            <a:ext cx="2736850" cy="74612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3"/>
          <p:cNvSpPr txBox="1"/>
          <p:nvPr/>
        </p:nvSpPr>
        <p:spPr>
          <a:xfrm>
            <a:off x="1600200" y="3811587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55m</a:t>
            </a:r>
            <a:endParaRPr/>
          </a:p>
        </p:txBody>
      </p:sp>
      <p:sp>
        <p:nvSpPr>
          <p:cNvPr id="153" name="Google Shape;153;p3"/>
          <p:cNvSpPr txBox="1"/>
          <p:nvPr/>
        </p:nvSpPr>
        <p:spPr>
          <a:xfrm rot="5400000">
            <a:off x="1039812" y="3568700"/>
            <a:ext cx="725487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22m</a:t>
            </a:r>
            <a:endParaRPr/>
          </a:p>
        </p:txBody>
      </p:sp>
      <p:sp>
        <p:nvSpPr>
          <p:cNvPr id="154" name="Google Shape;154;p3"/>
          <p:cNvSpPr txBox="1"/>
          <p:nvPr/>
        </p:nvSpPr>
        <p:spPr>
          <a:xfrm rot="-5580000">
            <a:off x="1862931" y="4614068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27m</a:t>
            </a:r>
            <a:endParaRPr/>
          </a:p>
        </p:txBody>
      </p:sp>
      <p:cxnSp>
        <p:nvCxnSpPr>
          <p:cNvPr id="155" name="Google Shape;155;p3"/>
          <p:cNvCxnSpPr/>
          <p:nvPr/>
        </p:nvCxnSpPr>
        <p:spPr>
          <a:xfrm>
            <a:off x="1143000" y="3200400"/>
            <a:ext cx="0" cy="1066800"/>
          </a:xfrm>
          <a:prstGeom prst="straightConnector1">
            <a:avLst/>
          </a:prstGeom>
          <a:noFill/>
          <a:ln cap="flat" cmpd="sng" w="28575">
            <a:solidFill>
              <a:srgbClr val="FF33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6" name="Google Shape;156;p3"/>
          <p:cNvCxnSpPr/>
          <p:nvPr/>
        </p:nvCxnSpPr>
        <p:spPr>
          <a:xfrm>
            <a:off x="2438400" y="4267200"/>
            <a:ext cx="0" cy="1295400"/>
          </a:xfrm>
          <a:prstGeom prst="straightConnector1">
            <a:avLst/>
          </a:prstGeom>
          <a:noFill/>
          <a:ln cap="flat" cmpd="sng" w="28575">
            <a:solidFill>
              <a:srgbClr val="FF33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7" name="Google Shape;157;p3"/>
          <p:cNvCxnSpPr/>
          <p:nvPr/>
        </p:nvCxnSpPr>
        <p:spPr>
          <a:xfrm>
            <a:off x="7772400" y="762000"/>
            <a:ext cx="990600" cy="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8" name="Google Shape;158;p3"/>
          <p:cNvCxnSpPr/>
          <p:nvPr/>
        </p:nvCxnSpPr>
        <p:spPr>
          <a:xfrm>
            <a:off x="0" y="1143000"/>
            <a:ext cx="3429000" cy="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4"/>
          <p:cNvGrpSpPr/>
          <p:nvPr/>
        </p:nvGrpSpPr>
        <p:grpSpPr>
          <a:xfrm>
            <a:off x="228600" y="2819400"/>
            <a:ext cx="3505200" cy="3109912"/>
            <a:chOff x="144" y="1776"/>
            <a:chExt cx="2208" cy="1959"/>
          </a:xfrm>
        </p:grpSpPr>
        <p:cxnSp>
          <p:nvCxnSpPr>
            <p:cNvPr id="164" name="Google Shape;164;p4"/>
            <p:cNvCxnSpPr/>
            <p:nvPr/>
          </p:nvCxnSpPr>
          <p:spPr>
            <a:xfrm>
              <a:off x="384" y="2688"/>
              <a:ext cx="1728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65" name="Google Shape;165;p4"/>
            <p:cNvCxnSpPr/>
            <p:nvPr/>
          </p:nvCxnSpPr>
          <p:spPr>
            <a:xfrm>
              <a:off x="720" y="2016"/>
              <a:ext cx="0" cy="672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66" name="Google Shape;166;p4"/>
            <p:cNvSpPr txBox="1"/>
            <p:nvPr/>
          </p:nvSpPr>
          <p:spPr>
            <a:xfrm>
              <a:off x="720" y="2592"/>
              <a:ext cx="96" cy="9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67" name="Google Shape;167;p4"/>
            <p:cNvCxnSpPr/>
            <p:nvPr/>
          </p:nvCxnSpPr>
          <p:spPr>
            <a:xfrm rot="10800000">
              <a:off x="1536" y="2688"/>
              <a:ext cx="0" cy="81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68" name="Google Shape;168;p4"/>
            <p:cNvSpPr txBox="1"/>
            <p:nvPr/>
          </p:nvSpPr>
          <p:spPr>
            <a:xfrm>
              <a:off x="1536" y="2688"/>
              <a:ext cx="96" cy="9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9" name="Google Shape;169;p4"/>
            <p:cNvSpPr txBox="1"/>
            <p:nvPr/>
          </p:nvSpPr>
          <p:spPr>
            <a:xfrm>
              <a:off x="1392" y="2448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endParaRPr/>
            </a:p>
          </p:txBody>
        </p:sp>
        <p:sp>
          <p:nvSpPr>
            <p:cNvPr id="170" name="Google Shape;170;p4"/>
            <p:cNvSpPr txBox="1"/>
            <p:nvPr/>
          </p:nvSpPr>
          <p:spPr>
            <a:xfrm>
              <a:off x="624" y="2688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</a:t>
              </a:r>
              <a:endParaRPr/>
            </a:p>
          </p:txBody>
        </p:sp>
        <p:grpSp>
          <p:nvGrpSpPr>
            <p:cNvPr id="171" name="Google Shape;171;p4"/>
            <p:cNvGrpSpPr/>
            <p:nvPr/>
          </p:nvGrpSpPr>
          <p:grpSpPr>
            <a:xfrm>
              <a:off x="144" y="1776"/>
              <a:ext cx="2208" cy="1959"/>
              <a:chOff x="144" y="1776"/>
              <a:chExt cx="2208" cy="1959"/>
            </a:xfrm>
          </p:grpSpPr>
          <p:cxnSp>
            <p:nvCxnSpPr>
              <p:cNvPr id="172" name="Google Shape;172;p4"/>
              <p:cNvCxnSpPr/>
              <p:nvPr/>
            </p:nvCxnSpPr>
            <p:spPr>
              <a:xfrm>
                <a:off x="720" y="2016"/>
                <a:ext cx="864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173" name="Google Shape;173;p4"/>
              <p:cNvCxnSpPr/>
              <p:nvPr/>
            </p:nvCxnSpPr>
            <p:spPr>
              <a:xfrm flipH="1">
                <a:off x="384" y="2016"/>
                <a:ext cx="336" cy="67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174" name="Google Shape;174;p4"/>
              <p:cNvCxnSpPr/>
              <p:nvPr/>
            </p:nvCxnSpPr>
            <p:spPr>
              <a:xfrm>
                <a:off x="1584" y="2016"/>
                <a:ext cx="528" cy="67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175" name="Google Shape;175;p4"/>
              <p:cNvCxnSpPr/>
              <p:nvPr/>
            </p:nvCxnSpPr>
            <p:spPr>
              <a:xfrm>
                <a:off x="384" y="2688"/>
                <a:ext cx="1152" cy="816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176" name="Google Shape;176;p4"/>
              <p:cNvCxnSpPr/>
              <p:nvPr/>
            </p:nvCxnSpPr>
            <p:spPr>
              <a:xfrm flipH="1" rot="10800000">
                <a:off x="1536" y="2688"/>
                <a:ext cx="576" cy="816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177" name="Google Shape;177;p4"/>
              <p:cNvSpPr txBox="1"/>
              <p:nvPr/>
            </p:nvSpPr>
            <p:spPr>
              <a:xfrm>
                <a:off x="144" y="2496"/>
                <a:ext cx="240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rPr b="1" i="0" lang="en-US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A</a:t>
                </a:r>
                <a:endParaRPr/>
              </a:p>
            </p:txBody>
          </p:sp>
          <p:sp>
            <p:nvSpPr>
              <p:cNvPr id="178" name="Google Shape;178;p4"/>
              <p:cNvSpPr txBox="1"/>
              <p:nvPr/>
            </p:nvSpPr>
            <p:spPr>
              <a:xfrm>
                <a:off x="2112" y="2592"/>
                <a:ext cx="240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rPr b="1" i="0" lang="en-US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endParaRPr/>
              </a:p>
            </p:txBody>
          </p:sp>
          <p:sp>
            <p:nvSpPr>
              <p:cNvPr id="179" name="Google Shape;179;p4"/>
              <p:cNvSpPr txBox="1"/>
              <p:nvPr/>
            </p:nvSpPr>
            <p:spPr>
              <a:xfrm>
                <a:off x="576" y="1776"/>
                <a:ext cx="240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Times New Roman"/>
                  <a:buNone/>
                </a:pPr>
                <a:r>
                  <a:rPr b="1" i="0" lang="en-US" sz="20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B</a:t>
                </a:r>
                <a:endParaRPr/>
              </a:p>
            </p:txBody>
          </p:sp>
          <p:sp>
            <p:nvSpPr>
              <p:cNvPr id="180" name="Google Shape;180;p4"/>
              <p:cNvSpPr txBox="1"/>
              <p:nvPr/>
            </p:nvSpPr>
            <p:spPr>
              <a:xfrm>
                <a:off x="1536" y="1776"/>
                <a:ext cx="240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400"/>
                  <a:buFont typeface="Times New Roman"/>
                  <a:buNone/>
                </a:pPr>
                <a:r>
                  <a:rPr b="1" i="0" lang="en-US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C</a:t>
                </a:r>
                <a:endParaRPr/>
              </a:p>
            </p:txBody>
          </p:sp>
          <p:sp>
            <p:nvSpPr>
              <p:cNvPr id="181" name="Google Shape;181;p4"/>
              <p:cNvSpPr txBox="1"/>
              <p:nvPr/>
            </p:nvSpPr>
            <p:spPr>
              <a:xfrm>
                <a:off x="1440" y="3504"/>
                <a:ext cx="240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rPr b="1" i="0" lang="en-US" sz="1800" u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E</a:t>
                </a:r>
                <a:endParaRPr/>
              </a:p>
            </p:txBody>
          </p:sp>
        </p:grpSp>
      </p:grpSp>
      <p:pic>
        <p:nvPicPr>
          <p:cNvPr descr="n3" id="182" name="Google Shape;18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10800000">
            <a:off x="1143000" y="3124200"/>
            <a:ext cx="1346200" cy="8255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4"/>
          <p:cNvSpPr txBox="1"/>
          <p:nvPr/>
        </p:nvSpPr>
        <p:spPr>
          <a:xfrm>
            <a:off x="1447800" y="2667000"/>
            <a:ext cx="6413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30m</a:t>
            </a:r>
            <a:endParaRPr/>
          </a:p>
        </p:txBody>
      </p:sp>
      <p:pic>
        <p:nvPicPr>
          <p:cNvPr descr="n3" id="184" name="Google Shape;18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60000">
            <a:off x="614362" y="4230687"/>
            <a:ext cx="2736850" cy="74612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"/>
          <p:cNvSpPr txBox="1"/>
          <p:nvPr/>
        </p:nvSpPr>
        <p:spPr>
          <a:xfrm>
            <a:off x="1600200" y="3810000"/>
            <a:ext cx="6413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55m</a:t>
            </a:r>
            <a:endParaRPr/>
          </a:p>
        </p:txBody>
      </p:sp>
      <p:sp>
        <p:nvSpPr>
          <p:cNvPr id="186" name="Google Shape;186;p4"/>
          <p:cNvSpPr txBox="1"/>
          <p:nvPr/>
        </p:nvSpPr>
        <p:spPr>
          <a:xfrm rot="5400000">
            <a:off x="1039812" y="3568700"/>
            <a:ext cx="725487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22m</a:t>
            </a:r>
            <a:endParaRPr/>
          </a:p>
        </p:txBody>
      </p:sp>
      <p:sp>
        <p:nvSpPr>
          <p:cNvPr id="187" name="Google Shape;187;p4"/>
          <p:cNvSpPr txBox="1"/>
          <p:nvPr/>
        </p:nvSpPr>
        <p:spPr>
          <a:xfrm rot="-5580000">
            <a:off x="1843881" y="4633118"/>
            <a:ext cx="6413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27m</a:t>
            </a:r>
            <a:endParaRPr/>
          </a:p>
        </p:txBody>
      </p:sp>
      <p:pic>
        <p:nvPicPr>
          <p:cNvPr descr="n3" id="188" name="Google Shape;18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-3780000">
            <a:off x="265906" y="3696493"/>
            <a:ext cx="1219200" cy="746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3" id="189" name="Google Shape;18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3060000">
            <a:off x="2227262" y="3646487"/>
            <a:ext cx="1444625" cy="920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90" name="Google Shape;190;p4"/>
          <p:cNvGraphicFramePr/>
          <p:nvPr/>
        </p:nvGraphicFramePr>
        <p:xfrm>
          <a:off x="373380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{CEC063EA-24CF-45E5-924E-B90D8297C96C}</a:tableStyleId>
              </a:tblPr>
              <a:tblGrid>
                <a:gridCol w="1744650"/>
                <a:gridCol w="3211500"/>
              </a:tblGrid>
              <a:tr h="109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3300"/>
                        </a:buClr>
                        <a:buSzPts val="2400"/>
                        <a:buFont typeface="Times New Roman"/>
                        <a:buNone/>
                      </a:pPr>
                      <a:r>
                        <a:rPr b="1" i="0" lang="en-US" sz="2400" u="none" cap="none" strike="noStrike">
                          <a:solidFill>
                            <a:srgbClr val="FF33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Hình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3300"/>
                        </a:buClr>
                        <a:buSzPts val="2400"/>
                        <a:buFont typeface="Times New Roman"/>
                        <a:buNone/>
                      </a:pPr>
                      <a:r>
                        <a:rPr b="1" i="0" lang="en-US" sz="2400" u="none" cap="none" strike="noStrike">
                          <a:solidFill>
                            <a:srgbClr val="FF33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Diện tích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27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b="1" i="0" lang="en-US" sz="20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Hình thang ABCD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t/>
                      </a:r>
                      <a:endParaRPr b="1" i="0" sz="20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200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28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28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1" name="Google Shape;191;p4"/>
          <p:cNvSpPr txBox="1"/>
          <p:nvPr/>
        </p:nvSpPr>
        <p:spPr>
          <a:xfrm>
            <a:off x="7010400" y="2590800"/>
            <a:ext cx="14478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935(m   )     </a:t>
            </a:r>
            <a:endParaRPr/>
          </a:p>
        </p:txBody>
      </p:sp>
      <p:grpSp>
        <p:nvGrpSpPr>
          <p:cNvPr id="192" name="Google Shape;192;p4"/>
          <p:cNvGrpSpPr/>
          <p:nvPr/>
        </p:nvGrpSpPr>
        <p:grpSpPr>
          <a:xfrm>
            <a:off x="5486400" y="2438400"/>
            <a:ext cx="1981200" cy="779462"/>
            <a:chOff x="3312" y="1968"/>
            <a:chExt cx="1248" cy="491"/>
          </a:xfrm>
        </p:grpSpPr>
        <p:sp>
          <p:nvSpPr>
            <p:cNvPr id="193" name="Google Shape;193;p4"/>
            <p:cNvSpPr txBox="1"/>
            <p:nvPr/>
          </p:nvSpPr>
          <p:spPr>
            <a:xfrm>
              <a:off x="3312" y="1968"/>
              <a:ext cx="1248" cy="4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(55+30) x 22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9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         2</a:t>
              </a:r>
              <a:endParaRPr/>
            </a:p>
          </p:txBody>
        </p:sp>
        <p:cxnSp>
          <p:nvCxnSpPr>
            <p:cNvPr id="194" name="Google Shape;194;p4"/>
            <p:cNvCxnSpPr/>
            <p:nvPr/>
          </p:nvCxnSpPr>
          <p:spPr>
            <a:xfrm>
              <a:off x="3360" y="2208"/>
              <a:ext cx="816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195" name="Google Shape;195;p4"/>
          <p:cNvSpPr txBox="1"/>
          <p:nvPr/>
        </p:nvSpPr>
        <p:spPr>
          <a:xfrm>
            <a:off x="3810000" y="3886200"/>
            <a:ext cx="1801812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Hình tam giác ADE</a:t>
            </a:r>
            <a:endParaRPr/>
          </a:p>
        </p:txBody>
      </p:sp>
      <p:grpSp>
        <p:nvGrpSpPr>
          <p:cNvPr id="196" name="Google Shape;196;p4"/>
          <p:cNvGrpSpPr/>
          <p:nvPr/>
        </p:nvGrpSpPr>
        <p:grpSpPr>
          <a:xfrm>
            <a:off x="609600" y="4267200"/>
            <a:ext cx="2743200" cy="1306512"/>
            <a:chOff x="370" y="2681"/>
            <a:chExt cx="1742" cy="823"/>
          </a:xfrm>
        </p:grpSpPr>
        <p:cxnSp>
          <p:nvCxnSpPr>
            <p:cNvPr id="197" name="Google Shape;197;p4"/>
            <p:cNvCxnSpPr/>
            <p:nvPr/>
          </p:nvCxnSpPr>
          <p:spPr>
            <a:xfrm>
              <a:off x="370" y="2688"/>
              <a:ext cx="1152" cy="816"/>
            </a:xfrm>
            <a:prstGeom prst="straightConnector1">
              <a:avLst/>
            </a:prstGeom>
            <a:noFill/>
            <a:ln cap="flat" cmpd="sng" w="57150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98" name="Google Shape;198;p4"/>
            <p:cNvCxnSpPr/>
            <p:nvPr/>
          </p:nvCxnSpPr>
          <p:spPr>
            <a:xfrm flipH="1" rot="10800000">
              <a:off x="1522" y="2681"/>
              <a:ext cx="576" cy="816"/>
            </a:xfrm>
            <a:prstGeom prst="straightConnector1">
              <a:avLst/>
            </a:prstGeom>
            <a:noFill/>
            <a:ln cap="flat" cmpd="sng" w="57150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99" name="Google Shape;199;p4"/>
            <p:cNvCxnSpPr/>
            <p:nvPr/>
          </p:nvCxnSpPr>
          <p:spPr>
            <a:xfrm>
              <a:off x="370" y="2688"/>
              <a:ext cx="1742" cy="0"/>
            </a:xfrm>
            <a:prstGeom prst="straightConnector1">
              <a:avLst/>
            </a:prstGeom>
            <a:noFill/>
            <a:ln cap="flat" cmpd="sng" w="57150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200" name="Google Shape;200;p4"/>
          <p:cNvGrpSpPr/>
          <p:nvPr/>
        </p:nvGrpSpPr>
        <p:grpSpPr>
          <a:xfrm>
            <a:off x="5334000" y="3810000"/>
            <a:ext cx="1981200" cy="779462"/>
            <a:chOff x="3600" y="2400"/>
            <a:chExt cx="1248" cy="491"/>
          </a:xfrm>
        </p:grpSpPr>
        <p:sp>
          <p:nvSpPr>
            <p:cNvPr id="201" name="Google Shape;201;p4"/>
            <p:cNvSpPr txBox="1"/>
            <p:nvPr/>
          </p:nvSpPr>
          <p:spPr>
            <a:xfrm>
              <a:off x="3600" y="2400"/>
              <a:ext cx="1248" cy="4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    55 x 27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90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         2</a:t>
              </a:r>
              <a:endParaRPr/>
            </a:p>
          </p:txBody>
        </p:sp>
        <p:cxnSp>
          <p:nvCxnSpPr>
            <p:cNvPr id="202" name="Google Shape;202;p4"/>
            <p:cNvCxnSpPr/>
            <p:nvPr/>
          </p:nvCxnSpPr>
          <p:spPr>
            <a:xfrm>
              <a:off x="3888" y="2640"/>
              <a:ext cx="43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203" name="Google Shape;203;p4"/>
          <p:cNvSpPr txBox="1"/>
          <p:nvPr/>
        </p:nvSpPr>
        <p:spPr>
          <a:xfrm>
            <a:off x="6705600" y="3962400"/>
            <a:ext cx="1524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742,5(m  )     </a:t>
            </a:r>
            <a:endParaRPr/>
          </a:p>
        </p:txBody>
      </p:sp>
      <p:sp>
        <p:nvSpPr>
          <p:cNvPr id="204" name="Google Shape;204;p4"/>
          <p:cNvSpPr txBox="1"/>
          <p:nvPr/>
        </p:nvSpPr>
        <p:spPr>
          <a:xfrm>
            <a:off x="3810000" y="5181600"/>
            <a:ext cx="15938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Hình  ABCDE</a:t>
            </a:r>
            <a:endParaRPr/>
          </a:p>
        </p:txBody>
      </p:sp>
      <p:sp>
        <p:nvSpPr>
          <p:cNvPr id="205" name="Google Shape;205;p4"/>
          <p:cNvSpPr txBox="1"/>
          <p:nvPr/>
        </p:nvSpPr>
        <p:spPr>
          <a:xfrm>
            <a:off x="5562600" y="5181600"/>
            <a:ext cx="14478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935 + 742,5</a:t>
            </a:r>
            <a:endParaRPr/>
          </a:p>
        </p:txBody>
      </p:sp>
      <p:sp>
        <p:nvSpPr>
          <p:cNvPr id="206" name="Google Shape;206;p4"/>
          <p:cNvSpPr txBox="1"/>
          <p:nvPr/>
        </p:nvSpPr>
        <p:spPr>
          <a:xfrm>
            <a:off x="6858000" y="5183187"/>
            <a:ext cx="1533525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1677,5 (m</a:t>
            </a:r>
            <a:r>
              <a:rPr b="1" i="0" lang="en-US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</p:txBody>
      </p:sp>
      <p:cxnSp>
        <p:nvCxnSpPr>
          <p:cNvPr id="207" name="Google Shape;207;p4"/>
          <p:cNvCxnSpPr/>
          <p:nvPr/>
        </p:nvCxnSpPr>
        <p:spPr>
          <a:xfrm>
            <a:off x="1143000" y="3200400"/>
            <a:ext cx="0" cy="1066800"/>
          </a:xfrm>
          <a:prstGeom prst="straightConnector1">
            <a:avLst/>
          </a:prstGeom>
          <a:noFill/>
          <a:ln cap="flat" cmpd="sng" w="28575">
            <a:solidFill>
              <a:srgbClr val="FF33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8" name="Google Shape;208;p4"/>
          <p:cNvCxnSpPr/>
          <p:nvPr/>
        </p:nvCxnSpPr>
        <p:spPr>
          <a:xfrm>
            <a:off x="2438400" y="4267200"/>
            <a:ext cx="0" cy="1295400"/>
          </a:xfrm>
          <a:prstGeom prst="straightConnector1">
            <a:avLst/>
          </a:prstGeom>
          <a:noFill/>
          <a:ln cap="flat" cmpd="sng" w="28575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09" name="Google Shape;209;p4"/>
          <p:cNvSpPr/>
          <p:nvPr/>
        </p:nvSpPr>
        <p:spPr>
          <a:xfrm>
            <a:off x="152400" y="5791200"/>
            <a:ext cx="9144000" cy="914400"/>
          </a:xfrm>
          <a:prstGeom prst="ribbon">
            <a:avLst>
              <a:gd fmla="val 2700" name="adj1"/>
              <a:gd fmla="val 7200" name="adj2"/>
            </a:avLst>
          </a:prstGeom>
          <a:solidFill>
            <a:schemeClr val="hlink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" name="Google Shape;210;p4"/>
          <p:cNvSpPr txBox="1"/>
          <p:nvPr/>
        </p:nvSpPr>
        <p:spPr>
          <a:xfrm>
            <a:off x="1524000" y="6096000"/>
            <a:ext cx="6400800" cy="528637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A500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Vậy diện tích mảnh đất là 1677,5m</a:t>
            </a:r>
            <a:r>
              <a:rPr b="1" baseline="30000" i="0" lang="en-US" sz="2800" u="none">
                <a:solidFill>
                  <a:srgbClr val="A500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sp>
        <p:nvSpPr>
          <p:cNvPr id="211" name="Google Shape;211;p4"/>
          <p:cNvSpPr txBox="1"/>
          <p:nvPr/>
        </p:nvSpPr>
        <p:spPr>
          <a:xfrm>
            <a:off x="7772400" y="2544762"/>
            <a:ext cx="228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1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sp>
        <p:nvSpPr>
          <p:cNvPr id="212" name="Google Shape;212;p4"/>
          <p:cNvSpPr txBox="1"/>
          <p:nvPr/>
        </p:nvSpPr>
        <p:spPr>
          <a:xfrm>
            <a:off x="7696200" y="3962400"/>
            <a:ext cx="228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1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sp>
        <p:nvSpPr>
          <p:cNvPr id="213" name="Google Shape;213;p4"/>
          <p:cNvSpPr txBox="1"/>
          <p:nvPr/>
        </p:nvSpPr>
        <p:spPr>
          <a:xfrm>
            <a:off x="8001000" y="5181600"/>
            <a:ext cx="228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b="1" i="0" lang="en-US" sz="1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sp>
        <p:nvSpPr>
          <p:cNvPr id="214" name="Google Shape;214;p4"/>
          <p:cNvSpPr txBox="1"/>
          <p:nvPr/>
        </p:nvSpPr>
        <p:spPr>
          <a:xfrm>
            <a:off x="0" y="152400"/>
            <a:ext cx="9144000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1" i="0" lang="en-US" sz="2800" u="sng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Ví dụ 1</a:t>
            </a: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Một mảnh đất có hình dạng như hình bên. Để tính diện tích mảnh đất đó, ta có thể làm như sau</a:t>
            </a:r>
            <a:endParaRPr/>
          </a:p>
        </p:txBody>
      </p:sp>
      <p:cxnSp>
        <p:nvCxnSpPr>
          <p:cNvPr id="215" name="Google Shape;215;p4"/>
          <p:cNvCxnSpPr/>
          <p:nvPr/>
        </p:nvCxnSpPr>
        <p:spPr>
          <a:xfrm>
            <a:off x="8001000" y="533400"/>
            <a:ext cx="990600" cy="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16" name="Google Shape;216;p4"/>
          <p:cNvCxnSpPr/>
          <p:nvPr/>
        </p:nvCxnSpPr>
        <p:spPr>
          <a:xfrm>
            <a:off x="228600" y="990600"/>
            <a:ext cx="3200400" cy="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17" name="Google Shape;217;p4"/>
          <p:cNvSpPr txBox="1"/>
          <p:nvPr/>
        </p:nvSpPr>
        <p:spPr>
          <a:xfrm>
            <a:off x="2971800" y="1524000"/>
            <a:ext cx="430212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c,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5"/>
          <p:cNvSpPr txBox="1"/>
          <p:nvPr/>
        </p:nvSpPr>
        <p:spPr>
          <a:xfrm>
            <a:off x="0" y="2133600"/>
            <a:ext cx="9144000" cy="31707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Chia mảnh đất thành các hình đơn giản đã học (</a:t>
            </a:r>
            <a:r>
              <a:rPr b="1" i="0" lang="en-US" sz="25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Hình tam giác, hình thang,</a:t>
            </a:r>
            <a:r>
              <a:rPr b="0" i="0" lang="en-US" sz="17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5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hình chữ nhật, hình vuông,...)</a:t>
            </a:r>
            <a:endParaRPr sz="700"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Tính số liệu trong các hình vừa được chia.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Tính diện tích từng hình.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Tính tổng diện tích các hình.</a:t>
            </a:r>
            <a:endParaRPr/>
          </a:p>
        </p:txBody>
      </p:sp>
      <p:sp>
        <p:nvSpPr>
          <p:cNvPr id="223" name="Google Shape;223;p5"/>
          <p:cNvSpPr txBox="1"/>
          <p:nvPr/>
        </p:nvSpPr>
        <p:spPr>
          <a:xfrm>
            <a:off x="762000" y="609600"/>
            <a:ext cx="73914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Times New Roman"/>
              <a:buNone/>
            </a:pPr>
            <a:r>
              <a:rPr b="0" i="0" lang="en-US" sz="36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Luyện tập về tính diện tích ( Tiếp theo)</a:t>
            </a:r>
            <a:endParaRPr/>
          </a:p>
        </p:txBody>
      </p:sp>
      <p:sp>
        <p:nvSpPr>
          <p:cNvPr id="224" name="Google Shape;224;p5"/>
          <p:cNvSpPr txBox="1"/>
          <p:nvPr/>
        </p:nvSpPr>
        <p:spPr>
          <a:xfrm>
            <a:off x="3733800" y="-76200"/>
            <a:ext cx="182880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36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Toán</a:t>
            </a:r>
            <a:endParaRPr/>
          </a:p>
        </p:txBody>
      </p:sp>
      <p:sp>
        <p:nvSpPr>
          <p:cNvPr id="225" name="Google Shape;225;p5"/>
          <p:cNvSpPr txBox="1"/>
          <p:nvPr/>
        </p:nvSpPr>
        <p:spPr>
          <a:xfrm>
            <a:off x="533400" y="1295400"/>
            <a:ext cx="2110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Ghi nhớ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6"/>
          <p:cNvSpPr txBox="1"/>
          <p:nvPr/>
        </p:nvSpPr>
        <p:spPr>
          <a:xfrm>
            <a:off x="0" y="0"/>
            <a:ext cx="8915400" cy="113823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360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</a:t>
            </a:r>
            <a:r>
              <a:rPr b="1" i="0" lang="en-US" sz="320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="1" i="0" lang="en-US" sz="3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Tính diện tích mảnh đất có hình  dạng như hình vẽ dưới đây, biết:</a:t>
            </a:r>
            <a:endParaRPr/>
          </a:p>
        </p:txBody>
      </p:sp>
      <p:grpSp>
        <p:nvGrpSpPr>
          <p:cNvPr id="231" name="Google Shape;231;p6"/>
          <p:cNvGrpSpPr/>
          <p:nvPr/>
        </p:nvGrpSpPr>
        <p:grpSpPr>
          <a:xfrm>
            <a:off x="4953000" y="2514600"/>
            <a:ext cx="3810000" cy="2881312"/>
            <a:chOff x="3216" y="1632"/>
            <a:chExt cx="2400" cy="1815"/>
          </a:xfrm>
        </p:grpSpPr>
        <p:cxnSp>
          <p:nvCxnSpPr>
            <p:cNvPr id="232" name="Google Shape;232;p6"/>
            <p:cNvCxnSpPr/>
            <p:nvPr/>
          </p:nvCxnSpPr>
          <p:spPr>
            <a:xfrm>
              <a:off x="3504" y="3216"/>
              <a:ext cx="187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33" name="Google Shape;233;p6"/>
            <p:cNvCxnSpPr/>
            <p:nvPr/>
          </p:nvCxnSpPr>
          <p:spPr>
            <a:xfrm rot="10800000">
              <a:off x="3504" y="2304"/>
              <a:ext cx="0" cy="912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34" name="Google Shape;234;p6"/>
            <p:cNvCxnSpPr/>
            <p:nvPr/>
          </p:nvCxnSpPr>
          <p:spPr>
            <a:xfrm flipH="1" rot="10800000">
              <a:off x="3504" y="1872"/>
              <a:ext cx="1392" cy="432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35" name="Google Shape;235;p6"/>
            <p:cNvCxnSpPr/>
            <p:nvPr/>
          </p:nvCxnSpPr>
          <p:spPr>
            <a:xfrm>
              <a:off x="4896" y="1872"/>
              <a:ext cx="480" cy="1344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36" name="Google Shape;236;p6"/>
            <p:cNvCxnSpPr/>
            <p:nvPr/>
          </p:nvCxnSpPr>
          <p:spPr>
            <a:xfrm rot="10800000">
              <a:off x="4896" y="1872"/>
              <a:ext cx="0" cy="1344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37" name="Google Shape;237;p6"/>
            <p:cNvCxnSpPr/>
            <p:nvPr/>
          </p:nvCxnSpPr>
          <p:spPr>
            <a:xfrm>
              <a:off x="3504" y="2304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38" name="Google Shape;238;p6"/>
            <p:cNvSpPr txBox="1"/>
            <p:nvPr/>
          </p:nvSpPr>
          <p:spPr>
            <a:xfrm>
              <a:off x="4896" y="3120"/>
              <a:ext cx="96" cy="9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9" name="Google Shape;239;p6"/>
            <p:cNvSpPr txBox="1"/>
            <p:nvPr/>
          </p:nvSpPr>
          <p:spPr>
            <a:xfrm>
              <a:off x="4800" y="2208"/>
              <a:ext cx="96" cy="9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0" name="Google Shape;240;p6"/>
            <p:cNvSpPr txBox="1"/>
            <p:nvPr/>
          </p:nvSpPr>
          <p:spPr>
            <a:xfrm>
              <a:off x="4656" y="2304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/>
            </a:p>
          </p:txBody>
        </p:sp>
        <p:sp>
          <p:nvSpPr>
            <p:cNvPr id="241" name="Google Shape;241;p6"/>
            <p:cNvSpPr txBox="1"/>
            <p:nvPr/>
          </p:nvSpPr>
          <p:spPr>
            <a:xfrm>
              <a:off x="4800" y="3216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</a:t>
              </a:r>
              <a:endParaRPr/>
            </a:p>
          </p:txBody>
        </p:sp>
        <p:sp>
          <p:nvSpPr>
            <p:cNvPr id="242" name="Google Shape;242;p6"/>
            <p:cNvSpPr txBox="1"/>
            <p:nvPr/>
          </p:nvSpPr>
          <p:spPr>
            <a:xfrm>
              <a:off x="5376" y="3072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</a:t>
              </a:r>
              <a:endParaRPr/>
            </a:p>
          </p:txBody>
        </p:sp>
        <p:sp>
          <p:nvSpPr>
            <p:cNvPr id="243" name="Google Shape;243;p6"/>
            <p:cNvSpPr txBox="1"/>
            <p:nvPr/>
          </p:nvSpPr>
          <p:spPr>
            <a:xfrm>
              <a:off x="3264" y="3120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</a:t>
              </a:r>
              <a:endParaRPr/>
            </a:p>
          </p:txBody>
        </p:sp>
        <p:sp>
          <p:nvSpPr>
            <p:cNvPr id="244" name="Google Shape;244;p6"/>
            <p:cNvSpPr txBox="1"/>
            <p:nvPr/>
          </p:nvSpPr>
          <p:spPr>
            <a:xfrm>
              <a:off x="4800" y="1632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/>
            </a:p>
          </p:txBody>
        </p:sp>
        <p:sp>
          <p:nvSpPr>
            <p:cNvPr id="245" name="Google Shape;245;p6"/>
            <p:cNvSpPr txBox="1"/>
            <p:nvPr/>
          </p:nvSpPr>
          <p:spPr>
            <a:xfrm>
              <a:off x="3216" y="2160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endParaRPr/>
            </a:p>
          </p:txBody>
        </p:sp>
      </p:grpSp>
      <p:sp>
        <p:nvSpPr>
          <p:cNvPr id="246" name="Google Shape;246;p6"/>
          <p:cNvSpPr txBox="1"/>
          <p:nvPr/>
        </p:nvSpPr>
        <p:spPr>
          <a:xfrm rot="-5400000">
            <a:off x="4852193" y="4209256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63m</a:t>
            </a:r>
            <a:endParaRPr/>
          </a:p>
        </p:txBody>
      </p:sp>
      <p:sp>
        <p:nvSpPr>
          <p:cNvPr id="247" name="Google Shape;247;p6"/>
          <p:cNvSpPr txBox="1"/>
          <p:nvPr/>
        </p:nvSpPr>
        <p:spPr>
          <a:xfrm>
            <a:off x="6400800" y="3278187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84m</a:t>
            </a:r>
            <a:endParaRPr/>
          </a:p>
        </p:txBody>
      </p:sp>
      <p:sp>
        <p:nvSpPr>
          <p:cNvPr id="248" name="Google Shape;248;p6"/>
          <p:cNvSpPr txBox="1"/>
          <p:nvPr/>
        </p:nvSpPr>
        <p:spPr>
          <a:xfrm rot="-5400000">
            <a:off x="7123906" y="3126581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28m</a:t>
            </a:r>
            <a:endParaRPr/>
          </a:p>
        </p:txBody>
      </p:sp>
      <p:sp>
        <p:nvSpPr>
          <p:cNvPr id="249" name="Google Shape;249;p6"/>
          <p:cNvSpPr txBox="1"/>
          <p:nvPr/>
        </p:nvSpPr>
        <p:spPr>
          <a:xfrm>
            <a:off x="7696200" y="5030787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30m</a:t>
            </a:r>
            <a:endParaRPr/>
          </a:p>
        </p:txBody>
      </p:sp>
      <p:grpSp>
        <p:nvGrpSpPr>
          <p:cNvPr id="250" name="Google Shape;250;p6"/>
          <p:cNvGrpSpPr/>
          <p:nvPr/>
        </p:nvGrpSpPr>
        <p:grpSpPr>
          <a:xfrm>
            <a:off x="5410200" y="2895600"/>
            <a:ext cx="2209800" cy="685800"/>
            <a:chOff x="3408" y="1824"/>
            <a:chExt cx="1392" cy="432"/>
          </a:xfrm>
        </p:grpSpPr>
        <p:cxnSp>
          <p:nvCxnSpPr>
            <p:cNvPr id="251" name="Google Shape;251;p6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2" name="Google Shape;252;p6"/>
            <p:cNvCxnSpPr/>
            <p:nvPr/>
          </p:nvCxnSpPr>
          <p:spPr>
            <a:xfrm flipH="1" rot="10800000">
              <a:off x="3408" y="1824"/>
              <a:ext cx="1392" cy="432"/>
            </a:xfrm>
            <a:prstGeom prst="straightConnector1">
              <a:avLst/>
            </a:prstGeom>
            <a:noFill/>
            <a:ln cap="flat" cmpd="sng" w="9525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3" name="Google Shape;253;p6"/>
            <p:cNvCxnSpPr/>
            <p:nvPr/>
          </p:nvCxnSpPr>
          <p:spPr>
            <a:xfrm>
              <a:off x="4800" y="1824"/>
              <a:ext cx="0" cy="432"/>
            </a:xfrm>
            <a:prstGeom prst="straightConnector1">
              <a:avLst/>
            </a:prstGeom>
            <a:noFill/>
            <a:ln cap="flat" cmpd="sng" w="9525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254" name="Google Shape;254;p6"/>
          <p:cNvGrpSpPr/>
          <p:nvPr/>
        </p:nvGrpSpPr>
        <p:grpSpPr>
          <a:xfrm>
            <a:off x="7620000" y="2895600"/>
            <a:ext cx="762000" cy="2133600"/>
            <a:chOff x="4800" y="1824"/>
            <a:chExt cx="480" cy="1344"/>
          </a:xfrm>
        </p:grpSpPr>
        <p:cxnSp>
          <p:nvCxnSpPr>
            <p:cNvPr id="255" name="Google Shape;255;p6"/>
            <p:cNvCxnSpPr/>
            <p:nvPr/>
          </p:nvCxnSpPr>
          <p:spPr>
            <a:xfrm>
              <a:off x="4800" y="1872"/>
              <a:ext cx="0" cy="1296"/>
            </a:xfrm>
            <a:prstGeom prst="straightConnector1">
              <a:avLst/>
            </a:prstGeom>
            <a:noFill/>
            <a:ln cap="flat" cmpd="sng" w="9525">
              <a:solidFill>
                <a:srgbClr val="0000FF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6" name="Google Shape;256;p6"/>
            <p:cNvCxnSpPr/>
            <p:nvPr/>
          </p:nvCxnSpPr>
          <p:spPr>
            <a:xfrm>
              <a:off x="4800" y="1824"/>
              <a:ext cx="480" cy="1344"/>
            </a:xfrm>
            <a:prstGeom prst="straightConnector1">
              <a:avLst/>
            </a:prstGeom>
            <a:noFill/>
            <a:ln cap="flat" cmpd="sng" w="9525">
              <a:solidFill>
                <a:srgbClr val="0000FF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7" name="Google Shape;257;p6"/>
            <p:cNvCxnSpPr/>
            <p:nvPr/>
          </p:nvCxnSpPr>
          <p:spPr>
            <a:xfrm>
              <a:off x="4800" y="3168"/>
              <a:ext cx="480" cy="0"/>
            </a:xfrm>
            <a:prstGeom prst="straightConnector1">
              <a:avLst/>
            </a:prstGeom>
            <a:noFill/>
            <a:ln cap="flat" cmpd="sng" w="9525">
              <a:solidFill>
                <a:srgbClr val="0000FF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258" name="Google Shape;258;p6"/>
          <p:cNvGrpSpPr/>
          <p:nvPr/>
        </p:nvGrpSpPr>
        <p:grpSpPr>
          <a:xfrm>
            <a:off x="5410200" y="3581400"/>
            <a:ext cx="2209800" cy="1447800"/>
            <a:chOff x="3408" y="2256"/>
            <a:chExt cx="1392" cy="912"/>
          </a:xfrm>
        </p:grpSpPr>
        <p:cxnSp>
          <p:nvCxnSpPr>
            <p:cNvPr id="259" name="Google Shape;259;p6"/>
            <p:cNvCxnSpPr/>
            <p:nvPr/>
          </p:nvCxnSpPr>
          <p:spPr>
            <a:xfrm>
              <a:off x="3408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60" name="Google Shape;260;p6"/>
            <p:cNvCxnSpPr/>
            <p:nvPr/>
          </p:nvCxnSpPr>
          <p:spPr>
            <a:xfrm>
              <a:off x="3408" y="3168"/>
              <a:ext cx="1392" cy="0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61" name="Google Shape;261;p6"/>
            <p:cNvCxnSpPr/>
            <p:nvPr/>
          </p:nvCxnSpPr>
          <p:spPr>
            <a:xfrm>
              <a:off x="4800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62" name="Google Shape;262;p6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263" name="Google Shape;263;p6"/>
          <p:cNvSpPr/>
          <p:nvPr/>
        </p:nvSpPr>
        <p:spPr>
          <a:xfrm>
            <a:off x="3657600" y="5562600"/>
            <a:ext cx="3276600" cy="762000"/>
          </a:xfrm>
          <a:prstGeom prst="cloudCallout">
            <a:avLst>
              <a:gd fmla="val -659" name="adj1"/>
              <a:gd fmla="val -50310" name="adj2"/>
            </a:avLst>
          </a:prstGeom>
          <a:solidFill>
            <a:schemeClr val="folHlink"/>
          </a:solidFill>
          <a:ln cap="flat" cmpd="sng" w="9525">
            <a:solidFill>
              <a:schemeClr val="folHlink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 đôi</a:t>
            </a:r>
            <a:endParaRPr/>
          </a:p>
        </p:txBody>
      </p:sp>
      <p:sp>
        <p:nvSpPr>
          <p:cNvPr id="264" name="Google Shape;264;p6"/>
          <p:cNvSpPr txBox="1"/>
          <p:nvPr/>
        </p:nvSpPr>
        <p:spPr>
          <a:xfrm>
            <a:off x="609600" y="2667000"/>
            <a:ext cx="2286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GC = 30m</a:t>
            </a:r>
            <a:endParaRPr/>
          </a:p>
        </p:txBody>
      </p:sp>
      <p:sp>
        <p:nvSpPr>
          <p:cNvPr id="265" name="Google Shape;265;p6"/>
          <p:cNvSpPr txBox="1"/>
          <p:nvPr/>
        </p:nvSpPr>
        <p:spPr>
          <a:xfrm>
            <a:off x="685800" y="1271587"/>
            <a:ext cx="1731962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 = 63m</a:t>
            </a:r>
            <a:endParaRPr/>
          </a:p>
        </p:txBody>
      </p:sp>
      <p:sp>
        <p:nvSpPr>
          <p:cNvPr id="266" name="Google Shape;266;p6"/>
          <p:cNvSpPr txBox="1"/>
          <p:nvPr/>
        </p:nvSpPr>
        <p:spPr>
          <a:xfrm>
            <a:off x="685800" y="1752600"/>
            <a:ext cx="171132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AE = 84m</a:t>
            </a:r>
            <a:endParaRPr/>
          </a:p>
        </p:txBody>
      </p:sp>
      <p:sp>
        <p:nvSpPr>
          <p:cNvPr id="267" name="Google Shape;267;p6"/>
          <p:cNvSpPr txBox="1"/>
          <p:nvPr/>
        </p:nvSpPr>
        <p:spPr>
          <a:xfrm>
            <a:off x="685800" y="2209800"/>
            <a:ext cx="1690687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 = 28m</a:t>
            </a:r>
            <a:endParaRPr/>
          </a:p>
        </p:txBody>
      </p:sp>
      <p:cxnSp>
        <p:nvCxnSpPr>
          <p:cNvPr id="268" name="Google Shape;268;p6"/>
          <p:cNvCxnSpPr/>
          <p:nvPr/>
        </p:nvCxnSpPr>
        <p:spPr>
          <a:xfrm>
            <a:off x="1447800" y="533400"/>
            <a:ext cx="4114800" cy="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grpSp>
        <p:nvGrpSpPr>
          <p:cNvPr id="269" name="Google Shape;269;p6"/>
          <p:cNvGrpSpPr/>
          <p:nvPr/>
        </p:nvGrpSpPr>
        <p:grpSpPr>
          <a:xfrm>
            <a:off x="5410200" y="2895600"/>
            <a:ext cx="2209800" cy="685800"/>
            <a:chOff x="3408" y="1824"/>
            <a:chExt cx="1392" cy="432"/>
          </a:xfrm>
        </p:grpSpPr>
        <p:cxnSp>
          <p:nvCxnSpPr>
            <p:cNvPr id="270" name="Google Shape;270;p6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1" name="Google Shape;271;p6"/>
            <p:cNvCxnSpPr/>
            <p:nvPr/>
          </p:nvCxnSpPr>
          <p:spPr>
            <a:xfrm flipH="1" rot="10800000">
              <a:off x="3408" y="1824"/>
              <a:ext cx="1392" cy="43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2" name="Google Shape;272;p6"/>
            <p:cNvCxnSpPr/>
            <p:nvPr/>
          </p:nvCxnSpPr>
          <p:spPr>
            <a:xfrm>
              <a:off x="4800" y="1824"/>
              <a:ext cx="0" cy="43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273" name="Google Shape;273;p6"/>
          <p:cNvGrpSpPr/>
          <p:nvPr/>
        </p:nvGrpSpPr>
        <p:grpSpPr>
          <a:xfrm>
            <a:off x="5410200" y="3581400"/>
            <a:ext cx="2209800" cy="1447800"/>
            <a:chOff x="3408" y="2256"/>
            <a:chExt cx="1392" cy="912"/>
          </a:xfrm>
        </p:grpSpPr>
        <p:cxnSp>
          <p:nvCxnSpPr>
            <p:cNvPr id="274" name="Google Shape;274;p6"/>
            <p:cNvCxnSpPr/>
            <p:nvPr/>
          </p:nvCxnSpPr>
          <p:spPr>
            <a:xfrm>
              <a:off x="3408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5" name="Google Shape;275;p6"/>
            <p:cNvCxnSpPr/>
            <p:nvPr/>
          </p:nvCxnSpPr>
          <p:spPr>
            <a:xfrm>
              <a:off x="3408" y="3168"/>
              <a:ext cx="1392" cy="0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6" name="Google Shape;276;p6"/>
            <p:cNvCxnSpPr/>
            <p:nvPr/>
          </p:nvCxnSpPr>
          <p:spPr>
            <a:xfrm>
              <a:off x="4800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7" name="Google Shape;277;p6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278" name="Google Shape;278;p6"/>
          <p:cNvSpPr txBox="1"/>
          <p:nvPr/>
        </p:nvSpPr>
        <p:spPr>
          <a:xfrm>
            <a:off x="304800" y="3429000"/>
            <a:ext cx="3429000" cy="1830387"/>
          </a:xfrm>
          <a:prstGeom prst="rect">
            <a:avLst/>
          </a:prstGeom>
          <a:solidFill>
            <a:schemeClr val="lt2"/>
          </a:solidFill>
          <a:ln cap="flat" cmpd="sng" w="28575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BG = BE + EG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mµ:  EG = AD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nªn: </a:t>
            </a: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BG  = BE + AD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7"/>
          <p:cNvSpPr txBox="1"/>
          <p:nvPr/>
        </p:nvSpPr>
        <p:spPr>
          <a:xfrm>
            <a:off x="4419600" y="3276600"/>
            <a:ext cx="38862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91 x 30 : 2 = 1365(m</a:t>
            </a:r>
            <a:r>
              <a:rPr b="1" baseline="3000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</p:txBody>
      </p:sp>
      <p:sp>
        <p:nvSpPr>
          <p:cNvPr id="285" name="Google Shape;285;p7"/>
          <p:cNvSpPr txBox="1"/>
          <p:nvPr/>
        </p:nvSpPr>
        <p:spPr>
          <a:xfrm>
            <a:off x="3765550" y="4854575"/>
            <a:ext cx="5105400" cy="18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Diện tích mảnh đất là: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1365 + 1176 + 5292 = 7833(m</a:t>
            </a:r>
            <a:r>
              <a:rPr b="1" baseline="3000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</a:t>
            </a:r>
            <a:r>
              <a:rPr b="1" i="0" lang="en-US" sz="280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Đáp số</a:t>
            </a: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7833m</a:t>
            </a:r>
            <a:r>
              <a:rPr b="1" baseline="3000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sp>
        <p:nvSpPr>
          <p:cNvPr id="286" name="Google Shape;286;p7"/>
          <p:cNvSpPr txBox="1"/>
          <p:nvPr/>
        </p:nvSpPr>
        <p:spPr>
          <a:xfrm>
            <a:off x="4038600" y="1905000"/>
            <a:ext cx="4800600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Độ dài cạnh BG là: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63 + 28 = 91(m) </a:t>
            </a:r>
            <a:endParaRPr/>
          </a:p>
        </p:txBody>
      </p:sp>
      <p:sp>
        <p:nvSpPr>
          <p:cNvPr id="287" name="Google Shape;287;p7"/>
          <p:cNvSpPr txBox="1"/>
          <p:nvPr/>
        </p:nvSpPr>
        <p:spPr>
          <a:xfrm>
            <a:off x="3962400" y="914400"/>
            <a:ext cx="4572000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Diện tích tam giác ABE là: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84 x 28 : 2 = 1176 (m  )</a:t>
            </a:r>
            <a:endParaRPr/>
          </a:p>
        </p:txBody>
      </p:sp>
      <p:sp>
        <p:nvSpPr>
          <p:cNvPr id="288" name="Google Shape;288;p7"/>
          <p:cNvSpPr txBox="1"/>
          <p:nvPr/>
        </p:nvSpPr>
        <p:spPr>
          <a:xfrm>
            <a:off x="0" y="228600"/>
            <a:ext cx="954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1" i="0" lang="en-US" sz="240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1</a:t>
            </a:r>
            <a:r>
              <a:rPr b="1" i="0" lang="en-US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/>
          </a:p>
        </p:txBody>
      </p:sp>
      <p:cxnSp>
        <p:nvCxnSpPr>
          <p:cNvPr id="289" name="Google Shape;289;p7"/>
          <p:cNvCxnSpPr/>
          <p:nvPr/>
        </p:nvCxnSpPr>
        <p:spPr>
          <a:xfrm>
            <a:off x="3810000" y="457200"/>
            <a:ext cx="0" cy="6096000"/>
          </a:xfrm>
          <a:prstGeom prst="straightConnector1">
            <a:avLst/>
          </a:prstGeom>
          <a:noFill/>
          <a:ln cap="flat" cmpd="sng" w="12700">
            <a:solidFill>
              <a:srgbClr val="FF33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90" name="Google Shape;290;p7"/>
          <p:cNvSpPr txBox="1"/>
          <p:nvPr/>
        </p:nvSpPr>
        <p:spPr>
          <a:xfrm>
            <a:off x="5334000" y="304800"/>
            <a:ext cx="7413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1" i="0" lang="en-US" sz="240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Giải</a:t>
            </a:r>
            <a:endParaRPr/>
          </a:p>
        </p:txBody>
      </p:sp>
      <p:sp>
        <p:nvSpPr>
          <p:cNvPr id="291" name="Google Shape;291;p7"/>
          <p:cNvSpPr txBox="1"/>
          <p:nvPr/>
        </p:nvSpPr>
        <p:spPr>
          <a:xfrm>
            <a:off x="4038600" y="3886200"/>
            <a:ext cx="5105400" cy="946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DT hình chữ nhật AEDG là: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84 x 63 = 5292 (m</a:t>
            </a:r>
            <a:r>
              <a:rPr b="1" baseline="30000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)</a:t>
            </a:r>
            <a:endParaRPr/>
          </a:p>
        </p:txBody>
      </p:sp>
      <p:sp>
        <p:nvSpPr>
          <p:cNvPr id="292" name="Google Shape;292;p7"/>
          <p:cNvSpPr txBox="1"/>
          <p:nvPr/>
        </p:nvSpPr>
        <p:spPr>
          <a:xfrm>
            <a:off x="3962400" y="2757487"/>
            <a:ext cx="4518025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28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Diện tích hình tam BGC là:</a:t>
            </a:r>
            <a:endParaRPr/>
          </a:p>
        </p:txBody>
      </p:sp>
      <p:sp>
        <p:nvSpPr>
          <p:cNvPr id="293" name="Google Shape;293;p7"/>
          <p:cNvSpPr txBox="1"/>
          <p:nvPr/>
        </p:nvSpPr>
        <p:spPr>
          <a:xfrm>
            <a:off x="0" y="2590800"/>
            <a:ext cx="4572000" cy="779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94" name="Google Shape;294;p7"/>
          <p:cNvSpPr txBox="1"/>
          <p:nvPr/>
        </p:nvSpPr>
        <p:spPr>
          <a:xfrm>
            <a:off x="26987" y="685800"/>
            <a:ext cx="3429000" cy="5334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DIỆN TÍCH MẢNH ĐẤT</a:t>
            </a:r>
            <a:endParaRPr/>
          </a:p>
        </p:txBody>
      </p:sp>
      <p:sp>
        <p:nvSpPr>
          <p:cNvPr id="295" name="Google Shape;295;p7"/>
          <p:cNvSpPr txBox="1"/>
          <p:nvPr/>
        </p:nvSpPr>
        <p:spPr>
          <a:xfrm>
            <a:off x="990600" y="3581400"/>
            <a:ext cx="1447800" cy="685800"/>
          </a:xfrm>
          <a:prstGeom prst="rect">
            <a:avLst/>
          </a:prstGeom>
          <a:solidFill>
            <a:schemeClr val="hlink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DT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 giác BGC</a:t>
            </a:r>
            <a:endParaRPr/>
          </a:p>
        </p:txBody>
      </p:sp>
      <p:sp>
        <p:nvSpPr>
          <p:cNvPr id="296" name="Google Shape;296;p7"/>
          <p:cNvSpPr txBox="1"/>
          <p:nvPr/>
        </p:nvSpPr>
        <p:spPr>
          <a:xfrm>
            <a:off x="2178050" y="2989262"/>
            <a:ext cx="1371600" cy="685800"/>
          </a:xfrm>
          <a:prstGeom prst="rect">
            <a:avLst/>
          </a:prstGeom>
          <a:solidFill>
            <a:schemeClr val="hlink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DT Hình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chữ nhật AEGD</a:t>
            </a:r>
            <a:endParaRPr/>
          </a:p>
        </p:txBody>
      </p:sp>
      <p:sp>
        <p:nvSpPr>
          <p:cNvPr id="297" name="Google Shape;297;p7"/>
          <p:cNvSpPr txBox="1"/>
          <p:nvPr/>
        </p:nvSpPr>
        <p:spPr>
          <a:xfrm>
            <a:off x="141287" y="2794000"/>
            <a:ext cx="1295400" cy="838200"/>
          </a:xfrm>
          <a:prstGeom prst="rect">
            <a:avLst/>
          </a:prstGeom>
          <a:solidFill>
            <a:schemeClr val="hlink"/>
          </a:solidFill>
          <a:ln cap="flat" cmpd="sng" w="9525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DT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 giác ABE</a:t>
            </a:r>
            <a:endParaRPr/>
          </a:p>
        </p:txBody>
      </p:sp>
      <p:cxnSp>
        <p:nvCxnSpPr>
          <p:cNvPr id="298" name="Google Shape;298;p7"/>
          <p:cNvCxnSpPr/>
          <p:nvPr/>
        </p:nvCxnSpPr>
        <p:spPr>
          <a:xfrm>
            <a:off x="1589087" y="1504950"/>
            <a:ext cx="163512" cy="201295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299" name="Google Shape;299;p7"/>
          <p:cNvCxnSpPr/>
          <p:nvPr/>
        </p:nvCxnSpPr>
        <p:spPr>
          <a:xfrm flipH="1">
            <a:off x="876300" y="1468437"/>
            <a:ext cx="685800" cy="1676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300" name="Google Shape;300;p7"/>
          <p:cNvCxnSpPr/>
          <p:nvPr/>
        </p:nvCxnSpPr>
        <p:spPr>
          <a:xfrm>
            <a:off x="1589087" y="1423987"/>
            <a:ext cx="1295400" cy="1676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301" name="Google Shape;301;p7"/>
          <p:cNvCxnSpPr/>
          <p:nvPr/>
        </p:nvCxnSpPr>
        <p:spPr>
          <a:xfrm>
            <a:off x="1524000" y="1295400"/>
            <a:ext cx="0" cy="2286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2" name="Google Shape;302;p7"/>
          <p:cNvCxnSpPr/>
          <p:nvPr/>
        </p:nvCxnSpPr>
        <p:spPr>
          <a:xfrm>
            <a:off x="1600200" y="1295400"/>
            <a:ext cx="0" cy="2286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grpSp>
        <p:nvGrpSpPr>
          <p:cNvPr id="303" name="Google Shape;303;p7"/>
          <p:cNvGrpSpPr/>
          <p:nvPr/>
        </p:nvGrpSpPr>
        <p:grpSpPr>
          <a:xfrm>
            <a:off x="228600" y="3822700"/>
            <a:ext cx="3810000" cy="2881312"/>
            <a:chOff x="3216" y="1632"/>
            <a:chExt cx="2400" cy="1815"/>
          </a:xfrm>
        </p:grpSpPr>
        <p:cxnSp>
          <p:nvCxnSpPr>
            <p:cNvPr id="304" name="Google Shape;304;p7"/>
            <p:cNvCxnSpPr/>
            <p:nvPr/>
          </p:nvCxnSpPr>
          <p:spPr>
            <a:xfrm>
              <a:off x="3504" y="3216"/>
              <a:ext cx="187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05" name="Google Shape;305;p7"/>
            <p:cNvCxnSpPr/>
            <p:nvPr/>
          </p:nvCxnSpPr>
          <p:spPr>
            <a:xfrm rot="10800000">
              <a:off x="3504" y="2304"/>
              <a:ext cx="0" cy="912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06" name="Google Shape;306;p7"/>
            <p:cNvCxnSpPr/>
            <p:nvPr/>
          </p:nvCxnSpPr>
          <p:spPr>
            <a:xfrm flipH="1" rot="10800000">
              <a:off x="3504" y="1872"/>
              <a:ext cx="1392" cy="432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07" name="Google Shape;307;p7"/>
            <p:cNvCxnSpPr/>
            <p:nvPr/>
          </p:nvCxnSpPr>
          <p:spPr>
            <a:xfrm>
              <a:off x="4896" y="1872"/>
              <a:ext cx="480" cy="1344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08" name="Google Shape;308;p7"/>
            <p:cNvCxnSpPr/>
            <p:nvPr/>
          </p:nvCxnSpPr>
          <p:spPr>
            <a:xfrm rot="10800000">
              <a:off x="4896" y="1872"/>
              <a:ext cx="0" cy="1344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09" name="Google Shape;309;p7"/>
            <p:cNvCxnSpPr/>
            <p:nvPr/>
          </p:nvCxnSpPr>
          <p:spPr>
            <a:xfrm>
              <a:off x="3504" y="2304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10" name="Google Shape;310;p7"/>
            <p:cNvSpPr txBox="1"/>
            <p:nvPr/>
          </p:nvSpPr>
          <p:spPr>
            <a:xfrm>
              <a:off x="4896" y="3120"/>
              <a:ext cx="96" cy="9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1" name="Google Shape;311;p7"/>
            <p:cNvSpPr txBox="1"/>
            <p:nvPr/>
          </p:nvSpPr>
          <p:spPr>
            <a:xfrm>
              <a:off x="4800" y="2208"/>
              <a:ext cx="96" cy="9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2" name="Google Shape;312;p7"/>
            <p:cNvSpPr txBox="1"/>
            <p:nvPr/>
          </p:nvSpPr>
          <p:spPr>
            <a:xfrm>
              <a:off x="4656" y="2304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/>
            </a:p>
          </p:txBody>
        </p:sp>
        <p:sp>
          <p:nvSpPr>
            <p:cNvPr id="313" name="Google Shape;313;p7"/>
            <p:cNvSpPr txBox="1"/>
            <p:nvPr/>
          </p:nvSpPr>
          <p:spPr>
            <a:xfrm>
              <a:off x="4800" y="3216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</a:t>
              </a:r>
              <a:endParaRPr/>
            </a:p>
          </p:txBody>
        </p:sp>
        <p:sp>
          <p:nvSpPr>
            <p:cNvPr id="314" name="Google Shape;314;p7"/>
            <p:cNvSpPr txBox="1"/>
            <p:nvPr/>
          </p:nvSpPr>
          <p:spPr>
            <a:xfrm>
              <a:off x="5376" y="3072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</a:t>
              </a:r>
              <a:endParaRPr/>
            </a:p>
          </p:txBody>
        </p:sp>
        <p:sp>
          <p:nvSpPr>
            <p:cNvPr id="315" name="Google Shape;315;p7"/>
            <p:cNvSpPr txBox="1"/>
            <p:nvPr/>
          </p:nvSpPr>
          <p:spPr>
            <a:xfrm>
              <a:off x="3264" y="3120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</a:t>
              </a:r>
              <a:endParaRPr/>
            </a:p>
          </p:txBody>
        </p:sp>
        <p:sp>
          <p:nvSpPr>
            <p:cNvPr id="316" name="Google Shape;316;p7"/>
            <p:cNvSpPr txBox="1"/>
            <p:nvPr/>
          </p:nvSpPr>
          <p:spPr>
            <a:xfrm>
              <a:off x="4800" y="1632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/>
            </a:p>
          </p:txBody>
        </p:sp>
        <p:sp>
          <p:nvSpPr>
            <p:cNvPr id="317" name="Google Shape;317;p7"/>
            <p:cNvSpPr txBox="1"/>
            <p:nvPr/>
          </p:nvSpPr>
          <p:spPr>
            <a:xfrm>
              <a:off x="3216" y="2160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endParaRPr/>
            </a:p>
          </p:txBody>
        </p:sp>
      </p:grpSp>
      <p:sp>
        <p:nvSpPr>
          <p:cNvPr id="318" name="Google Shape;318;p7"/>
          <p:cNvSpPr txBox="1"/>
          <p:nvPr/>
        </p:nvSpPr>
        <p:spPr>
          <a:xfrm rot="-5400000">
            <a:off x="127793" y="5517356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63m</a:t>
            </a:r>
            <a:endParaRPr/>
          </a:p>
        </p:txBody>
      </p:sp>
      <p:sp>
        <p:nvSpPr>
          <p:cNvPr id="319" name="Google Shape;319;p7"/>
          <p:cNvSpPr txBox="1"/>
          <p:nvPr/>
        </p:nvSpPr>
        <p:spPr>
          <a:xfrm>
            <a:off x="1676400" y="4586287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84m</a:t>
            </a:r>
            <a:endParaRPr/>
          </a:p>
        </p:txBody>
      </p:sp>
      <p:sp>
        <p:nvSpPr>
          <p:cNvPr id="320" name="Google Shape;320;p7"/>
          <p:cNvSpPr txBox="1"/>
          <p:nvPr/>
        </p:nvSpPr>
        <p:spPr>
          <a:xfrm rot="-5400000">
            <a:off x="2399506" y="4434681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28m</a:t>
            </a:r>
            <a:endParaRPr/>
          </a:p>
        </p:txBody>
      </p:sp>
      <p:sp>
        <p:nvSpPr>
          <p:cNvPr id="321" name="Google Shape;321;p7"/>
          <p:cNvSpPr txBox="1"/>
          <p:nvPr/>
        </p:nvSpPr>
        <p:spPr>
          <a:xfrm>
            <a:off x="2971800" y="6338887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30m</a:t>
            </a:r>
            <a:endParaRPr/>
          </a:p>
        </p:txBody>
      </p:sp>
      <p:grpSp>
        <p:nvGrpSpPr>
          <p:cNvPr id="322" name="Google Shape;322;p7"/>
          <p:cNvGrpSpPr/>
          <p:nvPr/>
        </p:nvGrpSpPr>
        <p:grpSpPr>
          <a:xfrm>
            <a:off x="685800" y="4203700"/>
            <a:ext cx="2209800" cy="685800"/>
            <a:chOff x="3408" y="1824"/>
            <a:chExt cx="1392" cy="432"/>
          </a:xfrm>
        </p:grpSpPr>
        <p:cxnSp>
          <p:nvCxnSpPr>
            <p:cNvPr id="323" name="Google Shape;323;p7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24" name="Google Shape;324;p7"/>
            <p:cNvCxnSpPr/>
            <p:nvPr/>
          </p:nvCxnSpPr>
          <p:spPr>
            <a:xfrm flipH="1" rot="10800000">
              <a:off x="3408" y="1824"/>
              <a:ext cx="1392" cy="432"/>
            </a:xfrm>
            <a:prstGeom prst="straightConnector1">
              <a:avLst/>
            </a:prstGeom>
            <a:noFill/>
            <a:ln cap="flat" cmpd="sng" w="9525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25" name="Google Shape;325;p7"/>
            <p:cNvCxnSpPr/>
            <p:nvPr/>
          </p:nvCxnSpPr>
          <p:spPr>
            <a:xfrm>
              <a:off x="4800" y="1824"/>
              <a:ext cx="0" cy="432"/>
            </a:xfrm>
            <a:prstGeom prst="straightConnector1">
              <a:avLst/>
            </a:prstGeom>
            <a:noFill/>
            <a:ln cap="flat" cmpd="sng" w="9525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326" name="Google Shape;326;p7"/>
          <p:cNvGrpSpPr/>
          <p:nvPr/>
        </p:nvGrpSpPr>
        <p:grpSpPr>
          <a:xfrm>
            <a:off x="2895600" y="4203700"/>
            <a:ext cx="762000" cy="2133600"/>
            <a:chOff x="4800" y="1824"/>
            <a:chExt cx="480" cy="1344"/>
          </a:xfrm>
        </p:grpSpPr>
        <p:cxnSp>
          <p:nvCxnSpPr>
            <p:cNvPr id="327" name="Google Shape;327;p7"/>
            <p:cNvCxnSpPr/>
            <p:nvPr/>
          </p:nvCxnSpPr>
          <p:spPr>
            <a:xfrm>
              <a:off x="4800" y="1872"/>
              <a:ext cx="0" cy="1296"/>
            </a:xfrm>
            <a:prstGeom prst="straightConnector1">
              <a:avLst/>
            </a:prstGeom>
            <a:noFill/>
            <a:ln cap="flat" cmpd="sng" w="9525">
              <a:solidFill>
                <a:srgbClr val="0000FF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28" name="Google Shape;328;p7"/>
            <p:cNvCxnSpPr/>
            <p:nvPr/>
          </p:nvCxnSpPr>
          <p:spPr>
            <a:xfrm>
              <a:off x="4800" y="1824"/>
              <a:ext cx="480" cy="1344"/>
            </a:xfrm>
            <a:prstGeom prst="straightConnector1">
              <a:avLst/>
            </a:prstGeom>
            <a:noFill/>
            <a:ln cap="flat" cmpd="sng" w="9525">
              <a:solidFill>
                <a:srgbClr val="0000FF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29" name="Google Shape;329;p7"/>
            <p:cNvCxnSpPr/>
            <p:nvPr/>
          </p:nvCxnSpPr>
          <p:spPr>
            <a:xfrm>
              <a:off x="4800" y="3168"/>
              <a:ext cx="480" cy="0"/>
            </a:xfrm>
            <a:prstGeom prst="straightConnector1">
              <a:avLst/>
            </a:prstGeom>
            <a:noFill/>
            <a:ln cap="flat" cmpd="sng" w="9525">
              <a:solidFill>
                <a:srgbClr val="0000FF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330" name="Google Shape;330;p7"/>
          <p:cNvGrpSpPr/>
          <p:nvPr/>
        </p:nvGrpSpPr>
        <p:grpSpPr>
          <a:xfrm>
            <a:off x="685800" y="4889500"/>
            <a:ext cx="2209800" cy="1447800"/>
            <a:chOff x="3408" y="2256"/>
            <a:chExt cx="1392" cy="912"/>
          </a:xfrm>
        </p:grpSpPr>
        <p:cxnSp>
          <p:nvCxnSpPr>
            <p:cNvPr id="331" name="Google Shape;331;p7"/>
            <p:cNvCxnSpPr/>
            <p:nvPr/>
          </p:nvCxnSpPr>
          <p:spPr>
            <a:xfrm>
              <a:off x="3408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2" name="Google Shape;332;p7"/>
            <p:cNvCxnSpPr/>
            <p:nvPr/>
          </p:nvCxnSpPr>
          <p:spPr>
            <a:xfrm>
              <a:off x="3408" y="3168"/>
              <a:ext cx="1392" cy="0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3" name="Google Shape;333;p7"/>
            <p:cNvCxnSpPr/>
            <p:nvPr/>
          </p:nvCxnSpPr>
          <p:spPr>
            <a:xfrm>
              <a:off x="4800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4" name="Google Shape;334;p7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335" name="Google Shape;335;p7"/>
          <p:cNvGrpSpPr/>
          <p:nvPr/>
        </p:nvGrpSpPr>
        <p:grpSpPr>
          <a:xfrm>
            <a:off x="685800" y="4203700"/>
            <a:ext cx="2209800" cy="685800"/>
            <a:chOff x="3408" y="1824"/>
            <a:chExt cx="1392" cy="432"/>
          </a:xfrm>
        </p:grpSpPr>
        <p:cxnSp>
          <p:nvCxnSpPr>
            <p:cNvPr id="336" name="Google Shape;336;p7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7" name="Google Shape;337;p7"/>
            <p:cNvCxnSpPr/>
            <p:nvPr/>
          </p:nvCxnSpPr>
          <p:spPr>
            <a:xfrm flipH="1" rot="10800000">
              <a:off x="3408" y="1824"/>
              <a:ext cx="1392" cy="43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8" name="Google Shape;338;p7"/>
            <p:cNvCxnSpPr/>
            <p:nvPr/>
          </p:nvCxnSpPr>
          <p:spPr>
            <a:xfrm>
              <a:off x="4800" y="1824"/>
              <a:ext cx="0" cy="43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339" name="Google Shape;339;p7"/>
          <p:cNvGrpSpPr/>
          <p:nvPr/>
        </p:nvGrpSpPr>
        <p:grpSpPr>
          <a:xfrm>
            <a:off x="685800" y="4889500"/>
            <a:ext cx="2209800" cy="1447800"/>
            <a:chOff x="3408" y="2256"/>
            <a:chExt cx="1392" cy="912"/>
          </a:xfrm>
        </p:grpSpPr>
        <p:cxnSp>
          <p:nvCxnSpPr>
            <p:cNvPr id="340" name="Google Shape;340;p7"/>
            <p:cNvCxnSpPr/>
            <p:nvPr/>
          </p:nvCxnSpPr>
          <p:spPr>
            <a:xfrm>
              <a:off x="3408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41" name="Google Shape;341;p7"/>
            <p:cNvCxnSpPr/>
            <p:nvPr/>
          </p:nvCxnSpPr>
          <p:spPr>
            <a:xfrm>
              <a:off x="3408" y="3168"/>
              <a:ext cx="1392" cy="0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42" name="Google Shape;342;p7"/>
            <p:cNvCxnSpPr/>
            <p:nvPr/>
          </p:nvCxnSpPr>
          <p:spPr>
            <a:xfrm>
              <a:off x="4800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43" name="Google Shape;343;p7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344" name="Google Shape;344;p7"/>
          <p:cNvSpPr txBox="1"/>
          <p:nvPr/>
        </p:nvSpPr>
        <p:spPr>
          <a:xfrm>
            <a:off x="3962400" y="952500"/>
            <a:ext cx="4800600" cy="434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5" name="Google Shape;345;p7"/>
          <p:cNvSpPr txBox="1"/>
          <p:nvPr/>
        </p:nvSpPr>
        <p:spPr>
          <a:xfrm>
            <a:off x="4114800" y="1470025"/>
            <a:ext cx="4800600" cy="434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6" name="Google Shape;346;p7"/>
          <p:cNvSpPr txBox="1"/>
          <p:nvPr/>
        </p:nvSpPr>
        <p:spPr>
          <a:xfrm>
            <a:off x="4114800" y="1927225"/>
            <a:ext cx="4800600" cy="434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7" name="Google Shape;347;p7"/>
          <p:cNvSpPr txBox="1"/>
          <p:nvPr/>
        </p:nvSpPr>
        <p:spPr>
          <a:xfrm>
            <a:off x="4267200" y="2401887"/>
            <a:ext cx="4800600" cy="434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8" name="Google Shape;348;p7"/>
          <p:cNvSpPr txBox="1"/>
          <p:nvPr/>
        </p:nvSpPr>
        <p:spPr>
          <a:xfrm>
            <a:off x="4038600" y="2909887"/>
            <a:ext cx="4800600" cy="434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9" name="Google Shape;349;p7"/>
          <p:cNvSpPr txBox="1"/>
          <p:nvPr/>
        </p:nvSpPr>
        <p:spPr>
          <a:xfrm>
            <a:off x="4191000" y="3375025"/>
            <a:ext cx="4800600" cy="434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0" name="Google Shape;350;p7"/>
          <p:cNvSpPr txBox="1"/>
          <p:nvPr/>
        </p:nvSpPr>
        <p:spPr>
          <a:xfrm>
            <a:off x="4114800" y="3908425"/>
            <a:ext cx="4800600" cy="434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1" name="Google Shape;351;p7"/>
          <p:cNvSpPr txBox="1"/>
          <p:nvPr/>
        </p:nvSpPr>
        <p:spPr>
          <a:xfrm>
            <a:off x="4032250" y="4446587"/>
            <a:ext cx="4800600" cy="434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2" name="Google Shape;352;p7"/>
          <p:cNvSpPr txBox="1"/>
          <p:nvPr/>
        </p:nvSpPr>
        <p:spPr>
          <a:xfrm>
            <a:off x="3733800" y="4979987"/>
            <a:ext cx="4800600" cy="434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3" name="Google Shape;353;p7"/>
          <p:cNvSpPr txBox="1"/>
          <p:nvPr/>
        </p:nvSpPr>
        <p:spPr>
          <a:xfrm>
            <a:off x="3917950" y="5610225"/>
            <a:ext cx="4800600" cy="4032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4" name="Google Shape;354;p7"/>
          <p:cNvSpPr txBox="1"/>
          <p:nvPr/>
        </p:nvSpPr>
        <p:spPr>
          <a:xfrm>
            <a:off x="4191000" y="6194425"/>
            <a:ext cx="4800600" cy="434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8"/>
          <p:cNvSpPr txBox="1"/>
          <p:nvPr/>
        </p:nvSpPr>
        <p:spPr>
          <a:xfrm>
            <a:off x="4175125" y="4989512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1" name="Google Shape;361;p8"/>
          <p:cNvSpPr txBox="1"/>
          <p:nvPr/>
        </p:nvSpPr>
        <p:spPr>
          <a:xfrm>
            <a:off x="3810000" y="762000"/>
            <a:ext cx="5334000" cy="6002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</a:t>
            </a:r>
            <a:r>
              <a:rPr b="1" i="0" lang="en-US" sz="2800" u="sng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Bài giải:</a:t>
            </a: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 đo cạnh BG là: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28 + 63 = 91(m)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Diện tích hình thang ABGD là: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(63 + 91) x 84 : 2 = 6468 (m</a:t>
            </a:r>
            <a:r>
              <a:rPr b="1" baseline="30000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Diện tích tam giác BGC là: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91 x 30 : 2 = 1365 (m</a:t>
            </a:r>
            <a:r>
              <a:rPr b="1" baseline="30000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Diện tích mảnh đất là: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1365 + 6468 = 7833 (m</a:t>
            </a:r>
            <a:r>
              <a:rPr b="1" baseline="30000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</a:t>
            </a:r>
            <a:r>
              <a:rPr b="1" i="0" lang="en-US" sz="2800" u="sng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Đáp số</a:t>
            </a:r>
            <a:r>
              <a:rPr b="1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7833 m</a:t>
            </a:r>
            <a:r>
              <a:rPr b="1" baseline="30000" i="0" lang="en-US" sz="280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cxnSp>
        <p:nvCxnSpPr>
          <p:cNvPr id="362" name="Google Shape;362;p8"/>
          <p:cNvCxnSpPr/>
          <p:nvPr/>
        </p:nvCxnSpPr>
        <p:spPr>
          <a:xfrm>
            <a:off x="3810000" y="1828800"/>
            <a:ext cx="0" cy="4724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63" name="Google Shape;363;p8"/>
          <p:cNvSpPr txBox="1"/>
          <p:nvPr/>
        </p:nvSpPr>
        <p:spPr>
          <a:xfrm>
            <a:off x="152400" y="152400"/>
            <a:ext cx="954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1" i="0" lang="en-US" sz="240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1</a:t>
            </a:r>
            <a:r>
              <a:rPr b="1" i="0" lang="en-US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/>
          </a:p>
        </p:txBody>
      </p:sp>
      <p:sp>
        <p:nvSpPr>
          <p:cNvPr id="364" name="Google Shape;364;p8"/>
          <p:cNvSpPr txBox="1"/>
          <p:nvPr/>
        </p:nvSpPr>
        <p:spPr>
          <a:xfrm>
            <a:off x="0" y="533400"/>
            <a:ext cx="3505200" cy="4572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DIỆN TÍCH MẢNH ĐẤT</a:t>
            </a:r>
            <a:endParaRPr/>
          </a:p>
        </p:txBody>
      </p:sp>
      <p:sp>
        <p:nvSpPr>
          <p:cNvPr id="365" name="Google Shape;365;p8"/>
          <p:cNvSpPr txBox="1"/>
          <p:nvPr/>
        </p:nvSpPr>
        <p:spPr>
          <a:xfrm>
            <a:off x="53975" y="2230437"/>
            <a:ext cx="1905000" cy="685800"/>
          </a:xfrm>
          <a:prstGeom prst="rect">
            <a:avLst/>
          </a:prstGeom>
          <a:solidFill>
            <a:schemeClr val="hlink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DT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Times New Roman"/>
              <a:buNone/>
            </a:pPr>
            <a:r>
              <a:rPr b="1" i="0" lang="en-US" sz="20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Hình thang ABGD</a:t>
            </a:r>
            <a:endParaRPr/>
          </a:p>
        </p:txBody>
      </p:sp>
      <p:sp>
        <p:nvSpPr>
          <p:cNvPr id="366" name="Google Shape;366;p8"/>
          <p:cNvSpPr txBox="1"/>
          <p:nvPr/>
        </p:nvSpPr>
        <p:spPr>
          <a:xfrm>
            <a:off x="1752600" y="2986087"/>
            <a:ext cx="1905000" cy="685800"/>
          </a:xfrm>
          <a:prstGeom prst="rect">
            <a:avLst/>
          </a:prstGeom>
          <a:solidFill>
            <a:schemeClr val="hlink"/>
          </a:solidFill>
          <a:ln cap="flat" cmpd="sng" w="9525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DT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 giác BGC</a:t>
            </a:r>
            <a:endParaRPr/>
          </a:p>
        </p:txBody>
      </p:sp>
      <p:cxnSp>
        <p:nvCxnSpPr>
          <p:cNvPr id="367" name="Google Shape;367;p8"/>
          <p:cNvCxnSpPr/>
          <p:nvPr/>
        </p:nvCxnSpPr>
        <p:spPr>
          <a:xfrm flipH="1">
            <a:off x="1006475" y="1295400"/>
            <a:ext cx="288925" cy="838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368" name="Google Shape;368;p8"/>
          <p:cNvCxnSpPr/>
          <p:nvPr/>
        </p:nvCxnSpPr>
        <p:spPr>
          <a:xfrm>
            <a:off x="1371600" y="1181100"/>
            <a:ext cx="892175" cy="1735137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369" name="Google Shape;369;p8"/>
          <p:cNvCxnSpPr/>
          <p:nvPr/>
        </p:nvCxnSpPr>
        <p:spPr>
          <a:xfrm>
            <a:off x="1295400" y="990600"/>
            <a:ext cx="0" cy="2286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0" name="Google Shape;370;p8"/>
          <p:cNvCxnSpPr/>
          <p:nvPr/>
        </p:nvCxnSpPr>
        <p:spPr>
          <a:xfrm>
            <a:off x="1371600" y="990600"/>
            <a:ext cx="0" cy="228600"/>
          </a:xfrm>
          <a:prstGeom prst="straightConnector1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grpSp>
        <p:nvGrpSpPr>
          <p:cNvPr id="371" name="Google Shape;371;p8"/>
          <p:cNvGrpSpPr/>
          <p:nvPr/>
        </p:nvGrpSpPr>
        <p:grpSpPr>
          <a:xfrm>
            <a:off x="0" y="3822700"/>
            <a:ext cx="3810000" cy="2881312"/>
            <a:chOff x="3216" y="1632"/>
            <a:chExt cx="2400" cy="1815"/>
          </a:xfrm>
        </p:grpSpPr>
        <p:cxnSp>
          <p:nvCxnSpPr>
            <p:cNvPr id="372" name="Google Shape;372;p8"/>
            <p:cNvCxnSpPr/>
            <p:nvPr/>
          </p:nvCxnSpPr>
          <p:spPr>
            <a:xfrm>
              <a:off x="3504" y="3216"/>
              <a:ext cx="187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3" name="Google Shape;373;p8"/>
            <p:cNvCxnSpPr/>
            <p:nvPr/>
          </p:nvCxnSpPr>
          <p:spPr>
            <a:xfrm rot="10800000">
              <a:off x="3504" y="2304"/>
              <a:ext cx="0" cy="912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4" name="Google Shape;374;p8"/>
            <p:cNvCxnSpPr/>
            <p:nvPr/>
          </p:nvCxnSpPr>
          <p:spPr>
            <a:xfrm flipH="1" rot="10800000">
              <a:off x="3504" y="1872"/>
              <a:ext cx="1392" cy="432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5" name="Google Shape;375;p8"/>
            <p:cNvCxnSpPr/>
            <p:nvPr/>
          </p:nvCxnSpPr>
          <p:spPr>
            <a:xfrm>
              <a:off x="4896" y="1872"/>
              <a:ext cx="480" cy="1344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6" name="Google Shape;376;p8"/>
            <p:cNvCxnSpPr/>
            <p:nvPr/>
          </p:nvCxnSpPr>
          <p:spPr>
            <a:xfrm rot="10800000">
              <a:off x="4896" y="1872"/>
              <a:ext cx="0" cy="1344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77" name="Google Shape;377;p8"/>
            <p:cNvCxnSpPr/>
            <p:nvPr/>
          </p:nvCxnSpPr>
          <p:spPr>
            <a:xfrm>
              <a:off x="3504" y="2304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78" name="Google Shape;378;p8"/>
            <p:cNvSpPr txBox="1"/>
            <p:nvPr/>
          </p:nvSpPr>
          <p:spPr>
            <a:xfrm>
              <a:off x="4896" y="3120"/>
              <a:ext cx="96" cy="9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79" name="Google Shape;379;p8"/>
            <p:cNvSpPr txBox="1"/>
            <p:nvPr/>
          </p:nvSpPr>
          <p:spPr>
            <a:xfrm>
              <a:off x="4800" y="2208"/>
              <a:ext cx="96" cy="9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80" name="Google Shape;380;p8"/>
            <p:cNvSpPr txBox="1"/>
            <p:nvPr/>
          </p:nvSpPr>
          <p:spPr>
            <a:xfrm>
              <a:off x="4656" y="2304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/>
            </a:p>
          </p:txBody>
        </p:sp>
        <p:sp>
          <p:nvSpPr>
            <p:cNvPr id="381" name="Google Shape;381;p8"/>
            <p:cNvSpPr txBox="1"/>
            <p:nvPr/>
          </p:nvSpPr>
          <p:spPr>
            <a:xfrm>
              <a:off x="4800" y="3216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</a:t>
              </a:r>
              <a:endParaRPr/>
            </a:p>
          </p:txBody>
        </p:sp>
        <p:sp>
          <p:nvSpPr>
            <p:cNvPr id="382" name="Google Shape;382;p8"/>
            <p:cNvSpPr txBox="1"/>
            <p:nvPr/>
          </p:nvSpPr>
          <p:spPr>
            <a:xfrm>
              <a:off x="5376" y="3072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</a:t>
              </a:r>
              <a:endParaRPr/>
            </a:p>
          </p:txBody>
        </p:sp>
        <p:sp>
          <p:nvSpPr>
            <p:cNvPr id="383" name="Google Shape;383;p8"/>
            <p:cNvSpPr txBox="1"/>
            <p:nvPr/>
          </p:nvSpPr>
          <p:spPr>
            <a:xfrm>
              <a:off x="3264" y="3120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</a:t>
              </a:r>
              <a:endParaRPr/>
            </a:p>
          </p:txBody>
        </p:sp>
        <p:sp>
          <p:nvSpPr>
            <p:cNvPr id="384" name="Google Shape;384;p8"/>
            <p:cNvSpPr txBox="1"/>
            <p:nvPr/>
          </p:nvSpPr>
          <p:spPr>
            <a:xfrm>
              <a:off x="4800" y="1632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</a:t>
              </a:r>
              <a:endParaRPr/>
            </a:p>
          </p:txBody>
        </p:sp>
        <p:sp>
          <p:nvSpPr>
            <p:cNvPr id="385" name="Google Shape;385;p8"/>
            <p:cNvSpPr txBox="1"/>
            <p:nvPr/>
          </p:nvSpPr>
          <p:spPr>
            <a:xfrm>
              <a:off x="3216" y="2160"/>
              <a:ext cx="24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None/>
              </a:pPr>
              <a:r>
                <a:rPr b="1" i="0" lang="en-US" sz="18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</a:t>
              </a:r>
              <a:endParaRPr/>
            </a:p>
          </p:txBody>
        </p:sp>
      </p:grpSp>
      <p:sp>
        <p:nvSpPr>
          <p:cNvPr id="386" name="Google Shape;386;p8"/>
          <p:cNvSpPr txBox="1"/>
          <p:nvPr/>
        </p:nvSpPr>
        <p:spPr>
          <a:xfrm rot="-5400000">
            <a:off x="-100806" y="5517356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63m</a:t>
            </a:r>
            <a:endParaRPr/>
          </a:p>
        </p:txBody>
      </p:sp>
      <p:sp>
        <p:nvSpPr>
          <p:cNvPr id="387" name="Google Shape;387;p8"/>
          <p:cNvSpPr txBox="1"/>
          <p:nvPr/>
        </p:nvSpPr>
        <p:spPr>
          <a:xfrm>
            <a:off x="1447800" y="4586287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84m</a:t>
            </a:r>
            <a:endParaRPr/>
          </a:p>
        </p:txBody>
      </p:sp>
      <p:sp>
        <p:nvSpPr>
          <p:cNvPr id="388" name="Google Shape;388;p8"/>
          <p:cNvSpPr txBox="1"/>
          <p:nvPr/>
        </p:nvSpPr>
        <p:spPr>
          <a:xfrm rot="-5400000">
            <a:off x="2170906" y="4434681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28m</a:t>
            </a:r>
            <a:endParaRPr/>
          </a:p>
        </p:txBody>
      </p:sp>
      <p:sp>
        <p:nvSpPr>
          <p:cNvPr id="389" name="Google Shape;389;p8"/>
          <p:cNvSpPr txBox="1"/>
          <p:nvPr/>
        </p:nvSpPr>
        <p:spPr>
          <a:xfrm>
            <a:off x="2743200" y="6338887"/>
            <a:ext cx="603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30m</a:t>
            </a:r>
            <a:endParaRPr/>
          </a:p>
        </p:txBody>
      </p:sp>
      <p:grpSp>
        <p:nvGrpSpPr>
          <p:cNvPr id="390" name="Google Shape;390;p8"/>
          <p:cNvGrpSpPr/>
          <p:nvPr/>
        </p:nvGrpSpPr>
        <p:grpSpPr>
          <a:xfrm>
            <a:off x="457200" y="4203700"/>
            <a:ext cx="2209800" cy="685800"/>
            <a:chOff x="3408" y="1824"/>
            <a:chExt cx="1392" cy="432"/>
          </a:xfrm>
        </p:grpSpPr>
        <p:cxnSp>
          <p:nvCxnSpPr>
            <p:cNvPr id="391" name="Google Shape;391;p8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2" name="Google Shape;392;p8"/>
            <p:cNvCxnSpPr/>
            <p:nvPr/>
          </p:nvCxnSpPr>
          <p:spPr>
            <a:xfrm flipH="1" rot="10800000">
              <a:off x="3408" y="1824"/>
              <a:ext cx="1392" cy="432"/>
            </a:xfrm>
            <a:prstGeom prst="straightConnector1">
              <a:avLst/>
            </a:prstGeom>
            <a:noFill/>
            <a:ln cap="flat" cmpd="sng" w="9525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3" name="Google Shape;393;p8"/>
            <p:cNvCxnSpPr/>
            <p:nvPr/>
          </p:nvCxnSpPr>
          <p:spPr>
            <a:xfrm>
              <a:off x="4800" y="1824"/>
              <a:ext cx="0" cy="432"/>
            </a:xfrm>
            <a:prstGeom prst="straightConnector1">
              <a:avLst/>
            </a:prstGeom>
            <a:noFill/>
            <a:ln cap="flat" cmpd="sng" w="9525">
              <a:solidFill>
                <a:srgbClr val="FF33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394" name="Google Shape;394;p8"/>
          <p:cNvGrpSpPr/>
          <p:nvPr/>
        </p:nvGrpSpPr>
        <p:grpSpPr>
          <a:xfrm>
            <a:off x="2667000" y="4203700"/>
            <a:ext cx="762000" cy="2133600"/>
            <a:chOff x="4800" y="1824"/>
            <a:chExt cx="480" cy="1344"/>
          </a:xfrm>
        </p:grpSpPr>
        <p:cxnSp>
          <p:nvCxnSpPr>
            <p:cNvPr id="395" name="Google Shape;395;p8"/>
            <p:cNvCxnSpPr/>
            <p:nvPr/>
          </p:nvCxnSpPr>
          <p:spPr>
            <a:xfrm>
              <a:off x="4800" y="1872"/>
              <a:ext cx="0" cy="1296"/>
            </a:xfrm>
            <a:prstGeom prst="straightConnector1">
              <a:avLst/>
            </a:prstGeom>
            <a:noFill/>
            <a:ln cap="flat" cmpd="sng" w="9525">
              <a:solidFill>
                <a:srgbClr val="0000FF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6" name="Google Shape;396;p8"/>
            <p:cNvCxnSpPr/>
            <p:nvPr/>
          </p:nvCxnSpPr>
          <p:spPr>
            <a:xfrm>
              <a:off x="4800" y="1824"/>
              <a:ext cx="480" cy="1344"/>
            </a:xfrm>
            <a:prstGeom prst="straightConnector1">
              <a:avLst/>
            </a:prstGeom>
            <a:noFill/>
            <a:ln cap="flat" cmpd="sng" w="9525">
              <a:solidFill>
                <a:srgbClr val="0000FF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97" name="Google Shape;397;p8"/>
            <p:cNvCxnSpPr/>
            <p:nvPr/>
          </p:nvCxnSpPr>
          <p:spPr>
            <a:xfrm>
              <a:off x="4800" y="3168"/>
              <a:ext cx="480" cy="0"/>
            </a:xfrm>
            <a:prstGeom prst="straightConnector1">
              <a:avLst/>
            </a:prstGeom>
            <a:noFill/>
            <a:ln cap="flat" cmpd="sng" w="9525">
              <a:solidFill>
                <a:srgbClr val="0000FF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398" name="Google Shape;398;p8"/>
          <p:cNvGrpSpPr/>
          <p:nvPr/>
        </p:nvGrpSpPr>
        <p:grpSpPr>
          <a:xfrm>
            <a:off x="457200" y="4889500"/>
            <a:ext cx="2209800" cy="1447800"/>
            <a:chOff x="3408" y="2256"/>
            <a:chExt cx="1392" cy="912"/>
          </a:xfrm>
        </p:grpSpPr>
        <p:cxnSp>
          <p:nvCxnSpPr>
            <p:cNvPr id="399" name="Google Shape;399;p8"/>
            <p:cNvCxnSpPr/>
            <p:nvPr/>
          </p:nvCxnSpPr>
          <p:spPr>
            <a:xfrm>
              <a:off x="3408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0" name="Google Shape;400;p8"/>
            <p:cNvCxnSpPr/>
            <p:nvPr/>
          </p:nvCxnSpPr>
          <p:spPr>
            <a:xfrm>
              <a:off x="3408" y="3168"/>
              <a:ext cx="1392" cy="0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1" name="Google Shape;401;p8"/>
            <p:cNvCxnSpPr/>
            <p:nvPr/>
          </p:nvCxnSpPr>
          <p:spPr>
            <a:xfrm>
              <a:off x="4800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2" name="Google Shape;402;p8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28575">
              <a:solidFill>
                <a:srgbClr val="0066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403" name="Google Shape;403;p8"/>
          <p:cNvGrpSpPr/>
          <p:nvPr/>
        </p:nvGrpSpPr>
        <p:grpSpPr>
          <a:xfrm>
            <a:off x="457200" y="4203700"/>
            <a:ext cx="2209800" cy="685800"/>
            <a:chOff x="3408" y="1824"/>
            <a:chExt cx="1392" cy="432"/>
          </a:xfrm>
        </p:grpSpPr>
        <p:cxnSp>
          <p:nvCxnSpPr>
            <p:cNvPr id="404" name="Google Shape;404;p8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5" name="Google Shape;405;p8"/>
            <p:cNvCxnSpPr/>
            <p:nvPr/>
          </p:nvCxnSpPr>
          <p:spPr>
            <a:xfrm flipH="1" rot="10800000">
              <a:off x="3408" y="1824"/>
              <a:ext cx="1392" cy="43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6" name="Google Shape;406;p8"/>
            <p:cNvCxnSpPr/>
            <p:nvPr/>
          </p:nvCxnSpPr>
          <p:spPr>
            <a:xfrm>
              <a:off x="4800" y="1824"/>
              <a:ext cx="0" cy="43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407" name="Google Shape;407;p8"/>
          <p:cNvGrpSpPr/>
          <p:nvPr/>
        </p:nvGrpSpPr>
        <p:grpSpPr>
          <a:xfrm>
            <a:off x="457200" y="4889500"/>
            <a:ext cx="2209800" cy="1447800"/>
            <a:chOff x="3408" y="2256"/>
            <a:chExt cx="1392" cy="912"/>
          </a:xfrm>
        </p:grpSpPr>
        <p:cxnSp>
          <p:nvCxnSpPr>
            <p:cNvPr id="408" name="Google Shape;408;p8"/>
            <p:cNvCxnSpPr/>
            <p:nvPr/>
          </p:nvCxnSpPr>
          <p:spPr>
            <a:xfrm>
              <a:off x="3408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9" name="Google Shape;409;p8"/>
            <p:cNvCxnSpPr/>
            <p:nvPr/>
          </p:nvCxnSpPr>
          <p:spPr>
            <a:xfrm>
              <a:off x="3408" y="3168"/>
              <a:ext cx="1392" cy="0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10" name="Google Shape;410;p8"/>
            <p:cNvCxnSpPr/>
            <p:nvPr/>
          </p:nvCxnSpPr>
          <p:spPr>
            <a:xfrm>
              <a:off x="4800" y="2256"/>
              <a:ext cx="0" cy="912"/>
            </a:xfrm>
            <a:prstGeom prst="straightConnector1">
              <a:avLst/>
            </a:prstGeom>
            <a:noFill/>
            <a:ln cap="flat" cmpd="sng" w="28575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11" name="Google Shape;411;p8"/>
            <p:cNvCxnSpPr/>
            <p:nvPr/>
          </p:nvCxnSpPr>
          <p:spPr>
            <a:xfrm>
              <a:off x="3408" y="2256"/>
              <a:ext cx="1392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412" name="Google Shape;412;p8"/>
          <p:cNvSpPr txBox="1"/>
          <p:nvPr/>
        </p:nvSpPr>
        <p:spPr>
          <a:xfrm flipH="1" rot="10800000">
            <a:off x="3962400" y="2030412"/>
            <a:ext cx="3260725" cy="292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3" name="Google Shape;413;p8"/>
          <p:cNvSpPr txBox="1"/>
          <p:nvPr/>
        </p:nvSpPr>
        <p:spPr>
          <a:xfrm>
            <a:off x="4124325" y="2411412"/>
            <a:ext cx="3124200" cy="38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4" name="Google Shape;414;p8"/>
          <p:cNvSpPr txBox="1"/>
          <p:nvPr/>
        </p:nvSpPr>
        <p:spPr>
          <a:xfrm>
            <a:off x="3810000" y="2790825"/>
            <a:ext cx="5334000" cy="838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5" name="Google Shape;415;p8"/>
          <p:cNvSpPr txBox="1"/>
          <p:nvPr/>
        </p:nvSpPr>
        <p:spPr>
          <a:xfrm>
            <a:off x="4441825" y="3638550"/>
            <a:ext cx="4419600" cy="38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6" name="Google Shape;416;p8"/>
          <p:cNvSpPr txBox="1"/>
          <p:nvPr/>
        </p:nvSpPr>
        <p:spPr>
          <a:xfrm>
            <a:off x="4343400" y="4173537"/>
            <a:ext cx="4419600" cy="38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7" name="Google Shape;417;p8"/>
          <p:cNvSpPr txBox="1"/>
          <p:nvPr/>
        </p:nvSpPr>
        <p:spPr>
          <a:xfrm>
            <a:off x="4587875" y="4183062"/>
            <a:ext cx="4419600" cy="38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8" name="Google Shape;418;p8"/>
          <p:cNvSpPr txBox="1"/>
          <p:nvPr/>
        </p:nvSpPr>
        <p:spPr>
          <a:xfrm>
            <a:off x="4343400" y="4572000"/>
            <a:ext cx="4419600" cy="38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9" name="Google Shape;419;p8"/>
          <p:cNvSpPr txBox="1"/>
          <p:nvPr/>
        </p:nvSpPr>
        <p:spPr>
          <a:xfrm>
            <a:off x="4572000" y="4953000"/>
            <a:ext cx="4419600" cy="38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0" name="Google Shape;420;p8"/>
          <p:cNvSpPr txBox="1"/>
          <p:nvPr/>
        </p:nvSpPr>
        <p:spPr>
          <a:xfrm>
            <a:off x="4419600" y="5354637"/>
            <a:ext cx="4419600" cy="38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9"/>
          <p:cNvSpPr txBox="1"/>
          <p:nvPr/>
        </p:nvSpPr>
        <p:spPr>
          <a:xfrm>
            <a:off x="0" y="0"/>
            <a:ext cx="8991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2</a:t>
            </a: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b="1" i="0" lang="en-US" sz="32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Tính diện tích mảnh đất có hình dạng như hình vẽ dưới đây, biết:</a:t>
            </a:r>
            <a:endParaRPr/>
          </a:p>
        </p:txBody>
      </p:sp>
      <p:sp>
        <p:nvSpPr>
          <p:cNvPr id="426" name="Google Shape;426;p9"/>
          <p:cNvSpPr txBox="1"/>
          <p:nvPr/>
        </p:nvSpPr>
        <p:spPr>
          <a:xfrm>
            <a:off x="685800" y="3657600"/>
            <a:ext cx="22098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ND = 25,3m</a:t>
            </a:r>
            <a:endParaRPr/>
          </a:p>
        </p:txBody>
      </p:sp>
      <p:cxnSp>
        <p:nvCxnSpPr>
          <p:cNvPr id="427" name="Google Shape;427;p9"/>
          <p:cNvCxnSpPr/>
          <p:nvPr/>
        </p:nvCxnSpPr>
        <p:spPr>
          <a:xfrm flipH="1" rot="10800000">
            <a:off x="5222875" y="3657600"/>
            <a:ext cx="762000" cy="762000"/>
          </a:xfrm>
          <a:prstGeom prst="straightConnector1">
            <a:avLst/>
          </a:prstGeom>
          <a:noFill/>
          <a:ln cap="flat" cmpd="sng" w="28575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8" name="Google Shape;428;p9"/>
          <p:cNvCxnSpPr/>
          <p:nvPr/>
        </p:nvCxnSpPr>
        <p:spPr>
          <a:xfrm flipH="1" rot="10800000">
            <a:off x="6019800" y="3276600"/>
            <a:ext cx="1447800" cy="381000"/>
          </a:xfrm>
          <a:prstGeom prst="straightConnector1">
            <a:avLst/>
          </a:prstGeom>
          <a:noFill/>
          <a:ln cap="flat" cmpd="sng" w="28575">
            <a:solidFill>
              <a:srgbClr val="0066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9" name="Google Shape;429;p9"/>
          <p:cNvCxnSpPr/>
          <p:nvPr/>
        </p:nvCxnSpPr>
        <p:spPr>
          <a:xfrm>
            <a:off x="7437437" y="3276600"/>
            <a:ext cx="838200" cy="114300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30" name="Google Shape;430;p9"/>
          <p:cNvSpPr txBox="1"/>
          <p:nvPr/>
        </p:nvSpPr>
        <p:spPr>
          <a:xfrm>
            <a:off x="4846637" y="4267200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endParaRPr/>
          </a:p>
        </p:txBody>
      </p:sp>
      <p:sp>
        <p:nvSpPr>
          <p:cNvPr id="431" name="Google Shape;431;p9"/>
          <p:cNvSpPr txBox="1"/>
          <p:nvPr/>
        </p:nvSpPr>
        <p:spPr>
          <a:xfrm>
            <a:off x="8123237" y="4267200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endParaRPr/>
          </a:p>
        </p:txBody>
      </p:sp>
      <p:sp>
        <p:nvSpPr>
          <p:cNvPr id="432" name="Google Shape;432;p9"/>
          <p:cNvSpPr txBox="1"/>
          <p:nvPr/>
        </p:nvSpPr>
        <p:spPr>
          <a:xfrm>
            <a:off x="7285037" y="2895600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endParaRPr/>
          </a:p>
        </p:txBody>
      </p:sp>
      <p:sp>
        <p:nvSpPr>
          <p:cNvPr id="433" name="Google Shape;433;p9"/>
          <p:cNvSpPr txBox="1"/>
          <p:nvPr/>
        </p:nvSpPr>
        <p:spPr>
          <a:xfrm>
            <a:off x="5684837" y="3200400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endParaRPr/>
          </a:p>
        </p:txBody>
      </p:sp>
      <p:cxnSp>
        <p:nvCxnSpPr>
          <p:cNvPr id="434" name="Google Shape;434;p9"/>
          <p:cNvCxnSpPr/>
          <p:nvPr/>
        </p:nvCxnSpPr>
        <p:spPr>
          <a:xfrm>
            <a:off x="5989637" y="4419600"/>
            <a:ext cx="1447800" cy="0"/>
          </a:xfrm>
          <a:prstGeom prst="straightConnector1">
            <a:avLst/>
          </a:prstGeom>
          <a:noFill/>
          <a:ln cap="flat" cmpd="sng" w="28575">
            <a:solidFill>
              <a:srgbClr val="0066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35" name="Google Shape;435;p9"/>
          <p:cNvCxnSpPr/>
          <p:nvPr/>
        </p:nvCxnSpPr>
        <p:spPr>
          <a:xfrm>
            <a:off x="6019800" y="3657600"/>
            <a:ext cx="0" cy="7620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36" name="Google Shape;436;p9"/>
          <p:cNvCxnSpPr/>
          <p:nvPr/>
        </p:nvCxnSpPr>
        <p:spPr>
          <a:xfrm>
            <a:off x="7467600" y="3276600"/>
            <a:ext cx="0" cy="11430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37" name="Google Shape;437;p9"/>
          <p:cNvSpPr txBox="1"/>
          <p:nvPr/>
        </p:nvSpPr>
        <p:spPr>
          <a:xfrm rot="5400000">
            <a:off x="5730875" y="3870325"/>
            <a:ext cx="9144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600"/>
              <a:buFont typeface="Times New Roman"/>
              <a:buNone/>
            </a:pPr>
            <a:r>
              <a:rPr b="1" i="0" lang="en-US" sz="16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20,8m</a:t>
            </a:r>
            <a:endParaRPr/>
          </a:p>
        </p:txBody>
      </p:sp>
      <p:sp>
        <p:nvSpPr>
          <p:cNvPr id="438" name="Google Shape;438;p9"/>
          <p:cNvSpPr txBox="1"/>
          <p:nvPr/>
        </p:nvSpPr>
        <p:spPr>
          <a:xfrm rot="-5400000">
            <a:off x="6855618" y="3507581"/>
            <a:ext cx="646112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38m</a:t>
            </a:r>
            <a:endParaRPr/>
          </a:p>
        </p:txBody>
      </p:sp>
      <p:sp>
        <p:nvSpPr>
          <p:cNvPr id="439" name="Google Shape;439;p9"/>
          <p:cNvSpPr txBox="1"/>
          <p:nvPr/>
        </p:nvSpPr>
        <p:spPr>
          <a:xfrm>
            <a:off x="5227637" y="4419600"/>
            <a:ext cx="7620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600"/>
              <a:buFont typeface="Times New Roman"/>
              <a:buNone/>
            </a:pPr>
            <a:r>
              <a:rPr b="1" i="0" lang="en-US" sz="16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24,5m</a:t>
            </a:r>
            <a:endParaRPr/>
          </a:p>
        </p:txBody>
      </p:sp>
      <p:sp>
        <p:nvSpPr>
          <p:cNvPr id="440" name="Google Shape;440;p9"/>
          <p:cNvSpPr txBox="1"/>
          <p:nvPr/>
        </p:nvSpPr>
        <p:spPr>
          <a:xfrm>
            <a:off x="6477000" y="4343400"/>
            <a:ext cx="8382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37,4m</a:t>
            </a:r>
            <a:endParaRPr/>
          </a:p>
        </p:txBody>
      </p:sp>
      <p:sp>
        <p:nvSpPr>
          <p:cNvPr id="441" name="Google Shape;441;p9"/>
          <p:cNvSpPr txBox="1"/>
          <p:nvPr/>
        </p:nvSpPr>
        <p:spPr>
          <a:xfrm>
            <a:off x="7561262" y="4376737"/>
            <a:ext cx="9144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25,3m</a:t>
            </a:r>
            <a:endParaRPr/>
          </a:p>
        </p:txBody>
      </p:sp>
      <p:sp>
        <p:nvSpPr>
          <p:cNvPr id="442" name="Google Shape;442;p9"/>
          <p:cNvSpPr txBox="1"/>
          <p:nvPr/>
        </p:nvSpPr>
        <p:spPr>
          <a:xfrm>
            <a:off x="6019800" y="4267200"/>
            <a:ext cx="152400" cy="152400"/>
          </a:xfrm>
          <a:prstGeom prst="rect">
            <a:avLst/>
          </a:prstGeom>
          <a:noFill/>
          <a:ln cap="flat" cmpd="sng" w="9525">
            <a:solidFill>
              <a:srgbClr val="0066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3" name="Google Shape;443;p9"/>
          <p:cNvSpPr txBox="1"/>
          <p:nvPr/>
        </p:nvSpPr>
        <p:spPr>
          <a:xfrm>
            <a:off x="7467600" y="4267200"/>
            <a:ext cx="152400" cy="152400"/>
          </a:xfrm>
          <a:prstGeom prst="rect">
            <a:avLst/>
          </a:prstGeom>
          <a:noFill/>
          <a:ln cap="flat" cmpd="sng" w="9525">
            <a:solidFill>
              <a:srgbClr val="0066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444" name="Google Shape;444;p9"/>
          <p:cNvCxnSpPr/>
          <p:nvPr/>
        </p:nvCxnSpPr>
        <p:spPr>
          <a:xfrm>
            <a:off x="5227637" y="4419600"/>
            <a:ext cx="762000" cy="0"/>
          </a:xfrm>
          <a:prstGeom prst="straightConnector1">
            <a:avLst/>
          </a:prstGeom>
          <a:noFill/>
          <a:ln cap="flat" cmpd="sng" w="28575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5" name="Google Shape;445;p9"/>
          <p:cNvCxnSpPr/>
          <p:nvPr/>
        </p:nvCxnSpPr>
        <p:spPr>
          <a:xfrm>
            <a:off x="7467600" y="4419600"/>
            <a:ext cx="838200" cy="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46" name="Google Shape;446;p9"/>
          <p:cNvSpPr txBox="1"/>
          <p:nvPr/>
        </p:nvSpPr>
        <p:spPr>
          <a:xfrm>
            <a:off x="7285037" y="4495800"/>
            <a:ext cx="349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endParaRPr/>
          </a:p>
        </p:txBody>
      </p:sp>
      <p:sp>
        <p:nvSpPr>
          <p:cNvPr id="447" name="Google Shape;447;p9"/>
          <p:cNvSpPr txBox="1"/>
          <p:nvPr/>
        </p:nvSpPr>
        <p:spPr>
          <a:xfrm>
            <a:off x="5837237" y="4419600"/>
            <a:ext cx="4000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</a:t>
            </a:r>
            <a:endParaRPr/>
          </a:p>
        </p:txBody>
      </p:sp>
      <p:sp>
        <p:nvSpPr>
          <p:cNvPr id="448" name="Google Shape;448;p9"/>
          <p:cNvSpPr txBox="1"/>
          <p:nvPr/>
        </p:nvSpPr>
        <p:spPr>
          <a:xfrm>
            <a:off x="762000" y="1295400"/>
            <a:ext cx="2133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BM = 20,8m</a:t>
            </a:r>
            <a:endParaRPr/>
          </a:p>
        </p:txBody>
      </p:sp>
      <p:sp>
        <p:nvSpPr>
          <p:cNvPr id="449" name="Google Shape;449;p9"/>
          <p:cNvSpPr txBox="1"/>
          <p:nvPr/>
        </p:nvSpPr>
        <p:spPr>
          <a:xfrm>
            <a:off x="762000" y="1828800"/>
            <a:ext cx="1731962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CN = 38m</a:t>
            </a:r>
            <a:endParaRPr/>
          </a:p>
        </p:txBody>
      </p:sp>
      <p:sp>
        <p:nvSpPr>
          <p:cNvPr id="450" name="Google Shape;450;p9"/>
          <p:cNvSpPr txBox="1"/>
          <p:nvPr/>
        </p:nvSpPr>
        <p:spPr>
          <a:xfrm>
            <a:off x="685800" y="2438400"/>
            <a:ext cx="20764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 = 24,5m</a:t>
            </a:r>
            <a:endParaRPr/>
          </a:p>
        </p:txBody>
      </p:sp>
      <p:sp>
        <p:nvSpPr>
          <p:cNvPr id="451" name="Google Shape;451;p9"/>
          <p:cNvSpPr txBox="1"/>
          <p:nvPr/>
        </p:nvSpPr>
        <p:spPr>
          <a:xfrm>
            <a:off x="685800" y="2971800"/>
            <a:ext cx="207645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MN = 37,4m</a:t>
            </a:r>
            <a:endParaRPr/>
          </a:p>
        </p:txBody>
      </p:sp>
      <p:cxnSp>
        <p:nvCxnSpPr>
          <p:cNvPr id="452" name="Google Shape;452;p9"/>
          <p:cNvCxnSpPr/>
          <p:nvPr/>
        </p:nvCxnSpPr>
        <p:spPr>
          <a:xfrm>
            <a:off x="1371600" y="457200"/>
            <a:ext cx="3962400" cy="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louds">
  <a:themeElements>
    <a:clrScheme name="Clouds 2">
      <a:dk1>
        <a:srgbClr val="000066"/>
      </a:dk1>
      <a:lt1>
        <a:srgbClr val="FFFFFF"/>
      </a:lt1>
      <a:dk2>
        <a:srgbClr val="00A2DC"/>
      </a:dk2>
      <a:lt2>
        <a:srgbClr val="FFFFFF"/>
      </a:lt2>
      <a:accent1>
        <a:srgbClr val="0079A4"/>
      </a:accent1>
      <a:accent2>
        <a:srgbClr val="33CCCC"/>
      </a:accent2>
      <a:accent3>
        <a:srgbClr val="AACEEB"/>
      </a:accent3>
      <a:accent4>
        <a:srgbClr val="DADADA"/>
      </a:accent4>
      <a:accent5>
        <a:srgbClr val="AABECF"/>
      </a:accent5>
      <a:accent6>
        <a:srgbClr val="2DB9B9"/>
      </a:accent6>
      <a:hlink>
        <a:srgbClr val="FFFFCC"/>
      </a:hlink>
      <a:folHlink>
        <a:srgbClr val="FF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2007-10-28T00:39:34Z</dcterms:created>
  <dc:creator>huh</dc:creator>
</cp:coreProperties>
</file>