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custom-properties+xml" PartName="/docProps/custom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2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8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custom-properties" Target="docProps/custom.xml"/><Relationship Id="rId2" Type="http://schemas.openxmlformats.org/package/2006/relationships/metadata/core-properties" Target="docProps/core.xml"/><Relationship Id="rId3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</p:sldIdLst>
  <p:sldSz cy="68580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  <p:ext uri="http://customooxmlschemas.google.com/">
      <go:slidesCustomData xmlns:go="http://customooxmlschemas.google.com/" r:id="rId19" roundtripDataSignature="AMtx7mgsT5YSNbfhkdZXLlelj48QD+o7o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5" Type="http://schemas.openxmlformats.org/officeDocument/2006/relationships/notesMaster" Target="notesMasters/notesMaster1.xml"/><Relationship Id="rId19" Type="http://customschemas.google.com/relationships/presentationmetadata" Target="metadata"/><Relationship Id="rId6" Type="http://schemas.openxmlformats.org/officeDocument/2006/relationships/slide" Target="slides/slide1.xml"/><Relationship Id="rId18" Type="http://schemas.openxmlformats.org/officeDocument/2006/relationships/slide" Target="slides/slide13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4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Google Shape;195;p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6" name="Google Shape;196;p10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5" name="Shape 2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Google Shape;206;p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7" name="Google Shape;207;p1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5" name="Shape 2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Google Shape;216;p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7" name="Google Shape;217;p1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3" name="Shape 2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" name="Google Shape;224;p1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5" name="Google Shape;225;p1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7" name="Google Shape;87;p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3" name="Google Shape;93;p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2" name="Google Shape;102;p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6" name="Google Shape;126;p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3" name="Google Shape;133;p6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9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1" name="Google Shape;141;p7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3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Google Shape;174;p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5" name="Google Shape;175;p8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3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Google Shape;184;p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5" name="Google Shape;185;p9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15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15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" name="Google Shape;14;p15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24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24"/>
          <p:cNvSpPr txBox="1"/>
          <p:nvPr>
            <p:ph idx="1" type="body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24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24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24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25"/>
          <p:cNvSpPr txBox="1"/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25"/>
          <p:cNvSpPr txBox="1"/>
          <p:nvPr>
            <p:ph idx="1" type="body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25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25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25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16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16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8" name="Google Shape;18;p16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16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16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17"/>
          <p:cNvSpPr txBox="1"/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17"/>
          <p:cNvSpPr txBox="1"/>
          <p:nvPr>
            <p:ph idx="1"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24" name="Google Shape;24;p17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17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17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18"/>
          <p:cNvSpPr txBox="1"/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b="1" sz="4000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18"/>
          <p:cNvSpPr txBox="1"/>
          <p:nvPr>
            <p:ph idx="1" type="body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30" name="Google Shape;30;p18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18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18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19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19"/>
          <p:cNvSpPr txBox="1"/>
          <p:nvPr>
            <p:ph idx="1" type="body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36" name="Google Shape;36;p19"/>
          <p:cNvSpPr txBox="1"/>
          <p:nvPr>
            <p:ph idx="2" type="body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37" name="Google Shape;37;p19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19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19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20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20"/>
          <p:cNvSpPr txBox="1"/>
          <p:nvPr>
            <p:ph idx="1" type="body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3" name="Google Shape;43;p20"/>
          <p:cNvSpPr txBox="1"/>
          <p:nvPr>
            <p:ph idx="2" type="body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44" name="Google Shape;44;p20"/>
          <p:cNvSpPr txBox="1"/>
          <p:nvPr>
            <p:ph idx="3" type="body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5" name="Google Shape;45;p20"/>
          <p:cNvSpPr txBox="1"/>
          <p:nvPr>
            <p:ph idx="4" type="body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46" name="Google Shape;46;p20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20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20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21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21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21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21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22"/>
          <p:cNvSpPr txBox="1"/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22"/>
          <p:cNvSpPr txBox="1"/>
          <p:nvPr>
            <p:ph idx="1" type="body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indent="-381000" lvl="2" marL="1371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indent="-355600" lvl="4" marL="22860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indent="-355600" lvl="5" marL="27432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57" name="Google Shape;57;p22"/>
          <p:cNvSpPr txBox="1"/>
          <p:nvPr>
            <p:ph idx="2" type="body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58" name="Google Shape;58;p22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22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22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23"/>
          <p:cNvSpPr txBox="1"/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23"/>
          <p:cNvSpPr/>
          <p:nvPr>
            <p:ph idx="2" type="pic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23"/>
          <p:cNvSpPr txBox="1"/>
          <p:nvPr>
            <p:ph idx="1" type="body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65" name="Google Shape;65;p23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23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23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4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14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14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14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14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jp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/>
          <p:cNvSpPr/>
          <p:nvPr/>
        </p:nvSpPr>
        <p:spPr>
          <a:xfrm>
            <a:off x="100" y="-9900"/>
            <a:ext cx="9144000" cy="6877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4800" u="none" cap="none" strike="noStrike">
              <a:solidFill>
                <a:srgbClr val="FF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4800" u="none" cap="none" strike="noStrike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</a:t>
            </a:r>
            <a:r>
              <a:rPr b="1" i="0" lang="en-US" sz="4000" u="none" cap="none" strike="noStrike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RƯỜNG TIỂU HỌC NGỌC THỤY</a:t>
            </a:r>
            <a:endParaRPr b="1" i="0" sz="4000" u="none" cap="none" strike="noStrike">
              <a:solidFill>
                <a:srgbClr val="FF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5500" u="none" cap="none" strike="noStrike">
                <a:solidFill>
                  <a:srgbClr val="0070C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LUYỆN TỪ VÀ CÂU</a:t>
            </a:r>
            <a:endParaRPr b="1" i="0" sz="5500" u="none" cap="none" strike="noStrike">
              <a:solidFill>
                <a:srgbClr val="0070C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5500" u="none" cap="none" strike="noStrike">
                <a:solidFill>
                  <a:srgbClr val="0070C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Tuần  21</a:t>
            </a:r>
            <a:endParaRPr b="1" i="0" sz="4400" u="none" cap="none" strike="noStrike">
              <a:solidFill>
                <a:srgbClr val="0070C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4400" u="none" cap="none" strike="noStrike">
              <a:solidFill>
                <a:srgbClr val="0070C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4400" u="none" cap="none" strike="noStrike">
              <a:solidFill>
                <a:srgbClr val="0070C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4400" u="none" cap="none" strike="noStrike">
              <a:solidFill>
                <a:srgbClr val="0070C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7" name="Shape 1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Google Shape;198;p10"/>
          <p:cNvSpPr txBox="1"/>
          <p:nvPr/>
        </p:nvSpPr>
        <p:spPr>
          <a:xfrm>
            <a:off x="-61853" y="412643"/>
            <a:ext cx="9205853" cy="127419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imes New Roman"/>
              <a:buNone/>
            </a:pPr>
            <a:r>
              <a:rPr lang="en-US" sz="3200" u="sng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Bài 4:</a:t>
            </a:r>
            <a:r>
              <a:rPr lang="en-US" sz="32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Thêm vào chỗ trống một vế câu thích hợp để tạo thành câu ghép chỉ nguyên nhân – kết quả:</a:t>
            </a:r>
            <a:endParaRPr sz="32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99" name="Google Shape;199;p10"/>
          <p:cNvSpPr txBox="1"/>
          <p:nvPr/>
        </p:nvSpPr>
        <p:spPr>
          <a:xfrm>
            <a:off x="129540" y="1884190"/>
            <a:ext cx="8686800" cy="55399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1" marL="114300" marR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a)Vì bạn Dũng không thuộc bài ….</a:t>
            </a:r>
            <a:endParaRPr b="0" i="0" sz="30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00" name="Google Shape;200;p10"/>
          <p:cNvSpPr txBox="1"/>
          <p:nvPr/>
        </p:nvSpPr>
        <p:spPr>
          <a:xfrm>
            <a:off x="60960" y="2672383"/>
            <a:ext cx="8686800" cy="55399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1" marL="114300" marR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b) Do nó chủ quan ….</a:t>
            </a:r>
            <a:endParaRPr b="0" i="0" sz="30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01" name="Google Shape;201;p10"/>
          <p:cNvSpPr txBox="1"/>
          <p:nvPr/>
        </p:nvSpPr>
        <p:spPr>
          <a:xfrm>
            <a:off x="-228600" y="3478489"/>
            <a:ext cx="9753600" cy="107721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1" marL="11430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c) ….                                     nên Bích Vân đã có  nhiều             </a:t>
            </a:r>
            <a:r>
              <a:rPr b="0" i="0" lang="en-US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---</a:t>
            </a:r>
            <a:r>
              <a:rPr b="0" i="0" lang="en-US" sz="3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tiến bộ trong học tập.</a:t>
            </a:r>
            <a:endParaRPr b="0" i="0" sz="32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02" name="Google Shape;202;p10"/>
          <p:cNvSpPr/>
          <p:nvPr/>
        </p:nvSpPr>
        <p:spPr>
          <a:xfrm>
            <a:off x="5072320" y="1868173"/>
            <a:ext cx="4087979" cy="55399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1" marL="114300" marR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000" u="none" cap="none" strike="noStrike">
                <a:solidFill>
                  <a:srgbClr val="0000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nên</a:t>
            </a:r>
            <a:r>
              <a:rPr b="0" i="0" lang="en-US" sz="3000" u="none" cap="none" strike="noStrike">
                <a:solidFill>
                  <a:srgbClr val="CC0066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bạn ấy bị điểm kém.</a:t>
            </a:r>
            <a:endParaRPr b="0" i="0" sz="3000" u="none" cap="none" strike="noStrike">
              <a:solidFill>
                <a:srgbClr val="0000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03" name="Google Shape;203;p10"/>
          <p:cNvSpPr/>
          <p:nvPr/>
        </p:nvSpPr>
        <p:spPr>
          <a:xfrm>
            <a:off x="3048000" y="2666317"/>
            <a:ext cx="6144631" cy="55399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000">
                <a:solidFill>
                  <a:srgbClr val="0000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nên</a:t>
            </a:r>
            <a:r>
              <a:rPr lang="en-US" sz="3000">
                <a:solidFill>
                  <a:srgbClr val="CC0066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bài thi của nó không đạt điểm cao.</a:t>
            </a:r>
            <a:endParaRPr sz="3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4" name="Google Shape;204;p10"/>
          <p:cNvSpPr/>
          <p:nvPr/>
        </p:nvSpPr>
        <p:spPr>
          <a:xfrm>
            <a:off x="217546" y="3478489"/>
            <a:ext cx="4854774" cy="5847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>
                <a:solidFill>
                  <a:srgbClr val="0000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Nhờ</a:t>
            </a:r>
            <a:r>
              <a:rPr lang="en-US" sz="3200">
                <a:solidFill>
                  <a:srgbClr val="CC0066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cả tổ tận tình giúp đỡ     </a:t>
            </a:r>
            <a:endParaRPr sz="3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8" name="Shape 2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Google Shape;209;p11"/>
          <p:cNvSpPr txBox="1"/>
          <p:nvPr/>
        </p:nvSpPr>
        <p:spPr>
          <a:xfrm>
            <a:off x="115529" y="123343"/>
            <a:ext cx="8686800" cy="107721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1" marL="114300" marR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3200" u="none" cap="none" strike="noStrike">
                <a:solidFill>
                  <a:srgbClr val="CC0066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a)  </a:t>
            </a:r>
            <a:r>
              <a:rPr b="1" i="0" lang="en-US" sz="3200" u="none" cap="none" strike="noStrike">
                <a:solidFill>
                  <a:srgbClr val="0000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Vì</a:t>
            </a:r>
            <a:r>
              <a:rPr b="1" i="0" lang="en-US" sz="3200" u="none" cap="none" strike="noStrike">
                <a:solidFill>
                  <a:srgbClr val="CC0066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bạn Dũng không thuộc bài </a:t>
            </a:r>
            <a:r>
              <a:rPr b="1" i="0" lang="en-US" sz="3200" u="none" cap="none" strike="noStrike">
                <a:solidFill>
                  <a:srgbClr val="0000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nên</a:t>
            </a:r>
            <a:r>
              <a:rPr b="1" i="0" lang="en-US" sz="3200" u="none" cap="none" strike="noStrike">
                <a:solidFill>
                  <a:srgbClr val="CC0066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bạn ấy bị điểm kém.</a:t>
            </a:r>
            <a:endParaRPr b="1" i="0" sz="3200" u="none" cap="none" strike="noStrike">
              <a:solidFill>
                <a:srgbClr val="0000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10" name="Google Shape;210;p11"/>
          <p:cNvSpPr txBox="1"/>
          <p:nvPr/>
        </p:nvSpPr>
        <p:spPr>
          <a:xfrm>
            <a:off x="115529" y="2243381"/>
            <a:ext cx="8686800" cy="5847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1" marL="114300" marR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3200" u="none" cap="none" strike="noStrike">
                <a:solidFill>
                  <a:srgbClr val="CC0066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b)  </a:t>
            </a:r>
            <a:r>
              <a:rPr b="1" i="0" lang="en-US" sz="3200" u="none" cap="none" strike="noStrike">
                <a:solidFill>
                  <a:srgbClr val="0000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Do</a:t>
            </a:r>
            <a:r>
              <a:rPr b="1" i="0" lang="en-US" sz="3200" u="none" cap="none" strike="noStrike">
                <a:solidFill>
                  <a:srgbClr val="CC0066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nó chủ quan </a:t>
            </a:r>
            <a:r>
              <a:rPr b="1" i="0" lang="en-US" sz="3200" u="none" cap="none" strike="noStrike">
                <a:solidFill>
                  <a:srgbClr val="0000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nên</a:t>
            </a:r>
            <a:r>
              <a:rPr b="1" i="0" lang="en-US" sz="3200" u="none" cap="none" strike="noStrike">
                <a:solidFill>
                  <a:srgbClr val="CC0066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nó bị điểm kém.</a:t>
            </a:r>
            <a:endParaRPr b="1" i="0" sz="3200" u="none" cap="none" strike="noStrike">
              <a:solidFill>
                <a:srgbClr val="0000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11" name="Google Shape;211;p11"/>
          <p:cNvSpPr txBox="1"/>
          <p:nvPr/>
        </p:nvSpPr>
        <p:spPr>
          <a:xfrm>
            <a:off x="149942" y="3905374"/>
            <a:ext cx="8686800" cy="107721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1" marL="114300" marR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3200" u="none" cap="none" strike="noStrike">
                <a:solidFill>
                  <a:srgbClr val="CC0066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c) </a:t>
            </a:r>
            <a:r>
              <a:rPr b="1" i="0" lang="en-US" sz="3200" u="none" cap="none" strike="noStrike">
                <a:solidFill>
                  <a:srgbClr val="0000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Nhờ</a:t>
            </a:r>
            <a:r>
              <a:rPr b="1" i="0" lang="en-US" sz="3200" u="none" cap="none" strike="noStrike">
                <a:solidFill>
                  <a:srgbClr val="CC0066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cả tổ tận tình giúp đỡ </a:t>
            </a:r>
            <a:r>
              <a:rPr b="1" i="0" lang="en-US" sz="3200" u="none" cap="none" strike="noStrike">
                <a:solidFill>
                  <a:srgbClr val="0000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nên</a:t>
            </a:r>
            <a:r>
              <a:rPr b="1" i="0" lang="en-US" sz="3200" u="none" cap="none" strike="noStrike">
                <a:solidFill>
                  <a:srgbClr val="CC0066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Bích Vân đã có nhiều tiến bộ trong học tập.</a:t>
            </a:r>
            <a:endParaRPr b="1" i="0" sz="3200" u="none" cap="none" strike="noStrike">
              <a:solidFill>
                <a:srgbClr val="0000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12" name="Google Shape;212;p11"/>
          <p:cNvSpPr txBox="1"/>
          <p:nvPr/>
        </p:nvSpPr>
        <p:spPr>
          <a:xfrm>
            <a:off x="0" y="1120171"/>
            <a:ext cx="8686800" cy="107721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1" marL="114300" marR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3200" u="none" cap="none" strike="noStrike">
                <a:solidFill>
                  <a:srgbClr val="CC0066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  </a:t>
            </a:r>
            <a:r>
              <a:rPr b="1" i="0" lang="en-US" sz="3200" u="none" cap="none" strike="noStrike">
                <a:solidFill>
                  <a:srgbClr val="0000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Vì</a:t>
            </a:r>
            <a:r>
              <a:rPr b="1" i="0" lang="en-US" sz="3200" u="none" cap="none" strike="noStrike">
                <a:solidFill>
                  <a:srgbClr val="CC0066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bạn Dũng không thuộc bài, cả tổ mất điểm thi đua.</a:t>
            </a:r>
            <a:endParaRPr b="1" i="0" sz="3200" u="none" cap="none" strike="noStrike">
              <a:solidFill>
                <a:srgbClr val="0000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13" name="Google Shape;213;p11"/>
          <p:cNvSpPr txBox="1"/>
          <p:nvPr/>
        </p:nvSpPr>
        <p:spPr>
          <a:xfrm>
            <a:off x="-34413" y="2828156"/>
            <a:ext cx="9144000" cy="107721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1" marL="114300" marR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3200" u="none" cap="none" strike="noStrike">
                <a:solidFill>
                  <a:srgbClr val="CC0066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</a:t>
            </a:r>
            <a:r>
              <a:rPr b="1" i="0" lang="en-US" sz="3200" u="none" cap="none" strike="noStrike">
                <a:solidFill>
                  <a:srgbClr val="0000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Do</a:t>
            </a:r>
            <a:r>
              <a:rPr b="1" i="0" lang="en-US" sz="3200" u="none" cap="none" strike="noStrike">
                <a:solidFill>
                  <a:srgbClr val="CC0066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nó chủ quan </a:t>
            </a:r>
            <a:r>
              <a:rPr b="1" i="0" lang="en-US" sz="3200" u="none" cap="none" strike="noStrike">
                <a:solidFill>
                  <a:srgbClr val="0000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nên</a:t>
            </a:r>
            <a:r>
              <a:rPr b="1" i="0" lang="en-US" sz="3200" u="none" cap="none" strike="noStrike">
                <a:solidFill>
                  <a:srgbClr val="CC0066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bài thi của nó không đạt điểm cao.</a:t>
            </a:r>
            <a:endParaRPr b="1" i="0" sz="3200" u="none" cap="none" strike="noStrike">
              <a:solidFill>
                <a:srgbClr val="0000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14" name="Google Shape;214;p11"/>
          <p:cNvSpPr txBox="1"/>
          <p:nvPr/>
        </p:nvSpPr>
        <p:spPr>
          <a:xfrm>
            <a:off x="115529" y="5257800"/>
            <a:ext cx="8686800" cy="107721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1" marL="114300" marR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3200" u="none" cap="none" strike="noStrike">
                <a:solidFill>
                  <a:srgbClr val="CC0066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 </a:t>
            </a:r>
            <a:r>
              <a:rPr b="1" i="0" lang="en-US" sz="3200" u="none" cap="none" strike="noStrike">
                <a:solidFill>
                  <a:srgbClr val="0000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Nhờ</a:t>
            </a:r>
            <a:r>
              <a:rPr b="1" i="0" lang="en-US" sz="3200" u="none" cap="none" strike="noStrike">
                <a:solidFill>
                  <a:srgbClr val="CC0066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cô giáo tận tình dạy bảo </a:t>
            </a:r>
            <a:r>
              <a:rPr b="1" i="0" lang="en-US" sz="3200" u="none" cap="none" strike="noStrike">
                <a:solidFill>
                  <a:srgbClr val="0000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nên</a:t>
            </a:r>
            <a:r>
              <a:rPr b="1" i="0" lang="en-US" sz="3200" u="none" cap="none" strike="noStrike">
                <a:solidFill>
                  <a:srgbClr val="CC0066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Bích Vân đã có nhiều tiến bộ trong học tập.</a:t>
            </a:r>
            <a:endParaRPr b="1" i="0" sz="3200" u="none" cap="none" strike="noStrike">
              <a:solidFill>
                <a:srgbClr val="0000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11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14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8" name="Shape 2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" name="Google Shape;219;p12"/>
          <p:cNvSpPr txBox="1"/>
          <p:nvPr/>
        </p:nvSpPr>
        <p:spPr>
          <a:xfrm>
            <a:off x="304800" y="292100"/>
            <a:ext cx="3048000" cy="5847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3200"/>
              <a:buFont typeface="Times New Roman"/>
              <a:buNone/>
            </a:pPr>
            <a:r>
              <a:rPr b="1" lang="en-US" sz="320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II. </a:t>
            </a:r>
            <a:r>
              <a:rPr b="1" lang="en-US" sz="3200" u="sng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GHI NHỚ: </a:t>
            </a:r>
            <a:endParaRPr b="1" sz="3200" u="sng">
              <a:solidFill>
                <a:srgbClr val="FF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20" name="Google Shape;220;p12"/>
          <p:cNvSpPr txBox="1"/>
          <p:nvPr/>
        </p:nvSpPr>
        <p:spPr>
          <a:xfrm>
            <a:off x="0" y="1066800"/>
            <a:ext cx="8991600" cy="122264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36C09"/>
              </a:buClr>
              <a:buSzPts val="3200"/>
              <a:buFont typeface="Times New Roman"/>
              <a:buNone/>
            </a:pPr>
            <a:r>
              <a:rPr b="1" lang="en-US" sz="3200">
                <a:solidFill>
                  <a:srgbClr val="E36C0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Để thể hiện quan hệ nguyên nhân – kết quả giữa hai vế câu ghép, ta có thể nối chúng bằng:</a:t>
            </a:r>
            <a:endParaRPr b="1" sz="3200">
              <a:solidFill>
                <a:srgbClr val="E36C09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21" name="Google Shape;221;p12"/>
          <p:cNvSpPr txBox="1"/>
          <p:nvPr/>
        </p:nvSpPr>
        <p:spPr>
          <a:xfrm>
            <a:off x="838200" y="2286000"/>
            <a:ext cx="8001000" cy="5847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>
                <a:solidFill>
                  <a:srgbClr val="0070C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- Một quan hệ từ: vì, </a:t>
            </a:r>
            <a:r>
              <a:rPr i="1" lang="en-US" sz="3200">
                <a:solidFill>
                  <a:srgbClr val="0070C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bởi vì, nên, cho nên,…</a:t>
            </a:r>
            <a:endParaRPr i="1" sz="3200">
              <a:solidFill>
                <a:srgbClr val="0070C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22" name="Google Shape;222;p12"/>
          <p:cNvSpPr txBox="1"/>
          <p:nvPr/>
        </p:nvSpPr>
        <p:spPr>
          <a:xfrm>
            <a:off x="762000" y="3048000"/>
            <a:ext cx="8001000" cy="156966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>
                <a:solidFill>
                  <a:srgbClr val="7030A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- Hoặc một cặp quan hệ từ:    </a:t>
            </a:r>
            <a:r>
              <a:rPr i="1" lang="en-US" sz="3200">
                <a:solidFill>
                  <a:srgbClr val="7030A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vì… nên…; </a:t>
            </a:r>
            <a:endParaRPr i="1" sz="3200">
              <a:solidFill>
                <a:srgbClr val="7030A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i="1" lang="en-US" sz="3200">
                <a:solidFill>
                  <a:srgbClr val="7030A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bởi vì… cho nên…; 	tại vì… cho nên…; </a:t>
            </a:r>
            <a:endParaRPr i="1" sz="3200">
              <a:solidFill>
                <a:srgbClr val="7030A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i="1" lang="en-US" sz="3200">
                <a:solidFill>
                  <a:srgbClr val="7030A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do… nên…;      do… mà…;      nhờ… mà…</a:t>
            </a:r>
            <a:endParaRPr i="1" sz="3200">
              <a:solidFill>
                <a:srgbClr val="7030A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6" name="Shape 2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" name="Google Shape;227;p13"/>
          <p:cNvSpPr txBox="1"/>
          <p:nvPr>
            <p:ph type="title"/>
          </p:nvPr>
        </p:nvSpPr>
        <p:spPr>
          <a:xfrm>
            <a:off x="-152400" y="1092200"/>
            <a:ext cx="9067800" cy="2032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Times New Roman"/>
              <a:buNone/>
            </a:pPr>
            <a:r>
              <a:rPr lang="en-US">
                <a:latin typeface="Times New Roman"/>
                <a:ea typeface="Times New Roman"/>
                <a:cs typeface="Times New Roman"/>
                <a:sym typeface="Times New Roman"/>
              </a:rPr>
              <a:t>TẠM BIỆT CÁC EM! HẸN GẶP LẠI CÁC EM Ở NHỮNG GIỜ HỌC SAU</a:t>
            </a:r>
            <a:endParaRPr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Top 25+ hình nền iPhone 7 và 7 plus full HD đẹp nhất" id="89" name="Google Shape;89;p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-29362" y="0"/>
            <a:ext cx="12250723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90" name="Google Shape;90;p2"/>
          <p:cNvSpPr/>
          <p:nvPr/>
        </p:nvSpPr>
        <p:spPr>
          <a:xfrm>
            <a:off x="0" y="413101"/>
            <a:ext cx="12391292" cy="330771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5500" u="none" cap="none" strike="noStrike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Luyện từ và câu: </a:t>
            </a:r>
            <a:endParaRPr b="1" i="0" sz="5500" u="none" cap="none" strike="noStrike">
              <a:solidFill>
                <a:srgbClr val="FF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5500" u="none" cap="none" strike="noStrike">
                <a:solidFill>
                  <a:srgbClr val="0070C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Nối các vế câu ghép bằng quan hệ từ</a:t>
            </a:r>
            <a:endParaRPr b="1" i="0" sz="5500" u="none" cap="none" strike="noStrike">
              <a:solidFill>
                <a:srgbClr val="0070C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4400" u="none" cap="none" strike="noStrike">
              <a:solidFill>
                <a:srgbClr val="0070C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3"/>
          <p:cNvSpPr/>
          <p:nvPr/>
        </p:nvSpPr>
        <p:spPr>
          <a:xfrm>
            <a:off x="2933700" y="76200"/>
            <a:ext cx="3505200" cy="812800"/>
          </a:xfrm>
          <a:prstGeom prst="rect">
            <a:avLst/>
          </a:prstGeom>
        </p:spPr>
        <p:txBody>
          <a:bodyPr>
            <a:prstTxWarp prst="textPlain"/>
          </a:bodyPr>
          <a:lstStyle/>
          <a:p>
            <a:pPr lvl="0" algn="ctr"/>
            <a:r>
              <a:rPr b="1" i="0">
                <a:ln cap="flat" cmpd="sng" w="19050">
                  <a:solidFill>
                    <a:schemeClr val="folHlink"/>
                  </a:solidFill>
                  <a:prstDash val="solid"/>
                  <a:round/>
                  <a:headEnd len="sm" w="sm" type="none"/>
                  <a:tailEnd len="sm" w="sm" type="none"/>
                </a:ln>
                <a:solidFill>
                  <a:srgbClr val="FF0000"/>
                </a:solidFill>
                <a:latin typeface="Times New Roman"/>
              </a:rPr>
              <a:t>KIỂM TRA BÀI CŨ</a:t>
            </a:r>
          </a:p>
        </p:txBody>
      </p:sp>
      <p:sp>
        <p:nvSpPr>
          <p:cNvPr id="96" name="Google Shape;96;p3"/>
          <p:cNvSpPr txBox="1"/>
          <p:nvPr/>
        </p:nvSpPr>
        <p:spPr>
          <a:xfrm>
            <a:off x="363564" y="1092177"/>
            <a:ext cx="8610600" cy="6340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just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rgbClr val="CC00CC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1. Có thể nối các vế trong câu ghép bằng cách nào?     </a:t>
            </a:r>
            <a:endParaRPr b="0" i="0" sz="3200" u="none" cap="none" strike="noStrike">
              <a:solidFill>
                <a:srgbClr val="CC00CC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97" name="Google Shape;97;p3"/>
          <p:cNvSpPr txBox="1"/>
          <p:nvPr/>
        </p:nvSpPr>
        <p:spPr>
          <a:xfrm>
            <a:off x="363564" y="4025670"/>
            <a:ext cx="8610600" cy="127419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CC00CC"/>
              </a:buClr>
              <a:buSzPts val="3200"/>
              <a:buFont typeface="Times New Roman"/>
              <a:buNone/>
            </a:pPr>
            <a:r>
              <a:rPr b="0" i="0" lang="en-US" sz="3200" u="none" cap="none" strike="noStrike">
                <a:solidFill>
                  <a:srgbClr val="CC00CC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2. Trong câu ghép có những quan hệ từ, cặp quan hệ từ nào thường được dùng?</a:t>
            </a:r>
            <a:endParaRPr b="0" i="0" sz="3200" u="none" cap="none" strike="noStrike">
              <a:solidFill>
                <a:srgbClr val="CC00CC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98" name="Google Shape;98;p3"/>
          <p:cNvSpPr txBox="1"/>
          <p:nvPr/>
        </p:nvSpPr>
        <p:spPr>
          <a:xfrm>
            <a:off x="744564" y="1600200"/>
            <a:ext cx="8077200" cy="255333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*Có hai cách nối các vế câu ghép:</a:t>
            </a:r>
            <a:endParaRPr sz="32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-Nối bằng những từ có tác dụng nối: (nối các vế câu ghép bằng quan hệ từ).</a:t>
            </a:r>
            <a:endParaRPr sz="32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-Nối trực tiếp: (giữa các vế câu có dấu phẩy, dấu hai chấm hoặc dấu chấm phẩy).</a:t>
            </a:r>
            <a:endParaRPr sz="32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99" name="Google Shape;99;p3"/>
          <p:cNvSpPr txBox="1"/>
          <p:nvPr/>
        </p:nvSpPr>
        <p:spPr>
          <a:xfrm>
            <a:off x="457200" y="5334000"/>
            <a:ext cx="8516964" cy="107721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*Các vế câu ghép có thể nối với nhau bằng một quan hệ từ hoặc một cặp quan hệ từ.</a:t>
            </a:r>
            <a:endParaRPr sz="32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4"/>
          <p:cNvSpPr txBox="1"/>
          <p:nvPr/>
        </p:nvSpPr>
        <p:spPr>
          <a:xfrm>
            <a:off x="346075" y="46364"/>
            <a:ext cx="2527300" cy="5232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None/>
            </a:pPr>
            <a:r>
              <a:rPr b="1" lang="en-US" sz="2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I. </a:t>
            </a:r>
            <a:r>
              <a:rPr b="1" lang="en-US" sz="2800" u="sng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NHẬN XÉT:</a:t>
            </a:r>
            <a:endParaRPr b="1" sz="2800" u="sng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05" name="Google Shape;105;p4"/>
          <p:cNvSpPr txBox="1"/>
          <p:nvPr/>
        </p:nvSpPr>
        <p:spPr>
          <a:xfrm>
            <a:off x="411096" y="577647"/>
            <a:ext cx="8585200" cy="95410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just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None/>
            </a:pPr>
            <a:r>
              <a:rPr lang="en-US" sz="2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1. Cách nối và cách sắp xếp các vế câu trong hai câu ghép sau đây có gì khác nhau?</a:t>
            </a:r>
            <a:endParaRPr sz="28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06" name="Google Shape;106;p4"/>
          <p:cNvSpPr txBox="1"/>
          <p:nvPr/>
        </p:nvSpPr>
        <p:spPr>
          <a:xfrm>
            <a:off x="277814" y="1918157"/>
            <a:ext cx="8721725" cy="128169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-342900" lvl="0" marL="342900" marR="0" rtl="0" algn="just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a) Vì con khỉ này rất nghịch  nên các anh bảo vệ  thường phải cột dây. 											</a:t>
            </a:r>
            <a:endParaRPr sz="24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cxnSp>
        <p:nvCxnSpPr>
          <p:cNvPr id="107" name="Google Shape;107;p4"/>
          <p:cNvCxnSpPr/>
          <p:nvPr/>
        </p:nvCxnSpPr>
        <p:spPr>
          <a:xfrm flipH="1">
            <a:off x="3846513" y="1918157"/>
            <a:ext cx="115888" cy="406400"/>
          </a:xfrm>
          <a:prstGeom prst="straightConnector1">
            <a:avLst/>
          </a:prstGeom>
          <a:noFill/>
          <a:ln cap="flat" cmpd="sng" w="38100">
            <a:solidFill>
              <a:srgbClr val="0000FF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108" name="Google Shape;108;p4"/>
          <p:cNvCxnSpPr/>
          <p:nvPr/>
        </p:nvCxnSpPr>
        <p:spPr>
          <a:xfrm>
            <a:off x="668997" y="2327756"/>
            <a:ext cx="252412" cy="0"/>
          </a:xfrm>
          <a:prstGeom prst="straightConnector1">
            <a:avLst/>
          </a:prstGeom>
          <a:noFill/>
          <a:ln cap="flat" cmpd="sng" w="38100">
            <a:solidFill>
              <a:srgbClr val="FF0000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109" name="Google Shape;109;p4"/>
          <p:cNvCxnSpPr/>
          <p:nvPr/>
        </p:nvCxnSpPr>
        <p:spPr>
          <a:xfrm flipH="1" rot="10800000">
            <a:off x="3904457" y="2324557"/>
            <a:ext cx="490537" cy="3199"/>
          </a:xfrm>
          <a:prstGeom prst="straightConnector1">
            <a:avLst/>
          </a:prstGeom>
          <a:noFill/>
          <a:ln cap="flat" cmpd="sng" w="38100">
            <a:solidFill>
              <a:srgbClr val="FF0000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10" name="Google Shape;110;p4"/>
          <p:cNvSpPr txBox="1"/>
          <p:nvPr/>
        </p:nvSpPr>
        <p:spPr>
          <a:xfrm>
            <a:off x="1139202" y="2418667"/>
            <a:ext cx="2403475" cy="4001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just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000"/>
              <a:buFont typeface="Times New Roman"/>
              <a:buNone/>
            </a:pPr>
            <a:r>
              <a:rPr b="1" i="1" lang="en-US" sz="200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(chỉ nguyên nhân)</a:t>
            </a:r>
            <a:endParaRPr sz="2000">
              <a:solidFill>
                <a:srgbClr val="FF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cxnSp>
        <p:nvCxnSpPr>
          <p:cNvPr id="111" name="Google Shape;111;p4"/>
          <p:cNvCxnSpPr/>
          <p:nvPr/>
        </p:nvCxnSpPr>
        <p:spPr>
          <a:xfrm flipH="1" rot="10800000">
            <a:off x="1195355" y="2327756"/>
            <a:ext cx="2287588" cy="10583"/>
          </a:xfrm>
          <a:prstGeom prst="straightConnector1">
            <a:avLst/>
          </a:prstGeom>
          <a:noFill/>
          <a:ln cap="flat" cmpd="sng" w="38100">
            <a:solidFill>
              <a:srgbClr val="006600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112" name="Google Shape;112;p4"/>
          <p:cNvCxnSpPr/>
          <p:nvPr/>
        </p:nvCxnSpPr>
        <p:spPr>
          <a:xfrm>
            <a:off x="4629150" y="2338339"/>
            <a:ext cx="3476625" cy="0"/>
          </a:xfrm>
          <a:prstGeom prst="straightConnector1">
            <a:avLst/>
          </a:prstGeom>
          <a:noFill/>
          <a:ln cap="flat" cmpd="sng" w="38100">
            <a:solidFill>
              <a:srgbClr val="990099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13" name="Google Shape;113;p4"/>
          <p:cNvSpPr txBox="1"/>
          <p:nvPr/>
        </p:nvSpPr>
        <p:spPr>
          <a:xfrm>
            <a:off x="5410200" y="2378725"/>
            <a:ext cx="2133600" cy="4001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just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000"/>
              <a:buFont typeface="Times New Roman"/>
              <a:buNone/>
            </a:pPr>
            <a:r>
              <a:rPr b="1" i="1" lang="en-US" sz="200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(chỉ kết quả)</a:t>
            </a:r>
            <a:endParaRPr sz="2000">
              <a:solidFill>
                <a:srgbClr val="FF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14" name="Google Shape;114;p4"/>
          <p:cNvSpPr txBox="1"/>
          <p:nvPr/>
        </p:nvSpPr>
        <p:spPr>
          <a:xfrm>
            <a:off x="0" y="2982748"/>
            <a:ext cx="9144000" cy="131112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just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b) Thầy phải kinh ngạc  vì chú học đến đâu hiểu  ngay đến đó và có trí</a:t>
            </a:r>
            <a:endParaRPr sz="24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just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just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nhớ lạ thường.						</a:t>
            </a:r>
            <a:endParaRPr sz="24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cxnSp>
        <p:nvCxnSpPr>
          <p:cNvPr id="115" name="Google Shape;115;p4"/>
          <p:cNvCxnSpPr/>
          <p:nvPr/>
        </p:nvCxnSpPr>
        <p:spPr>
          <a:xfrm>
            <a:off x="407683" y="3460297"/>
            <a:ext cx="2290762" cy="0"/>
          </a:xfrm>
          <a:prstGeom prst="straightConnector1">
            <a:avLst/>
          </a:prstGeom>
          <a:noFill/>
          <a:ln cap="flat" cmpd="sng" w="38100">
            <a:solidFill>
              <a:srgbClr val="990099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16" name="Google Shape;116;p4"/>
          <p:cNvSpPr txBox="1"/>
          <p:nvPr/>
        </p:nvSpPr>
        <p:spPr>
          <a:xfrm>
            <a:off x="5149545" y="3481347"/>
            <a:ext cx="2524125" cy="46166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just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400"/>
              <a:buFont typeface="Times New Roman"/>
              <a:buNone/>
            </a:pPr>
            <a:r>
              <a:rPr i="1" lang="en-US" sz="240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(chỉ nguyên nhân)</a:t>
            </a:r>
            <a:endParaRPr sz="2400">
              <a:solidFill>
                <a:srgbClr val="FF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17" name="Google Shape;117;p4"/>
          <p:cNvSpPr txBox="1"/>
          <p:nvPr/>
        </p:nvSpPr>
        <p:spPr>
          <a:xfrm>
            <a:off x="698195" y="3487291"/>
            <a:ext cx="1709738" cy="4001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just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000"/>
              <a:buFont typeface="Times New Roman"/>
              <a:buNone/>
            </a:pPr>
            <a:r>
              <a:rPr b="1" i="1" lang="en-US" sz="200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(chỉ kết quả)</a:t>
            </a:r>
            <a:endParaRPr sz="2000">
              <a:solidFill>
                <a:srgbClr val="FF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cxnSp>
        <p:nvCxnSpPr>
          <p:cNvPr id="118" name="Google Shape;118;p4"/>
          <p:cNvCxnSpPr/>
          <p:nvPr/>
        </p:nvCxnSpPr>
        <p:spPr>
          <a:xfrm>
            <a:off x="213078" y="4220180"/>
            <a:ext cx="1669391" cy="0"/>
          </a:xfrm>
          <a:prstGeom prst="straightConnector1">
            <a:avLst/>
          </a:prstGeom>
          <a:noFill/>
          <a:ln cap="flat" cmpd="sng" w="38100">
            <a:solidFill>
              <a:srgbClr val="006600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119" name="Google Shape;119;p4"/>
          <p:cNvCxnSpPr/>
          <p:nvPr/>
        </p:nvCxnSpPr>
        <p:spPr>
          <a:xfrm flipH="1" rot="10800000">
            <a:off x="3622541" y="3423323"/>
            <a:ext cx="5422729" cy="42333"/>
          </a:xfrm>
          <a:prstGeom prst="straightConnector1">
            <a:avLst/>
          </a:prstGeom>
          <a:noFill/>
          <a:ln cap="flat" cmpd="sng" w="38100">
            <a:solidFill>
              <a:srgbClr val="006600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120" name="Google Shape;120;p4"/>
          <p:cNvCxnSpPr/>
          <p:nvPr/>
        </p:nvCxnSpPr>
        <p:spPr>
          <a:xfrm flipH="1">
            <a:off x="2945386" y="3122756"/>
            <a:ext cx="104775" cy="300567"/>
          </a:xfrm>
          <a:prstGeom prst="straightConnector1">
            <a:avLst/>
          </a:prstGeom>
          <a:noFill/>
          <a:ln cap="flat" cmpd="sng" w="38100">
            <a:solidFill>
              <a:srgbClr val="0000FF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121" name="Google Shape;121;p4"/>
          <p:cNvCxnSpPr/>
          <p:nvPr/>
        </p:nvCxnSpPr>
        <p:spPr>
          <a:xfrm flipH="1" rot="10800000">
            <a:off x="3222320" y="3439267"/>
            <a:ext cx="196850" cy="6349"/>
          </a:xfrm>
          <a:prstGeom prst="straightConnector1">
            <a:avLst/>
          </a:prstGeom>
          <a:noFill/>
          <a:ln cap="flat" cmpd="sng" w="38100">
            <a:solidFill>
              <a:srgbClr val="FF0000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22" name="Google Shape;122;p4"/>
          <p:cNvSpPr txBox="1"/>
          <p:nvPr/>
        </p:nvSpPr>
        <p:spPr>
          <a:xfrm>
            <a:off x="245490" y="4233955"/>
            <a:ext cx="8585200" cy="138366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just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None/>
            </a:pPr>
            <a:r>
              <a:rPr lang="en-US" sz="2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Câu a: Hai vế câu ghép nối bằng cặp quan hệ từ vì…nên. Vế câu chỉ nguyên nhân đứng trước, vế câu chỉ kết quả đứng sau.</a:t>
            </a:r>
            <a:endParaRPr sz="28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23" name="Google Shape;123;p4"/>
          <p:cNvSpPr txBox="1"/>
          <p:nvPr/>
        </p:nvSpPr>
        <p:spPr>
          <a:xfrm>
            <a:off x="213078" y="5618950"/>
            <a:ext cx="8585200" cy="95313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just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None/>
            </a:pPr>
            <a:r>
              <a:rPr lang="en-US" sz="2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Câu b: Hai vế câu ghép nối bằng quan hệ từ vì. Vế câu chỉ kết quả đứng trước, vế câu chỉ nguyên nhân đứng sau.</a:t>
            </a:r>
            <a:endParaRPr sz="28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5"/>
          <p:cNvSpPr txBox="1"/>
          <p:nvPr/>
        </p:nvSpPr>
        <p:spPr>
          <a:xfrm>
            <a:off x="228600" y="725382"/>
            <a:ext cx="8610600" cy="194899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just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imes New Roman"/>
              <a:buNone/>
            </a:pPr>
            <a:r>
              <a:rPr lang="en-US" sz="32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2. Tìm thêm những quan hệ từ và cặp quan hệ từ dùng để nối các vế câu có quan hệ nguyên nhân- kết quả.</a:t>
            </a:r>
            <a:endParaRPr sz="32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29" name="Google Shape;129;p5"/>
          <p:cNvSpPr txBox="1"/>
          <p:nvPr/>
        </p:nvSpPr>
        <p:spPr>
          <a:xfrm>
            <a:off x="127819" y="2895600"/>
            <a:ext cx="8001000" cy="58356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- Quan hệ từ: bởi vì, nên, cho nên, …</a:t>
            </a:r>
            <a:endParaRPr sz="3200">
              <a:solidFill>
                <a:srgbClr val="FF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30" name="Google Shape;130;p5"/>
          <p:cNvSpPr txBox="1"/>
          <p:nvPr/>
        </p:nvSpPr>
        <p:spPr>
          <a:xfrm>
            <a:off x="152400" y="3886200"/>
            <a:ext cx="8001000" cy="206210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- Cặp quan hệ từ: </a:t>
            </a:r>
            <a:endParaRPr sz="3200">
              <a:solidFill>
                <a:srgbClr val="FF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just">
              <a:spcBef>
                <a:spcPts val="1600"/>
              </a:spcBef>
              <a:spcAft>
                <a:spcPts val="0"/>
              </a:spcAft>
              <a:buNone/>
            </a:pPr>
            <a:r>
              <a:rPr lang="en-US" sz="320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bởi vì… cho nên…; 	tại vì… cho nên…; </a:t>
            </a:r>
            <a:endParaRPr sz="3200">
              <a:solidFill>
                <a:srgbClr val="FF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just">
              <a:spcBef>
                <a:spcPts val="1600"/>
              </a:spcBef>
              <a:spcAft>
                <a:spcPts val="0"/>
              </a:spcAft>
              <a:buNone/>
            </a:pPr>
            <a:r>
              <a:rPr lang="en-US" sz="320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do… nên…; do… mà…; nhờ… mà…</a:t>
            </a:r>
            <a:endParaRPr sz="3200">
              <a:solidFill>
                <a:srgbClr val="FF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4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6"/>
          <p:cNvSpPr txBox="1"/>
          <p:nvPr/>
        </p:nvSpPr>
        <p:spPr>
          <a:xfrm>
            <a:off x="304800" y="292100"/>
            <a:ext cx="3048000" cy="6463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600"/>
              <a:buFont typeface="Times New Roman"/>
              <a:buNone/>
            </a:pPr>
            <a:r>
              <a:rPr lang="en-US" sz="360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II. </a:t>
            </a:r>
            <a:r>
              <a:rPr lang="en-US" sz="3600" u="sng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GHI NHỚ: </a:t>
            </a:r>
            <a:endParaRPr sz="3600" u="sng">
              <a:solidFill>
                <a:schemeClr val="dk2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36" name="Google Shape;136;p6"/>
          <p:cNvSpPr txBox="1"/>
          <p:nvPr/>
        </p:nvSpPr>
        <p:spPr>
          <a:xfrm>
            <a:off x="457200" y="1066800"/>
            <a:ext cx="8534400" cy="20867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600"/>
              <a:buFont typeface="Times New Roman"/>
              <a:buNone/>
            </a:pPr>
            <a:r>
              <a:rPr lang="en-US" sz="360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Để thể hiện quan hệ nguyên nhân – kết quả giữa hai vế câu ghép, ta có thể nối chúng bằng:</a:t>
            </a:r>
            <a:endParaRPr sz="3600">
              <a:solidFill>
                <a:schemeClr val="dk2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37" name="Google Shape;137;p6"/>
          <p:cNvSpPr txBox="1"/>
          <p:nvPr/>
        </p:nvSpPr>
        <p:spPr>
          <a:xfrm>
            <a:off x="304800" y="3138834"/>
            <a:ext cx="8382000" cy="6463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- Một quan hệ từ: vì, </a:t>
            </a:r>
            <a:r>
              <a:rPr i="1" lang="en-US" sz="360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bởi vì, nên, cho nên,…</a:t>
            </a:r>
            <a:endParaRPr i="1" sz="3600">
              <a:solidFill>
                <a:schemeClr val="dk2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38" name="Google Shape;138;p6"/>
          <p:cNvSpPr txBox="1"/>
          <p:nvPr/>
        </p:nvSpPr>
        <p:spPr>
          <a:xfrm>
            <a:off x="76200" y="3962400"/>
            <a:ext cx="8658386" cy="175432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-    Hoặc một cặp quan hệ từ:    </a:t>
            </a:r>
            <a:r>
              <a:rPr i="1" lang="en-US" sz="360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vì… nên…; </a:t>
            </a:r>
            <a:endParaRPr i="1" sz="3600">
              <a:solidFill>
                <a:schemeClr val="dk2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i="1" lang="en-US" sz="360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bởi vì… cho nên…; 	tại vì… cho nên…; </a:t>
            </a:r>
            <a:endParaRPr i="1" sz="3600">
              <a:solidFill>
                <a:schemeClr val="dk2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i="1" lang="en-US" sz="360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do… nên…;      do… mà…;      nhờ… mà…</a:t>
            </a:r>
            <a:endParaRPr i="1" sz="3600">
              <a:solidFill>
                <a:schemeClr val="dk2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2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p7"/>
          <p:cNvSpPr txBox="1"/>
          <p:nvPr/>
        </p:nvSpPr>
        <p:spPr>
          <a:xfrm>
            <a:off x="76200" y="287867"/>
            <a:ext cx="3429000" cy="55399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Times New Roman"/>
              <a:buNone/>
            </a:pPr>
            <a:r>
              <a:rPr lang="en-US" sz="3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III. </a:t>
            </a:r>
            <a:r>
              <a:rPr lang="en-US" sz="3000" u="sng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LUYỆN TẬP: </a:t>
            </a:r>
            <a:endParaRPr sz="3000" u="sng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44" name="Google Shape;144;p7"/>
          <p:cNvSpPr txBox="1"/>
          <p:nvPr/>
        </p:nvSpPr>
        <p:spPr>
          <a:xfrm>
            <a:off x="44246" y="785867"/>
            <a:ext cx="8824913" cy="125572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None/>
            </a:pPr>
            <a:r>
              <a:rPr lang="en-US" sz="2800" u="sng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Bài 1:</a:t>
            </a:r>
            <a:r>
              <a:rPr lang="en-US" sz="2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Tìm các vế câu chỉ nguyên nhân, chỉ kết quả và quan hệ từ, cặp quan hệ từ nối các vế câu này trong những ví dụ sau:</a:t>
            </a:r>
            <a:endParaRPr sz="28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45" name="Google Shape;145;p7"/>
          <p:cNvSpPr txBox="1"/>
          <p:nvPr/>
        </p:nvSpPr>
        <p:spPr>
          <a:xfrm>
            <a:off x="608300" y="2245550"/>
            <a:ext cx="6006600" cy="1575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1" marL="114300" marR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a) 		Bởi chưng bác mẹ tôi nghèo</a:t>
            </a:r>
            <a:endParaRPr b="0" i="0" sz="24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1" marL="114300" marR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1" marL="114300" marR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  Cho nên tôi phải băm bèo, thái khoai.</a:t>
            </a:r>
            <a:endParaRPr b="0" i="0" sz="24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1" marL="114300" marR="0" rtl="0" algn="just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b="0" i="0" lang="en-US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					</a:t>
            </a:r>
            <a:r>
              <a:rPr b="0" i="0" lang="en-US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</a:t>
            </a:r>
            <a:endParaRPr b="0" i="0" sz="18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46" name="Google Shape;146;p7"/>
          <p:cNvSpPr txBox="1"/>
          <p:nvPr/>
        </p:nvSpPr>
        <p:spPr>
          <a:xfrm>
            <a:off x="671514" y="3839576"/>
            <a:ext cx="8229600" cy="78790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1" marL="114300" marR="0" rtl="0" algn="just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b) 	Vì nhà nghèo quá, chú phải bỏ học.</a:t>
            </a:r>
            <a:endParaRPr b="0" i="0" sz="24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1" marL="114300" marR="0" rtl="0" algn="just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b="0" i="0" lang="en-US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				</a:t>
            </a:r>
            <a:r>
              <a:rPr b="0" i="0" lang="en-US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</a:t>
            </a:r>
            <a:endParaRPr b="0" i="0" sz="18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47" name="Google Shape;147;p7"/>
          <p:cNvSpPr txBox="1"/>
          <p:nvPr/>
        </p:nvSpPr>
        <p:spPr>
          <a:xfrm>
            <a:off x="596039" y="4724400"/>
            <a:ext cx="8267700" cy="150810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1" marL="114300" marR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c)    Lúa gạo quý vì ta phải đổ bao mồ hôi mới làm ra được.</a:t>
            </a:r>
            <a:endParaRPr b="0" i="0" sz="24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1" marL="114300" marR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1" marL="114300" marR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Vàng cũng quý vì nó rất đắt và hiếm.</a:t>
            </a:r>
            <a:endParaRPr b="0" i="0" sz="24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1" marL="114300" marR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					</a:t>
            </a:r>
            <a:endParaRPr b="0" i="0" sz="18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cxnSp>
        <p:nvCxnSpPr>
          <p:cNvPr id="148" name="Google Shape;148;p7"/>
          <p:cNvCxnSpPr/>
          <p:nvPr/>
        </p:nvCxnSpPr>
        <p:spPr>
          <a:xfrm flipH="1">
            <a:off x="4225132" y="2156210"/>
            <a:ext cx="115800" cy="406500"/>
          </a:xfrm>
          <a:prstGeom prst="straightConnector1">
            <a:avLst/>
          </a:prstGeom>
          <a:noFill/>
          <a:ln cap="flat" cmpd="sng" w="38100">
            <a:solidFill>
              <a:srgbClr val="0000FF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149" name="Google Shape;149;p7"/>
          <p:cNvCxnSpPr/>
          <p:nvPr/>
        </p:nvCxnSpPr>
        <p:spPr>
          <a:xfrm flipH="1" rot="10800000">
            <a:off x="4340924" y="2677196"/>
            <a:ext cx="627300" cy="37800"/>
          </a:xfrm>
          <a:prstGeom prst="straightConnector1">
            <a:avLst/>
          </a:prstGeom>
          <a:noFill/>
          <a:ln cap="flat" cmpd="sng" w="38100">
            <a:solidFill>
              <a:srgbClr val="006600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150" name="Google Shape;150;p7"/>
          <p:cNvCxnSpPr>
            <a:endCxn id="151" idx="3"/>
          </p:cNvCxnSpPr>
          <p:nvPr/>
        </p:nvCxnSpPr>
        <p:spPr>
          <a:xfrm>
            <a:off x="2871123" y="3410028"/>
            <a:ext cx="2982000" cy="80100"/>
          </a:xfrm>
          <a:prstGeom prst="straightConnector1">
            <a:avLst/>
          </a:prstGeom>
          <a:noFill/>
          <a:ln cap="flat" cmpd="sng" w="38100">
            <a:solidFill>
              <a:srgbClr val="006600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152" name="Google Shape;152;p7"/>
          <p:cNvCxnSpPr/>
          <p:nvPr/>
        </p:nvCxnSpPr>
        <p:spPr>
          <a:xfrm>
            <a:off x="2932407" y="2667025"/>
            <a:ext cx="1219200" cy="0"/>
          </a:xfrm>
          <a:prstGeom prst="straightConnector1">
            <a:avLst/>
          </a:prstGeom>
          <a:noFill/>
          <a:ln cap="flat" cmpd="sng" w="38100">
            <a:solidFill>
              <a:srgbClr val="FF0000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153" name="Google Shape;153;p7"/>
          <p:cNvCxnSpPr/>
          <p:nvPr/>
        </p:nvCxnSpPr>
        <p:spPr>
          <a:xfrm flipH="1" rot="10800000">
            <a:off x="2383275" y="3350625"/>
            <a:ext cx="397500" cy="47100"/>
          </a:xfrm>
          <a:prstGeom prst="straightConnector1">
            <a:avLst/>
          </a:prstGeom>
          <a:noFill/>
          <a:ln cap="flat" cmpd="sng" w="38100">
            <a:solidFill>
              <a:srgbClr val="FF0000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54" name="Google Shape;154;p7"/>
          <p:cNvSpPr txBox="1"/>
          <p:nvPr/>
        </p:nvSpPr>
        <p:spPr>
          <a:xfrm>
            <a:off x="3005575" y="2740476"/>
            <a:ext cx="24036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just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000"/>
              <a:buFont typeface="Times New Roman"/>
              <a:buNone/>
            </a:pPr>
            <a:r>
              <a:rPr b="1" i="1" lang="en-US" sz="200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(chỉ nguyên nhân)</a:t>
            </a:r>
            <a:endParaRPr sz="2000">
              <a:solidFill>
                <a:srgbClr val="FF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51" name="Google Shape;151;p7"/>
          <p:cNvSpPr txBox="1"/>
          <p:nvPr/>
        </p:nvSpPr>
        <p:spPr>
          <a:xfrm>
            <a:off x="3719523" y="3290028"/>
            <a:ext cx="21336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just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000"/>
              <a:buFont typeface="Times New Roman"/>
              <a:buNone/>
            </a:pPr>
            <a:r>
              <a:rPr b="1" i="1" lang="en-US" sz="200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(chỉ kết quả)</a:t>
            </a:r>
            <a:endParaRPr sz="2000">
              <a:solidFill>
                <a:srgbClr val="FF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cxnSp>
        <p:nvCxnSpPr>
          <p:cNvPr id="155" name="Google Shape;155;p7"/>
          <p:cNvCxnSpPr/>
          <p:nvPr/>
        </p:nvCxnSpPr>
        <p:spPr>
          <a:xfrm flipH="1">
            <a:off x="3882818" y="3860717"/>
            <a:ext cx="115888" cy="406400"/>
          </a:xfrm>
          <a:prstGeom prst="straightConnector1">
            <a:avLst/>
          </a:prstGeom>
          <a:noFill/>
          <a:ln cap="flat" cmpd="sng" w="38100">
            <a:solidFill>
              <a:srgbClr val="0000FF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156" name="Google Shape;156;p7"/>
          <p:cNvCxnSpPr/>
          <p:nvPr/>
        </p:nvCxnSpPr>
        <p:spPr>
          <a:xfrm>
            <a:off x="1993798" y="4191000"/>
            <a:ext cx="1699451" cy="0"/>
          </a:xfrm>
          <a:prstGeom prst="straightConnector1">
            <a:avLst/>
          </a:prstGeom>
          <a:noFill/>
          <a:ln cap="flat" cmpd="sng" w="38100">
            <a:solidFill>
              <a:srgbClr val="006600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157" name="Google Shape;157;p7"/>
          <p:cNvCxnSpPr/>
          <p:nvPr/>
        </p:nvCxnSpPr>
        <p:spPr>
          <a:xfrm flipH="1" rot="10800000">
            <a:off x="4017138" y="4174209"/>
            <a:ext cx="1848286" cy="10583"/>
          </a:xfrm>
          <a:prstGeom prst="straightConnector1">
            <a:avLst/>
          </a:prstGeom>
          <a:noFill/>
          <a:ln cap="flat" cmpd="sng" w="38100">
            <a:solidFill>
              <a:srgbClr val="006600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158" name="Google Shape;158;p7"/>
          <p:cNvCxnSpPr/>
          <p:nvPr/>
        </p:nvCxnSpPr>
        <p:spPr>
          <a:xfrm>
            <a:off x="1676400" y="4157419"/>
            <a:ext cx="228600" cy="0"/>
          </a:xfrm>
          <a:prstGeom prst="straightConnector1">
            <a:avLst/>
          </a:prstGeom>
          <a:noFill/>
          <a:ln cap="flat" cmpd="sng" w="38100">
            <a:solidFill>
              <a:srgbClr val="FF0000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59" name="Google Shape;159;p7"/>
          <p:cNvSpPr txBox="1"/>
          <p:nvPr/>
        </p:nvSpPr>
        <p:spPr>
          <a:xfrm>
            <a:off x="1551494" y="4196083"/>
            <a:ext cx="2403475" cy="4001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just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000"/>
              <a:buFont typeface="Times New Roman"/>
              <a:buNone/>
            </a:pPr>
            <a:r>
              <a:rPr b="1" i="1" lang="en-US" sz="200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(chỉ nguyên nhân)</a:t>
            </a:r>
            <a:endParaRPr sz="2000">
              <a:solidFill>
                <a:srgbClr val="FF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60" name="Google Shape;160;p7"/>
          <p:cNvSpPr txBox="1"/>
          <p:nvPr/>
        </p:nvSpPr>
        <p:spPr>
          <a:xfrm>
            <a:off x="4003872" y="4236742"/>
            <a:ext cx="2133600" cy="4001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just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000"/>
              <a:buFont typeface="Times New Roman"/>
              <a:buNone/>
            </a:pPr>
            <a:r>
              <a:rPr b="1" i="1" lang="en-US" sz="200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(chỉ kết quả)</a:t>
            </a:r>
            <a:endParaRPr sz="2000">
              <a:solidFill>
                <a:srgbClr val="FF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cxnSp>
        <p:nvCxnSpPr>
          <p:cNvPr id="161" name="Google Shape;161;p7"/>
          <p:cNvCxnSpPr/>
          <p:nvPr/>
        </p:nvCxnSpPr>
        <p:spPr>
          <a:xfrm flipH="1">
            <a:off x="2874464" y="4725692"/>
            <a:ext cx="115888" cy="406400"/>
          </a:xfrm>
          <a:prstGeom prst="straightConnector1">
            <a:avLst/>
          </a:prstGeom>
          <a:noFill/>
          <a:ln cap="flat" cmpd="sng" w="38100">
            <a:solidFill>
              <a:srgbClr val="0000FF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162" name="Google Shape;162;p7"/>
          <p:cNvCxnSpPr/>
          <p:nvPr/>
        </p:nvCxnSpPr>
        <p:spPr>
          <a:xfrm>
            <a:off x="1447800" y="5120217"/>
            <a:ext cx="1246692" cy="0"/>
          </a:xfrm>
          <a:prstGeom prst="straightConnector1">
            <a:avLst/>
          </a:prstGeom>
          <a:noFill/>
          <a:ln cap="flat" cmpd="sng" w="38100">
            <a:solidFill>
              <a:srgbClr val="006600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163" name="Google Shape;163;p7"/>
          <p:cNvCxnSpPr/>
          <p:nvPr/>
        </p:nvCxnSpPr>
        <p:spPr>
          <a:xfrm flipH="1" rot="10800000">
            <a:off x="3276600" y="5120217"/>
            <a:ext cx="4648200" cy="24000"/>
          </a:xfrm>
          <a:prstGeom prst="straightConnector1">
            <a:avLst/>
          </a:prstGeom>
          <a:noFill/>
          <a:ln cap="flat" cmpd="sng" w="38100">
            <a:solidFill>
              <a:srgbClr val="006600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164" name="Google Shape;164;p7"/>
          <p:cNvCxnSpPr/>
          <p:nvPr/>
        </p:nvCxnSpPr>
        <p:spPr>
          <a:xfrm>
            <a:off x="2932408" y="5120217"/>
            <a:ext cx="304800" cy="0"/>
          </a:xfrm>
          <a:prstGeom prst="straightConnector1">
            <a:avLst/>
          </a:prstGeom>
          <a:noFill/>
          <a:ln cap="flat" cmpd="sng" w="38100">
            <a:solidFill>
              <a:srgbClr val="FF0000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65" name="Google Shape;165;p7"/>
          <p:cNvSpPr txBox="1"/>
          <p:nvPr/>
        </p:nvSpPr>
        <p:spPr>
          <a:xfrm>
            <a:off x="3702316" y="5132217"/>
            <a:ext cx="2403475" cy="4001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just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000"/>
              <a:buFont typeface="Times New Roman"/>
              <a:buNone/>
            </a:pPr>
            <a:r>
              <a:rPr b="1" i="1" lang="en-US" sz="200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(chỉ nguyên nhân)</a:t>
            </a:r>
            <a:endParaRPr sz="2000">
              <a:solidFill>
                <a:srgbClr val="FF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66" name="Google Shape;166;p7"/>
          <p:cNvSpPr txBox="1"/>
          <p:nvPr/>
        </p:nvSpPr>
        <p:spPr>
          <a:xfrm>
            <a:off x="1218883" y="5120217"/>
            <a:ext cx="2133600" cy="4001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just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000"/>
              <a:buFont typeface="Times New Roman"/>
              <a:buNone/>
            </a:pPr>
            <a:r>
              <a:rPr b="1" i="1" lang="en-US" sz="200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(chỉ kết quả)</a:t>
            </a:r>
            <a:endParaRPr sz="2000">
              <a:solidFill>
                <a:srgbClr val="FF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cxnSp>
        <p:nvCxnSpPr>
          <p:cNvPr id="167" name="Google Shape;167;p7"/>
          <p:cNvCxnSpPr/>
          <p:nvPr/>
        </p:nvCxnSpPr>
        <p:spPr>
          <a:xfrm flipH="1">
            <a:off x="2676061" y="5501037"/>
            <a:ext cx="115888" cy="406400"/>
          </a:xfrm>
          <a:prstGeom prst="straightConnector1">
            <a:avLst/>
          </a:prstGeom>
          <a:noFill/>
          <a:ln cap="flat" cmpd="sng" w="38100">
            <a:solidFill>
              <a:srgbClr val="0000FF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168" name="Google Shape;168;p7"/>
          <p:cNvCxnSpPr/>
          <p:nvPr/>
        </p:nvCxnSpPr>
        <p:spPr>
          <a:xfrm>
            <a:off x="990600" y="5867400"/>
            <a:ext cx="1582069" cy="0"/>
          </a:xfrm>
          <a:prstGeom prst="straightConnector1">
            <a:avLst/>
          </a:prstGeom>
          <a:noFill/>
          <a:ln cap="flat" cmpd="sng" w="38100">
            <a:solidFill>
              <a:srgbClr val="006600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169" name="Google Shape;169;p7"/>
          <p:cNvCxnSpPr/>
          <p:nvPr/>
        </p:nvCxnSpPr>
        <p:spPr>
          <a:xfrm flipH="1" rot="10800000">
            <a:off x="3186193" y="5874470"/>
            <a:ext cx="2042351" cy="10583"/>
          </a:xfrm>
          <a:prstGeom prst="straightConnector1">
            <a:avLst/>
          </a:prstGeom>
          <a:noFill/>
          <a:ln cap="flat" cmpd="sng" w="38100">
            <a:solidFill>
              <a:srgbClr val="006600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70" name="Google Shape;170;p7"/>
          <p:cNvSpPr txBox="1"/>
          <p:nvPr/>
        </p:nvSpPr>
        <p:spPr>
          <a:xfrm>
            <a:off x="3233159" y="5930256"/>
            <a:ext cx="2403475" cy="4001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just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000"/>
              <a:buFont typeface="Times New Roman"/>
              <a:buNone/>
            </a:pPr>
            <a:r>
              <a:rPr b="1" i="1" lang="en-US" sz="200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(chỉ nguyên nhân)</a:t>
            </a:r>
            <a:endParaRPr sz="2000">
              <a:solidFill>
                <a:srgbClr val="FF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71" name="Google Shape;171;p7"/>
          <p:cNvSpPr txBox="1"/>
          <p:nvPr/>
        </p:nvSpPr>
        <p:spPr>
          <a:xfrm>
            <a:off x="560892" y="5895995"/>
            <a:ext cx="2133600" cy="4001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just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000"/>
              <a:buFont typeface="Times New Roman"/>
              <a:buNone/>
            </a:pPr>
            <a:r>
              <a:rPr b="1" i="1" lang="en-US" sz="200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(chỉ kết quả)</a:t>
            </a:r>
            <a:endParaRPr sz="2000">
              <a:solidFill>
                <a:srgbClr val="FF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cxnSp>
        <p:nvCxnSpPr>
          <p:cNvPr id="172" name="Google Shape;172;p7"/>
          <p:cNvCxnSpPr/>
          <p:nvPr/>
        </p:nvCxnSpPr>
        <p:spPr>
          <a:xfrm>
            <a:off x="2791949" y="5855095"/>
            <a:ext cx="304800" cy="0"/>
          </a:xfrm>
          <a:prstGeom prst="straightConnector1">
            <a:avLst/>
          </a:prstGeom>
          <a:noFill/>
          <a:ln cap="flat" cmpd="sng" w="38100">
            <a:solidFill>
              <a:srgbClr val="FF0000"/>
            </a:solidFill>
            <a:prstDash val="solid"/>
            <a:round/>
            <a:headEnd len="sm" w="sm" type="none"/>
            <a:tailEnd len="sm" w="sm" type="none"/>
          </a:ln>
        </p:spPr>
      </p:cxn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6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Google Shape;177;p8"/>
          <p:cNvSpPr txBox="1"/>
          <p:nvPr/>
        </p:nvSpPr>
        <p:spPr>
          <a:xfrm>
            <a:off x="76201" y="154517"/>
            <a:ext cx="8520113" cy="142192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imes New Roman"/>
              <a:buNone/>
            </a:pPr>
            <a:r>
              <a:rPr lang="en-US" sz="3200" u="sng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Bài 2:</a:t>
            </a:r>
            <a:r>
              <a:rPr lang="en-US" sz="32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Từ một câu ghép đã dẫn ở bài tập 1, hãy tạo ra một câu ghép mới bằng cách thay đổi vị trí của các vế câu</a:t>
            </a:r>
            <a:endParaRPr sz="32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78" name="Google Shape;178;p8"/>
          <p:cNvSpPr txBox="1"/>
          <p:nvPr/>
        </p:nvSpPr>
        <p:spPr>
          <a:xfrm>
            <a:off x="96865" y="1968964"/>
            <a:ext cx="8839200" cy="5847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1" marL="114300" marR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Tôi phải băm bèo thái khoai </a:t>
            </a:r>
            <a:r>
              <a:rPr b="0" i="0" lang="en-US" sz="3200" u="none" cap="none" strike="noStrike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do</a:t>
            </a:r>
            <a:r>
              <a:rPr b="0" i="0" lang="en-US" sz="3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bác mẹ tôi nghèo.</a:t>
            </a:r>
            <a:endParaRPr b="0" i="0" sz="32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79" name="Google Shape;179;p8"/>
          <p:cNvSpPr txBox="1"/>
          <p:nvPr/>
        </p:nvSpPr>
        <p:spPr>
          <a:xfrm>
            <a:off x="228600" y="2667000"/>
            <a:ext cx="8686800" cy="5847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1" marL="114300" marR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b) Chú phải bỏ học </a:t>
            </a:r>
            <a:r>
              <a:rPr b="0" i="0" lang="en-US" sz="3200" u="none" cap="none" strike="noStrike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vì</a:t>
            </a:r>
            <a:r>
              <a:rPr b="0" i="0" lang="en-US" sz="3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nhà nghèo quá.</a:t>
            </a:r>
            <a:endParaRPr b="0" i="0" sz="32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80" name="Google Shape;180;p8"/>
          <p:cNvSpPr txBox="1"/>
          <p:nvPr/>
        </p:nvSpPr>
        <p:spPr>
          <a:xfrm>
            <a:off x="209227" y="3276600"/>
            <a:ext cx="8686800" cy="5847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1" marL="114300" marR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Chú phải bỏ học </a:t>
            </a:r>
            <a:r>
              <a:rPr b="0" i="0" lang="en-US" sz="3200" u="none" cap="none" strike="noStrike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do</a:t>
            </a:r>
            <a:r>
              <a:rPr b="0" i="0" lang="en-US" sz="3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nhà nghèo quá.</a:t>
            </a:r>
            <a:endParaRPr b="0" i="0" sz="32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81" name="Google Shape;181;p8"/>
          <p:cNvSpPr txBox="1"/>
          <p:nvPr/>
        </p:nvSpPr>
        <p:spPr>
          <a:xfrm>
            <a:off x="96865" y="3984249"/>
            <a:ext cx="8686800" cy="156966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1" marL="114300" marR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c) </a:t>
            </a:r>
            <a:r>
              <a:rPr b="0" i="0" lang="en-US" sz="3200" u="none" cap="none" strike="noStrike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Vì</a:t>
            </a:r>
            <a:r>
              <a:rPr b="0" i="0" lang="en-US" sz="3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người ta phải đổ bao mồ hôi mới làm ra được lúa gạo </a:t>
            </a:r>
            <a:r>
              <a:rPr b="0" i="0" lang="en-US" sz="3200" u="none" cap="none" strike="noStrike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nên </a:t>
            </a:r>
            <a:r>
              <a:rPr b="0" i="0" lang="en-US" sz="3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lúa gạo rất quý. </a:t>
            </a:r>
            <a:r>
              <a:rPr b="0" i="0" lang="en-US" sz="3200" u="none" cap="none" strike="noStrike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Vì</a:t>
            </a:r>
            <a:r>
              <a:rPr b="0" i="0" lang="en-US" sz="3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vàng rất đắt và hiếm </a:t>
            </a:r>
            <a:r>
              <a:rPr b="0" i="0" lang="en-US" sz="3200" u="none" cap="none" strike="noStrike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nên</a:t>
            </a:r>
            <a:r>
              <a:rPr b="0" i="0" lang="en-US" sz="3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vàng cũng rất quý.</a:t>
            </a:r>
            <a:endParaRPr b="0" i="0" sz="32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82" name="Google Shape;182;p8"/>
          <p:cNvSpPr txBox="1"/>
          <p:nvPr/>
        </p:nvSpPr>
        <p:spPr>
          <a:xfrm>
            <a:off x="0" y="1491104"/>
            <a:ext cx="8839200" cy="5847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1" marL="114300" marR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a) Tôi phải băm bèo thái khoai </a:t>
            </a:r>
            <a:r>
              <a:rPr b="0" i="0" lang="en-US" sz="3200" u="none" cap="none" strike="noStrike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vì</a:t>
            </a:r>
            <a:r>
              <a:rPr b="0" i="0" lang="en-US" sz="3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bác mẹ tôi nghèo.</a:t>
            </a:r>
            <a:endParaRPr b="0" i="0" sz="32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6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Google Shape;187;p9"/>
          <p:cNvSpPr txBox="1"/>
          <p:nvPr/>
        </p:nvSpPr>
        <p:spPr>
          <a:xfrm>
            <a:off x="311151" y="184151"/>
            <a:ext cx="8604249" cy="20867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Times New Roman"/>
              <a:buNone/>
            </a:pPr>
            <a:r>
              <a:rPr lang="en-US" sz="3600" u="sng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Bài 3:</a:t>
            </a:r>
            <a:r>
              <a:rPr lang="en-US" sz="3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Chọn quan hệ từ trong ngoặc đơn thích hợp với mỗi chỗ trống. Giải thích vì sao em chọn quan hệ từ ấy.</a:t>
            </a:r>
            <a:endParaRPr sz="36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88" name="Google Shape;188;p9"/>
          <p:cNvSpPr txBox="1"/>
          <p:nvPr/>
        </p:nvSpPr>
        <p:spPr>
          <a:xfrm>
            <a:off x="514027" y="2310205"/>
            <a:ext cx="10149840" cy="6463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1" marL="114300" marR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600" u="none" cap="none" strike="noStrike">
                <a:solidFill>
                  <a:srgbClr val="CC0066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a)    …   thời tiết thuận nên lúa tốt.</a:t>
            </a:r>
            <a:endParaRPr b="0" i="0" sz="3600" u="none" cap="none" strike="noStrike">
              <a:solidFill>
                <a:srgbClr val="0000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89" name="Google Shape;189;p9"/>
          <p:cNvSpPr txBox="1"/>
          <p:nvPr/>
        </p:nvSpPr>
        <p:spPr>
          <a:xfrm>
            <a:off x="514027" y="3002581"/>
            <a:ext cx="8649346" cy="6463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1" marL="114300" marR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600" u="none" cap="none" strike="noStrike">
                <a:solidFill>
                  <a:srgbClr val="CC0066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b)   …  thời tiết không thuận nên lúa xấu.</a:t>
            </a:r>
            <a:endParaRPr b="0" i="0" sz="3600" u="none" cap="none" strike="noStrike">
              <a:solidFill>
                <a:srgbClr val="0000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90" name="Google Shape;190;p9"/>
          <p:cNvSpPr txBox="1"/>
          <p:nvPr/>
        </p:nvSpPr>
        <p:spPr>
          <a:xfrm>
            <a:off x="5475451" y="3946096"/>
            <a:ext cx="4006516" cy="6463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1" marL="11430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1" lang="en-US" sz="3600" u="none" cap="none" strike="noStrike">
                <a:solidFill>
                  <a:srgbClr val="CC0066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(tại, nhờ)</a:t>
            </a:r>
            <a:endParaRPr b="0" i="1" sz="3600" u="none" cap="none" strike="noStrike">
              <a:solidFill>
                <a:srgbClr val="0000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91" name="Google Shape;191;p9"/>
          <p:cNvSpPr txBox="1"/>
          <p:nvPr/>
        </p:nvSpPr>
        <p:spPr>
          <a:xfrm>
            <a:off x="1108277" y="2264160"/>
            <a:ext cx="1246472" cy="6463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1" marL="114300" marR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600" u="none" cap="none" strike="noStrike">
                <a:solidFill>
                  <a:srgbClr val="0000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Nhờ</a:t>
            </a:r>
            <a:endParaRPr b="0" i="0" sz="3600" u="none" cap="none" strike="noStrike">
              <a:solidFill>
                <a:srgbClr val="0000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92" name="Google Shape;192;p9"/>
          <p:cNvSpPr txBox="1"/>
          <p:nvPr/>
        </p:nvSpPr>
        <p:spPr>
          <a:xfrm>
            <a:off x="1066800" y="2963252"/>
            <a:ext cx="1157438" cy="6463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1" marL="114300" marR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600" u="none" cap="none" strike="noStrike">
                <a:solidFill>
                  <a:srgbClr val="0000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Tại</a:t>
            </a:r>
            <a:endParaRPr b="0" i="0" sz="3600" u="none" cap="none" strike="noStrike">
              <a:solidFill>
                <a:srgbClr val="0000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93" name="Google Shape;193;p9"/>
          <p:cNvSpPr txBox="1"/>
          <p:nvPr/>
        </p:nvSpPr>
        <p:spPr>
          <a:xfrm>
            <a:off x="609600" y="4724400"/>
            <a:ext cx="8458200" cy="175432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nhờ: nguyên nhân dẫn đến kết quả tốt đẹp.</a:t>
            </a:r>
            <a:endParaRPr sz="36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tại: nguyên nhân dẫn đến kết quả không mong muốn.</a:t>
            </a:r>
            <a:endParaRPr sz="36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2021-02-19T14:02:00Z</dcterms:created>
  <dc:creator>lsl</dc:creator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D5DF5A5B2BDF4ADEB510587A39F7811F</vt:lpwstr>
  </property>
  <property fmtid="{D5CDD505-2E9C-101B-9397-08002B2CF9AE}" pid="3" name="KSOProductBuildVer">
    <vt:lpwstr>1033-11.2.0.10463</vt:lpwstr>
  </property>
</Properties>
</file>