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0" r:id="rId3"/>
    <p:sldId id="315" r:id="rId4"/>
    <p:sldId id="256" r:id="rId5"/>
    <p:sldId id="257" r:id="rId6"/>
    <p:sldId id="258" r:id="rId7"/>
    <p:sldId id="293" r:id="rId8"/>
    <p:sldId id="270" r:id="rId9"/>
    <p:sldId id="296" r:id="rId10"/>
    <p:sldId id="297" r:id="rId11"/>
    <p:sldId id="294" r:id="rId12"/>
    <p:sldId id="295" r:id="rId13"/>
    <p:sldId id="259" r:id="rId14"/>
    <p:sldId id="261" r:id="rId15"/>
    <p:sldId id="290" r:id="rId16"/>
    <p:sldId id="301" r:id="rId17"/>
    <p:sldId id="302" r:id="rId1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CC0099"/>
    <a:srgbClr val="CC3399"/>
    <a:srgbClr val="FFCCCC"/>
    <a:srgbClr val="00FFFF"/>
    <a:srgbClr val="FF66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25" autoAdjust="0"/>
    <p:restoredTop sz="99516" autoAdjust="0"/>
  </p:normalViewPr>
  <p:slideViewPr>
    <p:cSldViewPr>
      <p:cViewPr varScale="1">
        <p:scale>
          <a:sx n="74" d="100"/>
          <a:sy n="74" d="100"/>
        </p:scale>
        <p:origin x="15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18" y="-96"/>
      </p:cViewPr>
      <p:guideLst>
        <p:guide orient="horz" pos="2880"/>
        <p:guide pos="2160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42EA3D2-332B-4E76-973F-BDCE64A62B82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 smtClean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1CDAA4-2578-4C0B-9F33-04DFC89A8F44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ACE0C-8B63-48B4-A498-881D8B444C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2D4086-E14E-4FAE-9E20-75A5EABDCEB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613654-CE43-446C-8AF6-15C344216B41}" type="slidenum">
              <a:rPr lang="en-US" smtClean="0"/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BA83CD-025A-4652-9A81-8834162F6E4B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31166E-719D-429D-A117-CEB06C9DD8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5C728-26F0-49EA-BFF9-39B49825A629}" type="slidenum">
              <a:rPr lang="en-US" smtClean="0"/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B2BAD-1D39-4542-B926-2E4AAFC4EBD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5E30FB-38DA-4D14-B749-BEF0C78244E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47764E-4C47-451A-8C61-4DFBFB2E90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AD6F3-5CDD-4994-97E7-BCBF7330D2A4}" type="slidenum">
              <a:rPr lang="en-US" smtClean="0"/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499FD6-3D7A-4297-ABE3-AABF312C7F27}" type="slidenum">
              <a:rPr lang="en-US" smtClean="0"/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95CFDD1-C254-475C-9ED9-AE40939608AD}" type="slidenum">
              <a:rPr lang="en-US" smtClean="0"/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hyperlink" Target="http://www.glitter-graphics.com/" TargetMode="Externa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2.wmf"/><Relationship Id="rId4" Type="http://schemas.openxmlformats.org/officeDocument/2006/relationships/image" Target="../media/image14.png"/><Relationship Id="rId3" Type="http://schemas.openxmlformats.org/officeDocument/2006/relationships/slide" Target="slide9.xml"/><Relationship Id="rId2" Type="http://schemas.openxmlformats.org/officeDocument/2006/relationships/image" Target="../media/image13.png"/><Relationship Id="rId1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4.png"/><Relationship Id="rId3" Type="http://schemas.openxmlformats.org/officeDocument/2006/relationships/slide" Target="slide9.xml"/><Relationship Id="rId2" Type="http://schemas.openxmlformats.org/officeDocument/2006/relationships/image" Target="../media/image13.png"/><Relationship Id="rId1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4.png"/><Relationship Id="rId3" Type="http://schemas.openxmlformats.org/officeDocument/2006/relationships/slide" Target="slide9.xml"/><Relationship Id="rId2" Type="http://schemas.openxmlformats.org/officeDocument/2006/relationships/image" Target="../media/image13.png"/><Relationship Id="rId1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2.wmf"/><Relationship Id="rId4" Type="http://schemas.openxmlformats.org/officeDocument/2006/relationships/image" Target="../media/image14.png"/><Relationship Id="rId3" Type="http://schemas.openxmlformats.org/officeDocument/2006/relationships/slide" Target="slide9.xml"/><Relationship Id="rId2" Type="http://schemas.openxmlformats.org/officeDocument/2006/relationships/image" Target="../media/image13.png"/><Relationship Id="rId1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.png"/><Relationship Id="rId3" Type="http://schemas.openxmlformats.org/officeDocument/2006/relationships/slide" Target="slide9.xml"/><Relationship Id="rId2" Type="http://schemas.openxmlformats.org/officeDocument/2006/relationships/image" Target="../media/image13.png"/><Relationship Id="rId1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hyperlink" Target="http://www.glitter-graphics.com/" TargetMode="Externa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slide" Target="slide11.xml"/><Relationship Id="rId7" Type="http://schemas.openxmlformats.org/officeDocument/2006/relationships/image" Target="../media/image11.png"/><Relationship Id="rId6" Type="http://schemas.openxmlformats.org/officeDocument/2006/relationships/slide" Target="slide10.xml"/><Relationship Id="rId5" Type="http://schemas.openxmlformats.org/officeDocument/2006/relationships/slide" Target="slide14.xml"/><Relationship Id="rId4" Type="http://schemas.openxmlformats.org/officeDocument/2006/relationships/slide" Target="slide13.xml"/><Relationship Id="rId3" Type="http://schemas.openxmlformats.org/officeDocument/2006/relationships/image" Target="../media/image10.png"/><Relationship Id="rId2" Type="http://schemas.openxmlformats.org/officeDocument/2006/relationships/image" Target="../media/image6.wmf"/><Relationship Id="rId10" Type="http://schemas.openxmlformats.org/officeDocument/2006/relationships/slideLayout" Target="../slideLayouts/slideLayout7.xml"/><Relationship Id="rId1" Type="http://schemas.openxmlformats.org/officeDocument/2006/relationships/slide" Target="slid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733188" y="1643063"/>
            <a:ext cx="4140692" cy="6147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altLang="en-US" sz="3600" b="1" i="0" kern="10" dirty="0">
                <a:ln w="9525">
                  <a:solidFill>
                    <a:srgbClr val="008000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TI</a:t>
            </a:r>
            <a:r>
              <a:rPr lang="vi-VN" altLang="en-US" sz="3600" b="1" i="0" kern="10" dirty="0">
                <a:ln w="9525">
                  <a:solidFill>
                    <a:srgbClr val="008000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ỂU HỌC NGỌC </a:t>
            </a:r>
            <a:r>
              <a:rPr lang="vi-VN" altLang="en-US" sz="3600" b="1" i="0" kern="10" dirty="0">
                <a:ln w="9525">
                  <a:solidFill>
                    <a:srgbClr val="008000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THỤY</a:t>
            </a:r>
            <a:endParaRPr lang="vi-VN" altLang="en-US" sz="3600" b="1" i="0" kern="10" dirty="0">
              <a:ln w="9525">
                <a:solidFill>
                  <a:srgbClr val="008000"/>
                </a:solidFill>
                <a:rou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245986" y="2670049"/>
            <a:ext cx="8727924" cy="198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altLang="en-US" sz="3600" b="1" i="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KHOA HỌC LỚP </a:t>
            </a:r>
            <a:r>
              <a:rPr lang="vi-VN" altLang="en-US" sz="3600" b="1" i="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5</a:t>
            </a:r>
            <a:endParaRPr lang="vi-VN" altLang="en-US" sz="3600" b="1" i="0" kern="10" dirty="0" smtClean="0">
              <a:ln w="9525">
                <a:solidFill>
                  <a:srgbClr val="FF0000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2053" name="Picture 3" descr="WhitecornerFlower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4495800"/>
            <a:ext cx="3505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35975" y="63500"/>
            <a:ext cx="682625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</a:ln>
        </p:spPr>
        <p:txBody>
          <a:bodyPr wrap="none" anchor="ctr"/>
          <a:lstStyle/>
          <a:p>
            <a:pPr eaLnBrk="1" hangingPunct="1"/>
            <a:endParaRPr lang="vi-VN" altLang="en-US">
              <a:latin typeface="Times New Roman" panose="02020603050405020304" pitchFamily="18" charset="0"/>
            </a:endParaRPr>
          </a:p>
        </p:txBody>
      </p:sp>
      <p:pic>
        <p:nvPicPr>
          <p:cNvPr id="2056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77863"/>
            <a:ext cx="1493838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" descr="708245qq9tddswa1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05625" y="4657725"/>
            <a:ext cx="22098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92" name="AutoShape 120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2531" name="Group 122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2540" name="Picture 123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596" name="AutoShape 124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5597" name="Rectangle 125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2532" name="Picture 126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599" name="Line 127"/>
          <p:cNvSpPr>
            <a:spLocks noChangeShapeType="1"/>
          </p:cNvSpPr>
          <p:nvPr/>
        </p:nvSpPr>
        <p:spPr bwMode="auto">
          <a:xfrm>
            <a:off x="5549900" y="2076450"/>
            <a:ext cx="0" cy="88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600" name="Freeform 128"/>
          <p:cNvSpPr/>
          <p:nvPr/>
        </p:nvSpPr>
        <p:spPr bwMode="auto">
          <a:xfrm>
            <a:off x="5508625" y="1787525"/>
            <a:ext cx="1403350" cy="4525963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411" y="0"/>
              </a:cxn>
              <a:cxn ang="0">
                <a:pos x="411" y="1697"/>
              </a:cxn>
              <a:cxn ang="0">
                <a:pos x="0" y="1697"/>
              </a:cxn>
            </a:cxnLst>
            <a:rect l="0" t="0" r="r" b="b"/>
            <a:pathLst>
              <a:path w="411" h="1697">
                <a:moveTo>
                  <a:pt x="75" y="0"/>
                </a:moveTo>
                <a:cubicBezTo>
                  <a:pt x="187" y="0"/>
                  <a:pt x="299" y="0"/>
                  <a:pt x="411" y="0"/>
                </a:cubicBezTo>
                <a:lnTo>
                  <a:pt x="411" y="1697"/>
                </a:lnTo>
                <a:lnTo>
                  <a:pt x="0" y="169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5" name="WordArt 129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371725" y="4111625"/>
            <a:ext cx="1138238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a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32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2538" name="Picture 133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9" name="WordArt 134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pic>
        <p:nvPicPr>
          <p:cNvPr id="105607" name="Picture 135" descr="185615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29150" y="222250"/>
            <a:ext cx="1843088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08" name="AutoShape 112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3555" name="Group 113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3565" name="Picture 114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611" name="AutoShape 115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6612" name="Rectangle 116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3556" name="Picture 117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614" name="Line 118"/>
          <p:cNvSpPr>
            <a:spLocks noChangeShapeType="1"/>
          </p:cNvSpPr>
          <p:nvPr/>
        </p:nvSpPr>
        <p:spPr bwMode="auto">
          <a:xfrm>
            <a:off x="5549900" y="2076450"/>
            <a:ext cx="0" cy="88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8" name="WordArt 120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143125" y="3581400"/>
            <a:ext cx="1138238" cy="1274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b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21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3563" name="Picture 122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64" name="WordArt 123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grpSp>
        <p:nvGrpSpPr>
          <p:cNvPr id="4" name="Group 126"/>
          <p:cNvGrpSpPr/>
          <p:nvPr/>
        </p:nvGrpSpPr>
        <p:grpSpPr bwMode="auto">
          <a:xfrm>
            <a:off x="2295525" y="4414838"/>
            <a:ext cx="6848475" cy="2443162"/>
            <a:chOff x="-371" y="3068"/>
            <a:chExt cx="4314" cy="1539"/>
          </a:xfrm>
        </p:grpSpPr>
        <p:sp>
          <p:nvSpPr>
            <p:cNvPr id="106621" name="AutoShape 125"/>
            <p:cNvSpPr>
              <a:spLocks noChangeArrowheads="1"/>
            </p:cNvSpPr>
            <p:nvPr/>
          </p:nvSpPr>
          <p:spPr bwMode="auto">
            <a:xfrm>
              <a:off x="-371" y="3068"/>
              <a:ext cx="4314" cy="1539"/>
            </a:xfrm>
            <a:prstGeom prst="irregularSeal1">
              <a:avLst/>
            </a:prstGeom>
            <a:solidFill>
              <a:srgbClr val="FFFFFF"/>
            </a:solidFill>
            <a:ln w="38100" algn="ctr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23562" name="WordArt 124"/>
            <p:cNvSpPr>
              <a:spLocks noChangeArrowheads="1" noChangeShapeType="1" noTextEdit="1"/>
            </p:cNvSpPr>
            <p:nvPr/>
          </p:nvSpPr>
          <p:spPr bwMode="auto">
            <a:xfrm>
              <a:off x="251" y="3499"/>
              <a:ext cx="3052" cy="6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Chưa kín mạch</a:t>
              </a:r>
              <a:endParaRPr lang="vi-VN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Hãy lắp lại !</a:t>
              </a:r>
              <a:endParaRPr lang="en-US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99" name="AutoShape 171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4579" name="Group 172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4590" name="Picture 173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3902" name="AutoShape 174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73903" name="Rectangle 175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4580" name="Picture 176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WordArt 179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371725" y="3505200"/>
            <a:ext cx="1138238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c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80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4588" name="Picture 181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9" name="WordArt 182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sp>
        <p:nvSpPr>
          <p:cNvPr id="73911" name="Freeform 183"/>
          <p:cNvSpPr/>
          <p:nvPr/>
        </p:nvSpPr>
        <p:spPr bwMode="auto">
          <a:xfrm>
            <a:off x="5634038" y="1758950"/>
            <a:ext cx="1063625" cy="1138238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670" y="0"/>
              </a:cxn>
              <a:cxn ang="0">
                <a:pos x="670" y="717"/>
              </a:cxn>
              <a:cxn ang="0">
                <a:pos x="0" y="717"/>
              </a:cxn>
            </a:cxnLst>
            <a:rect l="0" t="0" r="r" b="b"/>
            <a:pathLst>
              <a:path w="670" h="717">
                <a:moveTo>
                  <a:pt x="96" y="0"/>
                </a:moveTo>
                <a:lnTo>
                  <a:pt x="670" y="0"/>
                </a:lnTo>
                <a:lnTo>
                  <a:pt x="670" y="717"/>
                </a:lnTo>
                <a:lnTo>
                  <a:pt x="0" y="71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912" name="Freeform 184"/>
          <p:cNvSpPr/>
          <p:nvPr/>
        </p:nvSpPr>
        <p:spPr bwMode="auto">
          <a:xfrm>
            <a:off x="4268788" y="1758950"/>
            <a:ext cx="1365250" cy="4705350"/>
          </a:xfrm>
          <a:custGeom>
            <a:avLst/>
            <a:gdLst/>
            <a:ahLst/>
            <a:cxnLst>
              <a:cxn ang="0">
                <a:pos x="621" y="0"/>
              </a:cxn>
              <a:cxn ang="0">
                <a:pos x="0" y="0"/>
              </a:cxn>
              <a:cxn ang="0">
                <a:pos x="0" y="2964"/>
              </a:cxn>
              <a:cxn ang="0">
                <a:pos x="860" y="2964"/>
              </a:cxn>
              <a:cxn ang="0">
                <a:pos x="860" y="2869"/>
              </a:cxn>
            </a:cxnLst>
            <a:rect l="0" t="0" r="r" b="b"/>
            <a:pathLst>
              <a:path w="860" h="2964">
                <a:moveTo>
                  <a:pt x="621" y="0"/>
                </a:moveTo>
                <a:lnTo>
                  <a:pt x="0" y="0"/>
                </a:lnTo>
                <a:lnTo>
                  <a:pt x="0" y="2964"/>
                </a:lnTo>
                <a:lnTo>
                  <a:pt x="860" y="2964"/>
                </a:lnTo>
                <a:lnTo>
                  <a:pt x="860" y="2869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85"/>
          <p:cNvGrpSpPr/>
          <p:nvPr/>
        </p:nvGrpSpPr>
        <p:grpSpPr bwMode="auto">
          <a:xfrm>
            <a:off x="2295525" y="4414838"/>
            <a:ext cx="6848475" cy="2443162"/>
            <a:chOff x="-371" y="3068"/>
            <a:chExt cx="4314" cy="1539"/>
          </a:xfrm>
        </p:grpSpPr>
        <p:sp>
          <p:nvSpPr>
            <p:cNvPr id="73914" name="AutoShape 186"/>
            <p:cNvSpPr>
              <a:spLocks noChangeArrowheads="1"/>
            </p:cNvSpPr>
            <p:nvPr/>
          </p:nvSpPr>
          <p:spPr bwMode="auto">
            <a:xfrm>
              <a:off x="-371" y="3068"/>
              <a:ext cx="4314" cy="1539"/>
            </a:xfrm>
            <a:prstGeom prst="irregularSeal1">
              <a:avLst/>
            </a:prstGeom>
            <a:solidFill>
              <a:srgbClr val="FFFFFF"/>
            </a:solidFill>
            <a:ln w="38100" algn="ctr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24587" name="WordArt 187"/>
            <p:cNvSpPr>
              <a:spLocks noChangeArrowheads="1" noChangeShapeType="1" noTextEdit="1"/>
            </p:cNvSpPr>
            <p:nvPr/>
          </p:nvSpPr>
          <p:spPr bwMode="auto">
            <a:xfrm>
              <a:off x="251" y="3499"/>
              <a:ext cx="3052" cy="6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Nguy hiểm</a:t>
              </a:r>
              <a:endParaRPr lang="en-US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  <a:p>
              <a:r>
                <a:rPr lang="en-US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Hãy lắp lại !</a:t>
              </a:r>
              <a:endParaRPr lang="en-US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00" fill="hold"/>
                                        <p:tgtEl>
                                          <p:spTgt spid="73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73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38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56" name="AutoShape 176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5603" name="Group 177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5612" name="Picture 178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59" name="AutoShape 179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71860" name="Rectangle 180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5604" name="Picture 181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WordArt 184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143125" y="3505200"/>
            <a:ext cx="1138238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d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85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5610" name="Picture 186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611" name="WordArt 187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pic>
        <p:nvPicPr>
          <p:cNvPr id="71868" name="Picture 188" descr="185615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29150" y="222250"/>
            <a:ext cx="1843088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69" name="Freeform 189"/>
          <p:cNvSpPr/>
          <p:nvPr/>
        </p:nvSpPr>
        <p:spPr bwMode="auto">
          <a:xfrm>
            <a:off x="5634038" y="1758950"/>
            <a:ext cx="1063625" cy="1138238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670" y="0"/>
              </a:cxn>
              <a:cxn ang="0">
                <a:pos x="670" y="717"/>
              </a:cxn>
              <a:cxn ang="0">
                <a:pos x="0" y="717"/>
              </a:cxn>
            </a:cxnLst>
            <a:rect l="0" t="0" r="r" b="b"/>
            <a:pathLst>
              <a:path w="670" h="717">
                <a:moveTo>
                  <a:pt x="96" y="0"/>
                </a:moveTo>
                <a:lnTo>
                  <a:pt x="670" y="0"/>
                </a:lnTo>
                <a:lnTo>
                  <a:pt x="670" y="717"/>
                </a:lnTo>
                <a:lnTo>
                  <a:pt x="0" y="71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871" name="Freeform 191"/>
          <p:cNvSpPr/>
          <p:nvPr/>
        </p:nvSpPr>
        <p:spPr bwMode="auto">
          <a:xfrm>
            <a:off x="4344988" y="2081213"/>
            <a:ext cx="1289050" cy="4325937"/>
          </a:xfrm>
          <a:custGeom>
            <a:avLst/>
            <a:gdLst/>
            <a:ahLst/>
            <a:cxnLst>
              <a:cxn ang="0">
                <a:pos x="764" y="0"/>
              </a:cxn>
              <a:cxn ang="0">
                <a:pos x="0" y="0"/>
              </a:cxn>
              <a:cxn ang="0">
                <a:pos x="0" y="2725"/>
              </a:cxn>
              <a:cxn ang="0">
                <a:pos x="812" y="2725"/>
              </a:cxn>
              <a:cxn ang="0">
                <a:pos x="812" y="2630"/>
              </a:cxn>
            </a:cxnLst>
            <a:rect l="0" t="0" r="r" b="b"/>
            <a:pathLst>
              <a:path w="812" h="2725">
                <a:moveTo>
                  <a:pt x="764" y="0"/>
                </a:moveTo>
                <a:lnTo>
                  <a:pt x="0" y="0"/>
                </a:lnTo>
                <a:lnTo>
                  <a:pt x="0" y="2725"/>
                </a:lnTo>
                <a:lnTo>
                  <a:pt x="812" y="2725"/>
                </a:lnTo>
                <a:lnTo>
                  <a:pt x="812" y="263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2" name="AutoShape 104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6627" name="Group 105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6638" name="Picture 106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435" name="AutoShape 107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99436" name="Rectangle 108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6628" name="Picture 109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438" name="Line 110"/>
          <p:cNvSpPr>
            <a:spLocks noChangeShapeType="1"/>
          </p:cNvSpPr>
          <p:nvPr/>
        </p:nvSpPr>
        <p:spPr bwMode="auto">
          <a:xfrm>
            <a:off x="5568950" y="2076450"/>
            <a:ext cx="0" cy="88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30" name="WordArt 112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295525" y="3581400"/>
            <a:ext cx="1138238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e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13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6636" name="Picture 114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7" name="WordArt 115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sp>
        <p:nvSpPr>
          <p:cNvPr id="99444" name="Freeform 116"/>
          <p:cNvSpPr/>
          <p:nvPr/>
        </p:nvSpPr>
        <p:spPr bwMode="auto">
          <a:xfrm>
            <a:off x="5614988" y="1816100"/>
            <a:ext cx="1063625" cy="1138238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670" y="0"/>
              </a:cxn>
              <a:cxn ang="0">
                <a:pos x="670" y="717"/>
              </a:cxn>
              <a:cxn ang="0">
                <a:pos x="0" y="717"/>
              </a:cxn>
            </a:cxnLst>
            <a:rect l="0" t="0" r="r" b="b"/>
            <a:pathLst>
              <a:path w="670" h="717">
                <a:moveTo>
                  <a:pt x="96" y="0"/>
                </a:moveTo>
                <a:lnTo>
                  <a:pt x="670" y="0"/>
                </a:lnTo>
                <a:lnTo>
                  <a:pt x="670" y="717"/>
                </a:lnTo>
                <a:lnTo>
                  <a:pt x="0" y="71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17"/>
          <p:cNvGrpSpPr/>
          <p:nvPr/>
        </p:nvGrpSpPr>
        <p:grpSpPr bwMode="auto">
          <a:xfrm>
            <a:off x="2295525" y="4414838"/>
            <a:ext cx="6848475" cy="2443162"/>
            <a:chOff x="-371" y="3068"/>
            <a:chExt cx="4314" cy="1539"/>
          </a:xfrm>
        </p:grpSpPr>
        <p:sp>
          <p:nvSpPr>
            <p:cNvPr id="99446" name="AutoShape 118"/>
            <p:cNvSpPr>
              <a:spLocks noChangeArrowheads="1"/>
            </p:cNvSpPr>
            <p:nvPr/>
          </p:nvSpPr>
          <p:spPr bwMode="auto">
            <a:xfrm>
              <a:off x="-371" y="3068"/>
              <a:ext cx="4314" cy="1539"/>
            </a:xfrm>
            <a:prstGeom prst="irregularSeal1">
              <a:avLst/>
            </a:prstGeom>
            <a:solidFill>
              <a:srgbClr val="FFFFFF"/>
            </a:solidFill>
            <a:ln w="38100" algn="ctr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26635" name="WordArt 119"/>
            <p:cNvSpPr>
              <a:spLocks noChangeArrowheads="1" noChangeShapeType="1" noTextEdit="1"/>
            </p:cNvSpPr>
            <p:nvPr/>
          </p:nvSpPr>
          <p:spPr bwMode="auto">
            <a:xfrm>
              <a:off x="251" y="3499"/>
              <a:ext cx="3052" cy="6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Chưa kín mạch</a:t>
              </a:r>
              <a:endParaRPr lang="vi-VN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Hãy lắp lại !</a:t>
              </a:r>
              <a:endParaRPr lang="en-US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733188" y="1643063"/>
            <a:ext cx="4140692" cy="6147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0" kern="10" dirty="0">
                <a:ln w="9525">
                  <a:solidFill>
                    <a:srgbClr val="008000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KHOA </a:t>
            </a:r>
            <a:r>
              <a:rPr lang="en-US" sz="3600" b="1" i="0" kern="10" dirty="0" smtClean="0">
                <a:ln w="9525">
                  <a:solidFill>
                    <a:srgbClr val="008000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HỌC </a:t>
            </a:r>
            <a:endParaRPr lang="en-US" sz="3600" b="1" i="0" kern="10" dirty="0">
              <a:ln w="9525">
                <a:solidFill>
                  <a:srgbClr val="008000"/>
                </a:solidFill>
                <a:rou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245986" y="2670049"/>
            <a:ext cx="8727924" cy="198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LẮP MẠCH ĐIỆN ĐƠN GIẢN</a:t>
            </a:r>
            <a:endParaRPr lang="en-US" sz="3600" b="1" i="0" kern="10" dirty="0" smtClean="0">
              <a:ln w="9525">
                <a:solidFill>
                  <a:srgbClr val="FF0000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en-US" sz="3600" i="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en-US" sz="3600" i="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TiẾT</a:t>
            </a:r>
            <a:r>
              <a:rPr lang="en-US" sz="3600" i="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1)</a:t>
            </a:r>
            <a:r>
              <a:rPr lang="en-US" sz="3600" b="1" i="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endParaRPr lang="en-US" sz="3600" b="1" i="0" kern="10" dirty="0">
              <a:ln w="9525">
                <a:solidFill>
                  <a:srgbClr val="FF0000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2053" name="Picture 3" descr="WhitecornerFlower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4495800"/>
            <a:ext cx="3505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35975" y="63500"/>
            <a:ext cx="682625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</a:ln>
        </p:spPr>
        <p:txBody>
          <a:bodyPr wrap="none" anchor="ctr"/>
          <a:lstStyle/>
          <a:p>
            <a:pPr eaLnBrk="1" hangingPunct="1"/>
            <a:endParaRPr lang="vi-VN" altLang="en-US">
              <a:latin typeface="Times New Roman" panose="02020603050405020304" pitchFamily="18" charset="0"/>
            </a:endParaRPr>
          </a:p>
        </p:txBody>
      </p:sp>
      <p:pic>
        <p:nvPicPr>
          <p:cNvPr id="2056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77863"/>
            <a:ext cx="1493838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" descr="708245qq9tddswa1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05625" y="4657725"/>
            <a:ext cx="22098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5"/>
          <p:cNvGrpSpPr/>
          <p:nvPr/>
        </p:nvGrpSpPr>
        <p:grpSpPr bwMode="auto">
          <a:xfrm>
            <a:off x="454025" y="488950"/>
            <a:ext cx="3719513" cy="531813"/>
            <a:chOff x="286" y="200"/>
            <a:chExt cx="2343" cy="335"/>
          </a:xfrm>
        </p:grpSpPr>
        <p:sp>
          <p:nvSpPr>
            <p:cNvPr id="14341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it-IT" sz="3600" kern="10" dirty="0">
                  <a:ln w="9525">
                    <a:solidFill>
                      <a:srgbClr val="00FFFF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a. </a:t>
              </a:r>
              <a:r>
                <a:rPr lang="it-IT" sz="3600" kern="10" dirty="0" smtClean="0">
                  <a:ln w="9525">
                    <a:solidFill>
                      <a:srgbClr val="00FFFF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Khởi động</a:t>
              </a:r>
              <a:endParaRPr lang="en-US" sz="3600" kern="10" dirty="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091" name="WordArt 43"/>
          <p:cNvSpPr>
            <a:spLocks noChangeArrowheads="1" noChangeShapeType="1" noTextEdit="1"/>
          </p:cNvSpPr>
          <p:nvPr/>
        </p:nvSpPr>
        <p:spPr bwMode="auto">
          <a:xfrm>
            <a:off x="852488" y="1531938"/>
            <a:ext cx="4857750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FFFF00"/>
                  </a:solidFill>
                  <a:round/>
                </a:ln>
                <a:solidFill>
                  <a:srgbClr val="FF6600"/>
                </a:solidFill>
                <a:latin typeface="Arial" panose="020B0604020202020204"/>
                <a:cs typeface="Arial" panose="020B0604020202020204"/>
              </a:rPr>
              <a:t>-  Em hãy nêu vai trò của điện?</a:t>
            </a:r>
            <a:endParaRPr lang="en-US" sz="3600" kern="10">
              <a:ln w="9525">
                <a:solidFill>
                  <a:srgbClr val="FFFF00"/>
                </a:solidFill>
                <a:round/>
              </a:ln>
              <a:solidFill>
                <a:srgbClr val="FF66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092" name="WordArt 44"/>
          <p:cNvSpPr>
            <a:spLocks noChangeArrowheads="1" noChangeShapeType="1" noTextEdit="1"/>
          </p:cNvSpPr>
          <p:nvPr/>
        </p:nvSpPr>
        <p:spPr bwMode="auto">
          <a:xfrm>
            <a:off x="852488" y="2309813"/>
            <a:ext cx="7742237" cy="6080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FF00"/>
                  </a:solidFill>
                  <a:round/>
                </a:ln>
                <a:solidFill>
                  <a:srgbClr val="FF6600"/>
                </a:solidFill>
                <a:latin typeface="Arial" panose="020B0604020202020204"/>
                <a:cs typeface="Arial" panose="020B0604020202020204"/>
              </a:rPr>
              <a:t>-  Điện trong gia đình của em sử dụng được lấy từ đâu?</a:t>
            </a:r>
            <a:endParaRPr lang="en-US" sz="3600" kern="10">
              <a:ln w="9525">
                <a:solidFill>
                  <a:srgbClr val="FFFF00"/>
                </a:solidFill>
                <a:round/>
              </a:ln>
              <a:solidFill>
                <a:srgbClr val="FF6600"/>
              </a:solidFill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1" grpId="0" animBg="1"/>
      <p:bldP spid="20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8" name="Rectangle 14"/>
          <p:cNvSpPr>
            <a:spLocks noChangeArrowheads="1"/>
          </p:cNvSpPr>
          <p:nvPr/>
        </p:nvSpPr>
        <p:spPr bwMode="auto">
          <a:xfrm>
            <a:off x="131763" y="1455738"/>
            <a:ext cx="8897937" cy="3490912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FF00"/>
              </a:gs>
              <a:gs pos="100000">
                <a:srgbClr val="FF9900"/>
              </a:gs>
            </a:gsLst>
            <a:lin ang="5400000" scaled="1"/>
          </a:gradFill>
          <a:ln w="73025" cmpd="thickThin">
            <a:solidFill>
              <a:srgbClr val="800000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sp>
        <p:nvSpPr>
          <p:cNvPr id="62471" name="WordArt 7"/>
          <p:cNvSpPr>
            <a:spLocks noChangeArrowheads="1" noChangeShapeType="1" noTextEdit="1"/>
          </p:cNvSpPr>
          <p:nvPr/>
        </p:nvSpPr>
        <p:spPr bwMode="auto">
          <a:xfrm>
            <a:off x="777875" y="2822575"/>
            <a:ext cx="77311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000080"/>
                  </a:solidFill>
                  <a:round/>
                </a:ln>
                <a:solidFill>
                  <a:srgbClr val="00FFFF"/>
                </a:solidFill>
                <a:effectLst>
                  <a:prstShdw prst="shdw13" dist="53882" dir="13500000">
                    <a:srgbClr val="FF3300"/>
                  </a:prstShdw>
                </a:effectLst>
                <a:latin typeface="Arial" panose="020B0604020202020204"/>
                <a:cs typeface="Arial" panose="020B0604020202020204"/>
              </a:rPr>
              <a:t>LẮP MẠCH ĐIỆN ĐƠN GIẢN</a:t>
            </a:r>
            <a:endParaRPr lang="en-US" sz="3600" kern="10">
              <a:ln w="9525">
                <a:solidFill>
                  <a:srgbClr val="000080"/>
                </a:solidFill>
                <a:round/>
              </a:ln>
              <a:solidFill>
                <a:srgbClr val="00FFFF"/>
              </a:solidFill>
              <a:effectLst>
                <a:prstShdw prst="shdw13" dist="53882" dir="13500000">
                  <a:srgbClr val="FF3300"/>
                </a:prst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62475" name="WordArt 11"/>
          <p:cNvSpPr>
            <a:spLocks noChangeArrowheads="1" noChangeShapeType="1" noTextEdit="1"/>
          </p:cNvSpPr>
          <p:nvPr/>
        </p:nvSpPr>
        <p:spPr bwMode="auto">
          <a:xfrm>
            <a:off x="3357563" y="4111625"/>
            <a:ext cx="2579687" cy="554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34925">
                  <a:solidFill>
                    <a:srgbClr val="0000FF"/>
                  </a:solidFill>
                  <a:round/>
                </a:ln>
                <a:solidFill>
                  <a:srgbClr val="800000"/>
                </a:solidFill>
                <a:effectLst>
                  <a:prstShdw prst="shdw17" dist="17961" dir="2700000">
                    <a:srgbClr val="000099"/>
                  </a:prstShdw>
                </a:effectLst>
                <a:latin typeface="Arial" panose="020B0604020202020204"/>
                <a:cs typeface="Arial" panose="020B0604020202020204"/>
              </a:rPr>
              <a:t>(Tiết 1)</a:t>
            </a:r>
            <a:endParaRPr lang="en-US" sz="3600" kern="10">
              <a:ln w="34925">
                <a:solidFill>
                  <a:srgbClr val="0000FF"/>
                </a:solidFill>
                <a:round/>
              </a:ln>
              <a:solidFill>
                <a:srgbClr val="800000"/>
              </a:solidFill>
              <a:effectLst>
                <a:prstShdw prst="shdw17" dist="17961" dir="2700000">
                  <a:srgbClr val="000099"/>
                </a:prstShdw>
              </a:effectLst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2" name="Group 16"/>
          <p:cNvGrpSpPr/>
          <p:nvPr/>
        </p:nvGrpSpPr>
        <p:grpSpPr bwMode="auto">
          <a:xfrm>
            <a:off x="2011363" y="1682750"/>
            <a:ext cx="5311775" cy="760413"/>
            <a:chOff x="1267" y="1060"/>
            <a:chExt cx="3346" cy="479"/>
          </a:xfrm>
        </p:grpSpPr>
        <p:sp>
          <p:nvSpPr>
            <p:cNvPr id="15366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1302" y="1060"/>
              <a:ext cx="3299" cy="38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34925">
                    <a:solidFill>
                      <a:srgbClr val="FF0000"/>
                    </a:solidFill>
                    <a:round/>
                  </a:ln>
                  <a:solidFill>
                    <a:srgbClr val="0000FF"/>
                  </a:solidFill>
                  <a:effectLst>
                    <a:prstShdw prst="shdw17" dist="17961" dir="2700000">
                      <a:srgbClr val="990000"/>
                    </a:prstShdw>
                  </a:effectLst>
                  <a:latin typeface="Arial" panose="020B0604020202020204"/>
                  <a:cs typeface="Arial" panose="020B0604020202020204"/>
                </a:rPr>
                <a:t>MÔN KHOA HỌC</a:t>
              </a:r>
              <a:endParaRPr lang="en-US" sz="3600" kern="10">
                <a:ln w="34925">
                  <a:solidFill>
                    <a:srgbClr val="FF0000"/>
                  </a:solidFill>
                  <a:round/>
                </a:ln>
                <a:solidFill>
                  <a:srgbClr val="0000FF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62479" name="Line 15"/>
            <p:cNvSpPr>
              <a:spLocks noChangeShapeType="1"/>
            </p:cNvSpPr>
            <p:nvPr/>
          </p:nvSpPr>
          <p:spPr bwMode="auto">
            <a:xfrm>
              <a:off x="1267" y="1539"/>
              <a:ext cx="3346" cy="0"/>
            </a:xfrm>
            <a:prstGeom prst="line">
              <a:avLst/>
            </a:prstGeom>
            <a:noFill/>
            <a:ln w="53975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 animBg="1"/>
      <p:bldP spid="624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12" name="AutoShape 1360"/>
          <p:cNvSpPr>
            <a:spLocks noChangeArrowheads="1"/>
          </p:cNvSpPr>
          <p:nvPr/>
        </p:nvSpPr>
        <p:spPr bwMode="auto">
          <a:xfrm>
            <a:off x="2295525" y="1455738"/>
            <a:ext cx="3416300" cy="4946650"/>
          </a:xfrm>
          <a:prstGeom prst="flowChartAlternateProcess">
            <a:avLst/>
          </a:prstGeom>
          <a:gradFill rotWithShape="1">
            <a:gsLst>
              <a:gs pos="0">
                <a:srgbClr val="FF66CC"/>
              </a:gs>
              <a:gs pos="50000">
                <a:srgbClr val="FFFFFF"/>
              </a:gs>
              <a:gs pos="100000">
                <a:srgbClr val="FF66CC"/>
              </a:gs>
            </a:gsLst>
            <a:lin ang="5400000" scaled="1"/>
          </a:gradFill>
          <a:ln w="38100" cmpd="dbl" algn="ctr">
            <a:solidFill>
              <a:srgbClr val="0000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16387" name="Group 1354"/>
          <p:cNvGrpSpPr/>
          <p:nvPr/>
        </p:nvGrpSpPr>
        <p:grpSpPr bwMode="auto">
          <a:xfrm>
            <a:off x="701675" y="165100"/>
            <a:ext cx="3719513" cy="531813"/>
            <a:chOff x="286" y="200"/>
            <a:chExt cx="2343" cy="335"/>
          </a:xfrm>
        </p:grpSpPr>
        <p:sp>
          <p:nvSpPr>
            <p:cNvPr id="16400" name="WordArt 1355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i="0" kern="10">
                  <a:ln w="9525">
                    <a:solidFill>
                      <a:srgbClr val="00FFFF"/>
                    </a:solidFill>
                    <a:round/>
                  </a:ln>
                  <a:solidFill>
                    <a:srgbClr val="FF0000"/>
                  </a:solidFill>
                  <a:latin typeface="Arial" panose="020B0604020202020204"/>
                  <a:cs typeface="Arial" panose="020B0604020202020204"/>
                </a:rPr>
                <a:t>Hoạt động 1:</a:t>
              </a:r>
              <a:endParaRPr lang="en-US" sz="3600" i="0" kern="10">
                <a:ln w="9525">
                  <a:solidFill>
                    <a:srgbClr val="00FFFF"/>
                  </a:solidFill>
                  <a:round/>
                </a:ln>
                <a:solidFill>
                  <a:srgbClr val="FF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1708" name="Line 1356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6388" name="Picture 1359" descr="BATTERY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979738" y="1758950"/>
            <a:ext cx="2125662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714" name="AutoShape 1362"/>
          <p:cNvSpPr>
            <a:spLocks noChangeArrowheads="1"/>
          </p:cNvSpPr>
          <p:nvPr/>
        </p:nvSpPr>
        <p:spPr bwMode="auto">
          <a:xfrm>
            <a:off x="3795713" y="2405063"/>
            <a:ext cx="588962" cy="533400"/>
          </a:xfrm>
          <a:prstGeom prst="plus">
            <a:avLst>
              <a:gd name="adj" fmla="val 29269"/>
            </a:avLst>
          </a:prstGeom>
          <a:solidFill>
            <a:srgbClr val="993300"/>
          </a:solidFill>
          <a:ln w="38100" cmpd="dbl" algn="ctr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sp>
        <p:nvSpPr>
          <p:cNvPr id="101716" name="Rectangle 1364"/>
          <p:cNvSpPr>
            <a:spLocks noChangeArrowheads="1"/>
          </p:cNvSpPr>
          <p:nvPr/>
        </p:nvSpPr>
        <p:spPr bwMode="auto">
          <a:xfrm>
            <a:off x="3776663" y="5857875"/>
            <a:ext cx="682625" cy="228600"/>
          </a:xfrm>
          <a:prstGeom prst="rect">
            <a:avLst/>
          </a:prstGeom>
          <a:solidFill>
            <a:srgbClr val="0000FF"/>
          </a:solidFill>
          <a:ln w="38100" cmpd="dbl" algn="ctr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3" name="Group 1371"/>
          <p:cNvGrpSpPr/>
          <p:nvPr/>
        </p:nvGrpSpPr>
        <p:grpSpPr bwMode="auto">
          <a:xfrm>
            <a:off x="3997325" y="1684338"/>
            <a:ext cx="4673600" cy="682625"/>
            <a:chOff x="2518" y="1061"/>
            <a:chExt cx="2944" cy="430"/>
          </a:xfrm>
        </p:grpSpPr>
        <p:sp>
          <p:nvSpPr>
            <p:cNvPr id="101718" name="Freeform 1366"/>
            <p:cNvSpPr/>
            <p:nvPr/>
          </p:nvSpPr>
          <p:spPr bwMode="auto">
            <a:xfrm>
              <a:off x="2518" y="1061"/>
              <a:ext cx="1653" cy="191"/>
            </a:xfrm>
            <a:custGeom>
              <a:avLst/>
              <a:gdLst/>
              <a:ahLst/>
              <a:cxnLst>
                <a:cxn ang="0">
                  <a:pos x="0" y="191"/>
                </a:cxn>
                <a:cxn ang="0">
                  <a:pos x="0" y="0"/>
                </a:cxn>
                <a:cxn ang="0">
                  <a:pos x="1195" y="0"/>
                </a:cxn>
              </a:cxnLst>
              <a:rect l="0" t="0" r="r" b="b"/>
              <a:pathLst>
                <a:path w="1195" h="191">
                  <a:moveTo>
                    <a:pt x="0" y="191"/>
                  </a:moveTo>
                  <a:lnTo>
                    <a:pt x="0" y="0"/>
                  </a:lnTo>
                  <a:lnTo>
                    <a:pt x="1195" y="0"/>
                  </a:lnTo>
                </a:path>
              </a:pathLst>
            </a:custGeom>
            <a:noFill/>
            <a:ln w="73025" cap="flat" cmpd="sng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399" name="WordArt 1368"/>
            <p:cNvSpPr>
              <a:spLocks noChangeArrowheads="1" noChangeShapeType="1" noTextEdit="1"/>
            </p:cNvSpPr>
            <p:nvPr/>
          </p:nvSpPr>
          <p:spPr bwMode="auto">
            <a:xfrm>
              <a:off x="3884" y="1156"/>
              <a:ext cx="1578" cy="3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i="0" kern="10">
                  <a:ln w="9525">
                    <a:solidFill>
                      <a:srgbClr val="FFFFFF"/>
                    </a:solidFill>
                    <a:round/>
                  </a:ln>
                  <a:solidFill>
                    <a:srgbClr val="CC0099"/>
                  </a:solidFill>
                  <a:latin typeface="Arial" panose="020B0604020202020204"/>
                  <a:cs typeface="Arial" panose="020B0604020202020204"/>
                </a:rPr>
                <a:t>Cực dương</a:t>
              </a:r>
              <a:endParaRPr lang="en-US" sz="3600" i="0" kern="10">
                <a:ln w="9525">
                  <a:solidFill>
                    <a:srgbClr val="FFFFFF"/>
                  </a:solidFill>
                  <a:round/>
                </a:ln>
                <a:solidFill>
                  <a:srgbClr val="CC0099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grpSp>
        <p:nvGrpSpPr>
          <p:cNvPr id="4" name="Group 1372"/>
          <p:cNvGrpSpPr/>
          <p:nvPr/>
        </p:nvGrpSpPr>
        <p:grpSpPr bwMode="auto">
          <a:xfrm>
            <a:off x="4116388" y="6010275"/>
            <a:ext cx="4476750" cy="606425"/>
            <a:chOff x="2593" y="3786"/>
            <a:chExt cx="2820" cy="382"/>
          </a:xfrm>
        </p:grpSpPr>
        <p:sp>
          <p:nvSpPr>
            <p:cNvPr id="101719" name="Freeform 1367"/>
            <p:cNvSpPr/>
            <p:nvPr/>
          </p:nvSpPr>
          <p:spPr bwMode="auto">
            <a:xfrm>
              <a:off x="2593" y="3929"/>
              <a:ext cx="1578" cy="2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47" y="96"/>
                </a:cxn>
              </a:cxnLst>
              <a:rect l="0" t="0" r="r" b="b"/>
              <a:pathLst>
                <a:path w="1147" h="96">
                  <a:moveTo>
                    <a:pt x="0" y="0"/>
                  </a:moveTo>
                  <a:lnTo>
                    <a:pt x="0" y="96"/>
                  </a:lnTo>
                  <a:lnTo>
                    <a:pt x="1147" y="96"/>
                  </a:lnTo>
                </a:path>
              </a:pathLst>
            </a:custGeom>
            <a:noFill/>
            <a:ln w="73025" cap="flat" cmpd="sng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397" name="WordArt 1369"/>
            <p:cNvSpPr>
              <a:spLocks noChangeArrowheads="1" noChangeShapeType="1" noTextEdit="1"/>
            </p:cNvSpPr>
            <p:nvPr/>
          </p:nvSpPr>
          <p:spPr bwMode="auto">
            <a:xfrm>
              <a:off x="3836" y="3786"/>
              <a:ext cx="1577" cy="3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i="0" kern="10">
                  <a:ln w="9525">
                    <a:solidFill>
                      <a:srgbClr val="FFFFFF"/>
                    </a:solidFill>
                    <a:round/>
                  </a:ln>
                  <a:solidFill>
                    <a:srgbClr val="CC0099"/>
                  </a:solidFill>
                  <a:latin typeface="Arial" panose="020B0604020202020204"/>
                  <a:cs typeface="Arial" panose="020B0604020202020204"/>
                </a:rPr>
                <a:t>Cực âm</a:t>
              </a:r>
              <a:endParaRPr lang="en-US" sz="3600" i="0" kern="10">
                <a:ln w="9525">
                  <a:solidFill>
                    <a:srgbClr val="FFFFFF"/>
                  </a:solidFill>
                  <a:round/>
                </a:ln>
                <a:solidFill>
                  <a:srgbClr val="CC0099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sp>
        <p:nvSpPr>
          <p:cNvPr id="101722" name="WordArt 1370"/>
          <p:cNvSpPr>
            <a:spLocks noChangeArrowheads="1" noChangeShapeType="1" noTextEdit="1"/>
          </p:cNvSpPr>
          <p:nvPr/>
        </p:nvSpPr>
        <p:spPr bwMode="auto">
          <a:xfrm>
            <a:off x="1536700" y="849313"/>
            <a:ext cx="6223000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i="0" kern="10">
                <a:ln w="9525">
                  <a:solidFill>
                    <a:srgbClr val="FFFF00"/>
                  </a:solidFill>
                  <a:round/>
                </a:ln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Giới thiệu các thiết bị điện.</a:t>
            </a:r>
            <a:endParaRPr lang="en-US" sz="3600" i="0" kern="10">
              <a:ln w="9525">
                <a:solidFill>
                  <a:srgbClr val="FFFF00"/>
                </a:solidFill>
                <a:round/>
              </a:ln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01725" name="AutoShape 1373"/>
          <p:cNvSpPr>
            <a:spLocks noChangeArrowheads="1"/>
          </p:cNvSpPr>
          <p:nvPr/>
        </p:nvSpPr>
        <p:spPr bwMode="auto">
          <a:xfrm>
            <a:off x="3794125" y="2405063"/>
            <a:ext cx="588963" cy="533400"/>
          </a:xfrm>
          <a:prstGeom prst="plus">
            <a:avLst>
              <a:gd name="adj" fmla="val 29269"/>
            </a:avLst>
          </a:prstGeom>
          <a:solidFill>
            <a:srgbClr val="993300"/>
          </a:solidFill>
          <a:ln w="38100" cmpd="dbl" algn="ctr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sp>
        <p:nvSpPr>
          <p:cNvPr id="101726" name="Rectangle 1374"/>
          <p:cNvSpPr>
            <a:spLocks noChangeArrowheads="1"/>
          </p:cNvSpPr>
          <p:nvPr/>
        </p:nvSpPr>
        <p:spPr bwMode="auto">
          <a:xfrm>
            <a:off x="3775075" y="5857875"/>
            <a:ext cx="682625" cy="228600"/>
          </a:xfrm>
          <a:prstGeom prst="rect">
            <a:avLst/>
          </a:prstGeom>
          <a:solidFill>
            <a:srgbClr val="0000FF"/>
          </a:solidFill>
          <a:ln w="38100" cmpd="dbl" algn="ctr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1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1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01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101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ntr" presetSubtype="1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1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1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714" grpId="0" animBg="1"/>
      <p:bldP spid="101716" grpId="0" animBg="1"/>
      <p:bldP spid="101722" grpId="0"/>
      <p:bldP spid="101725" grpId="0" animBg="1"/>
      <p:bldP spid="1017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161"/>
          <p:cNvGrpSpPr/>
          <p:nvPr/>
        </p:nvGrpSpPr>
        <p:grpSpPr bwMode="auto">
          <a:xfrm>
            <a:off x="473075" y="317500"/>
            <a:ext cx="3719513" cy="531813"/>
            <a:chOff x="286" y="200"/>
            <a:chExt cx="2343" cy="335"/>
          </a:xfrm>
        </p:grpSpPr>
        <p:sp>
          <p:nvSpPr>
            <p:cNvPr id="17424" name="WordArt 162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i="0" kern="10">
                  <a:ln w="9525">
                    <a:solidFill>
                      <a:srgbClr val="00FFFF"/>
                    </a:solidFill>
                    <a:round/>
                  </a:ln>
                  <a:solidFill>
                    <a:srgbClr val="FF0000"/>
                  </a:solidFill>
                  <a:latin typeface="Arial" panose="020B0604020202020204"/>
                  <a:cs typeface="Arial" panose="020B0604020202020204"/>
                </a:rPr>
                <a:t>Hoạt động 1:</a:t>
              </a:r>
              <a:endParaRPr lang="en-US" sz="3600" i="0" kern="10">
                <a:ln w="9525">
                  <a:solidFill>
                    <a:srgbClr val="00FFFF"/>
                  </a:solidFill>
                  <a:round/>
                </a:ln>
                <a:solidFill>
                  <a:srgbClr val="FF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4611" name="Line 163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 i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4612" name="WordArt 164"/>
          <p:cNvSpPr>
            <a:spLocks noChangeArrowheads="1" noChangeShapeType="1" noTextEdit="1"/>
          </p:cNvSpPr>
          <p:nvPr/>
        </p:nvSpPr>
        <p:spPr bwMode="auto">
          <a:xfrm>
            <a:off x="2447925" y="1076325"/>
            <a:ext cx="6223000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i="0" kern="10">
                <a:ln w="9525">
                  <a:solidFill>
                    <a:srgbClr val="FFFF00"/>
                  </a:solidFill>
                  <a:round/>
                </a:ln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Giới thiệu các thiết bị điện.</a:t>
            </a:r>
            <a:endParaRPr lang="en-US" sz="3600" i="0" kern="10">
              <a:ln w="9525">
                <a:solidFill>
                  <a:srgbClr val="FFFF00"/>
                </a:solidFill>
                <a:round/>
              </a:ln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7412" name="Group 167"/>
          <p:cNvGrpSpPr/>
          <p:nvPr/>
        </p:nvGrpSpPr>
        <p:grpSpPr bwMode="auto">
          <a:xfrm>
            <a:off x="2674938" y="1531938"/>
            <a:ext cx="3571875" cy="4876800"/>
            <a:chOff x="1685" y="1108"/>
            <a:chExt cx="2250" cy="3072"/>
          </a:xfrm>
        </p:grpSpPr>
        <p:pic>
          <p:nvPicPr>
            <p:cNvPr id="17422" name="Picture 165" descr="LAMP032"/>
            <p:cNvPicPr>
              <a:picLocks noChangeAspect="1" noChangeArrowheads="1"/>
            </p:cNvPicPr>
            <p:nvPr/>
          </p:nvPicPr>
          <p:blipFill>
            <a:blip r:embed="rId1">
              <a:lum bright="12000" contrast="-30000"/>
            </a:blip>
            <a:srcRect/>
            <a:stretch>
              <a:fillRect/>
            </a:stretch>
          </p:blipFill>
          <p:spPr bwMode="auto">
            <a:xfrm>
              <a:off x="1685" y="1108"/>
              <a:ext cx="2250" cy="30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614" name="AutoShape 166"/>
            <p:cNvSpPr>
              <a:spLocks noChangeArrowheads="1"/>
            </p:cNvSpPr>
            <p:nvPr/>
          </p:nvSpPr>
          <p:spPr bwMode="auto">
            <a:xfrm>
              <a:off x="2593" y="4084"/>
              <a:ext cx="526" cy="96"/>
            </a:xfrm>
            <a:prstGeom prst="flowChartManualOperation">
              <a:avLst/>
            </a:prstGeom>
            <a:solidFill>
              <a:srgbClr val="FF6600"/>
            </a:solidFill>
            <a:ln w="38100" cmpd="dbl" algn="ctr">
              <a:solidFill>
                <a:srgbClr val="FF00FF"/>
              </a:solidFill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grpSp>
        <p:nvGrpSpPr>
          <p:cNvPr id="4" name="Group 181"/>
          <p:cNvGrpSpPr/>
          <p:nvPr/>
        </p:nvGrpSpPr>
        <p:grpSpPr bwMode="auto">
          <a:xfrm>
            <a:off x="5027613" y="2651125"/>
            <a:ext cx="3340100" cy="454025"/>
            <a:chOff x="3167" y="1670"/>
            <a:chExt cx="2104" cy="286"/>
          </a:xfrm>
        </p:grpSpPr>
        <p:sp>
          <p:nvSpPr>
            <p:cNvPr id="17420" name="WordArt 174"/>
            <p:cNvSpPr>
              <a:spLocks noChangeArrowheads="1" noChangeShapeType="1" noTextEdit="1"/>
            </p:cNvSpPr>
            <p:nvPr/>
          </p:nvSpPr>
          <p:spPr bwMode="auto">
            <a:xfrm>
              <a:off x="3932" y="1670"/>
              <a:ext cx="133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FFFFFF"/>
                    </a:solidFill>
                    <a:round/>
                  </a:ln>
                  <a:solidFill>
                    <a:srgbClr val="CCFFFF"/>
                  </a:solidFill>
                  <a:latin typeface="Arial" panose="020B0604020202020204"/>
                  <a:cs typeface="Arial" panose="020B0604020202020204"/>
                </a:rPr>
                <a:t>Dây tóc</a:t>
              </a:r>
              <a:endParaRPr lang="en-US" sz="3600" kern="10">
                <a:ln w="9525">
                  <a:solidFill>
                    <a:srgbClr val="FFFFFF"/>
                  </a:solidFill>
                  <a:round/>
                </a:ln>
                <a:solidFill>
                  <a:srgbClr val="CCFFFF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4626" name="Line 178"/>
            <p:cNvSpPr>
              <a:spLocks noChangeShapeType="1"/>
            </p:cNvSpPr>
            <p:nvPr/>
          </p:nvSpPr>
          <p:spPr bwMode="auto">
            <a:xfrm>
              <a:off x="3167" y="1956"/>
              <a:ext cx="1386" cy="0"/>
            </a:xfrm>
            <a:prstGeom prst="line">
              <a:avLst/>
            </a:prstGeom>
            <a:noFill/>
            <a:ln w="53975">
              <a:solidFill>
                <a:srgbClr val="FF0000"/>
              </a:solidFill>
              <a:round/>
              <a:headEnd type="arrow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182"/>
          <p:cNvGrpSpPr/>
          <p:nvPr/>
        </p:nvGrpSpPr>
        <p:grpSpPr bwMode="auto">
          <a:xfrm>
            <a:off x="4895850" y="5837238"/>
            <a:ext cx="3946525" cy="531812"/>
            <a:chOff x="3084" y="3677"/>
            <a:chExt cx="2486" cy="335"/>
          </a:xfrm>
        </p:grpSpPr>
        <p:sp>
          <p:nvSpPr>
            <p:cNvPr id="17418" name="WordArt 176"/>
            <p:cNvSpPr>
              <a:spLocks noChangeArrowheads="1" noChangeShapeType="1" noTextEdit="1"/>
            </p:cNvSpPr>
            <p:nvPr/>
          </p:nvSpPr>
          <p:spPr bwMode="auto">
            <a:xfrm>
              <a:off x="3993" y="3677"/>
              <a:ext cx="1577" cy="2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FFFFFF"/>
                    </a:solidFill>
                    <a:round/>
                  </a:ln>
                  <a:solidFill>
                    <a:srgbClr val="CCFFFF"/>
                  </a:solidFill>
                  <a:latin typeface="Arial" panose="020B0604020202020204"/>
                  <a:cs typeface="Arial" panose="020B0604020202020204"/>
                </a:rPr>
                <a:t>Núm thiếc</a:t>
              </a:r>
              <a:endParaRPr lang="en-US" sz="3600" kern="10">
                <a:ln w="9525">
                  <a:solidFill>
                    <a:srgbClr val="FFFFFF"/>
                  </a:solidFill>
                  <a:round/>
                </a:ln>
                <a:solidFill>
                  <a:srgbClr val="CCFFFF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4627" name="Line 179"/>
            <p:cNvSpPr>
              <a:spLocks noChangeShapeType="1"/>
            </p:cNvSpPr>
            <p:nvPr/>
          </p:nvSpPr>
          <p:spPr bwMode="auto">
            <a:xfrm>
              <a:off x="3084" y="4012"/>
              <a:ext cx="1148" cy="0"/>
            </a:xfrm>
            <a:prstGeom prst="line">
              <a:avLst/>
            </a:prstGeom>
            <a:noFill/>
            <a:ln w="53975">
              <a:solidFill>
                <a:srgbClr val="FF0000"/>
              </a:solidFill>
              <a:round/>
              <a:headEnd type="arrow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4628" name="Freeform 180"/>
          <p:cNvSpPr/>
          <p:nvPr/>
        </p:nvSpPr>
        <p:spPr bwMode="auto">
          <a:xfrm>
            <a:off x="3944938" y="2859088"/>
            <a:ext cx="1081087" cy="322262"/>
          </a:xfrm>
          <a:custGeom>
            <a:avLst/>
            <a:gdLst/>
            <a:ahLst/>
            <a:cxnLst>
              <a:cxn ang="0">
                <a:pos x="23" y="179"/>
              </a:cxn>
              <a:cxn ang="0">
                <a:pos x="14" y="140"/>
              </a:cxn>
              <a:cxn ang="0">
                <a:pos x="32" y="56"/>
              </a:cxn>
              <a:cxn ang="0">
                <a:pos x="77" y="86"/>
              </a:cxn>
              <a:cxn ang="0">
                <a:pos x="80" y="176"/>
              </a:cxn>
              <a:cxn ang="0">
                <a:pos x="68" y="164"/>
              </a:cxn>
              <a:cxn ang="0">
                <a:pos x="113" y="53"/>
              </a:cxn>
              <a:cxn ang="0">
                <a:pos x="143" y="98"/>
              </a:cxn>
              <a:cxn ang="0">
                <a:pos x="122" y="158"/>
              </a:cxn>
              <a:cxn ang="0">
                <a:pos x="119" y="86"/>
              </a:cxn>
              <a:cxn ang="0">
                <a:pos x="134" y="59"/>
              </a:cxn>
              <a:cxn ang="0">
                <a:pos x="173" y="92"/>
              </a:cxn>
              <a:cxn ang="0">
                <a:pos x="161" y="125"/>
              </a:cxn>
              <a:cxn ang="0">
                <a:pos x="203" y="38"/>
              </a:cxn>
              <a:cxn ang="0">
                <a:pos x="266" y="86"/>
              </a:cxn>
              <a:cxn ang="0">
                <a:pos x="239" y="134"/>
              </a:cxn>
              <a:cxn ang="0">
                <a:pos x="242" y="44"/>
              </a:cxn>
              <a:cxn ang="0">
                <a:pos x="269" y="29"/>
              </a:cxn>
              <a:cxn ang="0">
                <a:pos x="329" y="47"/>
              </a:cxn>
              <a:cxn ang="0">
                <a:pos x="320" y="116"/>
              </a:cxn>
              <a:cxn ang="0">
                <a:pos x="299" y="92"/>
              </a:cxn>
              <a:cxn ang="0">
                <a:pos x="293" y="68"/>
              </a:cxn>
              <a:cxn ang="0">
                <a:pos x="323" y="2"/>
              </a:cxn>
              <a:cxn ang="0">
                <a:pos x="365" y="20"/>
              </a:cxn>
              <a:cxn ang="0">
                <a:pos x="359" y="110"/>
              </a:cxn>
              <a:cxn ang="0">
                <a:pos x="353" y="26"/>
              </a:cxn>
              <a:cxn ang="0">
                <a:pos x="377" y="5"/>
              </a:cxn>
              <a:cxn ang="0">
                <a:pos x="434" y="20"/>
              </a:cxn>
              <a:cxn ang="0">
                <a:pos x="416" y="122"/>
              </a:cxn>
              <a:cxn ang="0">
                <a:pos x="434" y="35"/>
              </a:cxn>
              <a:cxn ang="0">
                <a:pos x="482" y="38"/>
              </a:cxn>
              <a:cxn ang="0">
                <a:pos x="485" y="128"/>
              </a:cxn>
              <a:cxn ang="0">
                <a:pos x="461" y="143"/>
              </a:cxn>
              <a:cxn ang="0">
                <a:pos x="491" y="59"/>
              </a:cxn>
              <a:cxn ang="0">
                <a:pos x="509" y="149"/>
              </a:cxn>
              <a:cxn ang="0">
                <a:pos x="527" y="89"/>
              </a:cxn>
              <a:cxn ang="0">
                <a:pos x="575" y="65"/>
              </a:cxn>
              <a:cxn ang="0">
                <a:pos x="605" y="98"/>
              </a:cxn>
              <a:cxn ang="0">
                <a:pos x="593" y="176"/>
              </a:cxn>
              <a:cxn ang="0">
                <a:pos x="575" y="173"/>
              </a:cxn>
              <a:cxn ang="0">
                <a:pos x="581" y="131"/>
              </a:cxn>
              <a:cxn ang="0">
                <a:pos x="635" y="107"/>
              </a:cxn>
              <a:cxn ang="0">
                <a:pos x="680" y="128"/>
              </a:cxn>
              <a:cxn ang="0">
                <a:pos x="677" y="185"/>
              </a:cxn>
              <a:cxn ang="0">
                <a:pos x="665" y="203"/>
              </a:cxn>
            </a:cxnLst>
            <a:rect l="0" t="0" r="r" b="b"/>
            <a:pathLst>
              <a:path w="681" h="203">
                <a:moveTo>
                  <a:pt x="23" y="179"/>
                </a:moveTo>
                <a:cubicBezTo>
                  <a:pt x="21" y="165"/>
                  <a:pt x="17" y="153"/>
                  <a:pt x="14" y="140"/>
                </a:cubicBezTo>
                <a:cubicBezTo>
                  <a:pt x="15" y="113"/>
                  <a:pt x="0" y="67"/>
                  <a:pt x="32" y="56"/>
                </a:cubicBezTo>
                <a:cubicBezTo>
                  <a:pt x="54" y="60"/>
                  <a:pt x="65" y="68"/>
                  <a:pt x="77" y="86"/>
                </a:cubicBezTo>
                <a:cubicBezTo>
                  <a:pt x="84" y="122"/>
                  <a:pt x="82" y="127"/>
                  <a:pt x="80" y="176"/>
                </a:cubicBezTo>
                <a:cubicBezTo>
                  <a:pt x="72" y="173"/>
                  <a:pt x="68" y="175"/>
                  <a:pt x="68" y="164"/>
                </a:cubicBezTo>
                <a:cubicBezTo>
                  <a:pt x="68" y="85"/>
                  <a:pt x="62" y="87"/>
                  <a:pt x="113" y="53"/>
                </a:cubicBezTo>
                <a:cubicBezTo>
                  <a:pt x="136" y="59"/>
                  <a:pt x="136" y="78"/>
                  <a:pt x="143" y="98"/>
                </a:cubicBezTo>
                <a:cubicBezTo>
                  <a:pt x="143" y="105"/>
                  <a:pt x="153" y="189"/>
                  <a:pt x="122" y="158"/>
                </a:cubicBezTo>
                <a:cubicBezTo>
                  <a:pt x="111" y="125"/>
                  <a:pt x="114" y="141"/>
                  <a:pt x="119" y="86"/>
                </a:cubicBezTo>
                <a:cubicBezTo>
                  <a:pt x="120" y="76"/>
                  <a:pt x="134" y="59"/>
                  <a:pt x="134" y="59"/>
                </a:cubicBezTo>
                <a:cubicBezTo>
                  <a:pt x="168" y="63"/>
                  <a:pt x="164" y="64"/>
                  <a:pt x="173" y="92"/>
                </a:cubicBezTo>
                <a:cubicBezTo>
                  <a:pt x="170" y="152"/>
                  <a:pt x="170" y="161"/>
                  <a:pt x="161" y="125"/>
                </a:cubicBezTo>
                <a:cubicBezTo>
                  <a:pt x="164" y="47"/>
                  <a:pt x="151" y="55"/>
                  <a:pt x="203" y="38"/>
                </a:cubicBezTo>
                <a:cubicBezTo>
                  <a:pt x="240" y="42"/>
                  <a:pt x="257" y="50"/>
                  <a:pt x="266" y="86"/>
                </a:cubicBezTo>
                <a:cubicBezTo>
                  <a:pt x="263" y="122"/>
                  <a:pt x="273" y="140"/>
                  <a:pt x="239" y="134"/>
                </a:cubicBezTo>
                <a:cubicBezTo>
                  <a:pt x="225" y="113"/>
                  <a:pt x="223" y="63"/>
                  <a:pt x="242" y="44"/>
                </a:cubicBezTo>
                <a:cubicBezTo>
                  <a:pt x="249" y="37"/>
                  <a:pt x="261" y="35"/>
                  <a:pt x="269" y="29"/>
                </a:cubicBezTo>
                <a:cubicBezTo>
                  <a:pt x="307" y="37"/>
                  <a:pt x="303" y="38"/>
                  <a:pt x="329" y="47"/>
                </a:cubicBezTo>
                <a:cubicBezTo>
                  <a:pt x="337" y="71"/>
                  <a:pt x="342" y="101"/>
                  <a:pt x="320" y="116"/>
                </a:cubicBezTo>
                <a:cubicBezTo>
                  <a:pt x="308" y="112"/>
                  <a:pt x="303" y="104"/>
                  <a:pt x="299" y="92"/>
                </a:cubicBezTo>
                <a:cubicBezTo>
                  <a:pt x="296" y="84"/>
                  <a:pt x="293" y="68"/>
                  <a:pt x="293" y="68"/>
                </a:cubicBezTo>
                <a:cubicBezTo>
                  <a:pt x="295" y="39"/>
                  <a:pt x="291" y="10"/>
                  <a:pt x="323" y="2"/>
                </a:cubicBezTo>
                <a:cubicBezTo>
                  <a:pt x="347" y="5"/>
                  <a:pt x="351" y="2"/>
                  <a:pt x="365" y="20"/>
                </a:cubicBezTo>
                <a:cubicBezTo>
                  <a:pt x="372" y="48"/>
                  <a:pt x="393" y="99"/>
                  <a:pt x="359" y="110"/>
                </a:cubicBezTo>
                <a:cubicBezTo>
                  <a:pt x="342" y="84"/>
                  <a:pt x="349" y="59"/>
                  <a:pt x="353" y="26"/>
                </a:cubicBezTo>
                <a:cubicBezTo>
                  <a:pt x="354" y="15"/>
                  <a:pt x="377" y="5"/>
                  <a:pt x="377" y="5"/>
                </a:cubicBezTo>
                <a:cubicBezTo>
                  <a:pt x="403" y="7"/>
                  <a:pt x="421" y="0"/>
                  <a:pt x="434" y="20"/>
                </a:cubicBezTo>
                <a:cubicBezTo>
                  <a:pt x="444" y="58"/>
                  <a:pt x="445" y="93"/>
                  <a:pt x="416" y="122"/>
                </a:cubicBezTo>
                <a:cubicBezTo>
                  <a:pt x="385" y="101"/>
                  <a:pt x="398" y="44"/>
                  <a:pt x="434" y="35"/>
                </a:cubicBezTo>
                <a:cubicBezTo>
                  <a:pt x="450" y="24"/>
                  <a:pt x="467" y="28"/>
                  <a:pt x="482" y="38"/>
                </a:cubicBezTo>
                <a:cubicBezTo>
                  <a:pt x="491" y="74"/>
                  <a:pt x="492" y="71"/>
                  <a:pt x="485" y="128"/>
                </a:cubicBezTo>
                <a:cubicBezTo>
                  <a:pt x="484" y="137"/>
                  <a:pt x="461" y="143"/>
                  <a:pt x="461" y="143"/>
                </a:cubicBezTo>
                <a:cubicBezTo>
                  <a:pt x="450" y="109"/>
                  <a:pt x="456" y="71"/>
                  <a:pt x="491" y="59"/>
                </a:cubicBezTo>
                <a:cubicBezTo>
                  <a:pt x="534" y="66"/>
                  <a:pt x="522" y="109"/>
                  <a:pt x="509" y="149"/>
                </a:cubicBezTo>
                <a:cubicBezTo>
                  <a:pt x="501" y="124"/>
                  <a:pt x="506" y="103"/>
                  <a:pt x="527" y="89"/>
                </a:cubicBezTo>
                <a:cubicBezTo>
                  <a:pt x="539" y="71"/>
                  <a:pt x="556" y="71"/>
                  <a:pt x="575" y="65"/>
                </a:cubicBezTo>
                <a:cubicBezTo>
                  <a:pt x="595" y="70"/>
                  <a:pt x="596" y="81"/>
                  <a:pt x="605" y="98"/>
                </a:cubicBezTo>
                <a:cubicBezTo>
                  <a:pt x="603" y="136"/>
                  <a:pt x="610" y="151"/>
                  <a:pt x="593" y="176"/>
                </a:cubicBezTo>
                <a:cubicBezTo>
                  <a:pt x="587" y="175"/>
                  <a:pt x="577" y="179"/>
                  <a:pt x="575" y="173"/>
                </a:cubicBezTo>
                <a:cubicBezTo>
                  <a:pt x="570" y="160"/>
                  <a:pt x="571" y="141"/>
                  <a:pt x="581" y="131"/>
                </a:cubicBezTo>
                <a:cubicBezTo>
                  <a:pt x="595" y="117"/>
                  <a:pt x="616" y="111"/>
                  <a:pt x="635" y="107"/>
                </a:cubicBezTo>
                <a:cubicBezTo>
                  <a:pt x="668" y="110"/>
                  <a:pt x="672" y="103"/>
                  <a:pt x="680" y="128"/>
                </a:cubicBezTo>
                <a:cubicBezTo>
                  <a:pt x="679" y="147"/>
                  <a:pt x="681" y="166"/>
                  <a:pt x="677" y="185"/>
                </a:cubicBezTo>
                <a:cubicBezTo>
                  <a:pt x="676" y="192"/>
                  <a:pt x="665" y="203"/>
                  <a:pt x="665" y="203"/>
                </a:cubicBezTo>
              </a:path>
            </a:pathLst>
          </a:custGeom>
          <a:noFill/>
          <a:ln w="38100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631" name="Freeform 183"/>
          <p:cNvSpPr/>
          <p:nvPr/>
        </p:nvSpPr>
        <p:spPr bwMode="auto">
          <a:xfrm>
            <a:off x="4335463" y="3125788"/>
            <a:ext cx="692150" cy="2711450"/>
          </a:xfrm>
          <a:custGeom>
            <a:avLst/>
            <a:gdLst/>
            <a:ahLst/>
            <a:cxnLst>
              <a:cxn ang="0">
                <a:pos x="436" y="0"/>
              </a:cxn>
              <a:cxn ang="0">
                <a:pos x="245" y="478"/>
              </a:cxn>
              <a:cxn ang="0">
                <a:pos x="263" y="527"/>
              </a:cxn>
              <a:cxn ang="0">
                <a:pos x="257" y="653"/>
              </a:cxn>
              <a:cxn ang="0">
                <a:pos x="227" y="725"/>
              </a:cxn>
              <a:cxn ang="0">
                <a:pos x="209" y="851"/>
              </a:cxn>
              <a:cxn ang="0">
                <a:pos x="179" y="1043"/>
              </a:cxn>
              <a:cxn ang="0">
                <a:pos x="407" y="1697"/>
              </a:cxn>
            </a:cxnLst>
            <a:rect l="0" t="0" r="r" b="b"/>
            <a:pathLst>
              <a:path w="436" h="1708">
                <a:moveTo>
                  <a:pt x="436" y="0"/>
                </a:moveTo>
                <a:lnTo>
                  <a:pt x="245" y="478"/>
                </a:lnTo>
                <a:cubicBezTo>
                  <a:pt x="233" y="528"/>
                  <a:pt x="249" y="484"/>
                  <a:pt x="263" y="527"/>
                </a:cubicBezTo>
                <a:cubicBezTo>
                  <a:pt x="261" y="569"/>
                  <a:pt x="262" y="611"/>
                  <a:pt x="257" y="653"/>
                </a:cubicBezTo>
                <a:cubicBezTo>
                  <a:pt x="254" y="682"/>
                  <a:pt x="236" y="699"/>
                  <a:pt x="227" y="725"/>
                </a:cubicBezTo>
                <a:cubicBezTo>
                  <a:pt x="223" y="769"/>
                  <a:pt x="215" y="808"/>
                  <a:pt x="209" y="851"/>
                </a:cubicBezTo>
                <a:cubicBezTo>
                  <a:pt x="206" y="914"/>
                  <a:pt x="216" y="987"/>
                  <a:pt x="179" y="1043"/>
                </a:cubicBezTo>
                <a:cubicBezTo>
                  <a:pt x="185" y="1708"/>
                  <a:pt x="0" y="1697"/>
                  <a:pt x="407" y="1697"/>
                </a:cubicBezTo>
              </a:path>
            </a:pathLst>
          </a:custGeom>
          <a:noFill/>
          <a:ln w="41275" cap="flat" cmpd="sng">
            <a:solidFill>
              <a:srgbClr val="8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633" name="Freeform 185"/>
          <p:cNvSpPr/>
          <p:nvPr/>
        </p:nvSpPr>
        <p:spPr bwMode="auto">
          <a:xfrm>
            <a:off x="3965575" y="3125788"/>
            <a:ext cx="415925" cy="3132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1" y="478"/>
              </a:cxn>
              <a:cxn ang="0">
                <a:pos x="190" y="497"/>
              </a:cxn>
              <a:cxn ang="0">
                <a:pos x="184" y="515"/>
              </a:cxn>
              <a:cxn ang="0">
                <a:pos x="196" y="653"/>
              </a:cxn>
              <a:cxn ang="0">
                <a:pos x="220" y="689"/>
              </a:cxn>
              <a:cxn ang="0">
                <a:pos x="232" y="725"/>
              </a:cxn>
              <a:cxn ang="0">
                <a:pos x="262" y="1091"/>
              </a:cxn>
              <a:cxn ang="0">
                <a:pos x="262" y="1973"/>
              </a:cxn>
            </a:cxnLst>
            <a:rect l="0" t="0" r="r" b="b"/>
            <a:pathLst>
              <a:path w="262" h="1973">
                <a:moveTo>
                  <a:pt x="0" y="0"/>
                </a:moveTo>
                <a:lnTo>
                  <a:pt x="191" y="478"/>
                </a:lnTo>
                <a:cubicBezTo>
                  <a:pt x="222" y="491"/>
                  <a:pt x="205" y="478"/>
                  <a:pt x="190" y="497"/>
                </a:cubicBezTo>
                <a:cubicBezTo>
                  <a:pt x="186" y="502"/>
                  <a:pt x="186" y="509"/>
                  <a:pt x="184" y="515"/>
                </a:cubicBezTo>
                <a:cubicBezTo>
                  <a:pt x="186" y="561"/>
                  <a:pt x="174" y="613"/>
                  <a:pt x="196" y="653"/>
                </a:cubicBezTo>
                <a:cubicBezTo>
                  <a:pt x="203" y="666"/>
                  <a:pt x="215" y="675"/>
                  <a:pt x="220" y="689"/>
                </a:cubicBezTo>
                <a:cubicBezTo>
                  <a:pt x="224" y="701"/>
                  <a:pt x="232" y="725"/>
                  <a:pt x="232" y="725"/>
                </a:cubicBezTo>
                <a:cubicBezTo>
                  <a:pt x="236" y="844"/>
                  <a:pt x="262" y="972"/>
                  <a:pt x="262" y="1091"/>
                </a:cubicBezTo>
                <a:cubicBezTo>
                  <a:pt x="262" y="1385"/>
                  <a:pt x="262" y="1679"/>
                  <a:pt x="262" y="1973"/>
                </a:cubicBezTo>
              </a:path>
            </a:pathLst>
          </a:custGeom>
          <a:noFill/>
          <a:ln w="41275" cap="flat" cmpd="sng">
            <a:solidFill>
              <a:srgbClr val="8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10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0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361"/>
          <p:cNvGrpSpPr/>
          <p:nvPr/>
        </p:nvGrpSpPr>
        <p:grpSpPr bwMode="auto">
          <a:xfrm>
            <a:off x="625475" y="469900"/>
            <a:ext cx="3719513" cy="531813"/>
            <a:chOff x="286" y="200"/>
            <a:chExt cx="2343" cy="335"/>
          </a:xfrm>
        </p:grpSpPr>
        <p:sp>
          <p:nvSpPr>
            <p:cNvPr id="18454" name="WordArt 362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i="0" kern="10">
                  <a:ln w="9525">
                    <a:solidFill>
                      <a:srgbClr val="00FFFF"/>
                    </a:solidFill>
                    <a:round/>
                  </a:ln>
                  <a:solidFill>
                    <a:srgbClr val="FF0000"/>
                  </a:solidFill>
                  <a:latin typeface="Arial" panose="020B0604020202020204"/>
                  <a:cs typeface="Arial" panose="020B0604020202020204"/>
                </a:rPr>
                <a:t>Hoạt động 2:</a:t>
              </a:r>
              <a:endParaRPr lang="en-US" sz="3600" i="0" kern="10">
                <a:ln w="9525">
                  <a:solidFill>
                    <a:srgbClr val="00FFFF"/>
                  </a:solidFill>
                  <a:round/>
                </a:ln>
                <a:solidFill>
                  <a:srgbClr val="FF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76139" name="Line 363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 i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6140" name="WordArt 364"/>
          <p:cNvSpPr>
            <a:spLocks noChangeArrowheads="1" noChangeShapeType="1" noTextEdit="1"/>
          </p:cNvSpPr>
          <p:nvPr/>
        </p:nvSpPr>
        <p:spPr bwMode="auto">
          <a:xfrm>
            <a:off x="1992313" y="1152525"/>
            <a:ext cx="6753225" cy="53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i="0" kern="10">
                <a:ln w="9525">
                  <a:solidFill>
                    <a:srgbClr val="FFFF00"/>
                  </a:solidFill>
                  <a:round/>
                </a:ln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Thực hành lắp mạch điện đơn giản.</a:t>
            </a:r>
            <a:endParaRPr lang="en-US" sz="3600" i="0" kern="10">
              <a:ln w="9525">
                <a:solidFill>
                  <a:srgbClr val="FFFF00"/>
                </a:solidFill>
                <a:round/>
              </a:ln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76141" name="AutoShape 365"/>
          <p:cNvSpPr>
            <a:spLocks noChangeArrowheads="1"/>
          </p:cNvSpPr>
          <p:nvPr/>
        </p:nvSpPr>
        <p:spPr bwMode="auto">
          <a:xfrm>
            <a:off x="1157288" y="1758950"/>
            <a:ext cx="6981825" cy="494665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3" name="Group 387"/>
          <p:cNvGrpSpPr/>
          <p:nvPr/>
        </p:nvGrpSpPr>
        <p:grpSpPr bwMode="auto">
          <a:xfrm>
            <a:off x="2028825" y="2443163"/>
            <a:ext cx="1803400" cy="3817937"/>
            <a:chOff x="1278" y="1539"/>
            <a:chExt cx="1136" cy="2405"/>
          </a:xfrm>
        </p:grpSpPr>
        <p:pic>
          <p:nvPicPr>
            <p:cNvPr id="18451" name="Picture 366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6143" name="AutoShape 367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76144" name="Rectangle 368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76145" name="Picture 369" descr="LITBULB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467350" y="2817813"/>
            <a:ext cx="1585913" cy="265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147" name="Picture 371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4911725" y="3370263"/>
            <a:ext cx="2657475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148" name="Line 372"/>
          <p:cNvSpPr>
            <a:spLocks noChangeShapeType="1"/>
          </p:cNvSpPr>
          <p:nvPr/>
        </p:nvSpPr>
        <p:spPr bwMode="auto">
          <a:xfrm flipV="1">
            <a:off x="2921000" y="2195513"/>
            <a:ext cx="0" cy="32226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149" name="Line 373"/>
          <p:cNvSpPr>
            <a:spLocks noChangeShapeType="1"/>
          </p:cNvSpPr>
          <p:nvPr/>
        </p:nvSpPr>
        <p:spPr bwMode="auto">
          <a:xfrm>
            <a:off x="3832225" y="2195513"/>
            <a:ext cx="10620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153" name="Line 377"/>
          <p:cNvSpPr>
            <a:spLocks noChangeShapeType="1"/>
          </p:cNvSpPr>
          <p:nvPr/>
        </p:nvSpPr>
        <p:spPr bwMode="auto">
          <a:xfrm>
            <a:off x="2901950" y="2195513"/>
            <a:ext cx="98742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tail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379"/>
          <p:cNvGrpSpPr/>
          <p:nvPr/>
        </p:nvGrpSpPr>
        <p:grpSpPr bwMode="auto">
          <a:xfrm>
            <a:off x="4856163" y="2176463"/>
            <a:ext cx="76200" cy="2011362"/>
            <a:chOff x="3059" y="1371"/>
            <a:chExt cx="48" cy="1267"/>
          </a:xfrm>
        </p:grpSpPr>
        <p:sp>
          <p:nvSpPr>
            <p:cNvPr id="76150" name="Line 374"/>
            <p:cNvSpPr>
              <a:spLocks noChangeShapeType="1"/>
            </p:cNvSpPr>
            <p:nvPr/>
          </p:nvSpPr>
          <p:spPr bwMode="auto">
            <a:xfrm>
              <a:off x="3083" y="1371"/>
              <a:ext cx="0" cy="1267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154" name="Oval 378"/>
            <p:cNvSpPr>
              <a:spLocks noChangeArrowheads="1"/>
            </p:cNvSpPr>
            <p:nvPr/>
          </p:nvSpPr>
          <p:spPr bwMode="auto">
            <a:xfrm>
              <a:off x="3059" y="2590"/>
              <a:ext cx="48" cy="48"/>
            </a:xfrm>
            <a:prstGeom prst="ellipse">
              <a:avLst/>
            </a:prstGeom>
            <a:solidFill>
              <a:srgbClr val="FF0000"/>
            </a:solidFill>
            <a:ln w="38100" cmpd="dbl" algn="ctr">
              <a:solidFill>
                <a:srgbClr val="FF0000"/>
              </a:solidFill>
              <a:rou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sp>
        <p:nvSpPr>
          <p:cNvPr id="76156" name="Line 380"/>
          <p:cNvSpPr>
            <a:spLocks noChangeShapeType="1"/>
          </p:cNvSpPr>
          <p:nvPr/>
        </p:nvSpPr>
        <p:spPr bwMode="auto">
          <a:xfrm>
            <a:off x="2882900" y="6237288"/>
            <a:ext cx="1443038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157" name="Line 381"/>
          <p:cNvSpPr>
            <a:spLocks noChangeShapeType="1"/>
          </p:cNvSpPr>
          <p:nvPr/>
        </p:nvSpPr>
        <p:spPr bwMode="auto">
          <a:xfrm>
            <a:off x="4306888" y="6235700"/>
            <a:ext cx="1138237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oup 386"/>
          <p:cNvGrpSpPr/>
          <p:nvPr/>
        </p:nvGrpSpPr>
        <p:grpSpPr bwMode="auto">
          <a:xfrm>
            <a:off x="5387975" y="4433888"/>
            <a:ext cx="76200" cy="1785937"/>
            <a:chOff x="3394" y="2793"/>
            <a:chExt cx="48" cy="1125"/>
          </a:xfrm>
        </p:grpSpPr>
        <p:sp>
          <p:nvSpPr>
            <p:cNvPr id="76159" name="Line 383"/>
            <p:cNvSpPr>
              <a:spLocks noChangeShapeType="1"/>
            </p:cNvSpPr>
            <p:nvPr/>
          </p:nvSpPr>
          <p:spPr bwMode="auto">
            <a:xfrm rot="5400000">
              <a:off x="2879" y="3380"/>
              <a:ext cx="1077" cy="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161" name="Oval 385"/>
            <p:cNvSpPr>
              <a:spLocks noChangeArrowheads="1"/>
            </p:cNvSpPr>
            <p:nvPr/>
          </p:nvSpPr>
          <p:spPr bwMode="auto">
            <a:xfrm>
              <a:off x="3394" y="2793"/>
              <a:ext cx="48" cy="48"/>
            </a:xfrm>
            <a:prstGeom prst="ellipse">
              <a:avLst/>
            </a:prstGeom>
            <a:solidFill>
              <a:schemeClr val="accent1"/>
            </a:solidFill>
            <a:ln w="57150" algn="ctr">
              <a:solidFill>
                <a:srgbClr val="000080"/>
              </a:solidFill>
              <a:rou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6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6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7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7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140" grpId="0"/>
      <p:bldP spid="761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/>
          <p:nvPr/>
        </p:nvGrpSpPr>
        <p:grpSpPr bwMode="auto">
          <a:xfrm>
            <a:off x="625475" y="469900"/>
            <a:ext cx="3719513" cy="531813"/>
            <a:chOff x="286" y="200"/>
            <a:chExt cx="2343" cy="335"/>
          </a:xfrm>
        </p:grpSpPr>
        <p:sp>
          <p:nvSpPr>
            <p:cNvPr id="19466" name="WordArt 3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 dirty="0">
                  <a:ln w="9525">
                    <a:solidFill>
                      <a:srgbClr val="00FFFF"/>
                    </a:solidFill>
                    <a:round/>
                  </a:ln>
                  <a:latin typeface="Arial" panose="020B0604020202020204"/>
                  <a:cs typeface="Arial" panose="020B0604020202020204"/>
                </a:rPr>
                <a:t>Hoạt động 2:</a:t>
              </a:r>
              <a:endParaRPr lang="en-US" sz="3600" kern="10" dirty="0">
                <a:ln w="9525">
                  <a:solidFill>
                    <a:srgbClr val="00FFFF"/>
                  </a:solidFill>
                  <a:round/>
                </a:ln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7525" name="WordArt 5"/>
          <p:cNvSpPr>
            <a:spLocks noChangeArrowheads="1" noChangeShapeType="1" noTextEdit="1"/>
          </p:cNvSpPr>
          <p:nvPr/>
        </p:nvSpPr>
        <p:spPr bwMode="auto">
          <a:xfrm>
            <a:off x="1992313" y="1152525"/>
            <a:ext cx="6753225" cy="53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>
                <a:ln w="9525">
                  <a:solidFill>
                    <a:srgbClr val="FFFF00"/>
                  </a:solidFill>
                  <a:round/>
                </a:ln>
                <a:latin typeface="Arial" panose="020B0604020202020204"/>
                <a:cs typeface="Arial" panose="020B0604020202020204"/>
              </a:rPr>
              <a:t>Thực hành lắp mạch điện đơn giản.</a:t>
            </a:r>
            <a:endParaRPr lang="en-US" sz="3600" kern="10" dirty="0">
              <a:ln w="9525">
                <a:solidFill>
                  <a:srgbClr val="FFFF00"/>
                </a:solidFill>
                <a:round/>
              </a:ln>
              <a:latin typeface="Arial" panose="020B0604020202020204"/>
              <a:cs typeface="Arial" panose="020B0604020202020204"/>
            </a:endParaRPr>
          </a:p>
        </p:txBody>
      </p:sp>
      <p:sp>
        <p:nvSpPr>
          <p:cNvPr id="107526" name="AutoShape 6"/>
          <p:cNvSpPr>
            <a:spLocks noChangeArrowheads="1"/>
          </p:cNvSpPr>
          <p:nvPr/>
        </p:nvSpPr>
        <p:spPr bwMode="auto">
          <a:xfrm>
            <a:off x="1157288" y="1758950"/>
            <a:ext cx="6981825" cy="494665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3" name="Group 7"/>
          <p:cNvGrpSpPr/>
          <p:nvPr/>
        </p:nvGrpSpPr>
        <p:grpSpPr bwMode="auto">
          <a:xfrm>
            <a:off x="2028825" y="2443163"/>
            <a:ext cx="1803400" cy="3817937"/>
            <a:chOff x="1278" y="1539"/>
            <a:chExt cx="1136" cy="2405"/>
          </a:xfrm>
        </p:grpSpPr>
        <p:pic>
          <p:nvPicPr>
            <p:cNvPr id="19463" name="Picture 8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7529" name="AutoShape 9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7530" name="Rectangle 10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107532" name="Picture 12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4911725" y="3429000"/>
            <a:ext cx="2657475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/>
      <p:bldP spid="1075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/>
          <p:nvPr/>
        </p:nvGrpSpPr>
        <p:grpSpPr bwMode="auto">
          <a:xfrm>
            <a:off x="625475" y="469900"/>
            <a:ext cx="3719513" cy="531813"/>
            <a:chOff x="286" y="200"/>
            <a:chExt cx="2343" cy="335"/>
          </a:xfrm>
        </p:grpSpPr>
        <p:sp>
          <p:nvSpPr>
            <p:cNvPr id="20532" name="WordArt 3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i="0" kern="10">
                  <a:ln w="9525">
                    <a:solidFill>
                      <a:srgbClr val="00FFFF"/>
                    </a:solidFill>
                    <a:round/>
                  </a:ln>
                  <a:solidFill>
                    <a:srgbClr val="FF0000"/>
                  </a:solidFill>
                  <a:latin typeface="Arial" panose="020B0604020202020204"/>
                  <a:cs typeface="Arial" panose="020B0604020202020204"/>
                </a:rPr>
                <a:t>Hoạt động 3</a:t>
              </a:r>
              <a:r>
                <a:rPr lang="vi-VN" sz="3600" kern="10">
                  <a:ln w="9525">
                    <a:solidFill>
                      <a:srgbClr val="00FFFF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:</a:t>
              </a:r>
              <a:endPara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8548" name="Line 4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8549" name="WordArt 5"/>
          <p:cNvSpPr>
            <a:spLocks noChangeArrowheads="1" noChangeShapeType="1" noTextEdit="1"/>
          </p:cNvSpPr>
          <p:nvPr/>
        </p:nvSpPr>
        <p:spPr bwMode="auto">
          <a:xfrm>
            <a:off x="1384300" y="1455738"/>
            <a:ext cx="6753225" cy="53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i="0" kern="10">
                <a:ln w="9525">
                  <a:solidFill>
                    <a:srgbClr val="FFFF00"/>
                  </a:solidFill>
                  <a:round/>
                </a:ln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Thực hành kiểm tra mạch điện</a:t>
            </a:r>
            <a:r>
              <a:rPr lang="vi-VN" sz="3600" kern="10">
                <a:ln w="9525">
                  <a:solidFill>
                    <a:srgbClr val="FF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.</a:t>
            </a:r>
            <a:endParaRPr lang="en-US" sz="3600" kern="10">
              <a:ln w="9525">
                <a:solidFill>
                  <a:srgbClr val="FFFF00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591" name="AutoShape 47">
            <a:hlinkClick r:id="rId1" action="ppaction://hlinksldjump"/>
          </p:cNvPr>
          <p:cNvSpPr>
            <a:spLocks noChangeArrowheads="1"/>
          </p:cNvSpPr>
          <p:nvPr/>
        </p:nvSpPr>
        <p:spPr bwMode="auto">
          <a:xfrm>
            <a:off x="3736975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0485" name="Group 49"/>
          <p:cNvGrpSpPr/>
          <p:nvPr/>
        </p:nvGrpSpPr>
        <p:grpSpPr bwMode="auto">
          <a:xfrm>
            <a:off x="3989388" y="3870325"/>
            <a:ext cx="919162" cy="2100263"/>
            <a:chOff x="1278" y="1539"/>
            <a:chExt cx="1136" cy="2405"/>
          </a:xfrm>
        </p:grpSpPr>
        <p:pic>
          <p:nvPicPr>
            <p:cNvPr id="20529" name="Picture 50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595" name="AutoShape 51"/>
            <p:cNvSpPr>
              <a:spLocks noChangeArrowheads="1"/>
            </p:cNvSpPr>
            <p:nvPr/>
          </p:nvSpPr>
          <p:spPr bwMode="auto">
            <a:xfrm>
              <a:off x="1708" y="1910"/>
              <a:ext cx="271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8596" name="Rectangle 52"/>
            <p:cNvSpPr>
              <a:spLocks noChangeArrowheads="1"/>
            </p:cNvSpPr>
            <p:nvPr/>
          </p:nvSpPr>
          <p:spPr bwMode="auto">
            <a:xfrm>
              <a:off x="1649" y="3653"/>
              <a:ext cx="430" cy="145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0486" name="Picture 53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137025" y="2628900"/>
            <a:ext cx="750888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99" name="AutoShape 5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578475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0488" name="Group 57"/>
          <p:cNvGrpSpPr/>
          <p:nvPr/>
        </p:nvGrpSpPr>
        <p:grpSpPr bwMode="auto">
          <a:xfrm>
            <a:off x="5830888" y="3870325"/>
            <a:ext cx="919162" cy="2100263"/>
            <a:chOff x="1278" y="1539"/>
            <a:chExt cx="1136" cy="2405"/>
          </a:xfrm>
        </p:grpSpPr>
        <p:pic>
          <p:nvPicPr>
            <p:cNvPr id="20526" name="Picture 58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603" name="AutoShape 59"/>
            <p:cNvSpPr>
              <a:spLocks noChangeArrowheads="1"/>
            </p:cNvSpPr>
            <p:nvPr/>
          </p:nvSpPr>
          <p:spPr bwMode="auto">
            <a:xfrm>
              <a:off x="1708" y="1910"/>
              <a:ext cx="271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8604" name="Rectangle 60"/>
            <p:cNvSpPr>
              <a:spLocks noChangeArrowheads="1"/>
            </p:cNvSpPr>
            <p:nvPr/>
          </p:nvSpPr>
          <p:spPr bwMode="auto">
            <a:xfrm>
              <a:off x="1649" y="3653"/>
              <a:ext cx="430" cy="145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0489" name="Picture 61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5978525" y="2628900"/>
            <a:ext cx="750888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607" name="AutoShape 6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380288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0491" name="Group 65"/>
          <p:cNvGrpSpPr/>
          <p:nvPr/>
        </p:nvGrpSpPr>
        <p:grpSpPr bwMode="auto">
          <a:xfrm>
            <a:off x="7632700" y="3870325"/>
            <a:ext cx="919163" cy="2100263"/>
            <a:chOff x="1278" y="1539"/>
            <a:chExt cx="1136" cy="2405"/>
          </a:xfrm>
        </p:grpSpPr>
        <p:pic>
          <p:nvPicPr>
            <p:cNvPr id="20523" name="Picture 66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611" name="AutoShape 67"/>
            <p:cNvSpPr>
              <a:spLocks noChangeArrowheads="1"/>
            </p:cNvSpPr>
            <p:nvPr/>
          </p:nvSpPr>
          <p:spPr bwMode="auto">
            <a:xfrm>
              <a:off x="1708" y="1910"/>
              <a:ext cx="271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8612" name="Rectangle 68"/>
            <p:cNvSpPr>
              <a:spLocks noChangeArrowheads="1"/>
            </p:cNvSpPr>
            <p:nvPr/>
          </p:nvSpPr>
          <p:spPr bwMode="auto">
            <a:xfrm>
              <a:off x="1649" y="3653"/>
              <a:ext cx="430" cy="145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0492" name="Picture 69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7780338" y="2628900"/>
            <a:ext cx="750887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50" name="AutoShape 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69863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0494" name="Group 12"/>
          <p:cNvGrpSpPr/>
          <p:nvPr/>
        </p:nvGrpSpPr>
        <p:grpSpPr bwMode="auto">
          <a:xfrm>
            <a:off x="422275" y="2628900"/>
            <a:ext cx="919163" cy="3341688"/>
            <a:chOff x="1278" y="1562"/>
            <a:chExt cx="550" cy="2382"/>
          </a:xfrm>
        </p:grpSpPr>
        <p:grpSp>
          <p:nvGrpSpPr>
            <p:cNvPr id="20518" name="Group 7"/>
            <p:cNvGrpSpPr/>
            <p:nvPr/>
          </p:nvGrpSpPr>
          <p:grpSpPr bwMode="auto">
            <a:xfrm>
              <a:off x="1278" y="2447"/>
              <a:ext cx="550" cy="1497"/>
              <a:chOff x="1278" y="1539"/>
              <a:chExt cx="1136" cy="2405"/>
            </a:xfrm>
          </p:grpSpPr>
          <p:pic>
            <p:nvPicPr>
              <p:cNvPr id="20520" name="Picture 8" descr="BATTERY"/>
              <p:cNvPicPr>
                <a:picLocks noChangeAspect="1" noChangeArrowheads="1"/>
              </p:cNvPicPr>
              <p:nvPr/>
            </p:nvPicPr>
            <p:blipFill>
              <a:blip r:embed="rId2">
                <a:lum bright="-18000" contrast="-6000"/>
              </a:blip>
              <a:srcRect/>
              <a:stretch>
                <a:fillRect/>
              </a:stretch>
            </p:blipFill>
            <p:spPr bwMode="auto">
              <a:xfrm>
                <a:off x="1278" y="1539"/>
                <a:ext cx="1136" cy="2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8553" name="AutoShape 9"/>
              <p:cNvSpPr>
                <a:spLocks noChangeArrowheads="1"/>
              </p:cNvSpPr>
              <p:nvPr/>
            </p:nvSpPr>
            <p:spPr bwMode="auto">
              <a:xfrm>
                <a:off x="1708" y="1910"/>
                <a:ext cx="271" cy="240"/>
              </a:xfrm>
              <a:prstGeom prst="plus">
                <a:avLst>
                  <a:gd name="adj" fmla="val 29269"/>
                </a:avLst>
              </a:prstGeom>
              <a:solidFill>
                <a:srgbClr val="993300"/>
              </a:solidFill>
              <a:ln w="38100" cmpd="dbl" algn="ctr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/>
                </a:endParaRPr>
              </a:p>
            </p:txBody>
          </p:sp>
          <p:sp>
            <p:nvSpPr>
              <p:cNvPr id="108554" name="Rectangle 10"/>
              <p:cNvSpPr>
                <a:spLocks noChangeArrowheads="1"/>
              </p:cNvSpPr>
              <p:nvPr/>
            </p:nvSpPr>
            <p:spPr bwMode="auto">
              <a:xfrm>
                <a:off x="1649" y="3653"/>
                <a:ext cx="430" cy="145"/>
              </a:xfrm>
              <a:prstGeom prst="rect">
                <a:avLst/>
              </a:prstGeom>
              <a:solidFill>
                <a:srgbClr val="0000FF"/>
              </a:solidFill>
              <a:ln w="38100" cmpd="dbl" algn="ctr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/>
                </a:endParaRPr>
              </a:p>
            </p:txBody>
          </p:sp>
        </p:grpSp>
        <p:pic>
          <p:nvPicPr>
            <p:cNvPr id="20519" name="Picture 11" descr="1111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54000"/>
            </a:blip>
            <a:srcRect/>
            <a:stretch>
              <a:fillRect/>
            </a:stretch>
          </p:blipFill>
          <p:spPr bwMode="auto">
            <a:xfrm rot="-5400000">
              <a:off x="1291" y="1637"/>
              <a:ext cx="599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8614" name="Line 70"/>
          <p:cNvSpPr>
            <a:spLocks noChangeShapeType="1"/>
          </p:cNvSpPr>
          <p:nvPr/>
        </p:nvSpPr>
        <p:spPr bwMode="auto">
          <a:xfrm>
            <a:off x="871538" y="3448050"/>
            <a:ext cx="0" cy="530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16" name="Freeform 72"/>
          <p:cNvSpPr/>
          <p:nvPr/>
        </p:nvSpPr>
        <p:spPr bwMode="auto">
          <a:xfrm>
            <a:off x="852488" y="3276600"/>
            <a:ext cx="652462" cy="2693988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411" y="0"/>
              </a:cxn>
              <a:cxn ang="0">
                <a:pos x="411" y="1697"/>
              </a:cxn>
              <a:cxn ang="0">
                <a:pos x="0" y="1697"/>
              </a:cxn>
            </a:cxnLst>
            <a:rect l="0" t="0" r="r" b="b"/>
            <a:pathLst>
              <a:path w="411" h="1697">
                <a:moveTo>
                  <a:pt x="75" y="0"/>
                </a:moveTo>
                <a:cubicBezTo>
                  <a:pt x="187" y="0"/>
                  <a:pt x="299" y="0"/>
                  <a:pt x="411" y="0"/>
                </a:cubicBezTo>
                <a:lnTo>
                  <a:pt x="411" y="1697"/>
                </a:lnTo>
                <a:lnTo>
                  <a:pt x="0" y="169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18" name="WordArt 74"/>
          <p:cNvSpPr>
            <a:spLocks noChangeArrowheads="1" noChangeShapeType="1" noTextEdit="1"/>
          </p:cNvSpPr>
          <p:nvPr/>
        </p:nvSpPr>
        <p:spPr bwMode="auto">
          <a:xfrm>
            <a:off x="720725" y="6103938"/>
            <a:ext cx="341313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</a:ln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a</a:t>
            </a:r>
            <a:endParaRPr lang="en-US" sz="3600" kern="10">
              <a:ln w="9525">
                <a:solidFill>
                  <a:srgbClr val="000080"/>
                </a:solidFill>
                <a:round/>
              </a:ln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619" name="WordArt 75"/>
          <p:cNvSpPr>
            <a:spLocks noChangeArrowheads="1" noChangeShapeType="1" noTextEdit="1"/>
          </p:cNvSpPr>
          <p:nvPr/>
        </p:nvSpPr>
        <p:spPr bwMode="auto">
          <a:xfrm>
            <a:off x="4344988" y="6103938"/>
            <a:ext cx="341312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</a:ln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c</a:t>
            </a:r>
            <a:endParaRPr lang="en-US" sz="3600" kern="10">
              <a:ln w="9525">
                <a:solidFill>
                  <a:srgbClr val="000080"/>
                </a:solidFill>
                <a:round/>
              </a:ln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0499" name="WordArt 76"/>
          <p:cNvSpPr>
            <a:spLocks noChangeArrowheads="1" noChangeShapeType="1" noTextEdit="1"/>
          </p:cNvSpPr>
          <p:nvPr/>
        </p:nvSpPr>
        <p:spPr bwMode="auto">
          <a:xfrm>
            <a:off x="7986713" y="6103938"/>
            <a:ext cx="341312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</a:ln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e</a:t>
            </a:r>
            <a:endParaRPr lang="en-US" sz="3600" kern="10">
              <a:ln w="9525">
                <a:solidFill>
                  <a:srgbClr val="000080"/>
                </a:solidFill>
                <a:round/>
              </a:ln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583" name="AutoShape 3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935163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0501" name="Group 40"/>
          <p:cNvGrpSpPr/>
          <p:nvPr/>
        </p:nvGrpSpPr>
        <p:grpSpPr bwMode="auto">
          <a:xfrm>
            <a:off x="2187575" y="2628900"/>
            <a:ext cx="919163" cy="3341688"/>
            <a:chOff x="1278" y="1562"/>
            <a:chExt cx="550" cy="2382"/>
          </a:xfrm>
        </p:grpSpPr>
        <p:grpSp>
          <p:nvGrpSpPr>
            <p:cNvPr id="20513" name="Group 41"/>
            <p:cNvGrpSpPr/>
            <p:nvPr/>
          </p:nvGrpSpPr>
          <p:grpSpPr bwMode="auto">
            <a:xfrm>
              <a:off x="1278" y="2447"/>
              <a:ext cx="550" cy="1497"/>
              <a:chOff x="1278" y="1539"/>
              <a:chExt cx="1136" cy="2405"/>
            </a:xfrm>
          </p:grpSpPr>
          <p:pic>
            <p:nvPicPr>
              <p:cNvPr id="20515" name="Picture 42" descr="BATTERY"/>
              <p:cNvPicPr>
                <a:picLocks noChangeAspect="1" noChangeArrowheads="1"/>
              </p:cNvPicPr>
              <p:nvPr/>
            </p:nvPicPr>
            <p:blipFill>
              <a:blip r:embed="rId2">
                <a:lum bright="-18000" contrast="-6000"/>
              </a:blip>
              <a:srcRect/>
              <a:stretch>
                <a:fillRect/>
              </a:stretch>
            </p:blipFill>
            <p:spPr bwMode="auto">
              <a:xfrm>
                <a:off x="1278" y="1539"/>
                <a:ext cx="1136" cy="2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8587" name="AutoShape 43"/>
              <p:cNvSpPr>
                <a:spLocks noChangeArrowheads="1"/>
              </p:cNvSpPr>
              <p:nvPr/>
            </p:nvSpPr>
            <p:spPr bwMode="auto">
              <a:xfrm>
                <a:off x="1708" y="1910"/>
                <a:ext cx="271" cy="240"/>
              </a:xfrm>
              <a:prstGeom prst="plus">
                <a:avLst>
                  <a:gd name="adj" fmla="val 29269"/>
                </a:avLst>
              </a:prstGeom>
              <a:solidFill>
                <a:srgbClr val="993300"/>
              </a:solidFill>
              <a:ln w="38100" cmpd="dbl" algn="ctr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/>
                </a:endParaRPr>
              </a:p>
            </p:txBody>
          </p:sp>
          <p:sp>
            <p:nvSpPr>
              <p:cNvPr id="108588" name="Rectangle 44"/>
              <p:cNvSpPr>
                <a:spLocks noChangeArrowheads="1"/>
              </p:cNvSpPr>
              <p:nvPr/>
            </p:nvSpPr>
            <p:spPr bwMode="auto">
              <a:xfrm>
                <a:off x="1649" y="3653"/>
                <a:ext cx="430" cy="145"/>
              </a:xfrm>
              <a:prstGeom prst="rect">
                <a:avLst/>
              </a:prstGeom>
              <a:solidFill>
                <a:srgbClr val="0000FF"/>
              </a:solidFill>
              <a:ln w="38100" cmpd="dbl" algn="ctr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/>
                </a:endParaRPr>
              </a:p>
            </p:txBody>
          </p:sp>
        </p:grpSp>
        <p:pic>
          <p:nvPicPr>
            <p:cNvPr id="20514" name="Picture 45" descr="1111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54000"/>
            </a:blip>
            <a:srcRect/>
            <a:stretch>
              <a:fillRect/>
            </a:stretch>
          </p:blipFill>
          <p:spPr bwMode="auto">
            <a:xfrm rot="-5400000">
              <a:off x="1291" y="1637"/>
              <a:ext cx="599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8617" name="Line 73"/>
          <p:cNvSpPr>
            <a:spLocks noChangeShapeType="1"/>
          </p:cNvSpPr>
          <p:nvPr/>
        </p:nvSpPr>
        <p:spPr bwMode="auto">
          <a:xfrm>
            <a:off x="2636838" y="3390900"/>
            <a:ext cx="0" cy="5492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3" name="WordArt 77"/>
          <p:cNvSpPr>
            <a:spLocks noChangeArrowheads="1" noChangeShapeType="1" noTextEdit="1"/>
          </p:cNvSpPr>
          <p:nvPr/>
        </p:nvSpPr>
        <p:spPr bwMode="auto">
          <a:xfrm>
            <a:off x="2522538" y="6027738"/>
            <a:ext cx="341312" cy="261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</a:ln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b</a:t>
            </a:r>
            <a:endParaRPr lang="en-US" sz="3600" kern="10">
              <a:ln w="9525">
                <a:solidFill>
                  <a:srgbClr val="000080"/>
                </a:solidFill>
                <a:round/>
              </a:ln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622" name="WordArt 78"/>
          <p:cNvSpPr>
            <a:spLocks noChangeArrowheads="1" noChangeShapeType="1" noTextEdit="1"/>
          </p:cNvSpPr>
          <p:nvPr/>
        </p:nvSpPr>
        <p:spPr bwMode="auto">
          <a:xfrm>
            <a:off x="6184900" y="6046788"/>
            <a:ext cx="341313" cy="261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</a:ln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d</a:t>
            </a:r>
            <a:endParaRPr lang="en-US" sz="3600" kern="10">
              <a:ln w="9525">
                <a:solidFill>
                  <a:srgbClr val="000080"/>
                </a:solidFill>
                <a:round/>
              </a:ln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623" name="Freeform 79"/>
          <p:cNvSpPr/>
          <p:nvPr/>
        </p:nvSpPr>
        <p:spPr bwMode="auto">
          <a:xfrm>
            <a:off x="4400550" y="3276600"/>
            <a:ext cx="531813" cy="684213"/>
          </a:xfrm>
          <a:custGeom>
            <a:avLst/>
            <a:gdLst/>
            <a:ahLst/>
            <a:cxnLst>
              <a:cxn ang="0">
                <a:pos x="0" y="431"/>
              </a:cxn>
              <a:cxn ang="0">
                <a:pos x="335" y="431"/>
              </a:cxn>
              <a:cxn ang="0">
                <a:pos x="335" y="0"/>
              </a:cxn>
              <a:cxn ang="0">
                <a:pos x="96" y="0"/>
              </a:cxn>
            </a:cxnLst>
            <a:rect l="0" t="0" r="r" b="b"/>
            <a:pathLst>
              <a:path w="335" h="431">
                <a:moveTo>
                  <a:pt x="0" y="431"/>
                </a:moveTo>
                <a:lnTo>
                  <a:pt x="335" y="431"/>
                </a:lnTo>
                <a:lnTo>
                  <a:pt x="335" y="0"/>
                </a:lnTo>
                <a:lnTo>
                  <a:pt x="96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5" name="Freeform 81"/>
          <p:cNvSpPr/>
          <p:nvPr/>
        </p:nvSpPr>
        <p:spPr bwMode="auto">
          <a:xfrm>
            <a:off x="3851275" y="3276600"/>
            <a:ext cx="530225" cy="2732088"/>
          </a:xfrm>
          <a:custGeom>
            <a:avLst/>
            <a:gdLst/>
            <a:ahLst/>
            <a:cxnLst>
              <a:cxn ang="0">
                <a:pos x="334" y="1674"/>
              </a:cxn>
              <a:cxn ang="0">
                <a:pos x="334" y="1721"/>
              </a:cxn>
              <a:cxn ang="0">
                <a:pos x="0" y="1721"/>
              </a:cxn>
              <a:cxn ang="0">
                <a:pos x="0" y="0"/>
              </a:cxn>
              <a:cxn ang="0">
                <a:pos x="287" y="0"/>
              </a:cxn>
            </a:cxnLst>
            <a:rect l="0" t="0" r="r" b="b"/>
            <a:pathLst>
              <a:path w="334" h="1721">
                <a:moveTo>
                  <a:pt x="334" y="1674"/>
                </a:moveTo>
                <a:lnTo>
                  <a:pt x="334" y="1721"/>
                </a:lnTo>
                <a:lnTo>
                  <a:pt x="0" y="1721"/>
                </a:lnTo>
                <a:lnTo>
                  <a:pt x="0" y="0"/>
                </a:lnTo>
                <a:lnTo>
                  <a:pt x="287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6" name="Freeform 82"/>
          <p:cNvSpPr/>
          <p:nvPr/>
        </p:nvSpPr>
        <p:spPr bwMode="auto">
          <a:xfrm>
            <a:off x="6254750" y="3276600"/>
            <a:ext cx="531813" cy="684213"/>
          </a:xfrm>
          <a:custGeom>
            <a:avLst/>
            <a:gdLst/>
            <a:ahLst/>
            <a:cxnLst>
              <a:cxn ang="0">
                <a:pos x="0" y="431"/>
              </a:cxn>
              <a:cxn ang="0">
                <a:pos x="335" y="431"/>
              </a:cxn>
              <a:cxn ang="0">
                <a:pos x="335" y="0"/>
              </a:cxn>
              <a:cxn ang="0">
                <a:pos x="96" y="0"/>
              </a:cxn>
            </a:cxnLst>
            <a:rect l="0" t="0" r="r" b="b"/>
            <a:pathLst>
              <a:path w="335" h="431">
                <a:moveTo>
                  <a:pt x="0" y="431"/>
                </a:moveTo>
                <a:lnTo>
                  <a:pt x="335" y="431"/>
                </a:lnTo>
                <a:lnTo>
                  <a:pt x="335" y="0"/>
                </a:lnTo>
                <a:lnTo>
                  <a:pt x="96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7" name="Freeform 83"/>
          <p:cNvSpPr/>
          <p:nvPr/>
        </p:nvSpPr>
        <p:spPr bwMode="auto">
          <a:xfrm>
            <a:off x="5722938" y="3441700"/>
            <a:ext cx="608012" cy="2579688"/>
          </a:xfrm>
          <a:custGeom>
            <a:avLst/>
            <a:gdLst/>
            <a:ahLst/>
            <a:cxnLst>
              <a:cxn ang="0">
                <a:pos x="335" y="0"/>
              </a:cxn>
              <a:cxn ang="0">
                <a:pos x="0" y="0"/>
              </a:cxn>
              <a:cxn ang="0">
                <a:pos x="0" y="1625"/>
              </a:cxn>
              <a:cxn ang="0">
                <a:pos x="383" y="1625"/>
              </a:cxn>
              <a:cxn ang="0">
                <a:pos x="383" y="1578"/>
              </a:cxn>
            </a:cxnLst>
            <a:rect l="0" t="0" r="r" b="b"/>
            <a:pathLst>
              <a:path w="383" h="1625">
                <a:moveTo>
                  <a:pt x="335" y="0"/>
                </a:moveTo>
                <a:lnTo>
                  <a:pt x="0" y="0"/>
                </a:lnTo>
                <a:lnTo>
                  <a:pt x="0" y="1625"/>
                </a:lnTo>
                <a:lnTo>
                  <a:pt x="383" y="1625"/>
                </a:lnTo>
                <a:lnTo>
                  <a:pt x="383" y="1578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8" name="Freeform 84"/>
          <p:cNvSpPr/>
          <p:nvPr/>
        </p:nvSpPr>
        <p:spPr bwMode="auto">
          <a:xfrm>
            <a:off x="8050213" y="3276600"/>
            <a:ext cx="531812" cy="684213"/>
          </a:xfrm>
          <a:custGeom>
            <a:avLst/>
            <a:gdLst/>
            <a:ahLst/>
            <a:cxnLst>
              <a:cxn ang="0">
                <a:pos x="0" y="431"/>
              </a:cxn>
              <a:cxn ang="0">
                <a:pos x="335" y="431"/>
              </a:cxn>
              <a:cxn ang="0">
                <a:pos x="335" y="0"/>
              </a:cxn>
              <a:cxn ang="0">
                <a:pos x="96" y="0"/>
              </a:cxn>
            </a:cxnLst>
            <a:rect l="0" t="0" r="r" b="b"/>
            <a:pathLst>
              <a:path w="335" h="431">
                <a:moveTo>
                  <a:pt x="0" y="431"/>
                </a:moveTo>
                <a:lnTo>
                  <a:pt x="335" y="431"/>
                </a:lnTo>
                <a:lnTo>
                  <a:pt x="335" y="0"/>
                </a:lnTo>
                <a:lnTo>
                  <a:pt x="96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9" name="Line 85"/>
          <p:cNvSpPr>
            <a:spLocks noChangeShapeType="1"/>
          </p:cNvSpPr>
          <p:nvPr/>
        </p:nvSpPr>
        <p:spPr bwMode="auto">
          <a:xfrm>
            <a:off x="8075613" y="3429000"/>
            <a:ext cx="0" cy="530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8632" name="Picture 88" descr="185615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2263" y="2381250"/>
            <a:ext cx="1062037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633" name="Picture 89" descr="185615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48338" y="2424113"/>
            <a:ext cx="1062037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8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61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86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61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8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622"/>
                  </p:tgtEl>
                </p:cond>
              </p:nextCondLst>
            </p:seq>
          </p:childTnLst>
        </p:cTn>
      </p:par>
    </p:tnLst>
    <p:bldLst>
      <p:bldP spid="10854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579</Words>
  <Application>WPS Presentation</Application>
  <PresentationFormat>On-screen Show (4:3)</PresentationFormat>
  <Paragraphs>88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SimSun</vt:lpstr>
      <vt:lpstr>Wingdings</vt:lpstr>
      <vt:lpstr>Times New Roman</vt:lpstr>
      <vt:lpstr>Symbol</vt:lpstr>
      <vt:lpstr>Times New Roman</vt:lpstr>
      <vt:lpstr>Arial</vt:lpstr>
      <vt:lpstr>Candara</vt:lpstr>
      <vt:lpstr>Microsoft YaHei</vt:lpstr>
      <vt:lpstr>Arial Unicode MS</vt:lpstr>
      <vt:lpstr>Waveform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 HA</dc:creator>
  <cp:lastModifiedBy>TRi</cp:lastModifiedBy>
  <cp:revision>350</cp:revision>
  <dcterms:created xsi:type="dcterms:W3CDTF">2005-07-27T16:11:00Z</dcterms:created>
  <dcterms:modified xsi:type="dcterms:W3CDTF">2022-02-24T10:34:28Z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7AB3A53818494471ADE9C10EB70AAFD3</vt:lpwstr>
  </property>
  <property fmtid="{D5CDD505-2E9C-101B-9397-08002B2CF9AE}" pid="3" name="KSOProductBuildVer">
    <vt:lpwstr>1033-11.2.0.10463</vt:lpwstr>
  </property>
</Properties>
</file>