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29"/>
  </p:notesMasterIdLst>
  <p:sldIdLst>
    <p:sldId id="495" r:id="rId4"/>
    <p:sldId id="522" r:id="rId5"/>
    <p:sldId id="257" r:id="rId6"/>
    <p:sldId id="269" r:id="rId7"/>
    <p:sldId id="272" r:id="rId8"/>
    <p:sldId id="271" r:id="rId9"/>
    <p:sldId id="277" r:id="rId10"/>
    <p:sldId id="521" r:id="rId11"/>
    <p:sldId id="7665" r:id="rId12"/>
    <p:sldId id="523" r:id="rId13"/>
    <p:sldId id="7656" r:id="rId14"/>
    <p:sldId id="7666" r:id="rId15"/>
    <p:sldId id="7657" r:id="rId16"/>
    <p:sldId id="7658" r:id="rId17"/>
    <p:sldId id="7667" r:id="rId18"/>
    <p:sldId id="7668" r:id="rId19"/>
    <p:sldId id="7669" r:id="rId20"/>
    <p:sldId id="7670" r:id="rId21"/>
    <p:sldId id="7671" r:id="rId22"/>
    <p:sldId id="7662" r:id="rId23"/>
    <p:sldId id="256" r:id="rId24"/>
    <p:sldId id="260" r:id="rId25"/>
    <p:sldId id="258" r:id="rId26"/>
    <p:sldId id="298" r:id="rId27"/>
    <p:sldId id="5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1433C6-8827-4FB1-956E-68318D655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B4FA17-FF53-4693-871D-EF94CD118A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ACA8AE-E500-4AA1-9990-A22B23D66C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1970376"/>
            <a:ext cx="6863300" cy="1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09048" flipH="1">
            <a:off x="1297621" y="895385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240801" y="-5856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6857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2151451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0" y="1448587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8382A-6FC3-4A5F-AD4E-9B4563B2A67B}"/>
              </a:ext>
            </a:extLst>
          </p:cNvPr>
          <p:cNvSpPr txBox="1"/>
          <p:nvPr/>
        </p:nvSpPr>
        <p:spPr>
          <a:xfrm>
            <a:off x="1193131" y="4299230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60962" y="4884005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nóng</a:t>
            </a:r>
            <a:endParaRPr lang="en-US" sz="3200" dirty="0"/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Chai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nguội</a:t>
            </a:r>
            <a:endParaRPr lang="en-US" sz="3200" dirty="0"/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đá</a:t>
            </a:r>
            <a:endParaRPr lang="en-US" sz="3200" dirty="0"/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82A909-40A4-4012-B7CD-13997887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6" y="2362404"/>
            <a:ext cx="2078374" cy="2309304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4A72-0523-4BA9-BAF0-1F04456D6ED2}"/>
              </a:ext>
            </a:extLst>
          </p:cNvPr>
          <p:cNvSpPr txBox="1"/>
          <p:nvPr/>
        </p:nvSpPr>
        <p:spPr>
          <a:xfrm>
            <a:off x="8744486" y="194556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A </a:t>
            </a:r>
            <a:r>
              <a:rPr lang="en-US" sz="2200" b="1" i="1" dirty="0" err="1">
                <a:solidFill>
                  <a:srgbClr val="FF0000"/>
                </a:solidFill>
              </a:rPr>
              <a:t>nóng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C </a:t>
            </a:r>
            <a:r>
              <a:rPr lang="en-US" sz="2200" b="1" i="1" dirty="0" err="1">
                <a:solidFill>
                  <a:srgbClr val="FF0000"/>
                </a:solidFill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209040" y="5080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Theo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tin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, </a:t>
            </a:r>
            <a:r>
              <a:rPr lang="en-US" sz="3600" dirty="0" err="1"/>
              <a:t>nhiệt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đêm</a:t>
            </a:r>
            <a:r>
              <a:rPr lang="en-US" sz="3600" dirty="0"/>
              <a:t> ở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10 </a:t>
            </a:r>
            <a:r>
              <a:rPr lang="en-US" sz="3600" dirty="0" err="1"/>
              <a:t>độ</a:t>
            </a:r>
            <a:r>
              <a:rPr lang="en-US" sz="3600" dirty="0"/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51129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6FBC2-A753-4AEC-946C-8A79FE6DC3DC}"/>
              </a:ext>
            </a:extLst>
          </p:cNvPr>
          <p:cNvSpPr txBox="1"/>
          <p:nvPr/>
        </p:nvSpPr>
        <p:spPr>
          <a:xfrm>
            <a:off x="1137920" y="4124960"/>
            <a:ext cx="10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ºC,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20F9-11F0-4E07-949B-07F18A4B698F}"/>
              </a:ext>
            </a:extLst>
          </p:cNvPr>
          <p:cNvSpPr txBox="1"/>
          <p:nvPr/>
        </p:nvSpPr>
        <p:spPr>
          <a:xfrm>
            <a:off x="1209040" y="502117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 </a:t>
            </a: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235DD-3799-464E-893B-0A6FE77A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283" y="1899807"/>
            <a:ext cx="58831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770411" y="391007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không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khí</a:t>
            </a:r>
            <a:endParaRPr lang="vi-VN" sz="3199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6687-22F0-4B46-847A-633922E4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231" y="0"/>
            <a:ext cx="1189889" cy="451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73E7-5BD2-4046-8F08-C1E223506029}"/>
              </a:ext>
            </a:extLst>
          </p:cNvPr>
          <p:cNvSpPr txBox="1"/>
          <p:nvPr/>
        </p:nvSpPr>
        <p:spPr>
          <a:xfrm>
            <a:off x="325120" y="999665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9737D-4029-4829-9EB5-E7C94162E4E5}"/>
              </a:ext>
            </a:extLst>
          </p:cNvPr>
          <p:cNvSpPr txBox="1"/>
          <p:nvPr/>
        </p:nvSpPr>
        <p:spPr>
          <a:xfrm>
            <a:off x="325120" y="2001808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A1D596B-A0D6-4498-92C3-C7E1F143E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00370"/>
              </p:ext>
            </p:extLst>
          </p:nvPr>
        </p:nvGraphicFramePr>
        <p:xfrm>
          <a:off x="325120" y="3097105"/>
          <a:ext cx="939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60">
                  <a:extLst>
                    <a:ext uri="{9D8B030D-6E8A-4147-A177-3AD203B41FA5}">
                      <a16:colId xmlns:a16="http://schemas.microsoft.com/office/drawing/2014/main" val="955320768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928954468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4786133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49323176"/>
                    </a:ext>
                  </a:extLst>
                </a:gridCol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026856"/>
                  </a:ext>
                </a:extLst>
              </a:tr>
              <a:tr h="7097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220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8E0275-C58B-49CC-A58D-5B2F9055075B}"/>
              </a:ext>
            </a:extLst>
          </p:cNvPr>
          <p:cNvSpPr txBox="1"/>
          <p:nvPr/>
        </p:nvSpPr>
        <p:spPr>
          <a:xfrm>
            <a:off x="91440" y="4540113"/>
            <a:ext cx="1043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Sa Pa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3A580-00D7-4882-8312-8E805F069826}"/>
              </a:ext>
            </a:extLst>
          </p:cNvPr>
          <p:cNvSpPr/>
          <p:nvPr/>
        </p:nvSpPr>
        <p:spPr>
          <a:xfrm>
            <a:off x="10784255" y="1182078"/>
            <a:ext cx="751840" cy="294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C08CE9-39D2-4E0E-A912-420D70D3072A}"/>
              </a:ext>
            </a:extLst>
          </p:cNvPr>
          <p:cNvCxnSpPr/>
          <p:nvPr/>
        </p:nvCxnSpPr>
        <p:spPr>
          <a:xfrm>
            <a:off x="690880" y="5394960"/>
            <a:ext cx="9123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484814E-52DE-40FA-8B35-2DA80E700CC7}"/>
              </a:ext>
            </a:extLst>
          </p:cNvPr>
          <p:cNvSpPr/>
          <p:nvPr/>
        </p:nvSpPr>
        <p:spPr>
          <a:xfrm>
            <a:off x="464820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2209DB-0163-4F14-A442-271109DA2E65}"/>
              </a:ext>
            </a:extLst>
          </p:cNvPr>
          <p:cNvSpPr/>
          <p:nvPr/>
        </p:nvSpPr>
        <p:spPr>
          <a:xfrm>
            <a:off x="646176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88B202-AD4C-4697-8605-CB3132FA2E87}"/>
              </a:ext>
            </a:extLst>
          </p:cNvPr>
          <p:cNvSpPr/>
          <p:nvPr/>
        </p:nvSpPr>
        <p:spPr>
          <a:xfrm>
            <a:off x="10099040" y="4897124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endParaRPr lang="en-US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C88EC-C869-4D5D-AF70-CCDD9A329B87}"/>
              </a:ext>
            </a:extLst>
          </p:cNvPr>
          <p:cNvCxnSpPr>
            <a:cxnSpLocks/>
          </p:cNvCxnSpPr>
          <p:nvPr/>
        </p:nvCxnSpPr>
        <p:spPr>
          <a:xfrm>
            <a:off x="599440" y="5842000"/>
            <a:ext cx="949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C631452-8471-456D-8139-32EAF359EC03}"/>
              </a:ext>
            </a:extLst>
          </p:cNvPr>
          <p:cNvSpPr/>
          <p:nvPr/>
        </p:nvSpPr>
        <p:spPr>
          <a:xfrm>
            <a:off x="646176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0B09E7-2036-4ACA-BDFC-85D43A757EF8}"/>
              </a:ext>
            </a:extLst>
          </p:cNvPr>
          <p:cNvSpPr/>
          <p:nvPr/>
        </p:nvSpPr>
        <p:spPr>
          <a:xfrm>
            <a:off x="827532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62B949-B531-49ED-8F29-EB277F9DBFD2}"/>
              </a:ext>
            </a:extLst>
          </p:cNvPr>
          <p:cNvSpPr/>
          <p:nvPr/>
        </p:nvSpPr>
        <p:spPr>
          <a:xfrm>
            <a:off x="10155505" y="5466076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4" grpId="0" animBg="1"/>
      <p:bldP spid="21" grpId="0" animBg="1"/>
      <p:bldP spid="21" grpId="1" animBg="1"/>
      <p:bldP spid="22" grpId="0" animBg="1"/>
      <p:bldP spid="22" grpId="1" animBg="1"/>
      <p:bldP spid="1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226817" y="122042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trên thang đo của nhiệt kế, mức thủy ngân ở vạch 37 chỉ nhiệt độ cơ thể là 37°C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19" y="2143760"/>
            <a:ext cx="4092221" cy="46037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A1AB17-F57A-4B83-A177-B7964A3F23EB}"/>
                </a:ext>
              </a:extLst>
            </p:cNvPr>
            <p:cNvSpPr/>
            <p:nvPr/>
          </p:nvSpPr>
          <p:spPr>
            <a:xfrm>
              <a:off x="6177280" y="2700605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B78ABE-BA61-43F4-A2B9-7D42FCD5AD71}"/>
                </a:ext>
              </a:extLst>
            </p:cNvPr>
            <p:cNvSpPr/>
            <p:nvPr/>
          </p:nvSpPr>
          <p:spPr>
            <a:xfrm>
              <a:off x="6385560" y="2700605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3D2911-1A78-485E-8B52-4A68FF532DA0}"/>
              </a:ext>
            </a:extLst>
          </p:cNvPr>
          <p:cNvSpPr/>
          <p:nvPr/>
        </p:nvSpPr>
        <p:spPr>
          <a:xfrm>
            <a:off x="5994400" y="2395998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A226D1-566B-4DCC-83D9-2D6C2BE9BB76}"/>
              </a:ext>
            </a:extLst>
          </p:cNvPr>
          <p:cNvSpPr/>
          <p:nvPr/>
        </p:nvSpPr>
        <p:spPr>
          <a:xfrm>
            <a:off x="6202680" y="3329150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8E13D-9608-4ADD-A138-4CFF41C1F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442" y="1907615"/>
            <a:ext cx="5505165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 báo nhiệt độ không khí vào các buổi trong ngày ở một địa phương được ghi theo bảng sau: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0358E-B3A1-4F9D-89B9-EE3444A2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1057275"/>
            <a:ext cx="4257675" cy="249587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AA51AC-036A-4B52-A1F9-913EEAA8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72160"/>
              </p:ext>
            </p:extLst>
          </p:nvPr>
        </p:nvGraphicFramePr>
        <p:xfrm>
          <a:off x="193675" y="1319741"/>
          <a:ext cx="7073900" cy="1838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75">
                  <a:extLst>
                    <a:ext uri="{9D8B030D-6E8A-4147-A177-3AD203B41FA5}">
                      <a16:colId xmlns:a16="http://schemas.microsoft.com/office/drawing/2014/main" val="143265546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4086900634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3670376172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955225492"/>
                    </a:ext>
                  </a:extLst>
                </a:gridCol>
              </a:tblGrid>
              <a:tr h="77212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Buổi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10804"/>
                  </a:ext>
                </a:extLst>
              </a:tr>
              <a:tr h="95613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15º C</a:t>
                      </a: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133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FE121B-5F44-47FD-8122-6DD498CF844B}"/>
              </a:ext>
            </a:extLst>
          </p:cNvPr>
          <p:cNvSpPr txBox="1"/>
          <p:nvPr/>
        </p:nvSpPr>
        <p:spPr>
          <a:xfrm>
            <a:off x="85724" y="3276600"/>
            <a:ext cx="8810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Dựa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,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nhiệt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  <a:p>
            <a:r>
              <a:rPr lang="en-US" sz="2800" b="1" dirty="0"/>
              <a:t>b) </a:t>
            </a:r>
            <a:r>
              <a:rPr lang="en-US" sz="2800" b="1" dirty="0" err="1"/>
              <a:t>Thấp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, </a:t>
            </a:r>
            <a:r>
              <a:rPr lang="en-US" sz="2800" b="1" dirty="0" err="1"/>
              <a:t>cao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50F507-553B-4426-B57A-82D3CB667F31}"/>
              </a:ext>
            </a:extLst>
          </p:cNvPr>
          <p:cNvCxnSpPr/>
          <p:nvPr/>
        </p:nvCxnSpPr>
        <p:spPr>
          <a:xfrm>
            <a:off x="638175" y="4143375"/>
            <a:ext cx="5524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E6C0A-27AE-4286-AC92-CEEB0904CB14}"/>
              </a:ext>
            </a:extLst>
          </p:cNvPr>
          <p:cNvSpPr txBox="1"/>
          <p:nvPr/>
        </p:nvSpPr>
        <p:spPr>
          <a:xfrm>
            <a:off x="0" y="4686300"/>
            <a:ext cx="8210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sáng nhiệt độ là 27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trưa nhiệt độ là 36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đêm nhiệt độ là 15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F43264-1A55-441F-9723-CE821736C72E}"/>
              </a:ext>
            </a:extLst>
          </p:cNvPr>
          <p:cNvCxnSpPr>
            <a:cxnSpLocks/>
          </p:cNvCxnSpPr>
          <p:nvPr/>
        </p:nvCxnSpPr>
        <p:spPr>
          <a:xfrm>
            <a:off x="628650" y="4591050"/>
            <a:ext cx="7705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CABCF3-FFDA-43D1-B003-714E6773A4BE}"/>
              </a:ext>
            </a:extLst>
          </p:cNvPr>
          <p:cNvSpPr txBox="1"/>
          <p:nvPr/>
        </p:nvSpPr>
        <p:spPr>
          <a:xfrm>
            <a:off x="5724525" y="4610100"/>
            <a:ext cx="6467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27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ba người đo nhiệt độ cơ thể được kết quả lần lượt là: 38 °C; 37 °C; 39 °C. Hỏi trong ba nhiệt độ trên, nhiệt độ nào cao hơn nhiệt độ cơ thể của người bình thường? Biết nhiệt độ cơ thể của người bình thường là 37 °C.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7B453-B0CF-4E97-8DA6-7A67917DE357}"/>
              </a:ext>
            </a:extLst>
          </p:cNvPr>
          <p:cNvSpPr txBox="1"/>
          <p:nvPr/>
        </p:nvSpPr>
        <p:spPr>
          <a:xfrm>
            <a:off x="4810125" y="2209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0C02-0504-4114-A763-92AD9AB4F036}"/>
              </a:ext>
            </a:extLst>
          </p:cNvPr>
          <p:cNvSpPr txBox="1"/>
          <p:nvPr/>
        </p:nvSpPr>
        <p:spPr>
          <a:xfrm>
            <a:off x="2390775" y="3095625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+mj-lt"/>
              </a:rPr>
              <a:t>Ta có: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38 °C 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&gt; 37 °C;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°C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 &gt; 37 °C.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B96AB-E56A-4937-BEB2-CBC77AFEF3A5}"/>
              </a:ext>
            </a:extLst>
          </p:cNvPr>
          <p:cNvSpPr txBox="1"/>
          <p:nvPr/>
        </p:nvSpPr>
        <p:spPr>
          <a:xfrm>
            <a:off x="647700" y="4076700"/>
            <a:ext cx="1154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nhiệt độ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°C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°C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 có nhiệt độ cao hơn nhiệt độ cơ thể của người bình thường.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52525" y="1019657"/>
            <a:ext cx="10820399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Khi thấy người sốt nóng, khó chịu, em hãy nhờ người lớn dùng nhiệt kế đo nhiệt độ cơ thể để được thăm khám kịp thời.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14271" y="10527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7" y="1090683"/>
            <a:ext cx="6448770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9859" y="2007412"/>
            <a:ext cx="4946884" cy="11077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6599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716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561A3-1AD6-4CC7-9994-EB9505A6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78" y="1612345"/>
            <a:ext cx="2908044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22E1D-094A-41AF-8FDA-767DD9C81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94" y="2642548"/>
            <a:ext cx="7590178" cy="1572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AF2FE-6396-49CB-812A-D6D70542A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954" y="4172667"/>
            <a:ext cx="2432515" cy="969348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6D5169-0C01-4F65-8085-6462DDD1AB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468104" y="4097465"/>
            <a:ext cx="1394760" cy="21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78485-0F79-4A22-852B-7EB4979F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08" y="1975046"/>
            <a:ext cx="56088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774</Words>
  <Application>Microsoft Office PowerPoint</Application>
  <PresentationFormat>Widescreen</PresentationFormat>
  <Paragraphs>132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Arial</vt:lpstr>
      <vt:lpstr>Arial Black</vt:lpstr>
      <vt:lpstr>Calibri</vt:lpstr>
      <vt:lpstr>Calibri Light</vt:lpstr>
      <vt:lpstr>等线</vt:lpstr>
      <vt:lpstr>ITC Avant Garde Std Bk</vt:lpstr>
      <vt:lpstr>Times New Roman</vt:lpstr>
      <vt:lpstr>方正黑体简体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2022-08-04T06:24:21Z</dcterms:created>
  <dcterms:modified xsi:type="dcterms:W3CDTF">2022-11-24T08:14:20Z</dcterms:modified>
</cp:coreProperties>
</file>