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Lst>
  <p:notesMasterIdLst>
    <p:notesMasterId r:id="rId20"/>
  </p:notesMasterIdLst>
  <p:sldIdLst>
    <p:sldId id="261" r:id="rId5"/>
    <p:sldId id="263" r:id="rId6"/>
    <p:sldId id="287" r:id="rId7"/>
    <p:sldId id="262" r:id="rId8"/>
    <p:sldId id="264" r:id="rId9"/>
    <p:sldId id="288" r:id="rId10"/>
    <p:sldId id="297" r:id="rId11"/>
    <p:sldId id="298" r:id="rId12"/>
    <p:sldId id="299" r:id="rId13"/>
    <p:sldId id="303" r:id="rId14"/>
    <p:sldId id="283" r:id="rId15"/>
    <p:sldId id="304" r:id="rId16"/>
    <p:sldId id="305" r:id="rId17"/>
    <p:sldId id="30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302DF-49EB-4E64-8FF8-6178F8EFAC8C}" type="datetimeFigureOut">
              <a:rPr lang="en-US" smtClean="0"/>
              <a:t>05/01/2023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DDBE7-19D9-4D9D-AC7A-291DEEF24CF5}" type="slidenum">
              <a:rPr lang="en-US" smtClean="0"/>
              <a:t>‹#›</a:t>
            </a:fld>
            <a:endParaRPr lang="en-US"/>
          </a:p>
        </p:txBody>
      </p:sp>
    </p:spTree>
    <p:extLst>
      <p:ext uri="{BB962C8B-B14F-4D97-AF65-F5344CB8AC3E}">
        <p14:creationId xmlns:p14="http://schemas.microsoft.com/office/powerpoint/2010/main" val="42774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6CDDBE7-19D9-4D9D-AC7A-291DEEF24CF5}" type="slidenum">
              <a:rPr lang="en-US" smtClean="0"/>
              <a:t>2</a:t>
            </a:fld>
            <a:endParaRPr lang="en-US"/>
          </a:p>
        </p:txBody>
      </p:sp>
    </p:spTree>
    <p:extLst>
      <p:ext uri="{BB962C8B-B14F-4D97-AF65-F5344CB8AC3E}">
        <p14:creationId xmlns:p14="http://schemas.microsoft.com/office/powerpoint/2010/main" val="397679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A6CDDBE7-19D9-4D9D-AC7A-291DEEF24CF5}" type="slidenum">
              <a:rPr lang="en-US" smtClean="0"/>
              <a:t>15</a:t>
            </a:fld>
            <a:endParaRPr lang="en-US"/>
          </a:p>
        </p:txBody>
      </p:sp>
    </p:spTree>
    <p:extLst>
      <p:ext uri="{BB962C8B-B14F-4D97-AF65-F5344CB8AC3E}">
        <p14:creationId xmlns:p14="http://schemas.microsoft.com/office/powerpoint/2010/main" val="239935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40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05/01/2023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4116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05/01/2023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5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05/01/2023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809744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30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6636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122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45912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835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183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324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05/01/2023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2624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6158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8967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4410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5542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94821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8710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179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16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7102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62724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05/01/2023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63153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2656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6585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17272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37614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17121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05/01/2023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351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05/01/2023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5262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05/01/2023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9954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05/01/2023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3539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05/01/2023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3448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05/01/2023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81954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A8FA3E4-5DAB-423D-AC6E-4E682296009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029309768"/>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05/01/2023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81F5A894-C7D2-43E8-BF1B-DF934CC0E1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504950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5149355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5627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jp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gif"/></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slideLayout" Target="../slideLayouts/slideLayout2.xml"/><Relationship Id="rId10" Type="http://schemas.openxmlformats.org/officeDocument/2006/relationships/image" Target="../media/image16.gif"/><Relationship Id="rId4" Type="http://schemas.microsoft.com/office/2007/relationships/media" Target="../media/media2.mp3"/><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audio" Target="../media/audio10.wav"/><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6" t="10164" r="4093" b="2409"/>
          <a:stretch/>
        </p:blipFill>
        <p:spPr>
          <a:xfrm>
            <a:off x="981075" y="657225"/>
            <a:ext cx="10174605" cy="6134100"/>
          </a:xfrm>
          <a:prstGeom prst="rect">
            <a:avLst/>
          </a:prstGeom>
        </p:spPr>
      </p:pic>
      <p:pic>
        <p:nvPicPr>
          <p:cNvPr id="4" name="Picture 3">
            <a:extLst>
              <a:ext uri="{FF2B5EF4-FFF2-40B4-BE49-F238E27FC236}">
                <a16:creationId xmlns:a16="http://schemas.microsoft.com/office/drawing/2014/main" id="{1B84BE34-BE38-495E-A6F5-95E20BDD2495}"/>
              </a:ext>
            </a:extLst>
          </p:cNvPr>
          <p:cNvPicPr>
            <a:picLocks noChangeAspect="1"/>
          </p:cNvPicPr>
          <p:nvPr/>
        </p:nvPicPr>
        <p:blipFill>
          <a:blip r:embed="rId4"/>
          <a:stretch>
            <a:fillRect/>
          </a:stretch>
        </p:blipFill>
        <p:spPr>
          <a:xfrm>
            <a:off x="4982596" y="2333218"/>
            <a:ext cx="2798307" cy="591363"/>
          </a:xfrm>
          <a:prstGeom prst="rect">
            <a:avLst/>
          </a:prstGeom>
        </p:spPr>
      </p:pic>
      <p:pic>
        <p:nvPicPr>
          <p:cNvPr id="6" name="Picture 5">
            <a:extLst>
              <a:ext uri="{FF2B5EF4-FFF2-40B4-BE49-F238E27FC236}">
                <a16:creationId xmlns:a16="http://schemas.microsoft.com/office/drawing/2014/main" id="{B565F171-FB3A-4470-A00B-6CBB7DC4E8DA}"/>
              </a:ext>
            </a:extLst>
          </p:cNvPr>
          <p:cNvPicPr>
            <a:picLocks noChangeAspect="1"/>
          </p:cNvPicPr>
          <p:nvPr/>
        </p:nvPicPr>
        <p:blipFill>
          <a:blip r:embed="rId5"/>
          <a:stretch>
            <a:fillRect/>
          </a:stretch>
        </p:blipFill>
        <p:spPr>
          <a:xfrm>
            <a:off x="2370260" y="2898556"/>
            <a:ext cx="7413379" cy="2127688"/>
          </a:xfrm>
          <a:prstGeom prst="rect">
            <a:avLst/>
          </a:prstGeom>
        </p:spPr>
      </p:pic>
      <p:pic>
        <p:nvPicPr>
          <p:cNvPr id="13" name="Picture 12">
            <a:extLst>
              <a:ext uri="{FF2B5EF4-FFF2-40B4-BE49-F238E27FC236}">
                <a16:creationId xmlns:a16="http://schemas.microsoft.com/office/drawing/2014/main" id="{68AEB2BE-21D6-4275-8B87-78586FABC566}"/>
              </a:ext>
            </a:extLst>
          </p:cNvPr>
          <p:cNvPicPr>
            <a:picLocks noChangeAspect="1"/>
          </p:cNvPicPr>
          <p:nvPr/>
        </p:nvPicPr>
        <p:blipFill>
          <a:blip r:embed="rId6"/>
          <a:stretch>
            <a:fillRect/>
          </a:stretch>
        </p:blipFill>
        <p:spPr>
          <a:xfrm>
            <a:off x="5059673" y="5390346"/>
            <a:ext cx="3084843" cy="969348"/>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8F52F73-783D-40E4-9251-8E7FB135B3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3200400" cy="32004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485" y="228600"/>
            <a:ext cx="8137154" cy="71270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F336E4-B97A-4886-8C97-048403A92A9F}"/>
              </a:ext>
            </a:extLst>
          </p:cNvPr>
          <p:cNvPicPr>
            <a:picLocks noChangeAspect="1"/>
          </p:cNvPicPr>
          <p:nvPr/>
        </p:nvPicPr>
        <p:blipFill>
          <a:blip r:embed="rId10"/>
          <a:stretch>
            <a:fillRect/>
          </a:stretch>
        </p:blipFill>
        <p:spPr>
          <a:xfrm>
            <a:off x="2817594" y="3837206"/>
            <a:ext cx="6727353" cy="2477869"/>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60000">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14:bounceEnd="60000">
                                          <p:cBhvr additive="base">
                                            <p:cTn id="28" dur="75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anim calcmode="lin" valueType="num">
                                          <p:cBhvr>
                                            <p:cTn id="20" dur="750" fill="hold"/>
                                            <p:tgtEl>
                                              <p:spTgt spid="21"/>
                                            </p:tgtEl>
                                            <p:attrNameLst>
                                              <p:attrName>ppt_x</p:attrName>
                                            </p:attrNameLst>
                                          </p:cBhvr>
                                          <p:tavLst>
                                            <p:tav tm="0">
                                              <p:val>
                                                <p:strVal val="#ppt_x"/>
                                              </p:val>
                                            </p:tav>
                                            <p:tav tm="100000">
                                              <p:val>
                                                <p:strVal val="#ppt_x"/>
                                              </p:val>
                                            </p:tav>
                                          </p:tavLst>
                                        </p:anim>
                                        <p:anim calcmode="lin" valueType="num">
                                          <p:cBhvr>
                                            <p:cTn id="21" dur="750" fill="hold"/>
                                            <p:tgtEl>
                                              <p:spTgt spid="21"/>
                                            </p:tgtEl>
                                            <p:attrNameLst>
                                              <p:attrName>ppt_y</p:attrName>
                                            </p:attrNameLst>
                                          </p:cBhvr>
                                          <p:tavLst>
                                            <p:tav tm="0">
                                              <p:val>
                                                <p:strVal val="#ppt_y+.1"/>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750" fill="hold"/>
                                            <p:tgtEl>
                                              <p:spTgt spid="26"/>
                                            </p:tgtEl>
                                            <p:attrNameLst>
                                              <p:attrName>ppt_x</p:attrName>
                                            </p:attrNameLst>
                                          </p:cBhvr>
                                          <p:tavLst>
                                            <p:tav tm="0">
                                              <p:val>
                                                <p:strVal val="1+#ppt_w/2"/>
                                              </p:val>
                                            </p:tav>
                                            <p:tav tm="100000">
                                              <p:val>
                                                <p:strVal val="#ppt_x"/>
                                              </p:val>
                                            </p:tav>
                                          </p:tavLst>
                                        </p:anim>
                                        <p:anim calcmode="lin" valueType="num">
                                          <p:cBhvr additive="base">
                                            <p:cTn id="25" dur="75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750" fill="hold"/>
                                            <p:tgtEl>
                                              <p:spTgt spid="22"/>
                                            </p:tgtEl>
                                            <p:attrNameLst>
                                              <p:attrName>ppt_x</p:attrName>
                                            </p:attrNameLst>
                                          </p:cBhvr>
                                          <p:tavLst>
                                            <p:tav tm="0">
                                              <p:val>
                                                <p:strVal val="#ppt_x"/>
                                              </p:val>
                                            </p:tav>
                                            <p:tav tm="100000">
                                              <p:val>
                                                <p:strVal val="#ppt_x"/>
                                              </p:val>
                                            </p:tav>
                                          </p:tavLst>
                                        </p:anim>
                                        <p:anim calcmode="lin" valueType="num">
                                          <p:cBhvr additive="base">
                                            <p:cTn id="29"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751774" y="1371600"/>
            <a:ext cx="10688451" cy="475622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6" name="Table 5">
            <a:extLst>
              <a:ext uri="{FF2B5EF4-FFF2-40B4-BE49-F238E27FC236}">
                <a16:creationId xmlns:a16="http://schemas.microsoft.com/office/drawing/2014/main" id="{6065BBB9-7B3B-4D94-B103-8A52676FF839}"/>
              </a:ext>
            </a:extLst>
          </p:cNvPr>
          <p:cNvGraphicFramePr>
            <a:graphicFrameLocks noGrp="1"/>
          </p:cNvGraphicFramePr>
          <p:nvPr>
            <p:extLst>
              <p:ext uri="{D42A27DB-BD31-4B8C-83A1-F6EECF244321}">
                <p14:modId xmlns:p14="http://schemas.microsoft.com/office/powerpoint/2010/main" val="3374096664"/>
              </p:ext>
            </p:extLst>
          </p:nvPr>
        </p:nvGraphicFramePr>
        <p:xfrm>
          <a:off x="1990725" y="3119850"/>
          <a:ext cx="7581900" cy="1699800"/>
        </p:xfrm>
        <a:graphic>
          <a:graphicData uri="http://schemas.openxmlformats.org/drawingml/2006/table">
            <a:tbl>
              <a:tblPr firstRow="1" firstCol="1" bandRow="1">
                <a:tableStyleId>{5C22544A-7EE6-4342-B048-85BDC9FD1C3A}</a:tableStyleId>
              </a:tblPr>
              <a:tblGrid>
                <a:gridCol w="3790276">
                  <a:extLst>
                    <a:ext uri="{9D8B030D-6E8A-4147-A177-3AD203B41FA5}">
                      <a16:colId xmlns:a16="http://schemas.microsoft.com/office/drawing/2014/main" val="3903471549"/>
                    </a:ext>
                  </a:extLst>
                </a:gridCol>
                <a:gridCol w="3791624">
                  <a:extLst>
                    <a:ext uri="{9D8B030D-6E8A-4147-A177-3AD203B41FA5}">
                      <a16:colId xmlns:a16="http://schemas.microsoft.com/office/drawing/2014/main" val="1147682981"/>
                    </a:ext>
                  </a:extLst>
                </a:gridCol>
              </a:tblGrid>
              <a:tr h="849900">
                <a:tc>
                  <a:txBody>
                    <a:bodyPr/>
                    <a:lstStyle/>
                    <a:p>
                      <a:pPr marL="0" marR="0" algn="ctr">
                        <a:lnSpc>
                          <a:spcPct val="120000"/>
                        </a:lnSpc>
                        <a:spcBef>
                          <a:spcPts val="0"/>
                        </a:spcBef>
                        <a:spcAft>
                          <a:spcPts val="0"/>
                        </a:spcAft>
                      </a:pPr>
                      <a:r>
                        <a:rPr lang="nl-NL" sz="4000" dirty="0">
                          <a:effectLst/>
                        </a:rPr>
                        <a:t>Tên các loài hoa</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lnSpc>
                          <a:spcPct val="120000"/>
                        </a:lnSpc>
                        <a:spcBef>
                          <a:spcPts val="0"/>
                        </a:spcBef>
                        <a:spcAft>
                          <a:spcPts val="0"/>
                        </a:spcAft>
                      </a:pPr>
                      <a:r>
                        <a:rPr lang="nl-NL" sz="4000" dirty="0">
                          <a:effectLst/>
                        </a:rPr>
                        <a:t>Tên các loại quả</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942183305"/>
                  </a:ext>
                </a:extLst>
              </a:tr>
              <a:tr h="849900">
                <a:tc>
                  <a:txBody>
                    <a:bodyPr/>
                    <a:lstStyle/>
                    <a:p>
                      <a:pPr marL="0" marR="0" algn="just">
                        <a:lnSpc>
                          <a:spcPct val="120000"/>
                        </a:lnSpc>
                        <a:spcBef>
                          <a:spcPts val="0"/>
                        </a:spcBef>
                        <a:spcAft>
                          <a:spcPts val="0"/>
                        </a:spcAft>
                      </a:pPr>
                      <a:r>
                        <a:rPr lang="nl-NL" sz="4000" dirty="0">
                          <a:effectLst/>
                        </a:rPr>
                        <a:t>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4000" dirty="0">
                          <a:effectLst/>
                        </a:rPr>
                        <a:t> </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914844"/>
                  </a:ext>
                </a:extLst>
              </a:tr>
            </a:tbl>
          </a:graphicData>
        </a:graphic>
      </p:graphicFrame>
      <p:sp>
        <p:nvSpPr>
          <p:cNvPr id="15" name="TextBox 14">
            <a:extLst>
              <a:ext uri="{FF2B5EF4-FFF2-40B4-BE49-F238E27FC236}">
                <a16:creationId xmlns:a16="http://schemas.microsoft.com/office/drawing/2014/main" id="{756A51F3-9C28-4B82-AAE6-A42007D38BEA}"/>
              </a:ext>
            </a:extLst>
          </p:cNvPr>
          <p:cNvSpPr txBox="1"/>
          <p:nvPr/>
        </p:nvSpPr>
        <p:spPr>
          <a:xfrm>
            <a:off x="1990725" y="1743075"/>
            <a:ext cx="7362825" cy="1077218"/>
          </a:xfrm>
          <a:prstGeom prst="rect">
            <a:avLst/>
          </a:prstGeom>
          <a:noFill/>
        </p:spPr>
        <p:txBody>
          <a:bodyPr wrap="square" rtlCol="0">
            <a:spAutoFit/>
          </a:bodyPr>
          <a:lstStyle/>
          <a:p>
            <a:pPr algn="ctr"/>
            <a:r>
              <a:rPr lang="nl-NL"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Thi viết nhanh tên các loại hoa, quả mà em biết vào phiếu.</a:t>
            </a:r>
            <a:endParaRPr lang="en-US" sz="32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690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C71B152F-E66D-42C8-84DB-C8B328CA5081}"/>
              </a:ext>
            </a:extLst>
          </p:cNvPr>
          <p:cNvSpPr txBox="1"/>
          <p:nvPr/>
        </p:nvSpPr>
        <p:spPr>
          <a:xfrm>
            <a:off x="1709273" y="518992"/>
            <a:ext cx="9596902" cy="1200329"/>
          </a:xfrm>
          <a:prstGeom prst="rect">
            <a:avLst/>
          </a:prstGeom>
          <a:noFill/>
        </p:spPr>
        <p:txBody>
          <a:bodyPr wrap="square" rtlCol="0">
            <a:spAutoFit/>
          </a:bodyPr>
          <a:lstStyle/>
          <a:p>
            <a:pPr lvl="0" algn="just"/>
            <a:r>
              <a:rPr lang="en-US" sz="3600" b="1" dirty="0">
                <a:solidFill>
                  <a:srgbClr val="002060"/>
                </a:solidFill>
                <a:latin typeface="Calibri" panose="020F0502020204030204" pitchFamily="34" charset="0"/>
                <a:cs typeface="Calibri" panose="020F0502020204030204" pitchFamily="34" charset="0"/>
              </a:rPr>
              <a:t>Ra </a:t>
            </a:r>
            <a:r>
              <a:rPr lang="vi-VN" sz="3600" b="1" dirty="0">
                <a:solidFill>
                  <a:srgbClr val="002060"/>
                </a:solidFill>
                <a:latin typeface="Calibri" panose="020F0502020204030204" pitchFamily="34" charset="0"/>
                <a:cs typeface="Calibri" panose="020F0502020204030204" pitchFamily="34" charset="0"/>
              </a:rPr>
              <a:t>vườn trường, quan sát và ghi chép những gì các em </a:t>
            </a:r>
            <a:r>
              <a:rPr lang="en-US" sz="3600" b="1" dirty="0" err="1">
                <a:solidFill>
                  <a:srgbClr val="002060"/>
                </a:solidFill>
                <a:latin typeface="Calibri" panose="020F0502020204030204" pitchFamily="34" charset="0"/>
                <a:cs typeface="Calibri" panose="020F0502020204030204" pitchFamily="34" charset="0"/>
              </a:rPr>
              <a:t>quan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sát</a:t>
            </a:r>
            <a:r>
              <a:rPr lang="vi-VN" sz="3600" b="1" dirty="0">
                <a:solidFill>
                  <a:srgbClr val="002060"/>
                </a:solidFill>
                <a:latin typeface="Calibri" panose="020F0502020204030204" pitchFamily="34" charset="0"/>
                <a:cs typeface="Calibri" panose="020F0502020204030204" pitchFamily="34" charset="0"/>
              </a:rPr>
              <a:t> được và viết vào phiếu: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8B5BF09-289C-4C71-8644-9E085209F3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aphicFrame>
        <p:nvGraphicFramePr>
          <p:cNvPr id="9" name="Table 8">
            <a:extLst>
              <a:ext uri="{FF2B5EF4-FFF2-40B4-BE49-F238E27FC236}">
                <a16:creationId xmlns:a16="http://schemas.microsoft.com/office/drawing/2014/main" id="{1A3A3B5B-5F45-40F9-8413-75AF502F40FD}"/>
              </a:ext>
            </a:extLst>
          </p:cNvPr>
          <p:cNvGraphicFramePr>
            <a:graphicFrameLocks noGrp="1"/>
          </p:cNvGraphicFramePr>
          <p:nvPr>
            <p:extLst>
              <p:ext uri="{D42A27DB-BD31-4B8C-83A1-F6EECF244321}">
                <p14:modId xmlns:p14="http://schemas.microsoft.com/office/powerpoint/2010/main" val="801989430"/>
              </p:ext>
            </p:extLst>
          </p:nvPr>
        </p:nvGraphicFramePr>
        <p:xfrm>
          <a:off x="1600200" y="2201259"/>
          <a:ext cx="9515474" cy="2589817"/>
        </p:xfrm>
        <a:graphic>
          <a:graphicData uri="http://schemas.openxmlformats.org/drawingml/2006/table">
            <a:tbl>
              <a:tblPr firstRow="1" firstCol="1" bandRow="1">
                <a:tableStyleId>{5C22544A-7EE6-4342-B048-85BDC9FD1C3A}</a:tableStyleId>
              </a:tblPr>
              <a:tblGrid>
                <a:gridCol w="1584787">
                  <a:extLst>
                    <a:ext uri="{9D8B030D-6E8A-4147-A177-3AD203B41FA5}">
                      <a16:colId xmlns:a16="http://schemas.microsoft.com/office/drawing/2014/main" val="841260753"/>
                    </a:ext>
                  </a:extLst>
                </a:gridCol>
                <a:gridCol w="1584787">
                  <a:extLst>
                    <a:ext uri="{9D8B030D-6E8A-4147-A177-3AD203B41FA5}">
                      <a16:colId xmlns:a16="http://schemas.microsoft.com/office/drawing/2014/main" val="465378859"/>
                    </a:ext>
                  </a:extLst>
                </a:gridCol>
                <a:gridCol w="1586475">
                  <a:extLst>
                    <a:ext uri="{9D8B030D-6E8A-4147-A177-3AD203B41FA5}">
                      <a16:colId xmlns:a16="http://schemas.microsoft.com/office/drawing/2014/main" val="3500064743"/>
                    </a:ext>
                  </a:extLst>
                </a:gridCol>
                <a:gridCol w="1586475">
                  <a:extLst>
                    <a:ext uri="{9D8B030D-6E8A-4147-A177-3AD203B41FA5}">
                      <a16:colId xmlns:a16="http://schemas.microsoft.com/office/drawing/2014/main" val="390361181"/>
                    </a:ext>
                  </a:extLst>
                </a:gridCol>
                <a:gridCol w="1586475">
                  <a:extLst>
                    <a:ext uri="{9D8B030D-6E8A-4147-A177-3AD203B41FA5}">
                      <a16:colId xmlns:a16="http://schemas.microsoft.com/office/drawing/2014/main" val="1161571188"/>
                    </a:ext>
                  </a:extLst>
                </a:gridCol>
                <a:gridCol w="1586475">
                  <a:extLst>
                    <a:ext uri="{9D8B030D-6E8A-4147-A177-3AD203B41FA5}">
                      <a16:colId xmlns:a16="http://schemas.microsoft.com/office/drawing/2014/main" val="3645774027"/>
                    </a:ext>
                  </a:extLst>
                </a:gridCol>
              </a:tblGrid>
              <a:tr h="841770">
                <a:tc rowSpan="2">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Tên cây</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58471"/>
                  </a:ext>
                </a:extLst>
              </a:tr>
              <a:tr h="906277">
                <a:tc vMerge="1">
                  <a:txBody>
                    <a:bodyPr/>
                    <a:lstStyle/>
                    <a:p>
                      <a:endParaRPr lang="en-US"/>
                    </a:p>
                  </a:txBody>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Rễ</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Thân</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Lá</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Hoa</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Quả</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0066538"/>
                  </a:ext>
                </a:extLst>
              </a:tr>
              <a:tr h="841770">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a:effectLst/>
                          <a:latin typeface="Calibri" panose="020F0502020204030204" pitchFamily="34" charset="0"/>
                          <a:cs typeface="Calibri" panose="020F0502020204030204" pitchFamily="34" charset="0"/>
                        </a:rPr>
                        <a:t> </a:t>
                      </a:r>
                      <a:endParaRPr lang="en-US" sz="36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9889514"/>
                  </a:ext>
                </a:extLst>
              </a:tr>
            </a:tbl>
          </a:graphicData>
        </a:graphic>
      </p:graphicFrame>
    </p:spTree>
    <p:extLst>
      <p:ext uri="{BB962C8B-B14F-4D97-AF65-F5344CB8AC3E}">
        <p14:creationId xmlns:p14="http://schemas.microsoft.com/office/powerpoint/2010/main" val="602522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4" name="Picture 3">
            <a:extLst>
              <a:ext uri="{FF2B5EF4-FFF2-40B4-BE49-F238E27FC236}">
                <a16:creationId xmlns:a16="http://schemas.microsoft.com/office/drawing/2014/main" id="{BEA8168F-72E6-4578-9929-B1FF74A4F59E}"/>
              </a:ext>
            </a:extLst>
          </p:cNvPr>
          <p:cNvPicPr>
            <a:picLocks noChangeAspect="1"/>
          </p:cNvPicPr>
          <p:nvPr/>
        </p:nvPicPr>
        <p:blipFill>
          <a:blip r:embed="rId7"/>
          <a:stretch>
            <a:fillRect/>
          </a:stretch>
        </p:blipFill>
        <p:spPr>
          <a:xfrm>
            <a:off x="4116909" y="1397054"/>
            <a:ext cx="4072481" cy="1682642"/>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04801" y="-1058977"/>
            <a:ext cx="11238034" cy="8078902"/>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grpSp>
        <p:nvGrpSpPr>
          <p:cNvPr id="23" name="Group 22">
            <a:extLst>
              <a:ext uri="{FF2B5EF4-FFF2-40B4-BE49-F238E27FC236}">
                <a16:creationId xmlns:a16="http://schemas.microsoft.com/office/drawing/2014/main" id="{9F1B6E7A-7B4D-4B0E-B760-7B35946621D2}"/>
              </a:ext>
            </a:extLst>
          </p:cNvPr>
          <p:cNvGrpSpPr/>
          <p:nvPr/>
        </p:nvGrpSpPr>
        <p:grpSpPr>
          <a:xfrm>
            <a:off x="1647825" y="3012690"/>
            <a:ext cx="8686800" cy="3769110"/>
            <a:chOff x="144378" y="1276178"/>
            <a:chExt cx="11591224" cy="2926080"/>
          </a:xfrm>
        </p:grpSpPr>
        <p:sp>
          <p:nvSpPr>
            <p:cNvPr id="24" name="Rectangle: Rounded Corners 23">
              <a:extLst>
                <a:ext uri="{FF2B5EF4-FFF2-40B4-BE49-F238E27FC236}">
                  <a16:creationId xmlns:a16="http://schemas.microsoft.com/office/drawing/2014/main" id="{8207A522-D521-481A-8E6F-DB7993358A47}"/>
                </a:ext>
              </a:extLst>
            </p:cNvPr>
            <p:cNvSpPr/>
            <p:nvPr/>
          </p:nvSpPr>
          <p:spPr>
            <a:xfrm>
              <a:off x="1311442" y="1639013"/>
              <a:ext cx="10424160" cy="1585451"/>
            </a:xfrm>
            <a:custGeom>
              <a:avLst/>
              <a:gdLst>
                <a:gd name="connsiteX0" fmla="*/ 0 w 7812168"/>
                <a:gd name="connsiteY0" fmla="*/ 340379 h 2042234"/>
                <a:gd name="connsiteX1" fmla="*/ 340379 w 7812168"/>
                <a:gd name="connsiteY1" fmla="*/ 0 h 2042234"/>
                <a:gd name="connsiteX2" fmla="*/ 7471789 w 7812168"/>
                <a:gd name="connsiteY2" fmla="*/ 0 h 2042234"/>
                <a:gd name="connsiteX3" fmla="*/ 7812168 w 7812168"/>
                <a:gd name="connsiteY3" fmla="*/ 340379 h 2042234"/>
                <a:gd name="connsiteX4" fmla="*/ 7812168 w 7812168"/>
                <a:gd name="connsiteY4" fmla="*/ 1701855 h 2042234"/>
                <a:gd name="connsiteX5" fmla="*/ 7471789 w 7812168"/>
                <a:gd name="connsiteY5" fmla="*/ 2042234 h 2042234"/>
                <a:gd name="connsiteX6" fmla="*/ 340379 w 7812168"/>
                <a:gd name="connsiteY6" fmla="*/ 2042234 h 2042234"/>
                <a:gd name="connsiteX7" fmla="*/ 0 w 7812168"/>
                <a:gd name="connsiteY7" fmla="*/ 1701855 h 2042234"/>
                <a:gd name="connsiteX8" fmla="*/ 0 w 7812168"/>
                <a:gd name="connsiteY8" fmla="*/ 340379 h 204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2168" h="2042234" fill="none" extrusionOk="0">
                  <a:moveTo>
                    <a:pt x="0" y="340379"/>
                  </a:moveTo>
                  <a:cubicBezTo>
                    <a:pt x="-20573" y="154833"/>
                    <a:pt x="159056" y="5961"/>
                    <a:pt x="340379" y="0"/>
                  </a:cubicBezTo>
                  <a:cubicBezTo>
                    <a:pt x="1778943" y="60018"/>
                    <a:pt x="6118350" y="-77971"/>
                    <a:pt x="7471789" y="0"/>
                  </a:cubicBezTo>
                  <a:cubicBezTo>
                    <a:pt x="7682510" y="-16229"/>
                    <a:pt x="7795033" y="133838"/>
                    <a:pt x="7812168" y="340379"/>
                  </a:cubicBezTo>
                  <a:cubicBezTo>
                    <a:pt x="7746891" y="526402"/>
                    <a:pt x="7693245" y="1029025"/>
                    <a:pt x="7812168" y="1701855"/>
                  </a:cubicBezTo>
                  <a:cubicBezTo>
                    <a:pt x="7845049" y="1886480"/>
                    <a:pt x="7667817" y="2012401"/>
                    <a:pt x="7471789" y="2042234"/>
                  </a:cubicBezTo>
                  <a:cubicBezTo>
                    <a:pt x="4575892" y="2155101"/>
                    <a:pt x="1069883" y="1947861"/>
                    <a:pt x="340379" y="2042234"/>
                  </a:cubicBezTo>
                  <a:cubicBezTo>
                    <a:pt x="180538" y="2048532"/>
                    <a:pt x="21400" y="1890428"/>
                    <a:pt x="0" y="1701855"/>
                  </a:cubicBezTo>
                  <a:cubicBezTo>
                    <a:pt x="-68850" y="1531615"/>
                    <a:pt x="-14284" y="707533"/>
                    <a:pt x="0" y="340379"/>
                  </a:cubicBezTo>
                  <a:close/>
                </a:path>
                <a:path w="7812168" h="2042234" stroke="0" extrusionOk="0">
                  <a:moveTo>
                    <a:pt x="0" y="340379"/>
                  </a:moveTo>
                  <a:cubicBezTo>
                    <a:pt x="-23102" y="158915"/>
                    <a:pt x="115991" y="-223"/>
                    <a:pt x="340379" y="0"/>
                  </a:cubicBezTo>
                  <a:cubicBezTo>
                    <a:pt x="3807057" y="39249"/>
                    <a:pt x="5571271" y="1994"/>
                    <a:pt x="7471789" y="0"/>
                  </a:cubicBezTo>
                  <a:cubicBezTo>
                    <a:pt x="7651493" y="30873"/>
                    <a:pt x="7826782" y="155782"/>
                    <a:pt x="7812168" y="340379"/>
                  </a:cubicBezTo>
                  <a:cubicBezTo>
                    <a:pt x="7772045" y="613386"/>
                    <a:pt x="7784358" y="1358929"/>
                    <a:pt x="7812168" y="1701855"/>
                  </a:cubicBezTo>
                  <a:cubicBezTo>
                    <a:pt x="7828525" y="1887616"/>
                    <a:pt x="7666967" y="2032148"/>
                    <a:pt x="7471789" y="2042234"/>
                  </a:cubicBezTo>
                  <a:cubicBezTo>
                    <a:pt x="4666148" y="2110230"/>
                    <a:pt x="1490954" y="2058409"/>
                    <a:pt x="340379" y="2042234"/>
                  </a:cubicBezTo>
                  <a:cubicBezTo>
                    <a:pt x="166858" y="2039806"/>
                    <a:pt x="22020" y="1885143"/>
                    <a:pt x="0" y="1701855"/>
                  </a:cubicBezTo>
                  <a:cubicBezTo>
                    <a:pt x="62347" y="1504994"/>
                    <a:pt x="95581" y="683140"/>
                    <a:pt x="0" y="340379"/>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xmln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ea typeface="Times New Roman" panose="02020603050405020304" pitchFamily="18" charset="0"/>
                  <a:cs typeface="Times New Roman" panose="02020603050405020304" pitchFamily="18" charset="0"/>
                </a:rPr>
                <a:t>Chia lớp thành 2 đội chơi; mỗi đội lần lượt lên viết nhanh vào bảng tên các loài cây có rễ cọc và các cây có rễ chùm. Đội nào viết được nhanh và đúng nhiều loài cây thì thắng cuộc</a:t>
              </a:r>
              <a:endParaRPr kumimoji="0" lang="en-US" sz="2800" b="1" i="0" u="none" strike="noStrike" kern="1200" cap="none" spc="0" normalizeH="0" baseline="0" noProof="0" dirty="0">
                <a:ln>
                  <a:noFill/>
                </a:ln>
                <a:solidFill>
                  <a:srgbClr val="002060"/>
                </a:solidFill>
                <a:effectLst/>
                <a:uLnTx/>
                <a:uFillTx/>
                <a:cs typeface="Times New Roman" panose="02020603050405020304" pitchFamily="18" charset="0"/>
              </a:endParaRPr>
            </a:p>
          </p:txBody>
        </p:sp>
        <p:pic>
          <p:nvPicPr>
            <p:cNvPr id="25" name="Picture 24" descr="A picture containing dark, doll&#10;&#10;Description automatically generated">
              <a:extLst>
                <a:ext uri="{FF2B5EF4-FFF2-40B4-BE49-F238E27FC236}">
                  <a16:creationId xmlns:a16="http://schemas.microsoft.com/office/drawing/2014/main" id="{0FFFAD7C-DDB3-4506-BF6F-952AD6CC2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pic>
        <p:nvPicPr>
          <p:cNvPr id="4" name="Picture 3">
            <a:extLst>
              <a:ext uri="{FF2B5EF4-FFF2-40B4-BE49-F238E27FC236}">
                <a16:creationId xmlns:a16="http://schemas.microsoft.com/office/drawing/2014/main" id="{58E3BEBA-F38C-4EB5-B450-65781EE3CCFA}"/>
              </a:ext>
            </a:extLst>
          </p:cNvPr>
          <p:cNvPicPr>
            <a:picLocks noChangeAspect="1"/>
          </p:cNvPicPr>
          <p:nvPr/>
        </p:nvPicPr>
        <p:blipFill>
          <a:blip r:embed="rId7"/>
          <a:stretch>
            <a:fillRect/>
          </a:stretch>
        </p:blipFill>
        <p:spPr>
          <a:xfrm>
            <a:off x="3477514" y="2337014"/>
            <a:ext cx="5846571" cy="926672"/>
          </a:xfrm>
          <a:prstGeom prst="rect">
            <a:avLst/>
          </a:prstGeom>
        </p:spPr>
      </p:pic>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1</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Chỉ, nói tên các bộ phận của hoa và quả.</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16" name="Picture 15">
            <a:extLst>
              <a:ext uri="{FF2B5EF4-FFF2-40B4-BE49-F238E27FC236}">
                <a16:creationId xmlns:a16="http://schemas.microsoft.com/office/drawing/2014/main" id="{F9FA6A1B-F0A6-4447-84CE-E210CC49175B}"/>
              </a:ext>
            </a:extLst>
          </p:cNvPr>
          <p:cNvPicPr>
            <a:picLocks noChangeAspect="1"/>
          </p:cNvPicPr>
          <p:nvPr/>
        </p:nvPicPr>
        <p:blipFill>
          <a:blip r:embed="rId4"/>
          <a:stretch>
            <a:fillRect/>
          </a:stretch>
        </p:blipFill>
        <p:spPr>
          <a:xfrm>
            <a:off x="952500" y="2228850"/>
            <a:ext cx="6877336" cy="3143250"/>
          </a:xfrm>
          <a:prstGeom prst="rect">
            <a:avLst/>
          </a:prstGeom>
        </p:spPr>
      </p:pic>
      <p:sp>
        <p:nvSpPr>
          <p:cNvPr id="17" name="Speech Bubble: Rectangle with Corners Rounded 16">
            <a:extLst>
              <a:ext uri="{FF2B5EF4-FFF2-40B4-BE49-F238E27FC236}">
                <a16:creationId xmlns:a16="http://schemas.microsoft.com/office/drawing/2014/main" id="{764AD579-9625-49E0-9EB2-E9CAF7BF2226}"/>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latin typeface="Calibri" panose="020F0502020204030204" pitchFamily="34" charset="0"/>
                <a:cs typeface="Calibri" panose="020F0502020204030204" pitchFamily="34" charset="0"/>
              </a:rPr>
              <a:t>Các bộ phận của hoa: nhụy hoa, nhị hoa, cánh hoa, đài hoa</a:t>
            </a:r>
            <a:endParaRPr lang="en-US" sz="2800" b="1" dirty="0">
              <a:latin typeface="Calibri" panose="020F0502020204030204" pitchFamily="34" charset="0"/>
              <a:cs typeface="Calibri" panose="020F0502020204030204" pitchFamily="34" charset="0"/>
            </a:endParaRPr>
          </a:p>
        </p:txBody>
      </p:sp>
      <p:sp>
        <p:nvSpPr>
          <p:cNvPr id="18" name="Speech Bubble: Rectangle with Corners Rounded 17">
            <a:extLst>
              <a:ext uri="{FF2B5EF4-FFF2-40B4-BE49-F238E27FC236}">
                <a16:creationId xmlns:a16="http://schemas.microsoft.com/office/drawing/2014/main" id="{ED89379E-C995-4DE3-82DA-4EED35361432}"/>
              </a:ext>
            </a:extLst>
          </p:cNvPr>
          <p:cNvSpPr/>
          <p:nvPr/>
        </p:nvSpPr>
        <p:spPr>
          <a:xfrm>
            <a:off x="7701280" y="3133108"/>
            <a:ext cx="4233545" cy="1105517"/>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pt-BR" sz="2800" b="1" dirty="0">
                <a:latin typeface="Calibri" panose="020F0502020204030204" pitchFamily="34" charset="0"/>
                <a:cs typeface="Calibri" panose="020F0502020204030204" pitchFamily="34" charset="0"/>
              </a:rPr>
              <a:t>Các bộ phận của quả: Vỏ, thịt quả, hạt</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Nhận xét và so sánh về màu sắc, hình dạng của hoa, quả.</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pic>
        <p:nvPicPr>
          <p:cNvPr id="5" name="Picture 4">
            <a:extLst>
              <a:ext uri="{FF2B5EF4-FFF2-40B4-BE49-F238E27FC236}">
                <a16:creationId xmlns:a16="http://schemas.microsoft.com/office/drawing/2014/main" id="{16A05B4F-E48D-45FD-A7DE-3EBEA7AA8324}"/>
              </a:ext>
            </a:extLst>
          </p:cNvPr>
          <p:cNvPicPr>
            <a:picLocks noChangeAspect="1"/>
          </p:cNvPicPr>
          <p:nvPr/>
        </p:nvPicPr>
        <p:blipFill>
          <a:blip r:embed="rId4"/>
          <a:stretch>
            <a:fillRect/>
          </a:stretch>
        </p:blipFill>
        <p:spPr>
          <a:xfrm>
            <a:off x="2357437" y="2143124"/>
            <a:ext cx="5892753" cy="3609975"/>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8277225" y="4572000"/>
            <a:ext cx="3571875" cy="1699385"/>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nhóm</a:t>
              </a:r>
              <a:r>
                <a:rPr lang="en-US" sz="20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324B3FEC-9706-4E12-811A-7F3BCD9CC46B}"/>
              </a:ext>
            </a:extLst>
          </p:cNvPr>
          <p:cNvGraphicFramePr>
            <a:graphicFrameLocks noGrp="1"/>
          </p:cNvGraphicFramePr>
          <p:nvPr>
            <p:extLst>
              <p:ext uri="{D42A27DB-BD31-4B8C-83A1-F6EECF244321}">
                <p14:modId xmlns:p14="http://schemas.microsoft.com/office/powerpoint/2010/main" val="3876005619"/>
              </p:ext>
            </p:extLst>
          </p:nvPr>
        </p:nvGraphicFramePr>
        <p:xfrm>
          <a:off x="876301" y="478440"/>
          <a:ext cx="10706100" cy="5896814"/>
        </p:xfrm>
        <a:graphic>
          <a:graphicData uri="http://schemas.openxmlformats.org/drawingml/2006/table">
            <a:tbl>
              <a:tblPr>
                <a:tableStyleId>{10A1B5D5-9B99-4C35-A422-299274C87663}</a:tableStyleId>
              </a:tblPr>
              <a:tblGrid>
                <a:gridCol w="2781299">
                  <a:extLst>
                    <a:ext uri="{9D8B030D-6E8A-4147-A177-3AD203B41FA5}">
                      <a16:colId xmlns:a16="http://schemas.microsoft.com/office/drawing/2014/main" val="860767266"/>
                    </a:ext>
                  </a:extLst>
                </a:gridCol>
                <a:gridCol w="3143250">
                  <a:extLst>
                    <a:ext uri="{9D8B030D-6E8A-4147-A177-3AD203B41FA5}">
                      <a16:colId xmlns:a16="http://schemas.microsoft.com/office/drawing/2014/main" val="192222628"/>
                    </a:ext>
                  </a:extLst>
                </a:gridCol>
                <a:gridCol w="4781551">
                  <a:extLst>
                    <a:ext uri="{9D8B030D-6E8A-4147-A177-3AD203B41FA5}">
                      <a16:colId xmlns:a16="http://schemas.microsoft.com/office/drawing/2014/main" val="1954770890"/>
                    </a:ext>
                  </a:extLst>
                </a:gridCol>
              </a:tblGrid>
              <a:tr h="567252">
                <a:tc>
                  <a:txBody>
                    <a:bodyPr/>
                    <a:lstStyle/>
                    <a:p>
                      <a:pPr algn="ctr" fontAlgn="t"/>
                      <a:endParaRPr lang="en-US" sz="3200" dirty="0">
                        <a:solidFill>
                          <a:srgbClr val="FF0000"/>
                        </a:solidFill>
                        <a:effectLs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3200" b="1" dirty="0" err="1">
                          <a:solidFill>
                            <a:srgbClr val="FF0000"/>
                          </a:solidFill>
                          <a:effectLst/>
                        </a:rPr>
                        <a:t>Màu</a:t>
                      </a:r>
                      <a:r>
                        <a:rPr lang="en-US" sz="3200" b="1" dirty="0">
                          <a:solidFill>
                            <a:srgbClr val="FF0000"/>
                          </a:solidFill>
                          <a:effectLst/>
                        </a:rPr>
                        <a:t> </a:t>
                      </a:r>
                      <a:r>
                        <a:rPr lang="en-US" sz="3200" b="1" dirty="0" err="1">
                          <a:solidFill>
                            <a:srgbClr val="FF0000"/>
                          </a:solidFill>
                          <a:effectLst/>
                        </a:rPr>
                        <a:t>sắc</a:t>
                      </a:r>
                      <a:endParaRPr lang="en-US" sz="3200" dirty="0">
                        <a:solidFill>
                          <a:srgbClr val="FF0000"/>
                        </a:solidFill>
                        <a:effectLs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rPr>
                        <a:t>Hình</a:t>
                      </a:r>
                      <a:r>
                        <a:rPr lang="en-US" sz="3200" b="1" dirty="0">
                          <a:solidFill>
                            <a:srgbClr val="FF0000"/>
                          </a:solidFill>
                          <a:effectLst/>
                        </a:rPr>
                        <a:t> </a:t>
                      </a:r>
                      <a:r>
                        <a:rPr lang="en-US" sz="3200" b="1" dirty="0" err="1">
                          <a:solidFill>
                            <a:srgbClr val="FF0000"/>
                          </a:solidFill>
                          <a:effectLst/>
                        </a:rPr>
                        <a:t>dạng</a:t>
                      </a:r>
                      <a:endParaRPr lang="en-US" sz="3200" dirty="0">
                        <a:solidFill>
                          <a:srgbClr val="FF0000"/>
                        </a:solidFill>
                        <a:effectLst/>
                      </a:endParaRPr>
                    </a:p>
                  </a:txBody>
                  <a:tcPr marL="67173" marR="67173" marT="33587" marB="335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516628453"/>
                  </a:ext>
                </a:extLst>
              </a:tr>
              <a:tr h="1045871">
                <a:tc>
                  <a:txBody>
                    <a:bodyPr/>
                    <a:lstStyle/>
                    <a:p>
                      <a:pPr algn="just" fontAlgn="t"/>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hồng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Đỏ</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Các</a:t>
                      </a:r>
                      <a:r>
                        <a:rPr lang="en-US" sz="3200" b="1" dirty="0">
                          <a:solidFill>
                            <a:srgbClr val="002060"/>
                          </a:solidFill>
                          <a:effectLst/>
                          <a:latin typeface="+mn-lt"/>
                        </a:rPr>
                        <a:t> </a:t>
                      </a:r>
                      <a:r>
                        <a:rPr lang="en-US" sz="3200" b="1" dirty="0" err="1">
                          <a:solidFill>
                            <a:srgbClr val="002060"/>
                          </a:solidFill>
                          <a:effectLst/>
                          <a:latin typeface="+mn-lt"/>
                        </a:rPr>
                        <a:t>cánh</a:t>
                      </a:r>
                      <a:r>
                        <a:rPr lang="en-US" sz="3200" b="1" dirty="0">
                          <a:solidFill>
                            <a:srgbClr val="002060"/>
                          </a:solidFill>
                          <a:effectLst/>
                          <a:latin typeface="+mn-lt"/>
                        </a:rPr>
                        <a:t> </a:t>
                      </a:r>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xếp</a:t>
                      </a:r>
                      <a:r>
                        <a:rPr lang="en-US" sz="3200" b="1" dirty="0">
                          <a:solidFill>
                            <a:srgbClr val="002060"/>
                          </a:solidFill>
                          <a:effectLst/>
                          <a:latin typeface="+mn-lt"/>
                        </a:rPr>
                        <a:t> </a:t>
                      </a:r>
                      <a:r>
                        <a:rPr lang="en-US" sz="3200" b="1" dirty="0" err="1">
                          <a:solidFill>
                            <a:srgbClr val="002060"/>
                          </a:solidFill>
                          <a:effectLst/>
                          <a:latin typeface="+mn-lt"/>
                        </a:rPr>
                        <a:t>chồng</a:t>
                      </a:r>
                      <a:r>
                        <a:rPr lang="en-US" sz="3200" b="1" dirty="0">
                          <a:solidFill>
                            <a:srgbClr val="002060"/>
                          </a:solidFill>
                          <a:effectLst/>
                          <a:latin typeface="+mn-lt"/>
                        </a:rPr>
                        <a:t> </a:t>
                      </a:r>
                      <a:r>
                        <a:rPr lang="en-US" sz="3200" b="1" dirty="0" err="1">
                          <a:solidFill>
                            <a:srgbClr val="002060"/>
                          </a:solidFill>
                          <a:effectLst/>
                          <a:latin typeface="+mn-lt"/>
                        </a:rPr>
                        <a:t>lên</a:t>
                      </a:r>
                      <a:r>
                        <a:rPr lang="en-US" sz="3200" b="1" dirty="0">
                          <a:solidFill>
                            <a:srgbClr val="002060"/>
                          </a:solidFill>
                          <a:effectLst/>
                          <a:latin typeface="+mn-lt"/>
                        </a:rPr>
                        <a:t> </a:t>
                      </a:r>
                      <a:r>
                        <a:rPr lang="en-US" sz="3200" b="1" dirty="0" err="1">
                          <a:solidFill>
                            <a:srgbClr val="002060"/>
                          </a:solidFill>
                          <a:effectLst/>
                          <a:latin typeface="+mn-lt"/>
                        </a:rPr>
                        <a:t>nhau</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101256"/>
                  </a:ext>
                </a:extLst>
              </a:tr>
              <a:tr h="1045871">
                <a:tc>
                  <a:txBody>
                    <a:bodyPr/>
                    <a:lstStyle/>
                    <a:p>
                      <a:pPr algn="just" fontAlgn="t"/>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cúc</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Vàng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Các cánh hoa xếp chồng lên nhau</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328589"/>
                  </a:ext>
                </a:extLst>
              </a:tr>
              <a:tr h="806562">
                <a:tc>
                  <a:txBody>
                    <a:bodyPr/>
                    <a:lstStyle/>
                    <a:p>
                      <a:pPr algn="just" fontAlgn="t"/>
                      <a:r>
                        <a:rPr lang="en-US" sz="3200" b="1">
                          <a:solidFill>
                            <a:srgbClr val="002060"/>
                          </a:solidFill>
                          <a:effectLst/>
                          <a:latin typeface="+mn-lt"/>
                        </a:rPr>
                        <a:t>Hoa đào</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Hồng</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Các</a:t>
                      </a:r>
                      <a:r>
                        <a:rPr lang="en-US" sz="3200" b="1" dirty="0">
                          <a:solidFill>
                            <a:srgbClr val="002060"/>
                          </a:solidFill>
                          <a:effectLst/>
                          <a:latin typeface="+mn-lt"/>
                        </a:rPr>
                        <a:t> </a:t>
                      </a:r>
                      <a:r>
                        <a:rPr lang="en-US" sz="3200" b="1" dirty="0" err="1">
                          <a:solidFill>
                            <a:srgbClr val="002060"/>
                          </a:solidFill>
                          <a:effectLst/>
                          <a:latin typeface="+mn-lt"/>
                        </a:rPr>
                        <a:t>cánh</a:t>
                      </a:r>
                      <a:r>
                        <a:rPr lang="en-US" sz="3200" b="1" dirty="0">
                          <a:solidFill>
                            <a:srgbClr val="002060"/>
                          </a:solidFill>
                          <a:effectLst/>
                          <a:latin typeface="+mn-lt"/>
                        </a:rPr>
                        <a:t> </a:t>
                      </a:r>
                      <a:r>
                        <a:rPr lang="en-US" sz="3200" b="1" dirty="0" err="1">
                          <a:solidFill>
                            <a:srgbClr val="002060"/>
                          </a:solidFill>
                          <a:effectLst/>
                          <a:latin typeface="+mn-lt"/>
                        </a:rPr>
                        <a:t>hoa</a:t>
                      </a:r>
                      <a:r>
                        <a:rPr lang="en-US" sz="3200" b="1" dirty="0">
                          <a:solidFill>
                            <a:srgbClr val="002060"/>
                          </a:solidFill>
                          <a:effectLst/>
                          <a:latin typeface="+mn-lt"/>
                        </a:rPr>
                        <a:t> </a:t>
                      </a:r>
                      <a:r>
                        <a:rPr lang="en-US" sz="3200" b="1" dirty="0" err="1">
                          <a:solidFill>
                            <a:srgbClr val="002060"/>
                          </a:solidFill>
                          <a:effectLst/>
                          <a:latin typeface="+mn-lt"/>
                        </a:rPr>
                        <a:t>xếp</a:t>
                      </a:r>
                      <a:r>
                        <a:rPr lang="en-US" sz="3200" b="1" dirty="0">
                          <a:solidFill>
                            <a:srgbClr val="002060"/>
                          </a:solidFill>
                          <a:effectLst/>
                          <a:latin typeface="+mn-lt"/>
                        </a:rPr>
                        <a:t> </a:t>
                      </a:r>
                      <a:r>
                        <a:rPr lang="en-US" sz="3200" b="1" dirty="0" err="1">
                          <a:solidFill>
                            <a:srgbClr val="002060"/>
                          </a:solidFill>
                          <a:effectLst/>
                          <a:latin typeface="+mn-lt"/>
                        </a:rPr>
                        <a:t>đôi</a:t>
                      </a:r>
                      <a:r>
                        <a:rPr lang="en-US" sz="3200" b="1" dirty="0">
                          <a:solidFill>
                            <a:srgbClr val="002060"/>
                          </a:solidFill>
                          <a:effectLst/>
                          <a:latin typeface="+mn-lt"/>
                        </a:rPr>
                        <a:t> </a:t>
                      </a:r>
                      <a:r>
                        <a:rPr lang="en-US" sz="3200" b="1" dirty="0" err="1">
                          <a:solidFill>
                            <a:srgbClr val="002060"/>
                          </a:solidFill>
                          <a:effectLst/>
                          <a:latin typeface="+mn-lt"/>
                        </a:rPr>
                        <a:t>diện</a:t>
                      </a:r>
                      <a:r>
                        <a:rPr lang="en-US" sz="3200" b="1" dirty="0">
                          <a:solidFill>
                            <a:srgbClr val="002060"/>
                          </a:solidFill>
                          <a:effectLst/>
                          <a:latin typeface="+mn-lt"/>
                        </a:rPr>
                        <a:t> </a:t>
                      </a:r>
                      <a:r>
                        <a:rPr lang="en-US" sz="3200" b="1" dirty="0" err="1">
                          <a:solidFill>
                            <a:srgbClr val="002060"/>
                          </a:solidFill>
                          <a:effectLst/>
                          <a:latin typeface="+mn-lt"/>
                        </a:rPr>
                        <a:t>nhau</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781865"/>
                  </a:ext>
                </a:extLst>
              </a:tr>
              <a:tr h="806562">
                <a:tc>
                  <a:txBody>
                    <a:bodyPr/>
                    <a:lstStyle/>
                    <a:p>
                      <a:pPr algn="just" fontAlgn="t"/>
                      <a:r>
                        <a:rPr lang="en-US" sz="3200" b="1">
                          <a:solidFill>
                            <a:srgbClr val="002060"/>
                          </a:solidFill>
                          <a:effectLst/>
                          <a:latin typeface="+mn-lt"/>
                        </a:rPr>
                        <a:t>Quả thanh long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Vỏ hồng, ruột trắng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Tròn</a:t>
                      </a:r>
                      <a:r>
                        <a:rPr lang="en-US" sz="3200" b="1" dirty="0">
                          <a:solidFill>
                            <a:srgbClr val="002060"/>
                          </a:solidFill>
                          <a:effectLst/>
                          <a:latin typeface="+mn-lt"/>
                        </a:rPr>
                        <a:t>, </a:t>
                      </a:r>
                      <a:r>
                        <a:rPr lang="en-US" sz="3200" b="1" dirty="0" err="1">
                          <a:solidFill>
                            <a:srgbClr val="002060"/>
                          </a:solidFill>
                          <a:effectLst/>
                          <a:latin typeface="+mn-lt"/>
                        </a:rPr>
                        <a:t>có</a:t>
                      </a:r>
                      <a:r>
                        <a:rPr lang="en-US" sz="3200" b="1" dirty="0">
                          <a:solidFill>
                            <a:srgbClr val="002060"/>
                          </a:solidFill>
                          <a:effectLst/>
                          <a:latin typeface="+mn-lt"/>
                        </a:rPr>
                        <a:t> </a:t>
                      </a:r>
                      <a:r>
                        <a:rPr lang="en-US" sz="3200" b="1" dirty="0" err="1">
                          <a:solidFill>
                            <a:srgbClr val="002060"/>
                          </a:solidFill>
                          <a:effectLst/>
                          <a:latin typeface="+mn-lt"/>
                        </a:rPr>
                        <a:t>cuống</a:t>
                      </a:r>
                      <a:r>
                        <a:rPr lang="en-US" sz="3200" b="1" dirty="0">
                          <a:solidFill>
                            <a:srgbClr val="002060"/>
                          </a:solidFill>
                          <a:effectLst/>
                          <a:latin typeface="+mn-lt"/>
                        </a:rPr>
                        <a:t> </a:t>
                      </a:r>
                      <a:r>
                        <a:rPr lang="en-US" sz="3200" b="1" dirty="0" err="1">
                          <a:solidFill>
                            <a:srgbClr val="002060"/>
                          </a:solidFill>
                          <a:effectLst/>
                          <a:latin typeface="+mn-lt"/>
                        </a:rPr>
                        <a:t>ngoài</a:t>
                      </a:r>
                      <a:r>
                        <a:rPr lang="en-US" sz="3200" b="1" dirty="0">
                          <a:solidFill>
                            <a:srgbClr val="002060"/>
                          </a:solidFill>
                          <a:effectLst/>
                          <a:latin typeface="+mn-lt"/>
                        </a:rPr>
                        <a:t> </a:t>
                      </a:r>
                      <a:r>
                        <a:rPr lang="en-US" sz="3200" b="1" dirty="0" err="1">
                          <a:solidFill>
                            <a:srgbClr val="002060"/>
                          </a:solidFill>
                          <a:effectLst/>
                          <a:latin typeface="+mn-lt"/>
                        </a:rPr>
                        <a:t>quả</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2109393"/>
                  </a:ext>
                </a:extLst>
              </a:tr>
              <a:tr h="327943">
                <a:tc>
                  <a:txBody>
                    <a:bodyPr/>
                    <a:lstStyle/>
                    <a:p>
                      <a:pPr algn="just" fontAlgn="t"/>
                      <a:r>
                        <a:rPr lang="en-US" sz="3200" b="1">
                          <a:solidFill>
                            <a:srgbClr val="002060"/>
                          </a:solidFill>
                          <a:effectLst/>
                          <a:latin typeface="+mn-lt"/>
                        </a:rPr>
                        <a:t>Quả chuối</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Vàng</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dirty="0" err="1">
                          <a:solidFill>
                            <a:srgbClr val="002060"/>
                          </a:solidFill>
                          <a:effectLst/>
                          <a:latin typeface="+mn-lt"/>
                        </a:rPr>
                        <a:t>Dài</a:t>
                      </a:r>
                      <a:endParaRPr lang="en-US" sz="3200" b="1" dirty="0">
                        <a:solidFill>
                          <a:srgbClr val="002060"/>
                        </a:solidFill>
                        <a:effectLst/>
                        <a:latin typeface="+mn-lt"/>
                      </a:endParaRP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615369"/>
                  </a:ext>
                </a:extLst>
              </a:tr>
              <a:tr h="567252">
                <a:tc>
                  <a:txBody>
                    <a:bodyPr/>
                    <a:lstStyle/>
                    <a:p>
                      <a:pPr algn="just" fontAlgn="t"/>
                      <a:r>
                        <a:rPr lang="en-US" sz="3200" b="1">
                          <a:solidFill>
                            <a:srgbClr val="002060"/>
                          </a:solidFill>
                          <a:effectLst/>
                          <a:latin typeface="+mn-lt"/>
                        </a:rPr>
                        <a:t>Quả cam</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3200" b="1">
                          <a:solidFill>
                            <a:srgbClr val="002060"/>
                          </a:solidFill>
                          <a:effectLst/>
                          <a:latin typeface="+mn-lt"/>
                        </a:rPr>
                        <a:t>Vỏ xanh, ruột cam</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3200" b="1" dirty="0">
                          <a:solidFill>
                            <a:srgbClr val="002060"/>
                          </a:solidFill>
                          <a:effectLst/>
                          <a:latin typeface="+mn-lt"/>
                        </a:rPr>
                        <a:t>Tròn trơn</a:t>
                      </a:r>
                    </a:p>
                  </a:txBody>
                  <a:tcPr marL="37319" marR="37319" marT="37319" marB="373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3270302"/>
                  </a:ext>
                </a:extLst>
              </a:tr>
            </a:tbl>
          </a:graphicData>
        </a:graphic>
      </p:graphicFrame>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22058762-E263-4305-AAD3-FD91B574B90D}"/>
              </a:ext>
            </a:extLst>
          </p:cNvPr>
          <p:cNvPicPr>
            <a:picLocks noChangeAspect="1"/>
          </p:cNvPicPr>
          <p:nvPr/>
        </p:nvPicPr>
        <p:blipFill>
          <a:blip r:embed="rId5"/>
          <a:stretch>
            <a:fillRect/>
          </a:stretch>
        </p:blipFill>
        <p:spPr>
          <a:xfrm>
            <a:off x="5802428" y="3340941"/>
            <a:ext cx="4663844" cy="1109568"/>
          </a:xfrm>
          <a:prstGeom prst="rect">
            <a:avLst/>
          </a:prstGeom>
        </p:spPr>
      </p:pic>
    </p:spTree>
    <p:extLst>
      <p:ext uri="{BB962C8B-B14F-4D97-AF65-F5344CB8AC3E}">
        <p14:creationId xmlns:p14="http://schemas.microsoft.com/office/powerpoint/2010/main" val="30723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242</Words>
  <Application>Microsoft Office PowerPoint</Application>
  <PresentationFormat>Widescreen</PresentationFormat>
  <Paragraphs>55</Paragraphs>
  <Slides>15</Slides>
  <Notes>5</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Arial</vt:lpstr>
      <vt:lpstr>Calibri</vt:lpstr>
      <vt:lpstr>Calibri Light</vt:lpstr>
      <vt:lpstr>等线</vt:lpstr>
      <vt:lpstr>等线 Light</vt:lpstr>
      <vt:lpstr>Times New Roman</vt:lpstr>
      <vt:lpstr>1_Office Theme</vt:lpstr>
      <vt:lpstr>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2022-09-12T12:28:46Z</dcterms:created>
  <dcterms:modified xsi:type="dcterms:W3CDTF">2023-01-05T09:14:48Z</dcterms:modified>
</cp:coreProperties>
</file>